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  <p:sldId id="297" r:id="rId35"/>
    <p:sldId id="298" r:id="rId36"/>
    <p:sldId id="299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 snapToGrid="0">
      <p:cViewPr varScale="1">
        <p:scale>
          <a:sx n="102" d="100"/>
          <a:sy n="102" d="100"/>
        </p:scale>
        <p:origin x="188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C1D5-D24C-476F-A719-D9A2B27BDE78}" type="datetimeFigureOut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D5F91-C759-42B7-ABBD-6904AFA18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33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34</a:t>
            </a:fld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35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36</a:t>
            </a:fld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37</a:t>
            </a:fld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38</a:t>
            </a:fld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39</a:t>
            </a:fld>
            <a:endParaRPr lang="hr-H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40</a:t>
            </a:fld>
            <a:endParaRPr lang="hr-H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41</a:t>
            </a:fld>
            <a:endParaRPr lang="hr-H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42</a:t>
            </a:fld>
            <a:endParaRPr lang="hr-H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43</a:t>
            </a:fld>
            <a:endParaRPr lang="hr-H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44</a:t>
            </a:fld>
            <a:endParaRPr lang="hr-H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46</a:t>
            </a:fld>
            <a:endParaRPr lang="hr-H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47</a:t>
            </a:fld>
            <a:endParaRPr lang="hr-H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48</a:t>
            </a:fld>
            <a:endParaRPr lang="hr-H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49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D5F91-C759-42B7-ABBD-6904AFA18D11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51AB-A3EB-483A-8E85-1735DC7D3643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E727-2484-4ABA-8044-437B952AE9FF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E85D-B40D-4FE6-B245-0CE761FECF23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F51-A4A0-4DED-8DFD-2B79FBEBCF4C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FCE-B63A-4A4B-B43E-7C2246BCD52A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9E5D-6EC9-44B4-9327-35CDC7C406BE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FE18-021F-4B24-8EA4-05BD2EBFF093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87-D626-4168-A91B-0887780647A7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C3D8-858E-46B4-AA79-1C663F5F2369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D66F-AAA9-4044-8951-CC42FF4CD5A0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2FBF-41CE-42DC-9D9C-9484CF0EAED0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311F00-8A9C-4721-B0DF-B55CDA7F111E}" type="datetime1">
              <a:rPr lang="sr-Latn-CS" smtClean="0"/>
              <a:pPr/>
              <a:t>23.3.2018.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5340C8-C59A-41F0-8437-7D3B5A8005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6429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 PROSTORNI ODNOSI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642918"/>
            <a:ext cx="8072462" cy="6215082"/>
          </a:xfrm>
        </p:spPr>
        <p:txBody>
          <a:bodyPr>
            <a:normAutofit fontScale="92500" lnSpcReduction="10000"/>
          </a:bodyPr>
          <a:lstStyle/>
          <a:p>
            <a:r>
              <a:rPr lang="hr-HR" sz="3500" dirty="0" smtClean="0"/>
              <a:t>3.1 Uvod</a:t>
            </a:r>
          </a:p>
          <a:p>
            <a:r>
              <a:rPr lang="hr-HR" dirty="0" smtClean="0"/>
              <a:t>Pod </a:t>
            </a:r>
            <a:r>
              <a:rPr lang="hr-HR" b="1" dirty="0" smtClean="0"/>
              <a:t>prostornim</a:t>
            </a:r>
            <a:r>
              <a:rPr lang="hr-HR" dirty="0" smtClean="0"/>
              <a:t> odnosima što se tiču mosta   </a:t>
            </a:r>
            <a:br>
              <a:rPr lang="hr-HR" dirty="0" smtClean="0"/>
            </a:br>
            <a:r>
              <a:rPr lang="hr-HR" dirty="0" smtClean="0"/>
              <a:t>   podrazumijevamo: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b="1" dirty="0" smtClean="0"/>
              <a:t>tlocrtni položaj </a:t>
            </a:r>
            <a:r>
              <a:rPr lang="hr-HR" dirty="0" smtClean="0"/>
              <a:t>mosta u odnosu na </a:t>
            </a:r>
            <a:r>
              <a:rPr lang="hr-HR" b="1" dirty="0" smtClean="0"/>
              <a:t>prepreku</a:t>
            </a:r>
            <a:r>
              <a:rPr lang="hr-HR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b="1" dirty="0" smtClean="0"/>
              <a:t>visinski položaj </a:t>
            </a:r>
            <a:r>
              <a:rPr lang="hr-HR" dirty="0" smtClean="0"/>
              <a:t>osi mosta u odnosu na </a:t>
            </a:r>
            <a:r>
              <a:rPr lang="hr-HR" b="1" dirty="0" smtClean="0"/>
              <a:t>prepreku</a:t>
            </a:r>
            <a:r>
              <a:rPr lang="hr-HR" dirty="0" smtClean="0"/>
              <a:t>, 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b="1" dirty="0" smtClean="0"/>
              <a:t>poprečni raspored prometnih ploha </a:t>
            </a:r>
            <a:r>
              <a:rPr lang="hr-HR" dirty="0" smtClean="0"/>
              <a:t>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b="1" dirty="0" smtClean="0"/>
              <a:t>prometne</a:t>
            </a:r>
            <a:r>
              <a:rPr lang="hr-HR" dirty="0" smtClean="0"/>
              <a:t> i </a:t>
            </a:r>
            <a:r>
              <a:rPr lang="hr-HR" b="1" dirty="0" smtClean="0"/>
              <a:t>slobodne otvore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Navedene vidove prostornih odnosa razmatrat ćemo </a:t>
            </a:r>
            <a:br>
              <a:rPr lang="hr-HR" dirty="0" smtClean="0"/>
            </a:br>
            <a:r>
              <a:rPr lang="hr-HR" dirty="0" smtClean="0"/>
              <a:t>    odvojeno, ali s punom sviješću da oni čine </a:t>
            </a:r>
            <a:r>
              <a:rPr lang="hr-HR" b="1" dirty="0" smtClean="0"/>
              <a:t>nerazdvojivu </a:t>
            </a:r>
            <a:br>
              <a:rPr lang="hr-HR" b="1" dirty="0" smtClean="0"/>
            </a:br>
            <a:r>
              <a:rPr lang="hr-HR" b="1" dirty="0" smtClean="0"/>
              <a:t>    cjelinu</a:t>
            </a:r>
            <a:r>
              <a:rPr lang="hr-HR" dirty="0" smtClean="0"/>
              <a:t> i da međusobno utječu jedan na drugi.</a:t>
            </a:r>
          </a:p>
          <a:p>
            <a:r>
              <a:rPr lang="hr-HR" dirty="0" smtClean="0"/>
              <a:t>Podjednako je važno imati na umu kako je most </a:t>
            </a:r>
            <a:r>
              <a:rPr lang="hr-HR" b="1" dirty="0" smtClean="0"/>
              <a:t>sastavni dio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dotične </a:t>
            </a:r>
            <a:r>
              <a:rPr lang="hr-HR" b="1" dirty="0" smtClean="0"/>
              <a:t>prometnice</a:t>
            </a:r>
            <a:r>
              <a:rPr lang="hr-HR" dirty="0" smtClean="0"/>
              <a:t>, pa mu je dakle geometrija osi dio te </a:t>
            </a:r>
            <a:br>
              <a:rPr lang="hr-HR" dirty="0" smtClean="0"/>
            </a:br>
            <a:r>
              <a:rPr lang="hr-HR" dirty="0" smtClean="0"/>
              <a:t>    geometrije.</a:t>
            </a:r>
          </a:p>
          <a:p>
            <a:r>
              <a:rPr lang="hr-HR" dirty="0" smtClean="0"/>
              <a:t>Gledom na prometne plohe most se, naravno, mora uskladiti </a:t>
            </a:r>
            <a:br>
              <a:rPr lang="hr-HR" dirty="0" smtClean="0"/>
            </a:br>
            <a:r>
              <a:rPr lang="hr-HR" dirty="0" smtClean="0"/>
              <a:t>    s odnosima na glavnini prometnice, ali ima i osobitosti.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U </a:t>
            </a:r>
            <a:r>
              <a:rPr lang="hr-HR" sz="2400" b="1" dirty="0" smtClean="0"/>
              <a:t>krivinama</a:t>
            </a:r>
            <a:r>
              <a:rPr lang="hr-HR" sz="2400" dirty="0" smtClean="0"/>
              <a:t> </a:t>
            </a:r>
            <a:r>
              <a:rPr lang="hr-HR" sz="2400" b="1" dirty="0" smtClean="0"/>
              <a:t>vozna</a:t>
            </a:r>
            <a:r>
              <a:rPr lang="hr-HR" sz="2400" dirty="0" smtClean="0"/>
              <a:t> je </a:t>
            </a:r>
            <a:r>
              <a:rPr lang="hr-HR" sz="2400" b="1" dirty="0" smtClean="0"/>
              <a:t>ploha nagnuta prema središtu zakrivljenosti</a:t>
            </a:r>
            <a:r>
              <a:rPr lang="hr-HR" sz="2400" dirty="0" smtClean="0"/>
              <a:t> kako bi vozilo moglo svladati </a:t>
            </a:r>
            <a:r>
              <a:rPr lang="hr-HR" sz="2400" b="1" dirty="0" smtClean="0"/>
              <a:t>centrifugalnu silu</a:t>
            </a:r>
            <a:r>
              <a:rPr lang="hr-HR" sz="2400" dirty="0" smtClean="0"/>
              <a:t>, ali plohe </a:t>
            </a:r>
            <a:r>
              <a:rPr lang="hr-HR" sz="2400" b="1" dirty="0" smtClean="0"/>
              <a:t>hodnik</a:t>
            </a:r>
            <a:r>
              <a:rPr lang="hr-HR" sz="2000" b="1" dirty="0" smtClean="0">
                <a:latin typeface="Gill Sans MT" pitchFamily="34" charset="-18"/>
                <a:cs typeface="Times New Roman"/>
              </a:rPr>
              <a:t>ā</a:t>
            </a:r>
            <a:r>
              <a:rPr lang="hr-HR" sz="2400" dirty="0" smtClean="0"/>
              <a:t> </a:t>
            </a:r>
            <a:r>
              <a:rPr lang="hr-HR" sz="2400" b="1" dirty="0" smtClean="0"/>
              <a:t>ne moraju </a:t>
            </a:r>
            <a:r>
              <a:rPr lang="hr-HR" sz="2400" dirty="0" smtClean="0"/>
              <a:t>slijediti taj nagib.</a:t>
            </a:r>
          </a:p>
          <a:p>
            <a:pPr>
              <a:buNone/>
            </a:pPr>
            <a:r>
              <a:rPr lang="hr-HR" sz="2400" dirty="0" smtClean="0"/>
              <a:t>Zbog toga mogu nastati </a:t>
            </a:r>
            <a:r>
              <a:rPr lang="hr-HR" sz="2400" b="1" dirty="0" smtClean="0"/>
              <a:t>poremećaji</a:t>
            </a:r>
            <a:r>
              <a:rPr lang="hr-HR" sz="2400" dirty="0" smtClean="0"/>
              <a:t> u </a:t>
            </a:r>
            <a:r>
              <a:rPr lang="hr-HR" sz="2400" b="1" dirty="0" smtClean="0"/>
              <a:t>geometrijskim</a:t>
            </a:r>
            <a:r>
              <a:rPr lang="hr-HR" sz="2400" dirty="0" smtClean="0"/>
              <a:t> odnosima, primjerice </a:t>
            </a:r>
            <a:r>
              <a:rPr lang="hr-HR" sz="2400" b="1" dirty="0" smtClean="0"/>
              <a:t>zadiranje slobodnog otvora hodnika </a:t>
            </a:r>
            <a:r>
              <a:rPr lang="hr-HR" sz="2400" dirty="0" smtClean="0"/>
              <a:t>u </a:t>
            </a:r>
            <a:r>
              <a:rPr lang="hr-HR" sz="2400" b="1" dirty="0" smtClean="0"/>
              <a:t>slobodni otvor </a:t>
            </a:r>
            <a:r>
              <a:rPr lang="hr-HR" sz="2400" dirty="0" smtClean="0"/>
              <a:t>nad </a:t>
            </a:r>
            <a:r>
              <a:rPr lang="hr-HR" sz="2400" b="1" dirty="0" smtClean="0"/>
              <a:t>kolnikom</a:t>
            </a:r>
            <a:r>
              <a:rPr lang="hr-HR" sz="2400" dirty="0" smtClean="0"/>
              <a:t>, o čemu treba voditi računa.</a:t>
            </a:r>
          </a:p>
          <a:p>
            <a:pPr>
              <a:buNone/>
            </a:pPr>
            <a:r>
              <a:rPr lang="hr-HR" sz="2400" dirty="0" smtClean="0"/>
              <a:t>Ako je tlocrtna os mosta u </a:t>
            </a:r>
            <a:r>
              <a:rPr lang="hr-HR" sz="2400" b="1" dirty="0" smtClean="0"/>
              <a:t>prijelaznici</a:t>
            </a:r>
            <a:r>
              <a:rPr lang="hr-HR" sz="2400" dirty="0" smtClean="0"/>
              <a:t>, treba </a:t>
            </a:r>
            <a:r>
              <a:rPr lang="hr-HR" sz="2400" b="1" dirty="0" smtClean="0"/>
              <a:t>vitoperiti</a:t>
            </a:r>
            <a:r>
              <a:rPr lang="hr-HR" sz="2400" dirty="0" smtClean="0"/>
              <a:t> </a:t>
            </a:r>
            <a:r>
              <a:rPr lang="hr-HR" sz="2400" b="1" dirty="0" smtClean="0"/>
              <a:t>kolničku plohu</a:t>
            </a:r>
            <a:r>
              <a:rPr lang="hr-HR" sz="2400" dirty="0" smtClean="0"/>
              <a:t>, što izaziva i odgovarajuće promjene nagiba stojećeg obrisa slobodnog otvora.</a:t>
            </a:r>
          </a:p>
          <a:p>
            <a:pPr>
              <a:buNone/>
            </a:pPr>
            <a:r>
              <a:rPr lang="hr-HR" sz="2400" dirty="0" smtClean="0"/>
              <a:t>Kako bi se izbjeglo moguće </a:t>
            </a:r>
            <a:r>
              <a:rPr lang="hr-HR" sz="2400" b="1" dirty="0" smtClean="0"/>
              <a:t>zadiranje</a:t>
            </a:r>
            <a:r>
              <a:rPr lang="hr-HR" sz="2400" dirty="0" smtClean="0"/>
              <a:t> </a:t>
            </a:r>
            <a:r>
              <a:rPr lang="hr-HR" sz="2400" b="1" dirty="0" smtClean="0"/>
              <a:t>slobodnog otvora </a:t>
            </a:r>
            <a:r>
              <a:rPr lang="hr-HR" sz="2400" dirty="0" smtClean="0"/>
              <a:t>kao u naprijed spomenutomu slučaju, treba to </a:t>
            </a:r>
            <a:r>
              <a:rPr lang="hr-HR" sz="2400" b="1" dirty="0" smtClean="0"/>
              <a:t>provjeriti</a:t>
            </a:r>
            <a:r>
              <a:rPr lang="hr-HR" sz="2400" dirty="0" smtClean="0"/>
              <a:t> na dostatno malim razmacima.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235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Osobito pomnjivo valja provjeriti odnose pri </a:t>
            </a:r>
            <a:r>
              <a:rPr lang="hr-HR" sz="2400" b="1" dirty="0" smtClean="0"/>
              <a:t>rubovima</a:t>
            </a:r>
            <a:r>
              <a:rPr lang="hr-HR" sz="2400" dirty="0" smtClean="0"/>
              <a:t> mosta: rukohvat ograde, vijenac, rubnjak.</a:t>
            </a:r>
          </a:p>
          <a:p>
            <a:pPr>
              <a:buNone/>
            </a:pPr>
            <a:r>
              <a:rPr lang="hr-HR" sz="2400" dirty="0" smtClean="0"/>
              <a:t>Na slici 3.2a predočeni su oblici osi mosta u </a:t>
            </a:r>
            <a:r>
              <a:rPr lang="hr-HR" sz="2400" b="1" dirty="0" smtClean="0"/>
              <a:t>međupravcu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2728912"/>
            <a:ext cx="8105775" cy="3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50" y="5981700"/>
            <a:ext cx="536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3.2: Tlocrtni oblici mosta u međupravcu.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lijevo: premoštenje doline; desno: kosi most u protukrivinama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1857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Ako je pak os mosta u </a:t>
            </a:r>
            <a:r>
              <a:rPr lang="hr-HR" sz="2400" b="1" dirty="0" smtClean="0"/>
              <a:t>kružnoj</a:t>
            </a:r>
            <a:r>
              <a:rPr lang="hr-HR" sz="2400" dirty="0" smtClean="0"/>
              <a:t> krivini ili na </a:t>
            </a:r>
            <a:r>
              <a:rPr lang="hr-HR" sz="2400" b="1" dirty="0" smtClean="0"/>
              <a:t>potezu prijevoja među krivinama</a:t>
            </a:r>
            <a:r>
              <a:rPr lang="hr-HR" sz="2400" dirty="0" smtClean="0"/>
              <a:t>, dobiju se odnosi predočeni na slici 3.2b.</a:t>
            </a: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484" y="2251631"/>
            <a:ext cx="8103515" cy="34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3175" y="5591175"/>
            <a:ext cx="536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3.2: Tlocrtni oblici mosta u krivini;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lijevo: premoštenje doline; desno: kosi most u protukrivinama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5" y="3411122"/>
            <a:ext cx="5676900" cy="30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400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Rasponski sklop mosta u </a:t>
            </a:r>
            <a:r>
              <a:rPr lang="hr-HR" sz="2400" b="1" dirty="0" smtClean="0"/>
              <a:t>kružnoj krivini </a:t>
            </a:r>
            <a:r>
              <a:rPr lang="hr-HR" sz="2400" dirty="0" smtClean="0"/>
              <a:t>može imati </a:t>
            </a:r>
            <a:r>
              <a:rPr lang="hr-HR" sz="2400" b="1" dirty="0" smtClean="0"/>
              <a:t>četiri</a:t>
            </a:r>
            <a:r>
              <a:rPr lang="hr-HR" sz="2400" dirty="0" smtClean="0"/>
              <a:t> moguća odnosa prema </a:t>
            </a:r>
            <a:r>
              <a:rPr lang="hr-HR" sz="2400" b="1" dirty="0" smtClean="0"/>
              <a:t>tloctnom obrisu prometnice </a:t>
            </a:r>
            <a:r>
              <a:rPr lang="hr-HR" sz="2400" dirty="0" smtClean="0"/>
              <a:t>(slike 3.3a do 3.3d).</a:t>
            </a:r>
          </a:p>
          <a:p>
            <a:pPr>
              <a:buNone/>
            </a:pPr>
            <a:r>
              <a:rPr lang="hr-HR" sz="2400" dirty="0" smtClean="0"/>
              <a:t>U slučaju </a:t>
            </a:r>
            <a:r>
              <a:rPr lang="hr-HR" sz="2400" b="1" dirty="0" smtClean="0"/>
              <a:t>kraćega</a:t>
            </a:r>
            <a:r>
              <a:rPr lang="hr-HR" sz="2400" dirty="0" smtClean="0"/>
              <a:t> mosta njegov se tlocrtni obris (pravokutnik) jednostavno </a:t>
            </a:r>
            <a:r>
              <a:rPr lang="hr-HR" sz="2400" b="1" dirty="0" smtClean="0"/>
              <a:t>opiše</a:t>
            </a:r>
            <a:r>
              <a:rPr lang="hr-HR" sz="2400" dirty="0" smtClean="0"/>
              <a:t> oko zahvaćenog dijela obrisa prometnice (slika 3.3a).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4175" y="6460093"/>
            <a:ext cx="402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3.3a: Pravokutan tlocrt mosta u krivini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785" y="3424238"/>
            <a:ext cx="716386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3"/>
            <a:ext cx="8143900" cy="3467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U </a:t>
            </a:r>
            <a:r>
              <a:rPr lang="hr-HR" sz="2400" b="1" dirty="0" smtClean="0"/>
              <a:t>duljih</a:t>
            </a:r>
            <a:r>
              <a:rPr lang="hr-HR" sz="2400" dirty="0" smtClean="0"/>
              <a:t> mostova, navlastito onih čiji se </a:t>
            </a:r>
            <a:r>
              <a:rPr lang="hr-HR" sz="2400" b="1" dirty="0" smtClean="0"/>
              <a:t>rasponski sklop </a:t>
            </a:r>
            <a:r>
              <a:rPr lang="hr-HR" sz="2400" dirty="0" smtClean="0"/>
              <a:t>betonira </a:t>
            </a:r>
            <a:r>
              <a:rPr lang="hr-HR" sz="2400" b="1" dirty="0" smtClean="0"/>
              <a:t>na skeli</a:t>
            </a:r>
            <a:r>
              <a:rPr lang="hr-HR" sz="2400" dirty="0" smtClean="0"/>
              <a:t>, njegov </a:t>
            </a:r>
            <a:r>
              <a:rPr lang="hr-HR" sz="2400" b="1" dirty="0" smtClean="0"/>
              <a:t>tlocrtni obris slijedi obris prometnice</a:t>
            </a:r>
            <a:r>
              <a:rPr lang="hr-HR" sz="2400" dirty="0" smtClean="0"/>
              <a:t> (slika 3.3b).</a:t>
            </a:r>
          </a:p>
          <a:p>
            <a:pPr>
              <a:buNone/>
            </a:pPr>
            <a:r>
              <a:rPr lang="hr-HR" sz="2400" b="1" dirty="0" smtClean="0"/>
              <a:t>Stupišta</a:t>
            </a:r>
            <a:r>
              <a:rPr lang="hr-HR" sz="2400" dirty="0" smtClean="0"/>
              <a:t> su pri tomu raspoređena </a:t>
            </a:r>
            <a:r>
              <a:rPr lang="hr-HR" sz="2400" b="1" dirty="0" smtClean="0"/>
              <a:t>zrakasto</a:t>
            </a:r>
            <a:r>
              <a:rPr lang="hr-HR" sz="2400" dirty="0" smtClean="0"/>
              <a:t> (radijalno), tako da im se poprečne osi sijeku u središtu zakrivljenosti kružne krivine.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09950" y="6324600"/>
            <a:ext cx="393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3.3b: Tlocrtno zakrivljen most u krivini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663" y="3778001"/>
            <a:ext cx="7074187" cy="26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8100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Danas se rasponski sklopovi nerijetko izvode od </a:t>
            </a:r>
            <a:r>
              <a:rPr lang="hr-HR" sz="2400" b="1" dirty="0" smtClean="0"/>
              <a:t>predgotov-ljenih prednapetih betonskih greda s dobetoniranom kolničkom pločom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Do nedavna su u pojedinim slučajevima i </a:t>
            </a:r>
            <a:r>
              <a:rPr lang="hr-HR" sz="2400" b="1" dirty="0" smtClean="0"/>
              <a:t>rubni trakovi mostova </a:t>
            </a:r>
            <a:r>
              <a:rPr lang="hr-HR" sz="2400" dirty="0" smtClean="0"/>
              <a:t>izvođeni tako da </a:t>
            </a:r>
            <a:r>
              <a:rPr lang="hr-HR" sz="2400" b="1" dirty="0" smtClean="0"/>
              <a:t>slijede rasponski sklop </a:t>
            </a:r>
            <a:r>
              <a:rPr lang="hr-HR" sz="2400" dirty="0" smtClean="0"/>
              <a:t>(slika 3.3c, što je zapravo višekratno opetovanje slučaja predočena na slici 3.3a).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5575" y="6343650"/>
            <a:ext cx="52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3.3c: Tlocrtno izlomljen most preko više polja u krivini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019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Na kraju, što je </a:t>
            </a:r>
            <a:r>
              <a:rPr lang="hr-HR" sz="2400" b="1" dirty="0" smtClean="0"/>
              <a:t>ispravnije</a:t>
            </a:r>
            <a:r>
              <a:rPr lang="hr-HR" sz="2400" dirty="0" smtClean="0"/>
              <a:t>, </a:t>
            </a:r>
            <a:r>
              <a:rPr lang="hr-HR" sz="2400" b="1" dirty="0" smtClean="0"/>
              <a:t>rubni trakovi </a:t>
            </a:r>
            <a:r>
              <a:rPr lang="hr-HR" sz="2400" dirty="0" smtClean="0"/>
              <a:t>mosta s rasponskim sklopom od PGPB nosača izvode se tako da </a:t>
            </a:r>
            <a:r>
              <a:rPr lang="hr-HR" sz="2400" b="1" dirty="0" smtClean="0"/>
              <a:t>slijede tlocrtni obris prometnice </a:t>
            </a:r>
            <a:r>
              <a:rPr lang="hr-HR" sz="2400" dirty="0" smtClean="0"/>
              <a:t>(slika 3.3d).</a:t>
            </a:r>
          </a:p>
          <a:p>
            <a:pPr>
              <a:buNone/>
            </a:pPr>
            <a:r>
              <a:rPr lang="hr-HR" sz="2400" dirty="0" smtClean="0"/>
              <a:t>Na slici su predočene tlocrtno </a:t>
            </a:r>
            <a:r>
              <a:rPr lang="hr-HR" sz="2400" b="1" dirty="0" smtClean="0"/>
              <a:t>klinaste</a:t>
            </a:r>
            <a:r>
              <a:rPr lang="hr-HR" sz="2400" dirty="0" smtClean="0"/>
              <a:t> naglavnice stupišta, što se danas više </a:t>
            </a:r>
            <a:r>
              <a:rPr lang="hr-HR" sz="2400" b="1" dirty="0" smtClean="0"/>
              <a:t>ne izvode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378579"/>
            <a:ext cx="7010400" cy="297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33550" y="6324600"/>
            <a:ext cx="707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3.3d: Most preko više polja u krivini s nizom odvojenih rasponskih sklopova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019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Još valja spomenuti da su se </a:t>
            </a:r>
            <a:r>
              <a:rPr lang="hr-HR" sz="2400" b="1" dirty="0" smtClean="0"/>
              <a:t>svojedobno</a:t>
            </a:r>
            <a:r>
              <a:rPr lang="hr-HR" sz="2400" dirty="0" smtClean="0"/>
              <a:t> i PGPB (pa i čelični) nosači u </a:t>
            </a:r>
            <a:r>
              <a:rPr lang="hr-HR" sz="2400" b="1" dirty="0" smtClean="0"/>
              <a:t>poprečnomu presjeku </a:t>
            </a:r>
            <a:r>
              <a:rPr lang="hr-HR" sz="2400" dirty="0" smtClean="0"/>
              <a:t>mosta u kružnoj krivini raspoređivali na tri različita načina (slika 3.4).</a:t>
            </a:r>
          </a:p>
          <a:p>
            <a:pPr>
              <a:buNone/>
            </a:pPr>
            <a:r>
              <a:rPr lang="hr-HR" sz="2400" dirty="0" smtClean="0"/>
              <a:t>Danas se </a:t>
            </a:r>
            <a:r>
              <a:rPr lang="hr-HR" sz="2400" b="1" dirty="0" smtClean="0"/>
              <a:t>isključivo</a:t>
            </a:r>
            <a:r>
              <a:rPr lang="hr-HR" sz="2400" dirty="0" smtClean="0"/>
              <a:t> primjenjuje rješenje predočeno na </a:t>
            </a:r>
            <a:r>
              <a:rPr lang="hr-HR" sz="2400" b="1" dirty="0" smtClean="0"/>
              <a:t>lijevoj</a:t>
            </a:r>
            <a:r>
              <a:rPr lang="hr-HR" sz="2400" dirty="0" smtClean="0"/>
              <a:t> slici.</a:t>
            </a:r>
            <a:endParaRPr lang="hr-H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876"/>
            <a:ext cx="9144000" cy="15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500" y="5191125"/>
            <a:ext cx="5994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3.4: Rješenje rasponskoga sklopa mosta s nagnutim kolnikom;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lijevo: glavni nosači okomiti – visine jednake;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sredina: glavni nosači kosi – visine jednake;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desno: glavni nosači okomiti – visine različite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Presječnica okomite </a:t>
            </a:r>
            <a:r>
              <a:rPr lang="hr-HR" sz="2400" dirty="0" smtClean="0"/>
              <a:t>(vertikalne) </a:t>
            </a:r>
            <a:r>
              <a:rPr lang="hr-HR" sz="2400" b="1" dirty="0" smtClean="0"/>
              <a:t>plohe</a:t>
            </a:r>
            <a:r>
              <a:rPr lang="hr-HR" sz="2400" dirty="0" smtClean="0"/>
              <a:t> što prolazi kroz </a:t>
            </a:r>
            <a:r>
              <a:rPr lang="hr-HR" sz="2400" b="1" dirty="0" smtClean="0"/>
              <a:t>tlocrtnu os prometnice </a:t>
            </a:r>
            <a:r>
              <a:rPr lang="hr-HR" sz="2400" dirty="0" smtClean="0"/>
              <a:t>s </a:t>
            </a:r>
            <a:r>
              <a:rPr lang="hr-HR" sz="2400" b="1" dirty="0" smtClean="0"/>
              <a:t>prometnom plohom </a:t>
            </a:r>
            <a:r>
              <a:rPr lang="hr-HR" sz="2400" dirty="0" smtClean="0"/>
              <a:t>naziva se </a:t>
            </a:r>
            <a:r>
              <a:rPr lang="hr-HR" sz="2400" b="1" dirty="0" smtClean="0"/>
              <a:t>razinicom</a:t>
            </a:r>
            <a:r>
              <a:rPr lang="hr-HR" sz="2400" dirty="0" smtClean="0"/>
              <a:t> (niveletom; engl. </a:t>
            </a:r>
            <a:r>
              <a:rPr lang="hr-HR" sz="2400" i="1" dirty="0" smtClean="0"/>
              <a:t>level line</a:t>
            </a:r>
            <a:r>
              <a:rPr lang="hr-HR" sz="2400" dirty="0" smtClean="0"/>
              <a:t>; njem. </a:t>
            </a:r>
            <a:r>
              <a:rPr lang="hr-HR" sz="2400" i="1" dirty="0" smtClean="0"/>
              <a:t>Nivelette</a:t>
            </a:r>
            <a:r>
              <a:rPr lang="hr-HR" sz="2400" dirty="0" smtClean="0"/>
              <a:t>).</a:t>
            </a:r>
          </a:p>
          <a:p>
            <a:pPr>
              <a:buNone/>
            </a:pPr>
            <a:r>
              <a:rPr lang="hr-HR" sz="2400" dirty="0" smtClean="0"/>
              <a:t>Kako </a:t>
            </a:r>
            <a:r>
              <a:rPr lang="hr-HR" sz="2400" b="1" dirty="0" smtClean="0"/>
              <a:t>most</a:t>
            </a:r>
            <a:r>
              <a:rPr lang="hr-HR" sz="2400" dirty="0" smtClean="0"/>
              <a:t> </a:t>
            </a:r>
            <a:r>
              <a:rPr lang="hr-HR" sz="2400" b="1" dirty="0" smtClean="0"/>
              <a:t>promatramo</a:t>
            </a:r>
            <a:r>
              <a:rPr lang="hr-HR" sz="2400" dirty="0" smtClean="0"/>
              <a:t> uglavnom </a:t>
            </a:r>
            <a:r>
              <a:rPr lang="hr-HR" sz="2400" b="1" dirty="0" smtClean="0"/>
              <a:t>sastrane</a:t>
            </a:r>
            <a:r>
              <a:rPr lang="hr-HR" sz="2400" dirty="0" smtClean="0"/>
              <a:t>, a njegove istaknute </a:t>
            </a:r>
            <a:r>
              <a:rPr lang="hr-HR" sz="2400" b="1" dirty="0" smtClean="0"/>
              <a:t>vidljive</a:t>
            </a:r>
            <a:r>
              <a:rPr lang="hr-HR" sz="2400" dirty="0" smtClean="0"/>
              <a:t> plohe upravo </a:t>
            </a:r>
            <a:r>
              <a:rPr lang="hr-HR" sz="2400" b="1" dirty="0" smtClean="0"/>
              <a:t>slijede razinicu</a:t>
            </a:r>
            <a:r>
              <a:rPr lang="hr-HR" sz="2400" dirty="0" smtClean="0"/>
              <a:t>, izbor oblika razinice u </a:t>
            </a:r>
            <a:r>
              <a:rPr lang="hr-HR" sz="2400" b="1" dirty="0" smtClean="0"/>
              <a:t>odlučujućoj</a:t>
            </a:r>
            <a:r>
              <a:rPr lang="hr-HR" sz="2400" dirty="0" smtClean="0"/>
              <a:t> će </a:t>
            </a:r>
            <a:r>
              <a:rPr lang="hr-HR" sz="2400" b="1" dirty="0" smtClean="0"/>
              <a:t>mjeri</a:t>
            </a:r>
            <a:r>
              <a:rPr lang="hr-HR" sz="2400" dirty="0" smtClean="0"/>
              <a:t> utjecati na </a:t>
            </a:r>
            <a:r>
              <a:rPr lang="hr-HR" sz="2400" b="1" dirty="0" smtClean="0"/>
              <a:t>ukupni dojam o mostu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Pri </a:t>
            </a:r>
            <a:r>
              <a:rPr lang="hr-HR" sz="2400" b="1" dirty="0" smtClean="0"/>
              <a:t>vođenju</a:t>
            </a:r>
            <a:r>
              <a:rPr lang="hr-HR" sz="2400" dirty="0" smtClean="0"/>
              <a:t> razinice mosta treba voditi računa, osim o općem vođenju osi prometnice, o ovim čimbenicima:</a:t>
            </a:r>
          </a:p>
          <a:p>
            <a:r>
              <a:rPr lang="hr-HR" sz="2400" dirty="0" smtClean="0"/>
              <a:t>o slobodnom otvoru ispod mosta,</a:t>
            </a:r>
          </a:p>
          <a:p>
            <a:r>
              <a:rPr lang="hr-HR" sz="2400" dirty="0" smtClean="0"/>
              <a:t>o visini rasponskoga sklopa i</a:t>
            </a:r>
          </a:p>
          <a:p>
            <a:r>
              <a:rPr lang="hr-HR" sz="2400" dirty="0" smtClean="0"/>
              <a:t>o razvedenosti ozemlja (reljefu terena).</a:t>
            </a:r>
          </a:p>
          <a:p>
            <a:pPr>
              <a:buNone/>
            </a:pPr>
            <a:r>
              <a:rPr lang="hr-HR" sz="2400" dirty="0" smtClean="0"/>
              <a:t>Oblik razinice ima </a:t>
            </a:r>
            <a:r>
              <a:rPr lang="hr-HR" sz="2400" b="1" dirty="0" smtClean="0"/>
              <a:t>odlučujući</a:t>
            </a:r>
            <a:r>
              <a:rPr lang="hr-HR" sz="2400" dirty="0" smtClean="0"/>
              <a:t> utjecaj na </a:t>
            </a:r>
            <a:r>
              <a:rPr lang="hr-HR" sz="2400" b="1" dirty="0" smtClean="0"/>
              <a:t>sigurnost prometa </a:t>
            </a:r>
            <a:r>
              <a:rPr lang="hr-HR" sz="2400" dirty="0" smtClean="0"/>
              <a:t>(preglednost), na </a:t>
            </a:r>
            <a:r>
              <a:rPr lang="hr-HR" sz="2400" b="1" dirty="0" smtClean="0"/>
              <a:t>udobnost prijelaza</a:t>
            </a:r>
            <a:r>
              <a:rPr lang="hr-HR" sz="2400" dirty="0" smtClean="0"/>
              <a:t>, na </a:t>
            </a:r>
            <a:r>
              <a:rPr lang="hr-HR" sz="2400" b="1" dirty="0" smtClean="0"/>
              <a:t>odvodnju</a:t>
            </a:r>
            <a:r>
              <a:rPr lang="hr-HR" sz="2400" dirty="0" smtClean="0"/>
              <a:t> (a onda i na troškove uzdržavanja).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3.3.1 Visinski odnosi u okolišu mosta</a:t>
            </a:r>
          </a:p>
          <a:p>
            <a:pPr>
              <a:buNone/>
            </a:pPr>
            <a:r>
              <a:rPr lang="hr-HR" sz="2400" dirty="0" smtClean="0"/>
              <a:t>Poput </a:t>
            </a:r>
            <a:r>
              <a:rPr lang="hr-HR" sz="2400" b="1" dirty="0" smtClean="0"/>
              <a:t>tlocrtnoga</a:t>
            </a:r>
            <a:r>
              <a:rPr lang="hr-HR" sz="2400" dirty="0" smtClean="0"/>
              <a:t> i </a:t>
            </a:r>
            <a:r>
              <a:rPr lang="hr-HR" sz="2400" b="1" dirty="0" smtClean="0"/>
              <a:t>visinski</a:t>
            </a:r>
            <a:r>
              <a:rPr lang="hr-HR" sz="2400" dirty="0" smtClean="0"/>
              <a:t> je </a:t>
            </a:r>
            <a:r>
              <a:rPr lang="hr-HR" sz="2400" b="1" dirty="0" smtClean="0"/>
              <a:t>položaj mosta </a:t>
            </a:r>
            <a:r>
              <a:rPr lang="hr-HR" sz="2400" dirty="0" smtClean="0"/>
              <a:t>određen </a:t>
            </a:r>
            <a:r>
              <a:rPr lang="hr-HR" sz="2400" b="1" dirty="0" smtClean="0"/>
              <a:t>položajem prometnice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U tom pogledu most može biti smješten tako da </a:t>
            </a:r>
            <a:r>
              <a:rPr lang="hr-HR" sz="2400" b="1" dirty="0" smtClean="0"/>
              <a:t>strši</a:t>
            </a:r>
            <a:r>
              <a:rPr lang="hr-HR" sz="2400" dirty="0" smtClean="0"/>
              <a:t> nad ozemljem (terenom) ili pak tako da ga </a:t>
            </a:r>
            <a:r>
              <a:rPr lang="hr-HR" sz="2400" b="1" dirty="0" smtClean="0"/>
              <a:t>nadvisuju</a:t>
            </a:r>
            <a:r>
              <a:rPr lang="hr-HR" sz="2400" dirty="0" smtClean="0"/>
              <a:t> okolne uzvisine (brežuljci, padine brda itd.).</a:t>
            </a:r>
          </a:p>
          <a:p>
            <a:pPr>
              <a:buNone/>
            </a:pPr>
            <a:r>
              <a:rPr lang="hr-HR" sz="2400" dirty="0" smtClean="0"/>
              <a:t>Načelno treba težiti za tim da </a:t>
            </a:r>
            <a:r>
              <a:rPr lang="hr-HR" sz="2400" b="1" dirty="0" smtClean="0"/>
              <a:t>razinica prometnice </a:t>
            </a:r>
            <a:r>
              <a:rPr lang="hr-HR" sz="2400" dirty="0" smtClean="0"/>
              <a:t>bude položena </a:t>
            </a:r>
            <a:r>
              <a:rPr lang="hr-HR" sz="2400" b="1" dirty="0" smtClean="0"/>
              <a:t>što niže</a:t>
            </a:r>
            <a:r>
              <a:rPr lang="hr-HR" sz="2400" dirty="0" smtClean="0"/>
              <a:t> nad okolišem, jer se tako smanjuju </a:t>
            </a:r>
            <a:r>
              <a:rPr lang="hr-HR" sz="2400" b="1" dirty="0" smtClean="0"/>
              <a:t>prilazni potezi</a:t>
            </a:r>
            <a:r>
              <a:rPr lang="hr-HR" sz="2400" dirty="0" smtClean="0"/>
              <a:t> (rampe) s golemim </a:t>
            </a:r>
            <a:r>
              <a:rPr lang="hr-HR" sz="2400" b="1" dirty="0" smtClean="0"/>
              <a:t>nasipima</a:t>
            </a:r>
            <a:r>
              <a:rPr lang="hr-HR" sz="2400" dirty="0" smtClean="0"/>
              <a:t>, a nije nebitno ni </a:t>
            </a:r>
            <a:r>
              <a:rPr lang="hr-HR" sz="2400" b="1" dirty="0" smtClean="0"/>
              <a:t>smanjivanje uspona i padova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Ovo ima utjecaja i na </a:t>
            </a:r>
            <a:r>
              <a:rPr lang="hr-HR" sz="2400" b="1" dirty="0" smtClean="0"/>
              <a:t>izbor rasponskoga sklopa </a:t>
            </a:r>
            <a:r>
              <a:rPr lang="hr-HR" sz="2400" dirty="0" smtClean="0"/>
              <a:t>(RS):</a:t>
            </a:r>
          </a:p>
          <a:p>
            <a:r>
              <a:rPr lang="hr-HR" sz="2400" dirty="0" smtClean="0"/>
              <a:t>pri premoštenju </a:t>
            </a:r>
            <a:r>
              <a:rPr lang="hr-HR" sz="2400" b="1" dirty="0" smtClean="0"/>
              <a:t>duboke uvale </a:t>
            </a:r>
            <a:r>
              <a:rPr lang="hr-HR" sz="2400" dirty="0" smtClean="0"/>
              <a:t>RS valja smjestiti </a:t>
            </a:r>
            <a:r>
              <a:rPr lang="hr-HR" sz="2400" b="1" dirty="0" smtClean="0"/>
              <a:t>ispod prometne plohe</a:t>
            </a:r>
            <a:r>
              <a:rPr lang="hr-HR" sz="2400" dirty="0" smtClean="0"/>
              <a:t> (kolnik </a:t>
            </a:r>
            <a:r>
              <a:rPr lang="hr-HR" sz="2400" b="1" dirty="0" smtClean="0"/>
              <a:t>gore</a:t>
            </a:r>
            <a:r>
              <a:rPr lang="hr-HR" sz="2400" dirty="0" smtClean="0"/>
              <a:t>), a</a:t>
            </a:r>
          </a:p>
          <a:p>
            <a:r>
              <a:rPr lang="hr-HR" sz="2400" dirty="0" smtClean="0"/>
              <a:t>pri prijelazu preko </a:t>
            </a:r>
            <a:r>
              <a:rPr lang="hr-HR" sz="2400" b="1" dirty="0" smtClean="0"/>
              <a:t>plitkih uvala </a:t>
            </a:r>
            <a:r>
              <a:rPr lang="hr-HR" sz="2400" dirty="0" smtClean="0"/>
              <a:t>ili općenito u mostova </a:t>
            </a:r>
            <a:r>
              <a:rPr lang="hr-HR" sz="2400" b="1" dirty="0" smtClean="0"/>
              <a:t>u ravnici</a:t>
            </a:r>
            <a:r>
              <a:rPr lang="hr-HR" sz="2400" dirty="0" smtClean="0"/>
              <a:t> RS mora biti </a:t>
            </a:r>
            <a:r>
              <a:rPr lang="hr-HR" sz="2400" b="1" dirty="0" smtClean="0"/>
              <a:t>iznad</a:t>
            </a:r>
            <a:r>
              <a:rPr lang="hr-HR" sz="2400" dirty="0" smtClean="0"/>
              <a:t> prometne plohe (kolnik </a:t>
            </a:r>
            <a:r>
              <a:rPr lang="hr-HR" sz="2400" b="1" dirty="0" smtClean="0"/>
              <a:t>dolje</a:t>
            </a:r>
            <a:r>
              <a:rPr lang="hr-HR" sz="2400" dirty="0" smtClean="0"/>
              <a:t>).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Tlocrtni</a:t>
            </a:r>
            <a:r>
              <a:rPr lang="hr-HR" sz="2400" dirty="0" smtClean="0"/>
              <a:t> je </a:t>
            </a:r>
            <a:r>
              <a:rPr lang="hr-HR" sz="2400" b="1" dirty="0" smtClean="0"/>
              <a:t>položaj mosta </a:t>
            </a:r>
            <a:r>
              <a:rPr lang="hr-HR" sz="2400" dirty="0" smtClean="0"/>
              <a:t>u odnosu na </a:t>
            </a:r>
            <a:r>
              <a:rPr lang="hr-HR" sz="2400" b="1" dirty="0" smtClean="0"/>
              <a:t>prepreku</a:t>
            </a:r>
            <a:r>
              <a:rPr lang="hr-HR" sz="2400" dirty="0" smtClean="0"/>
              <a:t> određen u prvom redu </a:t>
            </a:r>
            <a:r>
              <a:rPr lang="hr-HR" sz="2400" b="1" dirty="0" smtClean="0"/>
              <a:t>odnosom</a:t>
            </a:r>
            <a:r>
              <a:rPr lang="hr-HR" sz="2400" dirty="0" smtClean="0"/>
              <a:t> razmjernih (relativnih) </a:t>
            </a:r>
            <a:r>
              <a:rPr lang="hr-HR" sz="2400" b="1" dirty="0" smtClean="0"/>
              <a:t>važnosti</a:t>
            </a:r>
            <a:r>
              <a:rPr lang="hr-HR" sz="2400" dirty="0" smtClean="0"/>
              <a:t> </a:t>
            </a:r>
            <a:r>
              <a:rPr lang="hr-HR" sz="2400" b="1" dirty="0" smtClean="0"/>
              <a:t>njega</a:t>
            </a:r>
            <a:r>
              <a:rPr lang="hr-HR" sz="2400" dirty="0" smtClean="0"/>
              <a:t> i </a:t>
            </a:r>
            <a:r>
              <a:rPr lang="hr-HR" sz="2400" b="1" dirty="0" smtClean="0"/>
              <a:t>prometnice</a:t>
            </a:r>
            <a:r>
              <a:rPr lang="hr-HR" sz="2400" dirty="0" smtClean="0"/>
              <a:t> koju prevodi preko prepreke.</a:t>
            </a:r>
          </a:p>
          <a:p>
            <a:pPr>
              <a:buNone/>
            </a:pPr>
            <a:r>
              <a:rPr lang="hr-HR" sz="2400" dirty="0" smtClean="0"/>
              <a:t>Očito je kako se pri tomu </a:t>
            </a:r>
            <a:r>
              <a:rPr lang="hr-HR" sz="2400" b="1" dirty="0" smtClean="0"/>
              <a:t>upleće</a:t>
            </a:r>
            <a:r>
              <a:rPr lang="hr-HR" sz="2400" dirty="0" smtClean="0"/>
              <a:t> i </a:t>
            </a:r>
            <a:r>
              <a:rPr lang="hr-HR" sz="2400" b="1" dirty="0" smtClean="0"/>
              <a:t>prepreka</a:t>
            </a:r>
            <a:r>
              <a:rPr lang="hr-HR" sz="2400" dirty="0" smtClean="0"/>
              <a:t> u ovaj međuodnos.</a:t>
            </a:r>
          </a:p>
          <a:p>
            <a:pPr>
              <a:buNone/>
            </a:pPr>
            <a:r>
              <a:rPr lang="hr-HR" sz="2400" dirty="0" smtClean="0"/>
              <a:t>Naime, ako je prepreka </a:t>
            </a:r>
            <a:r>
              <a:rPr lang="hr-HR" sz="2400" b="1" dirty="0" smtClean="0"/>
              <a:t>znatna</a:t>
            </a:r>
            <a:r>
              <a:rPr lang="hr-HR" sz="2400" dirty="0" smtClean="0"/>
              <a:t> (primjerice, </a:t>
            </a:r>
            <a:r>
              <a:rPr lang="hr-HR" sz="2400" b="1" dirty="0" smtClean="0"/>
              <a:t>velika rijeka</a:t>
            </a:r>
            <a:r>
              <a:rPr lang="hr-HR" sz="2400" dirty="0" smtClean="0"/>
              <a:t>,</a:t>
            </a:r>
            <a:r>
              <a:rPr lang="hr-HR" sz="2400" b="1" dirty="0" smtClean="0"/>
              <a:t> morski tjesnac </a:t>
            </a:r>
            <a:r>
              <a:rPr lang="hr-HR" sz="2400" dirty="0" smtClean="0"/>
              <a:t>i sl.), očito je da će </a:t>
            </a:r>
            <a:r>
              <a:rPr lang="hr-HR" sz="2400" b="1" dirty="0" smtClean="0"/>
              <a:t>most</a:t>
            </a:r>
            <a:r>
              <a:rPr lang="hr-HR" sz="2400" dirty="0" smtClean="0"/>
              <a:t> biti </a:t>
            </a:r>
            <a:r>
              <a:rPr lang="hr-HR" sz="2400" b="1" dirty="0" smtClean="0"/>
              <a:t>važniji</a:t>
            </a:r>
            <a:r>
              <a:rPr lang="hr-HR" sz="2400" dirty="0" smtClean="0"/>
              <a:t>, pa će se </a:t>
            </a:r>
            <a:r>
              <a:rPr lang="hr-HR" sz="2400" b="1" dirty="0" smtClean="0"/>
              <a:t>geometrija prometnice </a:t>
            </a:r>
            <a:r>
              <a:rPr lang="hr-HR" sz="2400" dirty="0" smtClean="0"/>
              <a:t>prilagoditi njegovoj. </a:t>
            </a:r>
          </a:p>
          <a:p>
            <a:pPr>
              <a:buNone/>
            </a:pPr>
            <a:r>
              <a:rPr lang="hr-HR" sz="2400" dirty="0" smtClean="0"/>
              <a:t>S druge strane, prevodi li se </a:t>
            </a:r>
            <a:r>
              <a:rPr lang="hr-HR" sz="2400" b="1" dirty="0" smtClean="0"/>
              <a:t>važna prometnica </a:t>
            </a:r>
            <a:r>
              <a:rPr lang="hr-HR" sz="2400" dirty="0" smtClean="0"/>
              <a:t>(</a:t>
            </a:r>
            <a:r>
              <a:rPr lang="hr-HR" sz="2400" b="1" dirty="0" smtClean="0"/>
              <a:t>autocesta</a:t>
            </a:r>
            <a:r>
              <a:rPr lang="hr-HR" sz="2400" dirty="0" smtClean="0"/>
              <a:t>, </a:t>
            </a:r>
            <a:r>
              <a:rPr lang="hr-HR" sz="2400" b="1" dirty="0" smtClean="0"/>
              <a:t>brza željeznička pruga </a:t>
            </a:r>
            <a:r>
              <a:rPr lang="hr-HR" sz="2400" dirty="0" smtClean="0"/>
              <a:t>i sl.) preko </a:t>
            </a:r>
            <a:r>
              <a:rPr lang="hr-HR" sz="2400" b="1" dirty="0" smtClean="0"/>
              <a:t>manje</a:t>
            </a:r>
            <a:r>
              <a:rPr lang="hr-HR" sz="2400" dirty="0" smtClean="0"/>
              <a:t> ili srednje velike prepreke, most će se morati </a:t>
            </a:r>
            <a:r>
              <a:rPr lang="hr-HR" sz="2400" b="1" dirty="0" smtClean="0"/>
              <a:t>prilagoditi prometnici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U nešto daljoj </a:t>
            </a:r>
            <a:r>
              <a:rPr lang="hr-HR" sz="2400" b="1" dirty="0" smtClean="0"/>
              <a:t>prošlosti</a:t>
            </a:r>
            <a:r>
              <a:rPr lang="hr-HR" sz="2400" dirty="0" smtClean="0"/>
              <a:t> položaj je mosta znao biti određen u prvom redu </a:t>
            </a:r>
            <a:r>
              <a:rPr lang="hr-HR" sz="2400" b="1" dirty="0" smtClean="0"/>
              <a:t>obrambenim obzirima </a:t>
            </a:r>
            <a:r>
              <a:rPr lang="hr-HR" sz="2400" dirty="0" smtClean="0"/>
              <a:t>– most je građen na mjestu s kojega ga je bilo lakše </a:t>
            </a:r>
            <a:r>
              <a:rPr lang="hr-HR" sz="2400" b="1" dirty="0" smtClean="0"/>
              <a:t>braniti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Danas su ti odnosi drukčiji, ali se nerijetko i </a:t>
            </a:r>
            <a:r>
              <a:rPr lang="hr-HR" sz="2400" b="1" dirty="0" smtClean="0"/>
              <a:t>danas</a:t>
            </a:r>
            <a:r>
              <a:rPr lang="hr-HR" sz="2400" dirty="0" smtClean="0"/>
              <a:t> gradi most na mjestu gdje je bio </a:t>
            </a:r>
            <a:r>
              <a:rPr lang="hr-HR" sz="2400" b="1" dirty="0" smtClean="0"/>
              <a:t>stari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3.3.1 Visinski odnosi u okolišu mosta</a:t>
            </a:r>
          </a:p>
          <a:p>
            <a:pPr>
              <a:buNone/>
            </a:pPr>
            <a:r>
              <a:rPr lang="hr-HR" sz="2400" dirty="0" smtClean="0"/>
              <a:t>U </a:t>
            </a:r>
            <a:r>
              <a:rPr lang="hr-HR" sz="2400" b="1" dirty="0" smtClean="0"/>
              <a:t>prvu</a:t>
            </a:r>
            <a:r>
              <a:rPr lang="hr-HR" sz="2400" dirty="0" smtClean="0"/>
              <a:t> skupinu RS-ova pripadaju općenito gredni, okvirni i lučni mostovi, dok u </a:t>
            </a:r>
            <a:r>
              <a:rPr lang="hr-HR" sz="2400" b="1" dirty="0" smtClean="0"/>
              <a:t>drugu</a:t>
            </a:r>
            <a:r>
              <a:rPr lang="hr-HR" sz="2400" dirty="0" smtClean="0"/>
              <a:t> pripadaju grede pojačane lukom (</a:t>
            </a:r>
            <a:r>
              <a:rPr lang="hr-HR" sz="2400" b="1" i="1" dirty="0" smtClean="0"/>
              <a:t>Langerove</a:t>
            </a:r>
            <a:r>
              <a:rPr lang="hr-HR" sz="2400" dirty="0" smtClean="0"/>
              <a:t> grede), te viseći i ovješeni mostovi.</a:t>
            </a:r>
          </a:p>
          <a:p>
            <a:pPr>
              <a:buNone/>
            </a:pPr>
            <a:r>
              <a:rPr lang="hr-HR" sz="2400" dirty="0" smtClean="0"/>
              <a:t>Naravno, izbor RS-a određen je i </a:t>
            </a:r>
            <a:r>
              <a:rPr lang="hr-HR" sz="2400" b="1" dirty="0" smtClean="0"/>
              <a:t>drugim okolnostima </a:t>
            </a:r>
            <a:r>
              <a:rPr lang="hr-HR" sz="2400" dirty="0" smtClean="0"/>
              <a:t>poput:</a:t>
            </a:r>
          </a:p>
          <a:p>
            <a:r>
              <a:rPr lang="hr-HR" sz="2400" dirty="0" smtClean="0"/>
              <a:t>tlocrtne geometrije prometnice,</a:t>
            </a:r>
          </a:p>
          <a:p>
            <a:r>
              <a:rPr lang="hr-HR" sz="2400" dirty="0" smtClean="0"/>
              <a:t>općih izmjera prepreke,</a:t>
            </a:r>
          </a:p>
          <a:p>
            <a:r>
              <a:rPr lang="hr-HR" sz="2400" dirty="0" smtClean="0"/>
              <a:t>vrsti prepreke (vodotok, suha dolina, druga prometnica itd.)</a:t>
            </a:r>
          </a:p>
          <a:p>
            <a:r>
              <a:rPr lang="hr-HR" sz="2400" dirty="0" smtClean="0"/>
              <a:t>geotehničkih vlastitosti tla, itd.</a:t>
            </a:r>
          </a:p>
          <a:p>
            <a:pPr>
              <a:buNone/>
            </a:pPr>
            <a:r>
              <a:rPr lang="hr-HR" sz="2400" dirty="0" smtClean="0"/>
              <a:t>Opće izmjere i vrst prepreke utječu na to hoće li se odabrati RS velika/ih raspona ili onaj s nizom manjih otvora.</a:t>
            </a:r>
          </a:p>
          <a:p>
            <a:pPr>
              <a:buNone/>
            </a:pPr>
            <a:r>
              <a:rPr lang="hr-HR" sz="2400" dirty="0" smtClean="0"/>
              <a:t>O svemu će ovomu biti više riječi u poglavlju o </a:t>
            </a:r>
            <a:r>
              <a:rPr lang="hr-HR" sz="2400" b="1" dirty="0" smtClean="0"/>
              <a:t>projektiranju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3.3.2 Ispravnost izbora oblika razinice</a:t>
            </a:r>
          </a:p>
          <a:p>
            <a:pPr>
              <a:buNone/>
            </a:pPr>
            <a:r>
              <a:rPr lang="hr-HR" sz="2400" dirty="0" smtClean="0"/>
              <a:t>Kako bi se ocijenila </a:t>
            </a:r>
            <a:r>
              <a:rPr lang="hr-HR" sz="2400" b="1" dirty="0" smtClean="0"/>
              <a:t>ispravnost izbora </a:t>
            </a:r>
            <a:r>
              <a:rPr lang="hr-HR" sz="2400" dirty="0" smtClean="0"/>
              <a:t>osnovnog oblika razinice treba razmotriti nekoliko </a:t>
            </a:r>
            <a:r>
              <a:rPr lang="hr-HR" sz="2400" b="1" dirty="0" smtClean="0"/>
              <a:t>odlučujućih parametara</a:t>
            </a:r>
            <a:r>
              <a:rPr lang="hr-HR" sz="2400" dirty="0" smtClean="0"/>
              <a:t>:</a:t>
            </a:r>
          </a:p>
          <a:p>
            <a:r>
              <a:rPr lang="hr-HR" sz="2400" dirty="0" smtClean="0"/>
              <a:t>osnovni tijek (pravac ili kružnica skroz; naizmjence potezi u pravcu i kružnici/ama),</a:t>
            </a:r>
          </a:p>
          <a:p>
            <a:r>
              <a:rPr lang="hr-HR" sz="2400" dirty="0" smtClean="0"/>
              <a:t>položaj sjecišta tangenata,</a:t>
            </a:r>
          </a:p>
          <a:p>
            <a:r>
              <a:rPr lang="hr-HR" sz="2400" dirty="0" smtClean="0"/>
              <a:t>položaj najviše točke (kulminacije iliti kulmena),</a:t>
            </a:r>
          </a:p>
          <a:p>
            <a:r>
              <a:rPr lang="hr-HR" sz="2400" dirty="0" smtClean="0"/>
              <a:t>strmina uspona i padova,</a:t>
            </a:r>
          </a:p>
          <a:p>
            <a:r>
              <a:rPr lang="hr-HR" sz="2400" dirty="0" smtClean="0"/>
              <a:t>veličina izdizanja, c (slika 3.5),</a:t>
            </a:r>
          </a:p>
          <a:p>
            <a:r>
              <a:rPr lang="hr-HR" sz="2400" dirty="0" smtClean="0"/>
              <a:t>polumjer zakrivljenosti, R,</a:t>
            </a:r>
          </a:p>
          <a:p>
            <a:r>
              <a:rPr lang="hr-HR" sz="2400" dirty="0" smtClean="0"/>
              <a:t>duljina zaobljenja,</a:t>
            </a:r>
          </a:p>
          <a:p>
            <a:r>
              <a:rPr lang="hr-HR" sz="2400" dirty="0" smtClean="0"/>
              <a:t>odnosi na prilazima.</a:t>
            </a:r>
          </a:p>
          <a:p>
            <a:pPr>
              <a:buNone/>
            </a:pPr>
            <a:r>
              <a:rPr lang="hr-HR" sz="2400" dirty="0" smtClean="0"/>
              <a:t>Svi se ovi odnosi dobro vide na slici 3.5.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3.3.2 Ispravnost izbora oblika razinice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Spomenuti se parametri uglavnom odnose na mostove na </a:t>
            </a:r>
            <a:r>
              <a:rPr lang="hr-HR" sz="2400" b="1" dirty="0" smtClean="0"/>
              <a:t>svim prometnicama</a:t>
            </a:r>
            <a:r>
              <a:rPr lang="hr-HR" sz="2400" dirty="0" smtClean="0"/>
              <a:t>, s tim što su </a:t>
            </a:r>
            <a:r>
              <a:rPr lang="hr-HR" sz="2400" b="1" dirty="0" smtClean="0"/>
              <a:t>cestovni manje zahtjevni od željezničkih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Naime, u željezničkih su mostova </a:t>
            </a:r>
            <a:r>
              <a:rPr lang="hr-HR" sz="2400" b="1" dirty="0" smtClean="0"/>
              <a:t>dopustivi</a:t>
            </a:r>
            <a:r>
              <a:rPr lang="hr-HR" sz="2400" dirty="0" smtClean="0"/>
              <a:t> </a:t>
            </a:r>
            <a:r>
              <a:rPr lang="hr-HR" sz="2400" b="1" dirty="0" smtClean="0"/>
              <a:t>usponi i padovi manji</a:t>
            </a:r>
            <a:r>
              <a:rPr lang="hr-HR" sz="2400" dirty="0" smtClean="0"/>
              <a:t>, pa su onda i </a:t>
            </a:r>
            <a:r>
              <a:rPr lang="hr-HR" sz="2400" b="1" dirty="0" smtClean="0"/>
              <a:t>visinske razlike manje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4888"/>
            <a:ext cx="9096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971550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sjecište tangenata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10125" y="96202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najviša točka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05525" y="1038225"/>
            <a:ext cx="145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razinica (niveleta)</a:t>
            </a:r>
            <a:endParaRPr lang="hr-H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95425" y="3933825"/>
            <a:ext cx="680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3.5: Glavni geometrijski odnosi (u okomitoj ravnini) na mostu i prilazima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3.3.2 Ispravnost izbora oblika razinice</a:t>
            </a:r>
          </a:p>
          <a:p>
            <a:pPr>
              <a:buNone/>
            </a:pPr>
            <a:r>
              <a:rPr lang="hr-HR" sz="2400" dirty="0" smtClean="0"/>
              <a:t>Pri projektiranju mostova dobro je držati se ovih </a:t>
            </a:r>
            <a:r>
              <a:rPr lang="hr-HR" sz="2400" b="1" dirty="0" smtClean="0"/>
              <a:t>preporuka</a:t>
            </a:r>
            <a:r>
              <a:rPr lang="hr-HR" sz="2400" dirty="0" smtClean="0"/>
              <a:t>:</a:t>
            </a:r>
          </a:p>
          <a:p>
            <a:r>
              <a:rPr lang="hr-HR" sz="2400" b="1" dirty="0" smtClean="0"/>
              <a:t>Kratki zaobljeni potezi </a:t>
            </a:r>
            <a:r>
              <a:rPr lang="hr-HR" sz="2400" dirty="0" smtClean="0"/>
              <a:t>ostavljaju dojam </a:t>
            </a:r>
            <a:r>
              <a:rPr lang="hr-HR" sz="2400" b="1" dirty="0" smtClean="0"/>
              <a:t>prijeloma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Treba </a:t>
            </a:r>
            <a:r>
              <a:rPr lang="hr-HR" sz="2400" b="1" dirty="0" smtClean="0"/>
              <a:t>izbjegavati</a:t>
            </a:r>
            <a:r>
              <a:rPr lang="hr-HR" sz="2400" dirty="0" smtClean="0"/>
              <a:t> svako </a:t>
            </a:r>
            <a:r>
              <a:rPr lang="hr-HR" sz="2400" b="1" dirty="0" smtClean="0"/>
              <a:t>naglo mijenjanje tijeka razinice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Valja </a:t>
            </a:r>
            <a:r>
              <a:rPr lang="hr-HR" sz="2400" b="1" dirty="0" smtClean="0"/>
              <a:t>pomnjivo proučiti </a:t>
            </a:r>
            <a:r>
              <a:rPr lang="hr-HR" sz="2400" dirty="0" smtClean="0"/>
              <a:t>način </a:t>
            </a:r>
            <a:r>
              <a:rPr lang="hr-HR" sz="2400" b="1" dirty="0" smtClean="0"/>
              <a:t>odvodnje oborinskih voda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Treba posvetiti </a:t>
            </a:r>
            <a:r>
              <a:rPr lang="hr-HR" sz="2400" b="1" dirty="0" smtClean="0"/>
              <a:t>osobitu pozornost </a:t>
            </a:r>
            <a:r>
              <a:rPr lang="hr-HR" sz="2400" dirty="0" smtClean="0"/>
              <a:t>pitanju </a:t>
            </a:r>
            <a:r>
              <a:rPr lang="hr-HR" sz="2400" b="1" dirty="0" smtClean="0"/>
              <a:t>preglednosti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Iz ovih se preporuka može uočiti kako se </a:t>
            </a:r>
            <a:r>
              <a:rPr lang="hr-HR" sz="2400" b="1" dirty="0" smtClean="0"/>
              <a:t>prve dvije </a:t>
            </a:r>
            <a:r>
              <a:rPr lang="hr-HR" sz="2400" dirty="0" smtClean="0"/>
              <a:t>tiču u prvom redu </a:t>
            </a:r>
            <a:r>
              <a:rPr lang="hr-HR" sz="2400" b="1" dirty="0" smtClean="0"/>
              <a:t>oblikovnog dojma</a:t>
            </a:r>
            <a:r>
              <a:rPr lang="hr-HR" sz="2400" dirty="0" smtClean="0"/>
              <a:t>, </a:t>
            </a:r>
            <a:r>
              <a:rPr lang="hr-HR" sz="2400" b="1" dirty="0" smtClean="0"/>
              <a:t>treća</a:t>
            </a:r>
            <a:r>
              <a:rPr lang="hr-HR" sz="2400" dirty="0" smtClean="0"/>
              <a:t> utječe na </a:t>
            </a:r>
            <a:r>
              <a:rPr lang="hr-HR" sz="2400" b="1" dirty="0" smtClean="0"/>
              <a:t>trajnost</a:t>
            </a:r>
            <a:r>
              <a:rPr lang="hr-HR" sz="2400" dirty="0" smtClean="0"/>
              <a:t>, a </a:t>
            </a:r>
            <a:r>
              <a:rPr lang="hr-HR" sz="2400" b="1" dirty="0" smtClean="0"/>
              <a:t>četvrta</a:t>
            </a:r>
            <a:r>
              <a:rPr lang="hr-HR" sz="2400" dirty="0" smtClean="0"/>
              <a:t> na </a:t>
            </a:r>
            <a:r>
              <a:rPr lang="hr-HR" sz="2400" b="1" dirty="0" smtClean="0"/>
              <a:t>sigurnost prometa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Naravno, </a:t>
            </a:r>
            <a:r>
              <a:rPr lang="hr-HR" sz="2400" b="1" dirty="0" smtClean="0"/>
              <a:t>sve</a:t>
            </a:r>
            <a:r>
              <a:rPr lang="hr-HR" sz="2400" dirty="0" smtClean="0"/>
              <a:t> one imaju doseg utjecaja i </a:t>
            </a:r>
            <a:r>
              <a:rPr lang="hr-HR" sz="2400" b="1" dirty="0" smtClean="0"/>
              <a:t>izvan nabrojenih područja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 smtClean="0"/>
          </a:p>
          <a:p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>
              <a:buNone/>
            </a:pPr>
            <a:r>
              <a:rPr lang="hr-HR" sz="2400" dirty="0" smtClean="0"/>
              <a:t>Po svojem </a:t>
            </a:r>
            <a:r>
              <a:rPr lang="hr-HR" sz="2400" b="1" dirty="0" smtClean="0"/>
              <a:t>osnovnom obliku </a:t>
            </a:r>
            <a:r>
              <a:rPr lang="hr-HR" sz="2400" dirty="0" smtClean="0"/>
              <a:t>razinice mogu biti:</a:t>
            </a:r>
          </a:p>
          <a:p>
            <a:r>
              <a:rPr lang="hr-HR" sz="2400" b="1" dirty="0" smtClean="0"/>
              <a:t>pr</a:t>
            </a:r>
            <a:r>
              <a:rPr lang="hr-HR" sz="2400" b="1" dirty="0" smtClean="0">
                <a:latin typeface="Gill Sans MT"/>
                <a:cs typeface="Arial"/>
              </a:rPr>
              <a:t>àve</a:t>
            </a:r>
            <a:r>
              <a:rPr lang="hr-HR" sz="2400" dirty="0" smtClean="0">
                <a:latin typeface="Gill Sans MT"/>
                <a:cs typeface="Arial"/>
              </a:rPr>
              <a:t>,</a:t>
            </a:r>
          </a:p>
          <a:p>
            <a:r>
              <a:rPr lang="hr-HR" sz="2400" b="1" dirty="0" smtClean="0">
                <a:latin typeface="Gill Sans MT"/>
                <a:cs typeface="Arial"/>
              </a:rPr>
              <a:t>ispupčene</a:t>
            </a:r>
            <a:r>
              <a:rPr lang="hr-HR" sz="2400" dirty="0" smtClean="0">
                <a:latin typeface="Gill Sans MT"/>
                <a:cs typeface="Arial"/>
              </a:rPr>
              <a:t> (konveksne),</a:t>
            </a:r>
          </a:p>
          <a:p>
            <a:r>
              <a:rPr lang="hr-HR" sz="2400" b="1" dirty="0" smtClean="0">
                <a:latin typeface="Gill Sans MT"/>
                <a:cs typeface="Arial"/>
              </a:rPr>
              <a:t>udubljene</a:t>
            </a:r>
            <a:r>
              <a:rPr lang="hr-HR" sz="2400" dirty="0" smtClean="0">
                <a:latin typeface="Gill Sans MT"/>
                <a:cs typeface="Arial"/>
              </a:rPr>
              <a:t> (konkavne) i</a:t>
            </a:r>
          </a:p>
          <a:p>
            <a:r>
              <a:rPr lang="hr-HR" sz="2400" b="1" dirty="0" smtClean="0">
                <a:latin typeface="Gill Sans MT"/>
                <a:cs typeface="Arial"/>
              </a:rPr>
              <a:t>složene</a:t>
            </a:r>
            <a:r>
              <a:rPr lang="hr-HR" sz="2400" dirty="0" smtClean="0">
                <a:latin typeface="Gill Sans MT"/>
                <a:cs typeface="Arial"/>
              </a:rPr>
              <a:t>.</a:t>
            </a:r>
          </a:p>
          <a:p>
            <a:pPr>
              <a:buNone/>
            </a:pPr>
            <a:r>
              <a:rPr lang="hr-HR" sz="2400" dirty="0" smtClean="0">
                <a:latin typeface="Gill Sans MT"/>
                <a:cs typeface="Arial"/>
              </a:rPr>
              <a:t>Pri tomu </a:t>
            </a:r>
            <a:r>
              <a:rPr lang="hr-HR" sz="2400" dirty="0" smtClean="0"/>
              <a:t>pr</a:t>
            </a:r>
            <a:r>
              <a:rPr lang="hr-HR" sz="2400" dirty="0" smtClean="0">
                <a:cs typeface="Arial"/>
              </a:rPr>
              <a:t>àve razinice mogu biti:</a:t>
            </a:r>
          </a:p>
          <a:p>
            <a:r>
              <a:rPr lang="hr-HR" sz="2400" b="1" dirty="0" smtClean="0">
                <a:cs typeface="Arial"/>
              </a:rPr>
              <a:t>vodoravne</a:t>
            </a:r>
            <a:r>
              <a:rPr lang="hr-HR" sz="2400" dirty="0" smtClean="0">
                <a:cs typeface="Arial"/>
              </a:rPr>
              <a:t> (što nije preporučljivo) i</a:t>
            </a:r>
          </a:p>
          <a:p>
            <a:r>
              <a:rPr lang="hr-HR" sz="2400" b="1" dirty="0" smtClean="0">
                <a:cs typeface="Arial"/>
              </a:rPr>
              <a:t>nagnute</a:t>
            </a:r>
            <a:r>
              <a:rPr lang="hr-HR" sz="2400" dirty="0" smtClean="0">
                <a:cs typeface="Arial"/>
              </a:rPr>
              <a:t>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Složene razinice obuhvaćaju </a:t>
            </a:r>
            <a:r>
              <a:rPr lang="hr-HR" sz="2400" b="1" dirty="0" smtClean="0">
                <a:cs typeface="Arial"/>
              </a:rPr>
              <a:t>niz </a:t>
            </a:r>
            <a:r>
              <a:rPr lang="hr-HR" sz="2400" b="1" dirty="0" smtClean="0"/>
              <a:t>pr</a:t>
            </a:r>
            <a:r>
              <a:rPr lang="hr-HR" sz="2400" b="1" dirty="0" smtClean="0">
                <a:cs typeface="Arial"/>
              </a:rPr>
              <a:t>àvih i zaobljenih poteza</a:t>
            </a:r>
            <a:r>
              <a:rPr lang="hr-HR" sz="2400" dirty="0" smtClean="0">
                <a:cs typeface="Arial"/>
              </a:rPr>
              <a:t>, pri čemu ovi drugi obično podrazumijevaju </a:t>
            </a:r>
            <a:r>
              <a:rPr lang="hr-HR" sz="2400" b="1" dirty="0" smtClean="0">
                <a:cs typeface="Arial"/>
              </a:rPr>
              <a:t>jedan ispupčeni </a:t>
            </a:r>
            <a:r>
              <a:rPr lang="hr-HR" sz="2400" dirty="0" smtClean="0">
                <a:cs typeface="Arial"/>
              </a:rPr>
              <a:t>i </a:t>
            </a:r>
            <a:r>
              <a:rPr lang="hr-HR" sz="2400" b="1" dirty="0" smtClean="0">
                <a:cs typeface="Arial"/>
              </a:rPr>
              <a:t>dva udubljena </a:t>
            </a:r>
            <a:r>
              <a:rPr lang="hr-HR" sz="2400" dirty="0" smtClean="0">
                <a:cs typeface="Arial"/>
              </a:rPr>
              <a:t>(slike 3.6a dolje i 3.6b gore).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Na sljedećim dvjema slikama predočeni su uvriježeni osnovni oblici razinica kakvi se susreću u mostova.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00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219825"/>
            <a:ext cx="457200" cy="476250"/>
          </a:xfrm>
        </p:spPr>
        <p:txBody>
          <a:bodyPr/>
          <a:lstStyle/>
          <a:p>
            <a:fld id="{4B5340C8-C59A-41F0-8437-7D3B5A80054A}" type="slidenum">
              <a:rPr lang="hr-HR" smtClean="0"/>
              <a:pPr/>
              <a:t>25</a:t>
            </a:fld>
            <a:endParaRPr lang="hr-H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52499"/>
            <a:ext cx="9144000" cy="42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75" y="2390775"/>
            <a:ext cx="1359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vodoravni potez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" y="3800475"/>
            <a:ext cx="339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ISPUPČENO ZAOBLJENJE NAD MOSTOM</a:t>
            </a:r>
            <a:endParaRPr lang="hr-H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238750"/>
            <a:ext cx="6814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3.6a: Osnovni oblici razinice i njihova obilježja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gore: rješenje primjenjivo za pješačke i cestovne mostove najnižega razreda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sredina: rješenje primjenjivo na željezničke mostove na prugama nižega reda</a:t>
            </a:r>
          </a:p>
          <a:p>
            <a:pPr algn="ctr"/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dolje: rješenje primjenjivo na mjesnim cestama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561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848" y="938240"/>
            <a:ext cx="8082151" cy="48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2495550"/>
            <a:ext cx="2031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UDUBLJENA RAZINICA</a:t>
            </a:r>
            <a:endParaRPr lang="hr-H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90725" y="4562475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nesimetrična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5953125"/>
            <a:ext cx="6336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3.6b: Osnovni oblici razinice i njihova obilježja; rješenja primjenjiva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	na prometnice najvišega razreda služnosti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 marL="539496" indent="-457200">
              <a:buAutoNum type="alphaLcParenR"/>
            </a:pPr>
            <a:r>
              <a:rPr lang="hr-HR" sz="2400" b="1" i="1" dirty="0" smtClean="0"/>
              <a:t>Pr</a:t>
            </a:r>
            <a:r>
              <a:rPr lang="hr-HR" sz="2400" b="1" i="1" dirty="0" smtClean="0">
                <a:cs typeface="Arial"/>
              </a:rPr>
              <a:t>àva razinica</a:t>
            </a:r>
          </a:p>
          <a:p>
            <a:pPr marL="539496" indent="-457200">
              <a:buNone/>
            </a:pPr>
            <a:r>
              <a:rPr lang="hr-HR" sz="2400" dirty="0" smtClean="0"/>
              <a:t>	</a:t>
            </a:r>
            <a:r>
              <a:rPr lang="hr-HR" sz="2400" b="1" dirty="0" smtClean="0"/>
              <a:t>Potpuno vodoravna </a:t>
            </a:r>
            <a:r>
              <a:rPr lang="hr-HR" sz="2400" dirty="0" smtClean="0"/>
              <a:t>razinica primjenjivana je </a:t>
            </a:r>
            <a:r>
              <a:rPr lang="hr-HR" sz="2400" b="1" dirty="0" smtClean="0"/>
              <a:t>ranije</a:t>
            </a:r>
            <a:r>
              <a:rPr lang="hr-HR" sz="2400" dirty="0" smtClean="0"/>
              <a:t> u </a:t>
            </a:r>
            <a:r>
              <a:rPr lang="hr-HR" sz="2400" b="1" dirty="0" smtClean="0"/>
              <a:t>željezničkih</a:t>
            </a:r>
            <a:r>
              <a:rPr lang="hr-HR" sz="2400" dirty="0" smtClean="0"/>
              <a:t> mostova s </a:t>
            </a:r>
            <a:r>
              <a:rPr lang="hr-HR" sz="2400" b="1" dirty="0" smtClean="0"/>
              <a:t>otvorenim kolnikom</a:t>
            </a:r>
            <a:r>
              <a:rPr lang="hr-HR" sz="2400" dirty="0" smtClean="0"/>
              <a:t>, kakvi se </a:t>
            </a:r>
            <a:r>
              <a:rPr lang="hr-HR" sz="2400" b="1" dirty="0" smtClean="0"/>
              <a:t>danas</a:t>
            </a:r>
            <a:r>
              <a:rPr lang="hr-HR" sz="2400" dirty="0" smtClean="0"/>
              <a:t> više </a:t>
            </a:r>
            <a:r>
              <a:rPr lang="hr-HR" sz="2400" b="1" dirty="0" smtClean="0"/>
              <a:t>ne rabe</a:t>
            </a:r>
            <a:r>
              <a:rPr lang="hr-HR" sz="2400" dirty="0" smtClean="0"/>
              <a:t>, ne samo zbog toga što iziskuju osjetno veće izdatke na </a:t>
            </a:r>
            <a:r>
              <a:rPr lang="hr-HR" sz="2400" b="1" dirty="0" smtClean="0"/>
              <a:t>uzdržavanje</a:t>
            </a:r>
            <a:r>
              <a:rPr lang="hr-HR" sz="2400" dirty="0" smtClean="0"/>
              <a:t>, nego i zato što se u njih stvara znatno veća </a:t>
            </a:r>
            <a:r>
              <a:rPr lang="hr-HR" sz="2400" b="1" dirty="0" smtClean="0"/>
              <a:t>buka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Prometna ploha </a:t>
            </a:r>
            <a:r>
              <a:rPr lang="hr-HR" sz="2400" b="1" dirty="0" smtClean="0"/>
              <a:t>cestovnih</a:t>
            </a:r>
            <a:r>
              <a:rPr lang="hr-HR" sz="2400" dirty="0" smtClean="0"/>
              <a:t> mostova treba imati </a:t>
            </a:r>
            <a:r>
              <a:rPr lang="hr-HR" sz="2400" b="1" dirty="0" smtClean="0"/>
              <a:t>uzdužni nagib</a:t>
            </a:r>
            <a:r>
              <a:rPr lang="hr-HR" sz="2400" dirty="0" smtClean="0"/>
              <a:t> od najmanje 0,5 % radi </a:t>
            </a:r>
            <a:r>
              <a:rPr lang="hr-HR" sz="2400" b="1" dirty="0" smtClean="0"/>
              <a:t>odvodnje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Pri tomu se mora imati na umu činjenica da je </a:t>
            </a:r>
            <a:r>
              <a:rPr lang="hr-HR" sz="2400" b="1" dirty="0" smtClean="0"/>
              <a:t>neravnost kolničke plohe</a:t>
            </a:r>
            <a:r>
              <a:rPr lang="hr-HR" sz="2400" dirty="0" smtClean="0"/>
              <a:t> što nastaje u </a:t>
            </a:r>
            <a:r>
              <a:rPr lang="hr-HR" sz="2400" b="1" dirty="0" smtClean="0"/>
              <a:t>uporabi</a:t>
            </a:r>
            <a:r>
              <a:rPr lang="hr-HR" sz="2400" dirty="0" smtClean="0"/>
              <a:t> dodatni </a:t>
            </a:r>
            <a:r>
              <a:rPr lang="hr-HR" sz="2400" b="1" dirty="0" smtClean="0"/>
              <a:t>uzrok zadržavanju vode na kolniku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</a:t>
            </a:r>
            <a:r>
              <a:rPr lang="hr-HR" sz="2400" b="1" dirty="0" smtClean="0"/>
              <a:t>Visinski odnosi </a:t>
            </a:r>
            <a:r>
              <a:rPr lang="hr-HR" sz="2400" dirty="0" smtClean="0"/>
              <a:t>u </a:t>
            </a:r>
            <a:r>
              <a:rPr lang="hr-HR" sz="2400" b="1" dirty="0" smtClean="0"/>
              <a:t>okolišu</a:t>
            </a:r>
            <a:r>
              <a:rPr lang="hr-HR" sz="2400" dirty="0" smtClean="0"/>
              <a:t> mosta, osobito na njegovim </a:t>
            </a:r>
            <a:r>
              <a:rPr lang="hr-HR" sz="2400" b="1" dirty="0" smtClean="0"/>
              <a:t>krajevima</a:t>
            </a:r>
            <a:r>
              <a:rPr lang="hr-HR" sz="2400" dirty="0" smtClean="0"/>
              <a:t>, te potreba za </a:t>
            </a:r>
            <a:r>
              <a:rPr lang="hr-HR" sz="2400" b="1" dirty="0" smtClean="0"/>
              <a:t>slobodnim otvorom/ima </a:t>
            </a:r>
            <a:r>
              <a:rPr lang="hr-HR" sz="2400" dirty="0" smtClean="0"/>
              <a:t>za </a:t>
            </a:r>
            <a:r>
              <a:rPr lang="hr-HR" sz="2400" b="1" dirty="0" smtClean="0"/>
              <a:t>drugu/e prometnicu/e </a:t>
            </a:r>
            <a:r>
              <a:rPr lang="hr-HR" sz="2400" dirty="0" smtClean="0"/>
              <a:t>mogu nametnuti </a:t>
            </a:r>
            <a:r>
              <a:rPr lang="hr-HR" sz="2400" b="1" dirty="0" smtClean="0"/>
              <a:t>nagnutu</a:t>
            </a:r>
            <a:r>
              <a:rPr lang="hr-HR" sz="2400" dirty="0" smtClean="0"/>
              <a:t> razinicu (jednostrano ili dvostrano).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 marL="539496" indent="-457200">
              <a:buAutoNum type="alphaLcParenR"/>
            </a:pPr>
            <a:r>
              <a:rPr lang="hr-HR" sz="2400" b="1" i="1" dirty="0" smtClean="0"/>
              <a:t>Pr</a:t>
            </a:r>
            <a:r>
              <a:rPr lang="hr-HR" sz="2400" b="1" i="1" dirty="0" smtClean="0">
                <a:cs typeface="Arial"/>
              </a:rPr>
              <a:t>àva razinica</a:t>
            </a:r>
          </a:p>
          <a:p>
            <a:pPr marL="539496" indent="-457200">
              <a:buNone/>
            </a:pPr>
            <a:r>
              <a:rPr lang="hr-HR" sz="2400" dirty="0" smtClean="0"/>
              <a:t>	Primjer predočen na slici </a:t>
            </a:r>
            <a:r>
              <a:rPr lang="hr-HR" sz="2400" b="1" dirty="0" smtClean="0"/>
              <a:t>3.6a gore </a:t>
            </a:r>
            <a:r>
              <a:rPr lang="hr-HR" sz="2400" dirty="0" smtClean="0"/>
              <a:t>primjenjiv je samo na </a:t>
            </a:r>
            <a:r>
              <a:rPr lang="hr-HR" sz="2400" b="1" dirty="0" smtClean="0"/>
              <a:t>pješačke</a:t>
            </a:r>
            <a:r>
              <a:rPr lang="hr-HR" sz="2400" dirty="0" smtClean="0"/>
              <a:t> (i biciklističke), te </a:t>
            </a:r>
            <a:r>
              <a:rPr lang="hr-HR" sz="2400" b="1" dirty="0" smtClean="0"/>
              <a:t>cestovne</a:t>
            </a:r>
            <a:r>
              <a:rPr lang="hr-HR" sz="2400" dirty="0" smtClean="0"/>
              <a:t> mostove </a:t>
            </a:r>
            <a:r>
              <a:rPr lang="hr-HR" sz="2400" b="1" dirty="0" smtClean="0"/>
              <a:t>najnižega razreda</a:t>
            </a:r>
            <a:r>
              <a:rPr lang="hr-HR" sz="2400" dirty="0" smtClean="0"/>
              <a:t> (mjesne ceste).</a:t>
            </a:r>
          </a:p>
          <a:p>
            <a:pPr marL="539496" indent="-457200">
              <a:buNone/>
            </a:pPr>
            <a:r>
              <a:rPr lang="hr-HR" sz="2400" dirty="0" smtClean="0"/>
              <a:t>	Onaj pak sa slike </a:t>
            </a:r>
            <a:r>
              <a:rPr lang="hr-HR" sz="2400" b="1" dirty="0" smtClean="0"/>
              <a:t>3.6a u sredini </a:t>
            </a:r>
            <a:r>
              <a:rPr lang="hr-HR" sz="2400" dirty="0" smtClean="0"/>
              <a:t>može se susresti na </a:t>
            </a:r>
            <a:r>
              <a:rPr lang="hr-HR" sz="2400" b="1" dirty="0" smtClean="0"/>
              <a:t>starijim željezničkim </a:t>
            </a:r>
            <a:r>
              <a:rPr lang="hr-HR" sz="2400" dirty="0" smtClean="0"/>
              <a:t>mostovima s </a:t>
            </a:r>
            <a:r>
              <a:rPr lang="hr-HR" sz="2400" b="1" dirty="0" smtClean="0"/>
              <a:t>otvorenim kolnikom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endParaRPr lang="hr-HR" sz="800" dirty="0" smtClean="0"/>
          </a:p>
          <a:p>
            <a:pPr marL="539496" indent="-457200">
              <a:buAutoNum type="alphaLcParenR" startAt="2"/>
            </a:pPr>
            <a:r>
              <a:rPr lang="hr-HR" sz="2400" b="1" i="1" dirty="0" smtClean="0"/>
              <a:t>Ispupčena razinica</a:t>
            </a:r>
          </a:p>
          <a:p>
            <a:pPr marL="539496" indent="-457200">
              <a:buNone/>
            </a:pPr>
            <a:r>
              <a:rPr lang="hr-HR" sz="2400" dirty="0" smtClean="0"/>
              <a:t>	Ovaj je oblik razinice </a:t>
            </a:r>
            <a:r>
              <a:rPr lang="hr-HR" sz="2400" b="1" dirty="0" smtClean="0"/>
              <a:t>prikladan</a:t>
            </a:r>
            <a:r>
              <a:rPr lang="hr-HR" sz="2400" dirty="0" smtClean="0"/>
              <a:t> i sa stajališta dobra </a:t>
            </a:r>
            <a:r>
              <a:rPr lang="hr-HR" sz="2400" b="1" dirty="0" smtClean="0"/>
              <a:t>izgleda</a:t>
            </a:r>
            <a:r>
              <a:rPr lang="hr-HR" sz="2400" dirty="0" smtClean="0"/>
              <a:t> mosta i s obzirom na </a:t>
            </a:r>
            <a:r>
              <a:rPr lang="hr-HR" sz="2400" b="1" dirty="0" smtClean="0"/>
              <a:t>odvodnju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Ako se </a:t>
            </a:r>
            <a:r>
              <a:rPr lang="hr-HR" sz="2400" b="1" dirty="0" smtClean="0"/>
              <a:t>najviša točka </a:t>
            </a:r>
            <a:r>
              <a:rPr lang="hr-HR" sz="2400" dirty="0" smtClean="0"/>
              <a:t>nalazi u </a:t>
            </a:r>
            <a:r>
              <a:rPr lang="hr-HR" sz="2400" b="1" dirty="0" smtClean="0"/>
              <a:t>polovištu duljine </a:t>
            </a:r>
            <a:r>
              <a:rPr lang="hr-HR" sz="2400" dirty="0" smtClean="0"/>
              <a:t>mosta, </a:t>
            </a:r>
            <a:r>
              <a:rPr lang="hr-HR" sz="2400" b="1" dirty="0" smtClean="0"/>
              <a:t>rasponski sklop </a:t>
            </a:r>
            <a:r>
              <a:rPr lang="hr-HR" sz="2400" dirty="0" smtClean="0"/>
              <a:t>može biti </a:t>
            </a:r>
            <a:r>
              <a:rPr lang="hr-HR" sz="2400" b="1" dirty="0" smtClean="0"/>
              <a:t>simetričan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</a:t>
            </a:r>
            <a:r>
              <a:rPr lang="hr-HR" sz="2400" b="1" dirty="0" smtClean="0"/>
              <a:t>Zaobljenja ne smiju biti preoštra </a:t>
            </a:r>
            <a:r>
              <a:rPr lang="hr-HR" sz="2400" dirty="0" smtClean="0"/>
              <a:t>radi bolje </a:t>
            </a:r>
            <a:r>
              <a:rPr lang="hr-HR" sz="2400" b="1" dirty="0" smtClean="0"/>
              <a:t>preglednosti</a:t>
            </a:r>
            <a:r>
              <a:rPr lang="hr-HR" sz="2400" dirty="0" smtClean="0"/>
              <a:t> u prometu.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 marL="539496" indent="-457200">
              <a:buAutoNum type="alphaLcParenR" startAt="2"/>
            </a:pPr>
            <a:r>
              <a:rPr lang="hr-HR" sz="2400" b="1" i="1" dirty="0" smtClean="0"/>
              <a:t>Ispupčena razinica</a:t>
            </a:r>
          </a:p>
          <a:p>
            <a:pPr marL="539496" indent="-457200">
              <a:buNone/>
            </a:pPr>
            <a:r>
              <a:rPr lang="hr-HR" sz="2400" dirty="0" smtClean="0"/>
              <a:t>	Preporučuje se da </a:t>
            </a:r>
            <a:r>
              <a:rPr lang="hr-HR" sz="2400" b="1" dirty="0" smtClean="0"/>
              <a:t>usponi</a:t>
            </a:r>
            <a:r>
              <a:rPr lang="hr-HR" sz="2400" dirty="0" smtClean="0"/>
              <a:t> (padovi) </a:t>
            </a:r>
            <a:r>
              <a:rPr lang="hr-HR" sz="2400" b="1" dirty="0" smtClean="0"/>
              <a:t>ne budu veći od oko 3 %</a:t>
            </a:r>
            <a:r>
              <a:rPr lang="hr-HR" sz="2400" dirty="0" smtClean="0"/>
              <a:t>, osobito ako je znatniji </a:t>
            </a:r>
            <a:r>
              <a:rPr lang="hr-HR" sz="2400" b="1" dirty="0" smtClean="0"/>
              <a:t>pješački promet </a:t>
            </a:r>
            <a:r>
              <a:rPr lang="hr-HR" sz="2400" dirty="0" smtClean="0"/>
              <a:t>preko mosta.</a:t>
            </a:r>
          </a:p>
          <a:p>
            <a:pPr marL="539496" indent="-457200">
              <a:buNone/>
            </a:pPr>
            <a:r>
              <a:rPr lang="hr-HR" sz="2400" dirty="0" smtClean="0"/>
              <a:t>	Veći usponi nisu prihvatljivi ni sa stajališta </a:t>
            </a:r>
            <a:r>
              <a:rPr lang="hr-HR" sz="2400" b="1" dirty="0" smtClean="0"/>
              <a:t>preglednosti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Primjer predočen na slici </a:t>
            </a:r>
            <a:r>
              <a:rPr lang="hr-HR" sz="2400" b="1" dirty="0" smtClean="0"/>
              <a:t>3.6a dolje </a:t>
            </a:r>
            <a:r>
              <a:rPr lang="hr-HR" sz="2400" dirty="0" smtClean="0"/>
              <a:t>odnosi se na mostove na </a:t>
            </a:r>
            <a:r>
              <a:rPr lang="hr-HR" sz="2400" b="1" dirty="0" smtClean="0"/>
              <a:t>cestama nižega razreda </a:t>
            </a:r>
            <a:r>
              <a:rPr lang="hr-HR" sz="2400" dirty="0" smtClean="0"/>
              <a:t>(općinske i sl.), dok je onaj na slici </a:t>
            </a:r>
            <a:r>
              <a:rPr lang="hr-HR" sz="2400" b="1" dirty="0" smtClean="0"/>
              <a:t>3.6b gore </a:t>
            </a:r>
            <a:r>
              <a:rPr lang="hr-HR" sz="2400" dirty="0" smtClean="0"/>
              <a:t>primjenjiv i na </a:t>
            </a:r>
            <a:r>
              <a:rPr lang="hr-HR" sz="2400" b="1" dirty="0" smtClean="0"/>
              <a:t>autocestovne</a:t>
            </a:r>
            <a:r>
              <a:rPr lang="hr-HR" sz="2400" dirty="0" smtClean="0"/>
              <a:t> mostove.</a:t>
            </a:r>
          </a:p>
          <a:p>
            <a:pPr marL="539496" indent="-457200">
              <a:buNone/>
            </a:pPr>
            <a:endParaRPr lang="hr-HR" sz="800" dirty="0" smtClean="0"/>
          </a:p>
          <a:p>
            <a:pPr marL="539496" indent="-457200">
              <a:buNone/>
            </a:pPr>
            <a:r>
              <a:rPr lang="hr-HR" sz="2400" b="1" i="1" dirty="0" smtClean="0">
                <a:solidFill>
                  <a:srgbClr val="0070C0"/>
                </a:solidFill>
              </a:rPr>
              <a:t>c)</a:t>
            </a:r>
            <a:r>
              <a:rPr lang="hr-HR" sz="2400" b="1" i="1" dirty="0" smtClean="0"/>
              <a:t> 	Udubljena razinica</a:t>
            </a:r>
          </a:p>
          <a:p>
            <a:pPr marL="539496" indent="-457200">
              <a:buNone/>
            </a:pPr>
            <a:r>
              <a:rPr lang="hr-HR" sz="2400" dirty="0" smtClean="0"/>
              <a:t>	Rabi se u </a:t>
            </a:r>
            <a:r>
              <a:rPr lang="hr-HR" sz="2400" b="1" dirty="0" smtClean="0"/>
              <a:t>dubljim dolinama</a:t>
            </a:r>
            <a:r>
              <a:rPr lang="hr-HR" sz="2400" dirty="0" smtClean="0"/>
              <a:t>, na mjestima gdje se prometnica </a:t>
            </a:r>
            <a:r>
              <a:rPr lang="hr-HR" sz="2400" b="1" dirty="0" smtClean="0"/>
              <a:t>spušta s obiju strana </a:t>
            </a:r>
            <a:r>
              <a:rPr lang="hr-HR" sz="2400" dirty="0" smtClean="0"/>
              <a:t>prema prijelazu preko </a:t>
            </a:r>
            <a:r>
              <a:rPr lang="hr-HR" sz="2400" b="1" dirty="0" smtClean="0"/>
              <a:t>prepreke</a:t>
            </a:r>
            <a:r>
              <a:rPr lang="hr-HR" sz="2400" dirty="0" smtClean="0"/>
              <a:t> (mostu).</a:t>
            </a:r>
          </a:p>
          <a:p>
            <a:pPr marL="539496" indent="-457200">
              <a:buNone/>
            </a:pPr>
            <a:r>
              <a:rPr lang="hr-HR" sz="2400" dirty="0" smtClean="0"/>
              <a:t>	Izrazito je </a:t>
            </a:r>
            <a:r>
              <a:rPr lang="hr-HR" sz="2400" b="1" dirty="0" smtClean="0"/>
              <a:t>proturječno</a:t>
            </a:r>
            <a:r>
              <a:rPr lang="hr-HR" sz="2400" dirty="0" smtClean="0"/>
              <a:t> rješenje, jer je </a:t>
            </a:r>
            <a:r>
              <a:rPr lang="hr-HR" sz="2400" b="1" dirty="0" smtClean="0"/>
              <a:t>najpovoljnija</a:t>
            </a:r>
            <a:r>
              <a:rPr lang="hr-HR" sz="2400" dirty="0" smtClean="0"/>
              <a:t> sa stajališta </a:t>
            </a:r>
            <a:r>
              <a:rPr lang="hr-HR" sz="2400" b="1" dirty="0" smtClean="0"/>
              <a:t>preglednosti</a:t>
            </a:r>
            <a:r>
              <a:rPr lang="hr-HR" sz="2400" dirty="0" smtClean="0"/>
              <a:t>, ali i </a:t>
            </a:r>
            <a:r>
              <a:rPr lang="hr-HR" sz="2400" b="1" dirty="0" smtClean="0"/>
              <a:t>najnepovoljnija</a:t>
            </a:r>
            <a:r>
              <a:rPr lang="hr-HR" sz="2400" dirty="0" smtClean="0"/>
              <a:t> s obzirom na </a:t>
            </a:r>
            <a:r>
              <a:rPr lang="hr-HR" sz="2400" b="1" dirty="0" smtClean="0"/>
              <a:t>odvodnju</a:t>
            </a:r>
            <a:r>
              <a:rPr lang="hr-HR" sz="2400" dirty="0" smtClean="0"/>
              <a:t>, a ni </a:t>
            </a:r>
            <a:r>
              <a:rPr lang="hr-HR" sz="2400" b="1" dirty="0" smtClean="0"/>
              <a:t>oblikovno nije prihvatljiva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U svakom slučaju, prigodom </a:t>
            </a:r>
            <a:r>
              <a:rPr lang="hr-HR" sz="2400" b="1" dirty="0" smtClean="0"/>
              <a:t>obilaska ozemlja </a:t>
            </a:r>
            <a:r>
              <a:rPr lang="hr-HR" sz="2400" dirty="0" smtClean="0"/>
              <a:t>(trase) na kojem će se graditi buduća prometnica (i most na njoj) </a:t>
            </a:r>
            <a:r>
              <a:rPr lang="hr-HR" sz="2400" b="1" dirty="0" smtClean="0"/>
              <a:t>projektant mosta </a:t>
            </a:r>
            <a:r>
              <a:rPr lang="hr-HR" sz="2400" dirty="0" smtClean="0"/>
              <a:t>mora </a:t>
            </a:r>
            <a:r>
              <a:rPr lang="hr-HR" sz="2400" b="1" dirty="0" smtClean="0"/>
              <a:t>pratiti projektanta prometnice </a:t>
            </a:r>
            <a:r>
              <a:rPr lang="hr-HR" sz="2400" dirty="0" smtClean="0"/>
              <a:t>kako bi kasnije </a:t>
            </a:r>
            <a:r>
              <a:rPr lang="hr-HR" sz="2400" b="1" dirty="0" smtClean="0"/>
              <a:t>zajedno</a:t>
            </a:r>
            <a:r>
              <a:rPr lang="hr-HR" sz="2400" dirty="0" smtClean="0"/>
              <a:t> odlučili o položaju osi prometnice što će po mogućnosti biti </a:t>
            </a:r>
            <a:r>
              <a:rPr lang="hr-HR" sz="2400" b="1" dirty="0" smtClean="0"/>
              <a:t>najpovoljniji</a:t>
            </a:r>
            <a:r>
              <a:rPr lang="hr-HR" sz="2400" dirty="0" smtClean="0"/>
              <a:t> i sa stajališta </a:t>
            </a:r>
            <a:r>
              <a:rPr lang="hr-HR" sz="2400" b="1" dirty="0" smtClean="0"/>
              <a:t>mosta</a:t>
            </a:r>
            <a:r>
              <a:rPr lang="hr-HR" sz="2400" dirty="0" smtClean="0"/>
              <a:t> s obzirom na </a:t>
            </a:r>
            <a:r>
              <a:rPr lang="hr-HR" sz="2400" b="1" dirty="0" smtClean="0"/>
              <a:t>prometnicu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Naravno, njihove se odluke ne donose “iz glave”, nego na podlozi </a:t>
            </a:r>
            <a:r>
              <a:rPr lang="hr-HR" sz="2400" b="1" dirty="0" smtClean="0"/>
              <a:t>nacrt</a:t>
            </a:r>
            <a:r>
              <a:rPr lang="hr-HR" sz="2000" b="1" dirty="0" smtClean="0">
                <a:latin typeface="Gill Sans MT" pitchFamily="34" charset="-18"/>
                <a:cs typeface="Times New Roman"/>
              </a:rPr>
              <a:t>ā</a:t>
            </a:r>
            <a:r>
              <a:rPr lang="hr-HR" sz="2400" dirty="0" smtClean="0">
                <a:latin typeface="Times New Roman"/>
                <a:cs typeface="Times New Roman"/>
              </a:rPr>
              <a:t> u </a:t>
            </a:r>
            <a:r>
              <a:rPr lang="hr-HR" sz="2400" dirty="0" smtClean="0"/>
              <a:t>više inačica, a danas barem ne oskudijevamo s mogućnostima: nacrti se izrađuju vrlo brzo, a tu je i mogućnost </a:t>
            </a:r>
            <a:r>
              <a:rPr lang="hr-HR" sz="2400" b="1" dirty="0" smtClean="0"/>
              <a:t>računalne predočbe </a:t>
            </a:r>
            <a:r>
              <a:rPr lang="hr-HR" sz="2400" dirty="0" smtClean="0"/>
              <a:t>(kompjutorske simulacije). 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 marL="539496" indent="-457200">
              <a:buNone/>
            </a:pPr>
            <a:r>
              <a:rPr lang="hr-HR" sz="2400" b="1" i="1" dirty="0" smtClean="0">
                <a:solidFill>
                  <a:srgbClr val="0070C0"/>
                </a:solidFill>
              </a:rPr>
              <a:t>c)</a:t>
            </a:r>
            <a:r>
              <a:rPr lang="hr-HR" sz="2400" b="1" i="1" dirty="0" smtClean="0"/>
              <a:t> 	Udubljena razinica</a:t>
            </a:r>
          </a:p>
          <a:p>
            <a:pPr marL="539496" indent="-457200">
              <a:buNone/>
            </a:pPr>
            <a:r>
              <a:rPr lang="hr-HR" sz="2400" dirty="0" smtClean="0"/>
              <a:t>	Radi poboljšanja </a:t>
            </a:r>
            <a:r>
              <a:rPr lang="hr-HR" sz="2400" b="1" dirty="0" smtClean="0"/>
              <a:t>odvodnje</a:t>
            </a:r>
            <a:r>
              <a:rPr lang="hr-HR" sz="2400" dirty="0" smtClean="0"/>
              <a:t> nužno je na potezu </a:t>
            </a:r>
            <a:r>
              <a:rPr lang="hr-HR" sz="2400" b="1" dirty="0" smtClean="0"/>
              <a:t>u okolišu tjemena krivine</a:t>
            </a:r>
            <a:r>
              <a:rPr lang="hr-HR" sz="2400" dirty="0" smtClean="0"/>
              <a:t> povećati broj i izmjere </a:t>
            </a:r>
            <a:r>
              <a:rPr lang="hr-HR" sz="2400" b="1" dirty="0" smtClean="0"/>
              <a:t>slijevnika</a:t>
            </a:r>
            <a:r>
              <a:rPr lang="hr-HR" sz="2400" dirty="0" smtClean="0"/>
              <a:t>, a podjednako je važno zajamčiti njihovo </a:t>
            </a:r>
            <a:r>
              <a:rPr lang="hr-HR" sz="2400" b="1" dirty="0" smtClean="0"/>
              <a:t>redovitije uzdržavanje </a:t>
            </a:r>
            <a:r>
              <a:rPr lang="hr-HR" sz="2400" dirty="0" smtClean="0"/>
              <a:t>(pregledi, čišćenje itd.).</a:t>
            </a:r>
          </a:p>
          <a:p>
            <a:pPr marL="539496" indent="-457200">
              <a:buNone/>
            </a:pPr>
            <a:r>
              <a:rPr lang="hr-HR" sz="2400" dirty="0" smtClean="0"/>
              <a:t>	Pitanje </a:t>
            </a:r>
            <a:r>
              <a:rPr lang="hr-HR" sz="2400" b="1" dirty="0" smtClean="0"/>
              <a:t>odvodnje</a:t>
            </a:r>
            <a:r>
              <a:rPr lang="hr-HR" sz="2400" dirty="0" smtClean="0"/>
              <a:t> može se </a:t>
            </a:r>
            <a:r>
              <a:rPr lang="hr-HR" sz="2400" b="1" dirty="0" smtClean="0"/>
              <a:t>ublažiti</a:t>
            </a:r>
            <a:r>
              <a:rPr lang="hr-HR" sz="2400" dirty="0" smtClean="0"/>
              <a:t> smještajem </a:t>
            </a:r>
            <a:r>
              <a:rPr lang="hr-HR" sz="2400" b="1" dirty="0" smtClean="0"/>
              <a:t>najniže točke izvan mosta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Primjer predočen na slici </a:t>
            </a:r>
            <a:r>
              <a:rPr lang="hr-HR" sz="2400" b="1" dirty="0" smtClean="0"/>
              <a:t>3.6b u sredini </a:t>
            </a:r>
            <a:r>
              <a:rPr lang="hr-HR" sz="2400" dirty="0" smtClean="0"/>
              <a:t>primjenjiv je na mostove na </a:t>
            </a:r>
            <a:r>
              <a:rPr lang="hr-HR" sz="2400" b="1" dirty="0" smtClean="0"/>
              <a:t>cestama nižega razreda</a:t>
            </a:r>
            <a:r>
              <a:rPr lang="hr-HR" sz="2400" dirty="0" smtClean="0"/>
              <a:t>, dok se onaj na slici </a:t>
            </a:r>
            <a:r>
              <a:rPr lang="hr-HR" sz="2400" b="1" dirty="0" smtClean="0"/>
              <a:t>3.6b dolje ne bi smio primjenjivati </a:t>
            </a:r>
            <a:r>
              <a:rPr lang="hr-HR" sz="2400" dirty="0" smtClean="0"/>
              <a:t>na </a:t>
            </a:r>
            <a:r>
              <a:rPr lang="hr-HR" sz="2400" b="1" dirty="0" smtClean="0"/>
              <a:t>autocestama</a:t>
            </a:r>
            <a:r>
              <a:rPr lang="hr-HR" sz="2400" dirty="0" smtClean="0"/>
              <a:t>, pa ni na </a:t>
            </a:r>
            <a:r>
              <a:rPr lang="hr-HR" sz="2400" b="1" dirty="0" smtClean="0"/>
              <a:t>brzim cestama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3.3 Visinski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3.3.3 Osnovni oblici razinice</a:t>
            </a:r>
          </a:p>
          <a:p>
            <a:pPr marL="539496" indent="-457200">
              <a:buNone/>
            </a:pPr>
            <a:r>
              <a:rPr lang="hr-HR" sz="2400" b="1" i="1" dirty="0" smtClean="0">
                <a:solidFill>
                  <a:srgbClr val="0070C0"/>
                </a:solidFill>
              </a:rPr>
              <a:t>d)</a:t>
            </a:r>
            <a:r>
              <a:rPr lang="hr-HR" sz="2400" b="1" i="1" dirty="0" smtClean="0"/>
              <a:t> 	Složeni oblici razinice</a:t>
            </a:r>
          </a:p>
          <a:p>
            <a:pPr marL="539496" indent="-457200">
              <a:buNone/>
            </a:pPr>
            <a:r>
              <a:rPr lang="hr-HR" sz="2400" dirty="0" smtClean="0"/>
              <a:t>	Zapravo su </a:t>
            </a:r>
            <a:r>
              <a:rPr lang="hr-HR" sz="2400" b="1" dirty="0" smtClean="0"/>
              <a:t>svi</a:t>
            </a:r>
            <a:r>
              <a:rPr lang="hr-HR" sz="2400" dirty="0" smtClean="0"/>
              <a:t> oblici predočeni na slikama </a:t>
            </a:r>
            <a:r>
              <a:rPr lang="hr-HR" sz="2400" b="1" dirty="0" smtClean="0"/>
              <a:t>3.6a</a:t>
            </a:r>
            <a:r>
              <a:rPr lang="hr-HR" sz="2400" dirty="0" smtClean="0"/>
              <a:t> i </a:t>
            </a:r>
            <a:r>
              <a:rPr lang="hr-HR" sz="2400" b="1" dirty="0" smtClean="0"/>
              <a:t>3.6b</a:t>
            </a:r>
            <a:r>
              <a:rPr lang="hr-HR" sz="2400" dirty="0" smtClean="0"/>
              <a:t>, </a:t>
            </a:r>
            <a:r>
              <a:rPr lang="hr-HR" sz="2400" b="1" dirty="0" smtClean="0"/>
              <a:t>osim</a:t>
            </a:r>
            <a:r>
              <a:rPr lang="hr-HR" sz="2400" dirty="0" smtClean="0"/>
              <a:t> onih na slici </a:t>
            </a:r>
            <a:r>
              <a:rPr lang="hr-HR" sz="2400" b="1" dirty="0" smtClean="0"/>
              <a:t>3.6a gore</a:t>
            </a:r>
            <a:r>
              <a:rPr lang="hr-HR" sz="2400" dirty="0" smtClean="0"/>
              <a:t> i </a:t>
            </a:r>
            <a:r>
              <a:rPr lang="hr-HR" sz="2400" b="1" dirty="0" smtClean="0"/>
              <a:t>3.6b u sredini</a:t>
            </a:r>
            <a:r>
              <a:rPr lang="hr-HR" sz="2400" dirty="0" smtClean="0"/>
              <a:t>, </a:t>
            </a:r>
            <a:r>
              <a:rPr lang="hr-HR" sz="2400" b="1" dirty="0" smtClean="0"/>
              <a:t>složeni</a:t>
            </a:r>
            <a:r>
              <a:rPr lang="hr-HR" sz="2400" dirty="0" smtClean="0"/>
              <a:t>.</a:t>
            </a:r>
          </a:p>
          <a:p>
            <a:pPr marL="539496" indent="-457200">
              <a:buNone/>
            </a:pPr>
            <a:r>
              <a:rPr lang="hr-HR" sz="2400" dirty="0" smtClean="0"/>
              <a:t>	</a:t>
            </a:r>
            <a:r>
              <a:rPr lang="hr-HR" sz="2400" b="1" dirty="0" smtClean="0"/>
              <a:t>Složeni</a:t>
            </a:r>
            <a:r>
              <a:rPr lang="hr-HR" sz="2400" dirty="0" smtClean="0"/>
              <a:t> se </a:t>
            </a:r>
            <a:r>
              <a:rPr lang="hr-HR" sz="2400" b="1" dirty="0" smtClean="0"/>
              <a:t>oblici</a:t>
            </a:r>
            <a:r>
              <a:rPr lang="hr-HR" sz="2400" dirty="0" smtClean="0"/>
              <a:t> susreću osobito često u </a:t>
            </a:r>
            <a:r>
              <a:rPr lang="hr-HR" sz="2400" b="1" dirty="0" smtClean="0"/>
              <a:t>dugih</a:t>
            </a:r>
            <a:r>
              <a:rPr lang="hr-HR" sz="2400" dirty="0" smtClean="0"/>
              <a:t> (a pogotovo u </a:t>
            </a:r>
            <a:r>
              <a:rPr lang="hr-HR" sz="2400" b="1" dirty="0" smtClean="0"/>
              <a:t>vrlo dugih</a:t>
            </a:r>
            <a:r>
              <a:rPr lang="hr-HR" sz="2400" dirty="0" smtClean="0"/>
              <a:t>) mostova.</a:t>
            </a:r>
          </a:p>
          <a:p>
            <a:pPr marL="539496" indent="-457200">
              <a:buNone/>
            </a:pPr>
            <a:r>
              <a:rPr lang="hr-HR" sz="2400" dirty="0" smtClean="0"/>
              <a:t>	Mnogovrsne su mogućnosti </a:t>
            </a:r>
            <a:r>
              <a:rPr lang="hr-HR" sz="2400" b="1" dirty="0" smtClean="0"/>
              <a:t>slijeda ispupčenih i udubljenih poteza</a:t>
            </a:r>
            <a:r>
              <a:rPr lang="hr-HR" sz="2400" dirty="0" smtClean="0"/>
              <a:t> (s međupravcima), navlastito u (auto)cestovnim </a:t>
            </a:r>
            <a:r>
              <a:rPr lang="hr-HR" sz="2400" b="1" dirty="0" smtClean="0"/>
              <a:t>čvorištima</a:t>
            </a:r>
            <a:r>
              <a:rPr lang="hr-HR" sz="2400" dirty="0" smtClean="0"/>
              <a:t>, gdje se </a:t>
            </a:r>
            <a:r>
              <a:rPr lang="hr-HR" sz="2400" b="1" dirty="0" smtClean="0"/>
              <a:t>prepleću krakovi </a:t>
            </a:r>
            <a:r>
              <a:rPr lang="hr-HR" sz="2400" dirty="0" smtClean="0"/>
              <a:t>i tlocrtno i visinski.</a:t>
            </a:r>
          </a:p>
          <a:p>
            <a:pPr marL="539496" indent="-457200">
              <a:buNone/>
            </a:pPr>
            <a:r>
              <a:rPr lang="hr-HR" sz="2400" dirty="0" smtClean="0"/>
              <a:t>	Možemo zamisliti </a:t>
            </a:r>
            <a:r>
              <a:rPr lang="hr-HR" sz="2400" b="1" dirty="0" smtClean="0"/>
              <a:t>umetanje ispupčenoga poteza </a:t>
            </a:r>
            <a:r>
              <a:rPr lang="hr-HR" sz="2400" dirty="0" smtClean="0"/>
              <a:t>na slici </a:t>
            </a:r>
            <a:r>
              <a:rPr lang="hr-HR" sz="2400" b="1" dirty="0" smtClean="0"/>
              <a:t>3.6b dolje</a:t>
            </a:r>
            <a:r>
              <a:rPr lang="hr-HR" sz="2400" dirty="0" smtClean="0"/>
              <a:t> radi </a:t>
            </a:r>
            <a:r>
              <a:rPr lang="hr-HR" sz="2400" b="1" dirty="0" smtClean="0"/>
              <a:t>propuštanja željezničke pruge </a:t>
            </a:r>
            <a:r>
              <a:rPr lang="hr-HR" sz="2400" dirty="0" smtClean="0"/>
              <a:t>kroz jedan od </a:t>
            </a:r>
            <a:r>
              <a:rPr lang="hr-HR" sz="2400" b="1" dirty="0" smtClean="0"/>
              <a:t>lijevih bočnih otvora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1" y="4012175"/>
            <a:ext cx="8096250" cy="22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829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Poprečni raspored </a:t>
            </a:r>
            <a:r>
              <a:rPr lang="hr-HR" sz="2400" dirty="0" smtClean="0"/>
              <a:t>prometnih ploha </a:t>
            </a:r>
            <a:r>
              <a:rPr lang="hr-HR" sz="2400" b="1" dirty="0" smtClean="0"/>
              <a:t>na mostu </a:t>
            </a:r>
            <a:r>
              <a:rPr lang="hr-HR" sz="2400" dirty="0" smtClean="0"/>
              <a:t>mora se uskladiti s odgovarajućim rasporedom </a:t>
            </a:r>
            <a:r>
              <a:rPr lang="hr-HR" sz="2400" b="1" dirty="0" smtClean="0"/>
              <a:t>na otvorenom potezu prometnice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b="1" dirty="0" smtClean="0"/>
              <a:t>Širine voznih trakova</a:t>
            </a:r>
            <a:r>
              <a:rPr lang="hr-HR" sz="2400" dirty="0" smtClean="0"/>
              <a:t> zavise:</a:t>
            </a:r>
          </a:p>
          <a:p>
            <a:r>
              <a:rPr lang="hr-HR" sz="2400" dirty="0" smtClean="0"/>
              <a:t>od</a:t>
            </a:r>
            <a:r>
              <a:rPr lang="hr-HR" sz="2400" b="1" dirty="0" smtClean="0"/>
              <a:t> brzine vozila</a:t>
            </a:r>
            <a:r>
              <a:rPr lang="hr-HR" sz="2400" dirty="0" smtClean="0"/>
              <a:t>,</a:t>
            </a:r>
            <a:r>
              <a:rPr lang="hr-HR" sz="2400" b="1" dirty="0" smtClean="0"/>
              <a:t> </a:t>
            </a:r>
            <a:endParaRPr lang="hr-HR" sz="2400" dirty="0" smtClean="0"/>
          </a:p>
          <a:p>
            <a:r>
              <a:rPr lang="hr-HR" sz="2400" dirty="0" smtClean="0"/>
              <a:t>od toga je li most </a:t>
            </a:r>
            <a:r>
              <a:rPr lang="hr-HR" sz="2400" b="1" dirty="0" smtClean="0"/>
              <a:t>u naselju</a:t>
            </a:r>
            <a:r>
              <a:rPr lang="hr-HR" sz="2400" dirty="0" smtClean="0"/>
              <a:t> ili </a:t>
            </a:r>
            <a:r>
              <a:rPr lang="hr-HR" sz="2400" b="1" dirty="0" smtClean="0"/>
              <a:t>izvan</a:t>
            </a:r>
            <a:r>
              <a:rPr lang="hr-HR" sz="2400" dirty="0" smtClean="0"/>
              <a:t> njega i</a:t>
            </a:r>
          </a:p>
          <a:p>
            <a:r>
              <a:rPr lang="hr-HR" sz="2400" dirty="0" smtClean="0"/>
              <a:t>od </a:t>
            </a:r>
            <a:r>
              <a:rPr lang="hr-HR" sz="2400" b="1" dirty="0" smtClean="0"/>
              <a:t>duljine mosta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Na slici 3.7 predočen je opći (normalni) </a:t>
            </a:r>
            <a:r>
              <a:rPr lang="hr-HR" sz="2400" b="1" dirty="0" smtClean="0"/>
              <a:t>poprečni presjek autoceste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32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790700" y="6191250"/>
            <a:ext cx="6571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3.7: Opći poprečni presjek autoceste; a: vozni trak; b: pretjecajni trak;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	c: zaustavni trak; d: bankina; e: rubni trak; f: razdjelni pojas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1190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Poprečni raspored </a:t>
            </a:r>
            <a:r>
              <a:rPr lang="hr-HR" sz="2400" dirty="0" smtClean="0"/>
              <a:t>prometnih ploha </a:t>
            </a:r>
            <a:r>
              <a:rPr lang="hr-HR" sz="2400" b="1" dirty="0" smtClean="0"/>
              <a:t>na mostu </a:t>
            </a:r>
            <a:r>
              <a:rPr lang="hr-HR" sz="2400" dirty="0" smtClean="0"/>
              <a:t>predočen je na slici 3.8, pri čemu je gore prikazan slučaj odvojenih RS-ova, a dolje zajedničkoga.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33</a:t>
            </a:fld>
            <a:endParaRPr lang="hr-H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132" y="1591036"/>
            <a:ext cx="8112867" cy="2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770" y="3779865"/>
            <a:ext cx="8064230" cy="20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1943" y="5993859"/>
            <a:ext cx="671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3.8: Poprečni raspored prometnih ploha na autocestovnom mostu;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	gore: odvojeni rasponski sklopovi; dolje: zajednički rasponski sklop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6" y="4210869"/>
            <a:ext cx="6115050" cy="22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3886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Ako autocesta na izlazu iz </a:t>
            </a:r>
            <a:r>
              <a:rPr lang="hr-HR" sz="2400" b="1" dirty="0" smtClean="0"/>
              <a:t>tunela</a:t>
            </a:r>
            <a:r>
              <a:rPr lang="hr-HR" sz="2400" dirty="0" smtClean="0"/>
              <a:t> ide na </a:t>
            </a:r>
            <a:r>
              <a:rPr lang="hr-HR" sz="2400" b="1" dirty="0" smtClean="0"/>
              <a:t>most</a:t>
            </a:r>
            <a:r>
              <a:rPr lang="hr-HR" sz="2400" dirty="0" smtClean="0"/>
              <a:t>, redovito su osi krakova autoceste </a:t>
            </a:r>
            <a:r>
              <a:rPr lang="hr-HR" sz="2400" b="1" dirty="0" smtClean="0"/>
              <a:t>razmaknute</a:t>
            </a:r>
            <a:r>
              <a:rPr lang="hr-HR" sz="2400" dirty="0" smtClean="0"/>
              <a:t>, a odgovarajući raspored prometnih ploha predočen je na slici 3.9.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Opći poprečni presjek </a:t>
            </a:r>
            <a:r>
              <a:rPr lang="hr-HR" sz="2400" b="1" dirty="0" smtClean="0"/>
              <a:t>brze ceste </a:t>
            </a:r>
            <a:r>
              <a:rPr lang="hr-HR" sz="2400" dirty="0" smtClean="0"/>
              <a:t>predočen je na slici 3.10.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34</a:t>
            </a:fld>
            <a:endParaRPr lang="hr-H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81150"/>
            <a:ext cx="8048625" cy="199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1300" y="3552825"/>
            <a:ext cx="463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3.9: Autocestovni most nakon izlaska iz tunela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50" y="6488668"/>
            <a:ext cx="398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3.10: Opći poprečni presjek brze ceste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3785077"/>
            <a:ext cx="7496175" cy="26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940" y="1385888"/>
            <a:ext cx="7407059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1247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Poprečni raspored </a:t>
            </a:r>
            <a:r>
              <a:rPr lang="hr-HR" sz="2400" dirty="0" smtClean="0"/>
              <a:t>prometnih ploha </a:t>
            </a:r>
            <a:r>
              <a:rPr lang="hr-HR" sz="2400" b="1" dirty="0" smtClean="0"/>
              <a:t>na mostu </a:t>
            </a:r>
            <a:r>
              <a:rPr lang="hr-HR" sz="2400" dirty="0" smtClean="0"/>
              <a:t>predočen je na slici 3.11, pri čemu je opet gore prikazan slučaj odvojenih RS-ova, a dolje zajedničkoga.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257425" y="6488668"/>
            <a:ext cx="631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3.11: Poprečni raspored prometnih ploha na mostu za brzu cestu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1" y="1491470"/>
            <a:ext cx="7486650" cy="23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3"/>
            <a:ext cx="8143900" cy="4467247"/>
          </a:xfrm>
        </p:spPr>
        <p:txBody>
          <a:bodyPr>
            <a:normAutofit/>
          </a:bodyPr>
          <a:lstStyle/>
          <a:p>
            <a:pPr marL="85725" indent="-3175">
              <a:buNone/>
            </a:pPr>
            <a:r>
              <a:rPr lang="hr-HR" sz="2400" dirty="0" smtClean="0"/>
              <a:t>Odgovarajući</a:t>
            </a:r>
            <a:r>
              <a:rPr lang="hr-HR" sz="2400" b="1" dirty="0" smtClean="0"/>
              <a:t> poprečni raspored </a:t>
            </a:r>
            <a:r>
              <a:rPr lang="hr-HR" sz="2400" dirty="0" smtClean="0"/>
              <a:t>prometnih ploha </a:t>
            </a:r>
            <a:r>
              <a:rPr lang="hr-HR" sz="2400" b="1" dirty="0" smtClean="0"/>
              <a:t>na mostu što se nalazi u blizini izlaza iz tunela </a:t>
            </a:r>
            <a:r>
              <a:rPr lang="hr-HR" sz="2400" dirty="0" smtClean="0"/>
              <a:t>predočen je slikom 3.12.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2400" dirty="0" smtClean="0"/>
              <a:t>A sada pogledajmo </a:t>
            </a:r>
            <a:r>
              <a:rPr lang="hr-HR" sz="2400" b="1" dirty="0" smtClean="0"/>
              <a:t>opći poprečni presjek </a:t>
            </a:r>
            <a:r>
              <a:rPr lang="hr-HR" sz="2400" dirty="0" smtClean="0"/>
              <a:t>državne (D), županijske (Ž) i mjesne (M) ceste izvan naselja (slika 3.13).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638425" y="3800475"/>
            <a:ext cx="448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3.12: Most na brzoj cesti na izlazu iz tunela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056" y="4896613"/>
            <a:ext cx="8011944" cy="15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52775" y="6488668"/>
            <a:ext cx="398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3.13: Širina D/Ž/M ceste izvan naselja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2409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Na sljedećoj slici (slika 3.14) predočene su širine prometnih ploha </a:t>
            </a:r>
            <a:r>
              <a:rPr lang="hr-HR" sz="2400" b="1" dirty="0" smtClean="0"/>
              <a:t>na mostu </a:t>
            </a:r>
            <a:r>
              <a:rPr lang="hr-HR" sz="2400" dirty="0" smtClean="0"/>
              <a:t>na D/Ž/M cestama </a:t>
            </a:r>
            <a:r>
              <a:rPr lang="hr-HR" sz="2400" b="1" dirty="0" smtClean="0"/>
              <a:t>izvan naselja </a:t>
            </a:r>
            <a:r>
              <a:rPr lang="hr-HR" sz="2400" dirty="0" smtClean="0"/>
              <a:t>u zavisnosti od </a:t>
            </a:r>
            <a:r>
              <a:rPr lang="hr-HR" sz="2400" b="1" dirty="0" smtClean="0"/>
              <a:t>visine</a:t>
            </a:r>
            <a:r>
              <a:rPr lang="hr-HR" sz="2400" dirty="0" smtClean="0"/>
              <a:t> i </a:t>
            </a:r>
            <a:r>
              <a:rPr lang="hr-HR" sz="2400" b="1" dirty="0" smtClean="0"/>
              <a:t>duljine</a:t>
            </a:r>
            <a:r>
              <a:rPr lang="hr-HR" sz="2400" dirty="0" smtClean="0"/>
              <a:t> mosta.</a:t>
            </a:r>
          </a:p>
          <a:p>
            <a:pPr>
              <a:buNone/>
            </a:pPr>
            <a:r>
              <a:rPr lang="hr-HR" sz="2400" dirty="0" smtClean="0"/>
              <a:t>Pri tomu se </a:t>
            </a:r>
            <a:r>
              <a:rPr lang="hr-HR" sz="2400" b="1" dirty="0" smtClean="0"/>
              <a:t>gornja</a:t>
            </a:r>
            <a:r>
              <a:rPr lang="hr-HR" sz="2400" dirty="0" smtClean="0"/>
              <a:t> slika odnosi na </a:t>
            </a:r>
            <a:r>
              <a:rPr lang="hr-HR" sz="2400" b="1" dirty="0" smtClean="0"/>
              <a:t>mali</a:t>
            </a:r>
            <a:r>
              <a:rPr lang="hr-HR" sz="2400" dirty="0" smtClean="0"/>
              <a:t> most (visina do 3 m, a duljina do 20 m), a </a:t>
            </a:r>
            <a:r>
              <a:rPr lang="hr-HR" sz="2400" b="1" dirty="0" smtClean="0"/>
              <a:t>donja</a:t>
            </a:r>
            <a:r>
              <a:rPr lang="hr-HR" sz="2400" dirty="0" smtClean="0"/>
              <a:t> na most </a:t>
            </a:r>
            <a:r>
              <a:rPr lang="hr-HR" sz="2400" b="1" dirty="0" smtClean="0"/>
              <a:t>neograničene</a:t>
            </a:r>
            <a:r>
              <a:rPr lang="hr-HR" sz="2400" dirty="0" smtClean="0"/>
              <a:t> visine i duljine </a:t>
            </a:r>
            <a:r>
              <a:rPr lang="hr-HR" sz="2400" b="1" dirty="0" smtClean="0"/>
              <a:t>do</a:t>
            </a:r>
            <a:r>
              <a:rPr lang="hr-HR" sz="2400" dirty="0" smtClean="0"/>
              <a:t> 50 m.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37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2752725"/>
            <a:ext cx="7362825" cy="18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4576763"/>
            <a:ext cx="7791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7300" y="6488668"/>
            <a:ext cx="737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3.14: Širine prometnih ploha na mostovima na D/Ž/M cestama (opis u tekstu)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Premaši li </a:t>
            </a:r>
            <a:r>
              <a:rPr lang="hr-HR" sz="2400" dirty="0" smtClean="0"/>
              <a:t>ukupna duljina mosta </a:t>
            </a:r>
            <a:r>
              <a:rPr lang="hr-HR" sz="2400" b="1" dirty="0" smtClean="0"/>
              <a:t>50 m</a:t>
            </a:r>
            <a:r>
              <a:rPr lang="hr-HR" sz="2400" dirty="0" smtClean="0"/>
              <a:t>, mora se predvidjeti </a:t>
            </a:r>
            <a:r>
              <a:rPr lang="hr-HR" sz="2400" b="1" dirty="0" smtClean="0"/>
              <a:t>obhodarska staza</a:t>
            </a:r>
            <a:r>
              <a:rPr lang="hr-HR" sz="2400" dirty="0" smtClean="0"/>
              <a:t> (slika 3.15).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Na svim je predhodnim slikama </a:t>
            </a:r>
            <a:r>
              <a:rPr lang="hr-HR" sz="2400" b="1" i="1" dirty="0" smtClean="0"/>
              <a:t>B</a:t>
            </a:r>
            <a:r>
              <a:rPr lang="hr-HR" sz="2400" dirty="0" smtClean="0"/>
              <a:t> </a:t>
            </a:r>
            <a:r>
              <a:rPr lang="hr-HR" sz="2400" b="1" dirty="0" smtClean="0"/>
              <a:t>zbroj širina voznih i rubnih trakova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Taj zbroj mora biti </a:t>
            </a:r>
            <a:r>
              <a:rPr lang="hr-HR" sz="2400" b="1" dirty="0" smtClean="0">
                <a:cs typeface="Arial"/>
              </a:rPr>
              <a:t>≥ 5,9 m</a:t>
            </a:r>
            <a:r>
              <a:rPr lang="hr-HR" sz="2400" dirty="0" smtClean="0">
                <a:cs typeface="Arial"/>
              </a:rPr>
              <a:t>, a zavisi od </a:t>
            </a:r>
            <a:r>
              <a:rPr lang="hr-HR" sz="2400" b="1" dirty="0" smtClean="0">
                <a:cs typeface="Arial"/>
              </a:rPr>
              <a:t>razreda ceste </a:t>
            </a:r>
            <a:r>
              <a:rPr lang="hr-HR" sz="2400" dirty="0" smtClean="0">
                <a:cs typeface="Arial"/>
              </a:rPr>
              <a:t>i od toga ima li i </a:t>
            </a:r>
            <a:r>
              <a:rPr lang="hr-HR" sz="2400" b="1" dirty="0" smtClean="0">
                <a:cs typeface="Arial"/>
              </a:rPr>
              <a:t>drugih korisnika </a:t>
            </a:r>
            <a:r>
              <a:rPr lang="hr-HR" sz="2400" dirty="0" smtClean="0">
                <a:cs typeface="Arial"/>
              </a:rPr>
              <a:t>(pješaka, biciklista itd.).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Na slikama je visina </a:t>
            </a:r>
            <a:r>
              <a:rPr lang="hr-HR" sz="2400" b="1" dirty="0" smtClean="0">
                <a:cs typeface="Arial"/>
              </a:rPr>
              <a:t>rubnjaka</a:t>
            </a:r>
            <a:r>
              <a:rPr lang="hr-HR" sz="2400" dirty="0" smtClean="0">
                <a:cs typeface="Arial"/>
              </a:rPr>
              <a:t> kotirana sa 7 cm i predviđena je obvezna </a:t>
            </a:r>
            <a:r>
              <a:rPr lang="hr-HR" sz="2400" b="1" dirty="0" smtClean="0">
                <a:cs typeface="Arial"/>
              </a:rPr>
              <a:t>čelična sigurnosna ograda </a:t>
            </a:r>
            <a:r>
              <a:rPr lang="hr-HR" sz="2400" dirty="0" smtClean="0">
                <a:cs typeface="Arial"/>
              </a:rPr>
              <a:t>(ČSO).</a:t>
            </a:r>
          </a:p>
          <a:p>
            <a:pPr>
              <a:buNone/>
            </a:pPr>
            <a:r>
              <a:rPr lang="hr-HR" sz="2400" b="1" dirty="0" smtClean="0">
                <a:cs typeface="Arial"/>
              </a:rPr>
              <a:t>Sve</a:t>
            </a:r>
            <a:r>
              <a:rPr lang="hr-HR" sz="2400" dirty="0" smtClean="0">
                <a:cs typeface="Arial"/>
              </a:rPr>
              <a:t> se slike odnose na </a:t>
            </a:r>
            <a:r>
              <a:rPr lang="hr-HR" sz="2400" b="1" dirty="0" smtClean="0">
                <a:cs typeface="Arial"/>
              </a:rPr>
              <a:t>brzinu vozila v &gt; 50 km/h</a:t>
            </a:r>
            <a:r>
              <a:rPr lang="hr-HR" sz="2400" dirty="0" smtClean="0">
                <a:cs typeface="Arial"/>
              </a:rPr>
              <a:t>.</a:t>
            </a: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38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131" y="1219199"/>
            <a:ext cx="809387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81150" y="3467100"/>
            <a:ext cx="703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3.15: Širine prometnih ploha na mostu duljine &gt;50 m na D/Ž/M cestama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Za slučaj kada se predviđa </a:t>
            </a:r>
            <a:r>
              <a:rPr lang="hr-HR" sz="2400" b="1" dirty="0" smtClean="0"/>
              <a:t>pješački</a:t>
            </a:r>
            <a:r>
              <a:rPr lang="hr-HR" sz="2400" dirty="0" smtClean="0"/>
              <a:t> (i </a:t>
            </a:r>
            <a:r>
              <a:rPr lang="hr-HR" sz="2400" b="1" dirty="0" smtClean="0"/>
              <a:t>biciklistički</a:t>
            </a:r>
            <a:r>
              <a:rPr lang="hr-HR" sz="2400" dirty="0" smtClean="0"/>
              <a:t>) promet preko mosta, </a:t>
            </a:r>
            <a:r>
              <a:rPr lang="hr-HR" sz="2400" b="1" dirty="0" smtClean="0"/>
              <a:t>širine</a:t>
            </a:r>
            <a:r>
              <a:rPr lang="hr-HR" sz="2400" dirty="0" smtClean="0"/>
              <a:t> su kao na slici 3.16.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r>
              <a:rPr lang="hr-HR" sz="2400" dirty="0" smtClean="0">
                <a:cs typeface="Arial"/>
              </a:rPr>
              <a:t>U ovom slučaju ČSO mora imati i </a:t>
            </a:r>
            <a:r>
              <a:rPr lang="hr-HR" sz="2400" b="1" dirty="0" smtClean="0">
                <a:cs typeface="Arial"/>
              </a:rPr>
              <a:t>rukohvat</a:t>
            </a:r>
            <a:r>
              <a:rPr lang="hr-HR" sz="2400" dirty="0" smtClean="0">
                <a:cs typeface="Arial"/>
              </a:rPr>
              <a:t>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Predočeni odnosi vrijede </a:t>
            </a:r>
            <a:r>
              <a:rPr lang="hr-HR" sz="2400" b="1" dirty="0" smtClean="0">
                <a:cs typeface="Arial"/>
              </a:rPr>
              <a:t>bez obzira na visinu i duljinu mosta</a:t>
            </a:r>
            <a:r>
              <a:rPr lang="hr-HR" sz="2400" dirty="0" smtClean="0">
                <a:cs typeface="Arial"/>
              </a:rPr>
              <a:t>.</a:t>
            </a: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39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410815"/>
            <a:ext cx="8048625" cy="25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2100" y="3943350"/>
            <a:ext cx="707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3.16: Širine prometnih ploha na mostu duljine &gt;50 m na D/Ž/M cestama;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	preko mosta predviđen i pješački promet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400" dirty="0" smtClean="0"/>
              <a:t>Svakako je poželjno smjestiti most </a:t>
            </a:r>
            <a:r>
              <a:rPr lang="hr-HR" sz="2400" b="1" dirty="0" smtClean="0"/>
              <a:t>okomito</a:t>
            </a:r>
            <a:r>
              <a:rPr lang="hr-HR" sz="2400" dirty="0" smtClean="0"/>
              <a:t> na prepreku kada god je to moguće. </a:t>
            </a:r>
          </a:p>
          <a:p>
            <a:pPr>
              <a:buNone/>
            </a:pPr>
            <a:r>
              <a:rPr lang="hr-HR" sz="2400" dirty="0" smtClean="0"/>
              <a:t>Time se postiže </a:t>
            </a:r>
            <a:r>
              <a:rPr lang="hr-HR" sz="2400" b="1" dirty="0" smtClean="0"/>
              <a:t>jednostavniji rasponski sklop </a:t>
            </a:r>
            <a:r>
              <a:rPr lang="hr-HR" sz="2400" dirty="0" smtClean="0"/>
              <a:t>mosta; uz to most je </a:t>
            </a:r>
            <a:r>
              <a:rPr lang="hr-HR" sz="2400" b="1" dirty="0" smtClean="0"/>
              <a:t>kraći</a:t>
            </a:r>
            <a:r>
              <a:rPr lang="hr-HR" sz="2400" dirty="0" smtClean="0"/>
              <a:t>, a time i </a:t>
            </a:r>
            <a:r>
              <a:rPr lang="hr-HR" sz="2400" b="1" dirty="0" smtClean="0"/>
              <a:t>jeftiniji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Ipak, ne mora se </a:t>
            </a:r>
            <a:r>
              <a:rPr lang="hr-HR" sz="2400" b="1" dirty="0" smtClean="0"/>
              <a:t>po svaku cijenu </a:t>
            </a:r>
            <a:r>
              <a:rPr lang="hr-HR" sz="2400" dirty="0" smtClean="0"/>
              <a:t>težiti prema </a:t>
            </a:r>
            <a:r>
              <a:rPr lang="hr-HR" sz="2400" b="1" dirty="0" smtClean="0"/>
              <a:t>okomitomu</a:t>
            </a:r>
            <a:r>
              <a:rPr lang="hr-HR" sz="2400" dirty="0" smtClean="0"/>
              <a:t> prijelazu.</a:t>
            </a:r>
          </a:p>
          <a:p>
            <a:pPr>
              <a:buNone/>
            </a:pPr>
            <a:r>
              <a:rPr lang="hr-HR" sz="2400" dirty="0" smtClean="0"/>
              <a:t>Suvremene su prometnice općenito </a:t>
            </a:r>
            <a:r>
              <a:rPr lang="hr-HR" sz="2400" b="1" dirty="0" smtClean="0"/>
              <a:t>ispruženijih osi </a:t>
            </a:r>
            <a:r>
              <a:rPr lang="hr-HR" sz="2400" dirty="0" smtClean="0"/>
              <a:t>što se na </a:t>
            </a:r>
            <a:r>
              <a:rPr lang="hr-HR" sz="2400" b="1" dirty="0" smtClean="0"/>
              <a:t>duljim potezima </a:t>
            </a:r>
            <a:r>
              <a:rPr lang="hr-HR" sz="2400" dirty="0" smtClean="0"/>
              <a:t>prilagođuju okolnomu tlu, zbog čega se nerijetko događa da se </a:t>
            </a:r>
            <a:r>
              <a:rPr lang="hr-HR" sz="2400" b="1" dirty="0" smtClean="0"/>
              <a:t>prepreka</a:t>
            </a:r>
            <a:r>
              <a:rPr lang="hr-HR" sz="2400" dirty="0" smtClean="0"/>
              <a:t> siječe </a:t>
            </a:r>
            <a:r>
              <a:rPr lang="hr-HR" sz="2400" b="1" dirty="0" smtClean="0"/>
              <a:t>koso</a:t>
            </a:r>
            <a:r>
              <a:rPr lang="hr-HR" sz="2400" dirty="0" smtClean="0"/>
              <a:t>, pa i </a:t>
            </a:r>
            <a:r>
              <a:rPr lang="hr-HR" sz="2400" b="1" dirty="0" smtClean="0"/>
              <a:t>u krivini </a:t>
            </a:r>
            <a:r>
              <a:rPr lang="hr-HR" sz="2400" dirty="0" smtClean="0"/>
              <a:t>(kružnoj i/ili u prijelaznici).</a:t>
            </a:r>
          </a:p>
          <a:p>
            <a:pPr>
              <a:buNone/>
            </a:pPr>
            <a:r>
              <a:rPr lang="hr-HR" sz="2400" dirty="0" smtClean="0"/>
              <a:t>Osobito su u </a:t>
            </a:r>
            <a:r>
              <a:rPr lang="hr-HR" sz="2400" b="1" dirty="0" smtClean="0"/>
              <a:t>gradskih</a:t>
            </a:r>
            <a:r>
              <a:rPr lang="hr-HR" sz="2400" dirty="0" smtClean="0"/>
              <a:t> mostova (navlastito nadvožnjak</a:t>
            </a:r>
            <a:r>
              <a:rPr lang="hr-HR" sz="2000" dirty="0" smtClean="0">
                <a:cs typeface="Times New Roman"/>
              </a:rPr>
              <a:t>ā</a:t>
            </a:r>
            <a:r>
              <a:rPr lang="hr-HR" sz="2400" dirty="0" smtClean="0"/>
              <a:t> i podvožnjak</a:t>
            </a:r>
            <a:r>
              <a:rPr lang="hr-HR" sz="2000" dirty="0" smtClean="0">
                <a:latin typeface="Gill Sans MT" pitchFamily="34" charset="-18"/>
                <a:cs typeface="Times New Roman"/>
              </a:rPr>
              <a:t>ā</a:t>
            </a:r>
            <a:r>
              <a:rPr lang="hr-HR" sz="2400" dirty="0" smtClean="0"/>
              <a:t>) česta </a:t>
            </a:r>
            <a:r>
              <a:rPr lang="hr-HR" sz="2400" b="1" dirty="0" smtClean="0"/>
              <a:t>kosa</a:t>
            </a:r>
            <a:r>
              <a:rPr lang="hr-HR" sz="2400" dirty="0" smtClean="0"/>
              <a:t> križanja.</a:t>
            </a:r>
          </a:p>
          <a:p>
            <a:pPr>
              <a:buNone/>
            </a:pPr>
            <a:r>
              <a:rPr lang="hr-HR" sz="2400" dirty="0" smtClean="0"/>
              <a:t>Preko </a:t>
            </a:r>
            <a:r>
              <a:rPr lang="hr-HR" sz="2400" b="1" dirty="0" smtClean="0"/>
              <a:t>koso</a:t>
            </a:r>
            <a:r>
              <a:rPr lang="hr-HR" sz="2400" dirty="0" smtClean="0"/>
              <a:t> položene </a:t>
            </a:r>
            <a:r>
              <a:rPr lang="hr-HR" sz="2400" b="1" dirty="0" smtClean="0"/>
              <a:t>prepreke</a:t>
            </a:r>
            <a:r>
              <a:rPr lang="hr-HR" sz="2400" dirty="0" smtClean="0"/>
              <a:t> može se izvesti </a:t>
            </a:r>
            <a:r>
              <a:rPr lang="hr-HR" sz="2400" b="1" dirty="0" smtClean="0"/>
              <a:t>kos</a:t>
            </a:r>
            <a:r>
              <a:rPr lang="hr-HR" sz="2400" dirty="0" smtClean="0"/>
              <a:t>, ali i </a:t>
            </a:r>
            <a:r>
              <a:rPr lang="hr-HR" sz="2400" b="1" dirty="0" smtClean="0"/>
              <a:t>okomit</a:t>
            </a:r>
            <a:r>
              <a:rPr lang="hr-HR" sz="2400" dirty="0" smtClean="0"/>
              <a:t> most (slika 3.1).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Na slici 3.17 predočen je raspored prometnih ploha na D/Ž/M cestama </a:t>
            </a:r>
            <a:r>
              <a:rPr lang="hr-HR" sz="2400" b="1" dirty="0" smtClean="0"/>
              <a:t>u naseljima</a:t>
            </a:r>
            <a:r>
              <a:rPr lang="hr-HR" sz="2400" dirty="0" smtClean="0"/>
              <a:t>, gdje su </a:t>
            </a:r>
            <a:r>
              <a:rPr lang="hr-HR" sz="2400" b="1" dirty="0" smtClean="0"/>
              <a:t>brzine vozila v &lt; 50 km/h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 </a:t>
            </a: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r>
              <a:rPr lang="hr-HR" sz="2400" dirty="0" smtClean="0">
                <a:cs typeface="Arial"/>
              </a:rPr>
              <a:t>Širina </a:t>
            </a:r>
            <a:r>
              <a:rPr lang="hr-HR" sz="2400" b="1" dirty="0" smtClean="0">
                <a:cs typeface="Arial"/>
              </a:rPr>
              <a:t>hodnika</a:t>
            </a:r>
            <a:r>
              <a:rPr lang="hr-HR" sz="2400" dirty="0" smtClean="0">
                <a:cs typeface="Arial"/>
              </a:rPr>
              <a:t>, </a:t>
            </a:r>
            <a:r>
              <a:rPr lang="hr-HR" sz="2400" b="1" i="1" dirty="0" smtClean="0">
                <a:cs typeface="Arial"/>
              </a:rPr>
              <a:t>P</a:t>
            </a:r>
            <a:r>
              <a:rPr lang="hr-HR" sz="2400" dirty="0" smtClean="0">
                <a:cs typeface="Arial"/>
              </a:rPr>
              <a:t>, zavisi od toga je li predviđen i </a:t>
            </a:r>
            <a:r>
              <a:rPr lang="hr-HR" sz="2400" b="1" dirty="0" smtClean="0">
                <a:cs typeface="Arial"/>
              </a:rPr>
              <a:t>biciklistički</a:t>
            </a:r>
            <a:r>
              <a:rPr lang="hr-HR" sz="2400" dirty="0" smtClean="0">
                <a:cs typeface="Arial"/>
              </a:rPr>
              <a:t> promet ili </a:t>
            </a:r>
            <a:r>
              <a:rPr lang="hr-HR" sz="2400" b="1" dirty="0" smtClean="0">
                <a:cs typeface="Arial"/>
              </a:rPr>
              <a:t>samo pješački</a:t>
            </a:r>
            <a:r>
              <a:rPr lang="hr-HR" sz="2400" dirty="0" smtClean="0">
                <a:cs typeface="Arial"/>
              </a:rPr>
              <a:t>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Visina je </a:t>
            </a:r>
            <a:r>
              <a:rPr lang="hr-HR" sz="2400" b="1" dirty="0" smtClean="0">
                <a:cs typeface="Arial"/>
              </a:rPr>
              <a:t>rubnjaka</a:t>
            </a:r>
            <a:r>
              <a:rPr lang="hr-HR" sz="2400" dirty="0" smtClean="0">
                <a:cs typeface="Arial"/>
              </a:rPr>
              <a:t> 18 cm.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Na </a:t>
            </a:r>
            <a:r>
              <a:rPr lang="hr-HR" sz="2400" b="1" dirty="0" smtClean="0">
                <a:cs typeface="Arial"/>
              </a:rPr>
              <a:t>rubovima</a:t>
            </a:r>
            <a:r>
              <a:rPr lang="hr-HR" sz="2400" dirty="0" smtClean="0">
                <a:cs typeface="Arial"/>
              </a:rPr>
              <a:t> predviđene su </a:t>
            </a:r>
            <a:r>
              <a:rPr lang="hr-HR" sz="2400" b="1" dirty="0" smtClean="0">
                <a:cs typeface="Arial"/>
              </a:rPr>
              <a:t>pješačke ograde </a:t>
            </a:r>
            <a:r>
              <a:rPr lang="hr-HR" sz="2400" dirty="0" smtClean="0">
                <a:cs typeface="Arial"/>
              </a:rPr>
              <a:t>visine </a:t>
            </a:r>
            <a:r>
              <a:rPr lang="hr-HR" sz="2400" b="1" dirty="0" smtClean="0">
                <a:cs typeface="Arial"/>
              </a:rPr>
              <a:t>1,1 m</a:t>
            </a:r>
            <a:r>
              <a:rPr lang="hr-HR" sz="2400" dirty="0" smtClean="0">
                <a:cs typeface="Arial"/>
              </a:rPr>
              <a:t>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Uočimo kako </a:t>
            </a:r>
            <a:r>
              <a:rPr lang="hr-HR" sz="2400" b="1" dirty="0" smtClean="0">
                <a:cs typeface="Arial"/>
              </a:rPr>
              <a:t>nema ČSO-e</a:t>
            </a:r>
            <a:r>
              <a:rPr lang="hr-HR" sz="2400" dirty="0" smtClean="0">
                <a:cs typeface="Arial"/>
              </a:rPr>
              <a:t>!</a:t>
            </a: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40</a:t>
            </a:fld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987" y="1276350"/>
            <a:ext cx="81040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85900" y="3752850"/>
            <a:ext cx="72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3.17: Širine prometnih ploha na mostovima na D/Ž/M cestama u naseljima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2038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cs typeface="Arial"/>
              </a:rPr>
              <a:t>Pogledajmo sada kako izgleda </a:t>
            </a:r>
            <a:r>
              <a:rPr lang="hr-HR" sz="2400" b="1" dirty="0" smtClean="0">
                <a:cs typeface="Arial"/>
              </a:rPr>
              <a:t>poprečni presjek ceste </a:t>
            </a:r>
            <a:r>
              <a:rPr lang="hr-HR" sz="2400" dirty="0" smtClean="0">
                <a:cs typeface="Arial"/>
              </a:rPr>
              <a:t>što </a:t>
            </a:r>
            <a:r>
              <a:rPr lang="hr-HR" sz="2400" b="1" dirty="0" smtClean="0">
                <a:cs typeface="Arial"/>
              </a:rPr>
              <a:t>ne pripada</a:t>
            </a:r>
            <a:r>
              <a:rPr lang="hr-HR" sz="2400" dirty="0" smtClean="0">
                <a:cs typeface="Arial"/>
              </a:rPr>
              <a:t> u spomenute </a:t>
            </a:r>
            <a:r>
              <a:rPr lang="hr-HR" sz="2400" b="1" dirty="0" smtClean="0">
                <a:cs typeface="Arial"/>
              </a:rPr>
              <a:t>razredbe</a:t>
            </a:r>
            <a:r>
              <a:rPr lang="hr-HR" sz="2400" dirty="0" smtClean="0">
                <a:cs typeface="Arial"/>
              </a:rPr>
              <a:t> D/Ž/M (nekategorizirane ceste) i to prvo </a:t>
            </a:r>
            <a:r>
              <a:rPr lang="hr-HR" sz="2400" b="1" dirty="0" smtClean="0">
                <a:cs typeface="Arial"/>
              </a:rPr>
              <a:t>dvotračne</a:t>
            </a:r>
            <a:r>
              <a:rPr lang="hr-HR" sz="2400" dirty="0" smtClean="0">
                <a:cs typeface="Arial"/>
              </a:rPr>
              <a:t> (slika 3.18a). 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Ispod je predočen odgovarajući poprečni raspored prometnih ploha </a:t>
            </a:r>
            <a:r>
              <a:rPr lang="hr-HR" sz="2400" b="1" dirty="0" smtClean="0">
                <a:cs typeface="Arial"/>
              </a:rPr>
              <a:t>na mostu </a:t>
            </a:r>
            <a:r>
              <a:rPr lang="hr-HR" sz="2400" dirty="0" smtClean="0">
                <a:cs typeface="Arial"/>
              </a:rPr>
              <a:t>(slika 3.18b).</a:t>
            </a: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41</a:t>
            </a:fld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2383156"/>
            <a:ext cx="7762874" cy="16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6025" y="4029075"/>
            <a:ext cx="506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3.18a: Opći poprečni presjek ceste izvan razredbe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4442956"/>
            <a:ext cx="5492473" cy="195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4050" y="6488668"/>
            <a:ext cx="618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3.18b: Širine prometnih ploha na mostu na cesti izvan razredbe-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cs typeface="Arial"/>
              </a:rPr>
              <a:t>Odgovarajući poprečni presjeci za slučaj jednotračne ceste predočeni su na slikama 3.19a i 3.19b.</a:t>
            </a: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endParaRPr lang="hr-HR" sz="2400" dirty="0" smtClean="0">
              <a:cs typeface="Arial"/>
            </a:endParaRPr>
          </a:p>
          <a:p>
            <a:pPr>
              <a:buNone/>
            </a:pPr>
            <a:r>
              <a:rPr lang="hr-HR" sz="2400" dirty="0" smtClean="0">
                <a:cs typeface="Arial"/>
              </a:rPr>
              <a:t>			</a:t>
            </a:r>
            <a:r>
              <a:rPr lang="hr-HR" sz="2400" dirty="0" smtClean="0"/>
              <a:t>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I ovdje je </a:t>
            </a:r>
            <a:r>
              <a:rPr lang="hr-HR" sz="2400" b="1" dirty="0" smtClean="0"/>
              <a:t>visina rubnjaka 18 cm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b="1" dirty="0" smtClean="0"/>
              <a:t>Visina ograde </a:t>
            </a:r>
            <a:r>
              <a:rPr lang="hr-HR" sz="2400" dirty="0" smtClean="0"/>
              <a:t>također je </a:t>
            </a:r>
            <a:r>
              <a:rPr lang="hr-HR" sz="2400" b="1" dirty="0" smtClean="0"/>
              <a:t>1,1 m</a:t>
            </a:r>
            <a:r>
              <a:rPr lang="hr-HR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42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233488"/>
            <a:ext cx="7734300" cy="16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95500" y="2933700"/>
            <a:ext cx="606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3.19a: Opći poprečni presjek jednotračne ceste izvan razredbe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089" y="3318516"/>
            <a:ext cx="5634036" cy="209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0175" y="5362575"/>
            <a:ext cx="730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3.19b: Širine prometnih ploha na mostu na jednotračnoj cesti izvan razredbe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smtClean="0"/>
              <a:t>3.4 Poprečni raspored prometnih ploha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2876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cs typeface="Arial"/>
              </a:rPr>
              <a:t>Na kraju, prikažimo i poprečni raspored prometnih ploha na mostu za </a:t>
            </a:r>
            <a:r>
              <a:rPr lang="hr-HR" sz="2400" b="1" dirty="0" smtClean="0">
                <a:cs typeface="Arial"/>
              </a:rPr>
              <a:t>mješoviti promet</a:t>
            </a:r>
            <a:r>
              <a:rPr lang="hr-HR" sz="2400" dirty="0" smtClean="0">
                <a:cs typeface="Arial"/>
              </a:rPr>
              <a:t>, cestovni i željeznički (slika 3.20).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Danas je </a:t>
            </a:r>
            <a:r>
              <a:rPr lang="hr-HR" sz="2400" b="1" dirty="0" smtClean="0">
                <a:cs typeface="Arial"/>
              </a:rPr>
              <a:t>obvezno</a:t>
            </a:r>
            <a:r>
              <a:rPr lang="hr-HR" sz="2400" dirty="0" smtClean="0">
                <a:cs typeface="Arial"/>
              </a:rPr>
              <a:t> prevođenje željezničke </a:t>
            </a:r>
            <a:r>
              <a:rPr lang="hr-HR" sz="2400" b="1" dirty="0" smtClean="0">
                <a:cs typeface="Arial"/>
              </a:rPr>
              <a:t>posteljice</a:t>
            </a:r>
            <a:r>
              <a:rPr lang="hr-HR" sz="2400" dirty="0" smtClean="0">
                <a:cs typeface="Arial"/>
              </a:rPr>
              <a:t> preko mosta.</a:t>
            </a:r>
          </a:p>
          <a:p>
            <a:pPr>
              <a:buNone/>
            </a:pPr>
            <a:r>
              <a:rPr lang="hr-HR" sz="2400" dirty="0" smtClean="0">
                <a:cs typeface="Arial"/>
              </a:rPr>
              <a:t>Širina </a:t>
            </a:r>
            <a:r>
              <a:rPr lang="hr-HR" sz="2400" b="1" dirty="0" smtClean="0">
                <a:cs typeface="Arial"/>
              </a:rPr>
              <a:t>željezničkoga</a:t>
            </a:r>
            <a:r>
              <a:rPr lang="hr-HR" sz="2400" dirty="0" smtClean="0">
                <a:cs typeface="Arial"/>
              </a:rPr>
              <a:t> prometnoga traka vrijedi za pruge </a:t>
            </a:r>
            <a:r>
              <a:rPr lang="hr-HR" sz="2400" b="1" dirty="0" smtClean="0">
                <a:cs typeface="Arial"/>
              </a:rPr>
              <a:t>u pravcu</a:t>
            </a:r>
            <a:r>
              <a:rPr lang="hr-HR" sz="2400" dirty="0" smtClean="0">
                <a:cs typeface="Arial"/>
              </a:rPr>
              <a:t> ili u krivini polumjera </a:t>
            </a:r>
            <a:r>
              <a:rPr lang="hr-HR" sz="2400" b="1" dirty="0" smtClean="0">
                <a:cs typeface="Arial"/>
              </a:rPr>
              <a:t>R &gt; 250 m</a:t>
            </a:r>
            <a:r>
              <a:rPr lang="hr-HR" sz="2400" dirty="0" smtClean="0">
                <a:cs typeface="Arial"/>
              </a:rPr>
              <a:t>.</a:t>
            </a: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43</a:t>
            </a:fld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97796"/>
            <a:ext cx="8048625" cy="20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1575" y="5400675"/>
            <a:ext cx="763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3.20: Širine prometnih ploha na mostu za mješoviti (cestovni i željeznički) promet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Prometni otvor </a:t>
            </a:r>
            <a:r>
              <a:rPr lang="hr-HR" sz="2400" dirty="0" smtClean="0"/>
              <a:t>(profil) nad kolnikom sastoji se od:</a:t>
            </a:r>
          </a:p>
          <a:p>
            <a:r>
              <a:rPr lang="hr-HR" sz="2400" dirty="0" smtClean="0"/>
              <a:t>otvora za mjerodavno </a:t>
            </a:r>
            <a:r>
              <a:rPr lang="hr-HR" sz="2400" b="1" dirty="0" smtClean="0"/>
              <a:t>vozilo</a:t>
            </a:r>
            <a:r>
              <a:rPr lang="hr-HR" sz="2400" dirty="0" smtClean="0"/>
              <a:t>,</a:t>
            </a:r>
          </a:p>
          <a:p>
            <a:r>
              <a:rPr lang="hr-HR" sz="2400" dirty="0" smtClean="0"/>
              <a:t> prostora potrebna za gibanje vozila u </a:t>
            </a:r>
            <a:r>
              <a:rPr lang="hr-HR" sz="2400" b="1" dirty="0" smtClean="0"/>
              <a:t>krivinama</a:t>
            </a:r>
            <a:r>
              <a:rPr lang="hr-HR" sz="2400" dirty="0" smtClean="0"/>
              <a:t> i</a:t>
            </a:r>
          </a:p>
          <a:p>
            <a:r>
              <a:rPr lang="hr-HR" sz="2400" b="1" dirty="0" smtClean="0"/>
              <a:t>sigurnosnoga prostora </a:t>
            </a:r>
            <a:r>
              <a:rPr lang="hr-HR" sz="2400" dirty="0" smtClean="0"/>
              <a:t>među vozilima.</a:t>
            </a:r>
          </a:p>
          <a:p>
            <a:pPr>
              <a:buNone/>
            </a:pPr>
            <a:r>
              <a:rPr lang="hr-HR" sz="2400" dirty="0" smtClean="0"/>
              <a:t>Slični odnosi vrijede i za prometni otvor </a:t>
            </a:r>
            <a:r>
              <a:rPr lang="hr-HR" sz="2400" b="1" dirty="0" smtClean="0"/>
              <a:t>biciklističkih staza </a:t>
            </a:r>
            <a:r>
              <a:rPr lang="hr-HR" sz="2400" dirty="0" smtClean="0"/>
              <a:t>ili tamo gdje prometuju </a:t>
            </a:r>
            <a:r>
              <a:rPr lang="hr-HR" sz="2400" b="1" dirty="0" smtClean="0"/>
              <a:t>biciklisti</a:t>
            </a:r>
            <a:r>
              <a:rPr lang="hr-HR" sz="2400" dirty="0" smtClean="0"/>
              <a:t> i </a:t>
            </a:r>
            <a:r>
              <a:rPr lang="hr-HR" sz="2400" b="1" dirty="0" smtClean="0"/>
              <a:t>pješaci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b="1" dirty="0" smtClean="0"/>
              <a:t>Tlocrtna podloga prometnog otvora </a:t>
            </a:r>
            <a:r>
              <a:rPr lang="hr-HR" sz="2400" dirty="0" smtClean="0"/>
              <a:t>jesu </a:t>
            </a:r>
            <a:r>
              <a:rPr lang="hr-HR" sz="2400" b="1" dirty="0" smtClean="0"/>
              <a:t>vozni</a:t>
            </a:r>
            <a:r>
              <a:rPr lang="hr-HR" sz="2400" dirty="0" smtClean="0"/>
              <a:t> i </a:t>
            </a:r>
            <a:r>
              <a:rPr lang="hr-HR" sz="2400" b="1" dirty="0" smtClean="0"/>
              <a:t>rubni</a:t>
            </a:r>
            <a:r>
              <a:rPr lang="hr-HR" sz="2400" dirty="0" smtClean="0"/>
              <a:t> </a:t>
            </a:r>
            <a:r>
              <a:rPr lang="hr-HR" sz="2400" b="1" dirty="0" smtClean="0"/>
              <a:t>trakovi</a:t>
            </a:r>
            <a:r>
              <a:rPr lang="hr-HR" sz="2400" dirty="0" smtClean="0"/>
              <a:t> i </a:t>
            </a:r>
            <a:r>
              <a:rPr lang="hr-HR" sz="2400" b="1" dirty="0" smtClean="0"/>
              <a:t>sigurnosni prostor</a:t>
            </a:r>
            <a:r>
              <a:rPr lang="hr-HR" sz="2400" dirty="0" smtClean="0"/>
              <a:t>, te </a:t>
            </a:r>
            <a:r>
              <a:rPr lang="hr-HR" sz="2400" b="1" dirty="0" smtClean="0"/>
              <a:t>hodnici</a:t>
            </a:r>
            <a:r>
              <a:rPr lang="hr-HR" sz="2400" dirty="0" smtClean="0"/>
              <a:t> i </a:t>
            </a:r>
            <a:r>
              <a:rPr lang="hr-HR" sz="2400" b="1" dirty="0" smtClean="0"/>
              <a:t>biciklističke staze</a:t>
            </a:r>
            <a:r>
              <a:rPr lang="hr-HR" sz="2400" dirty="0" smtClean="0"/>
              <a:t> sa svojim sigurnosnim prostorom.</a:t>
            </a:r>
          </a:p>
          <a:p>
            <a:pPr>
              <a:buNone/>
            </a:pPr>
            <a:r>
              <a:rPr lang="hr-HR" sz="2400" dirty="0" smtClean="0"/>
              <a:t>U prometnom se otvoru </a:t>
            </a:r>
            <a:r>
              <a:rPr lang="hr-HR" sz="2400" b="1" dirty="0" smtClean="0"/>
              <a:t>ne smiju nalaziti niti smiju u nj zadirati nikakve fizičke prepreke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S druge strane, </a:t>
            </a:r>
            <a:r>
              <a:rPr lang="hr-HR" sz="2400" b="1" dirty="0" smtClean="0"/>
              <a:t>slobodni</a:t>
            </a:r>
            <a:r>
              <a:rPr lang="hr-HR" sz="2400" dirty="0" smtClean="0"/>
              <a:t> se </a:t>
            </a:r>
            <a:r>
              <a:rPr lang="hr-HR" sz="2400" b="1" dirty="0" smtClean="0"/>
              <a:t>otvor</a:t>
            </a:r>
            <a:r>
              <a:rPr lang="hr-HR" sz="2400" dirty="0" smtClean="0"/>
              <a:t> sastoji od </a:t>
            </a:r>
            <a:r>
              <a:rPr lang="hr-HR" sz="2400" b="1" dirty="0" smtClean="0"/>
              <a:t>prometnog</a:t>
            </a:r>
            <a:r>
              <a:rPr lang="hr-HR" sz="2400" dirty="0" smtClean="0"/>
              <a:t> otvora </a:t>
            </a:r>
            <a:r>
              <a:rPr lang="hr-HR" sz="2400" b="1" dirty="0" smtClean="0"/>
              <a:t>povećana po širini i visini </a:t>
            </a:r>
            <a:r>
              <a:rPr lang="hr-HR" sz="2400" dirty="0" smtClean="0"/>
              <a:t>kako ćemo prikazati na sljedećim slikama.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44</a:t>
            </a:fld>
            <a:endParaRPr lang="hr-H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16716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Na slici 3.21 predočeni su </a:t>
            </a:r>
            <a:r>
              <a:rPr lang="hr-HR" sz="2400" b="1" dirty="0" smtClean="0"/>
              <a:t>prometni i slobodni otvor </a:t>
            </a:r>
            <a:r>
              <a:rPr lang="hr-HR" sz="2400" dirty="0" smtClean="0"/>
              <a:t>što vrijede za mostove na cestama </a:t>
            </a:r>
            <a:r>
              <a:rPr lang="hr-HR" sz="2400" b="1" dirty="0" smtClean="0"/>
              <a:t>izvan naseljenih područja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Valja naglasiti kako </a:t>
            </a:r>
            <a:r>
              <a:rPr lang="hr-HR" sz="2400" b="1" dirty="0" smtClean="0"/>
              <a:t>nijedan dio mosta ne smije zadrijeti unutar slobodnog otvora</a:t>
            </a:r>
            <a:r>
              <a:rPr lang="hr-HR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45</a:t>
            </a:fld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2088546"/>
            <a:ext cx="7458075" cy="43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66975" y="2676525"/>
            <a:ext cx="14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Prometni otvor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81500" y="6010275"/>
            <a:ext cx="7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Kolnik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19325" y="6479143"/>
            <a:ext cx="523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3.21: Prometni i slobodni otvori na cesti izvan naselja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Stanje</a:t>
            </a:r>
            <a:r>
              <a:rPr lang="hr-HR" sz="2400" b="1" dirty="0" smtClean="0"/>
              <a:t> </a:t>
            </a:r>
            <a:r>
              <a:rPr lang="hr-HR" sz="2400" dirty="0" smtClean="0"/>
              <a:t>što vrijedi za mostove na cestama </a:t>
            </a:r>
            <a:r>
              <a:rPr lang="hr-HR" sz="2400" b="1" dirty="0" smtClean="0"/>
              <a:t>u naseljima </a:t>
            </a:r>
            <a:r>
              <a:rPr lang="hr-HR" sz="2400" dirty="0" smtClean="0"/>
              <a:t>predočeno je na slici 3.22.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		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2400" b="1" dirty="0" smtClean="0"/>
              <a:t>Željeznički</a:t>
            </a:r>
            <a:r>
              <a:rPr lang="hr-HR" sz="2400" dirty="0" smtClean="0"/>
              <a:t> slobodni otvor predočen je na slici 3.23, s tim što je </a:t>
            </a:r>
            <a:r>
              <a:rPr lang="hr-HR" sz="2400" b="1" dirty="0" smtClean="0"/>
              <a:t>lijevo</a:t>
            </a:r>
            <a:r>
              <a:rPr lang="hr-HR" sz="2400" dirty="0" smtClean="0"/>
              <a:t> predočeno stanje </a:t>
            </a:r>
            <a:r>
              <a:rPr lang="hr-HR" sz="2400" b="1" dirty="0" smtClean="0"/>
              <a:t>na otvorenoj pruzi</a:t>
            </a:r>
            <a:r>
              <a:rPr lang="hr-HR" sz="2400" dirty="0" smtClean="0"/>
              <a:t>, a </a:t>
            </a:r>
            <a:r>
              <a:rPr lang="hr-HR" sz="2400" b="1" dirty="0" smtClean="0"/>
              <a:t>desno</a:t>
            </a:r>
            <a:r>
              <a:rPr lang="hr-HR" sz="2400" dirty="0" smtClean="0"/>
              <a:t> u </a:t>
            </a:r>
            <a:r>
              <a:rPr lang="hr-HR" sz="2400" b="1" dirty="0" smtClean="0"/>
              <a:t>kolodvorima</a:t>
            </a:r>
            <a:r>
              <a:rPr lang="hr-HR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46</a:t>
            </a:fld>
            <a:endParaRPr lang="hr-H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647" y="1393182"/>
            <a:ext cx="8057353" cy="34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28975" y="1809750"/>
            <a:ext cx="14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Prometni otvor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00575" y="4581525"/>
            <a:ext cx="7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Kolnik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90725" y="446722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smtClean="0"/>
              <a:t>Biciklistička</a:t>
            </a:r>
          </a:p>
          <a:p>
            <a:pPr algn="ctr"/>
            <a:r>
              <a:rPr lang="hr-HR" sz="1600" dirty="0" smtClean="0"/>
              <a:t>staza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58050" y="449580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Hodnik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52675" y="5162550"/>
            <a:ext cx="530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3.22: Prometni i slobodni otvori na cestama u naselju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47</a:t>
            </a:fld>
            <a:endParaRPr lang="hr-H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7759" y="561938"/>
            <a:ext cx="7368091" cy="58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28725" y="1019175"/>
            <a:ext cx="21395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Za otvorenu prugu i glavne</a:t>
            </a:r>
          </a:p>
          <a:p>
            <a:r>
              <a:rPr lang="hr-HR" sz="1400" dirty="0" smtClean="0"/>
              <a:t>prolazne kolosijeke</a:t>
            </a:r>
          </a:p>
          <a:p>
            <a:r>
              <a:rPr lang="hr-HR" sz="1400" dirty="0" smtClean="0"/>
              <a:t>za putnički promet</a:t>
            </a:r>
            <a:endParaRPr lang="hr-H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67500" y="171450"/>
            <a:ext cx="1615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400" dirty="0" smtClean="0"/>
              <a:t>Za druge kolosijeke</a:t>
            </a:r>
          </a:p>
          <a:p>
            <a:pPr algn="r"/>
            <a:r>
              <a:rPr lang="hr-HR" sz="1400" dirty="0" smtClean="0"/>
              <a:t>na postajama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04975" y="6488668"/>
            <a:ext cx="624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3.23: Slobodni otvori UIC-GC za željezničke mostove (R&gt;250 m)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0650"/>
            <a:ext cx="9144000" cy="30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862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Slobodni otvori na mostovima na </a:t>
            </a:r>
            <a:r>
              <a:rPr lang="hr-HR" sz="2400" b="1" dirty="0" smtClean="0"/>
              <a:t>autocestama</a:t>
            </a:r>
            <a:r>
              <a:rPr lang="hr-HR" sz="2400" dirty="0" smtClean="0"/>
              <a:t> i </a:t>
            </a:r>
            <a:r>
              <a:rPr lang="hr-HR" sz="2400" b="1" dirty="0" smtClean="0"/>
              <a:t>brzim cestama</a:t>
            </a:r>
            <a:r>
              <a:rPr lang="hr-HR" sz="2400" dirty="0" smtClean="0"/>
              <a:t> predočeni su na slici 3.24.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48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038225" y="1419225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Bez zaustavnoga traka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53075" y="1438275"/>
            <a:ext cx="198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Sa zaustavnim trakom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04900" y="3609975"/>
            <a:ext cx="236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prometni i pretjecajni trak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52575" y="4010025"/>
            <a:ext cx="141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slobodni otvor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5900" y="3638550"/>
            <a:ext cx="236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prometni i pretjecajni trak</a:t>
            </a:r>
            <a:endParaRPr lang="hr-H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3575" y="4038600"/>
            <a:ext cx="141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slobodni otvor</a:t>
            </a:r>
            <a:endParaRPr lang="hr-H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3486150"/>
            <a:ext cx="926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zaustavni</a:t>
            </a:r>
          </a:p>
          <a:p>
            <a:r>
              <a:rPr lang="hr-HR" sz="1600" dirty="0" smtClean="0"/>
              <a:t>trak</a:t>
            </a:r>
            <a:endParaRPr lang="hr-H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9725" y="4629150"/>
            <a:ext cx="657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3.24: Slobodni otvor na mostovima na autocestama i brzim cestama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3.5 Prometni i slobodni otvori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471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Na kraju, na slici 3.25 predočen je slobodni otvor </a:t>
            </a:r>
            <a:r>
              <a:rPr lang="hr-HR" sz="2400" b="1" dirty="0" smtClean="0"/>
              <a:t>ispod</a:t>
            </a:r>
            <a:r>
              <a:rPr lang="hr-HR" sz="2400" dirty="0" smtClean="0"/>
              <a:t> mosta.</a:t>
            </a:r>
            <a:endParaRPr lang="hr-H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49</a:t>
            </a:fld>
            <a:endParaRPr lang="hr-H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8465"/>
            <a:ext cx="9144000" cy="18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7300" y="3133725"/>
            <a:ext cx="2955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a – razinica prometnice na mostu</a:t>
            </a:r>
          </a:p>
          <a:p>
            <a:r>
              <a:rPr lang="hr-HR" sz="1600" dirty="0" smtClean="0"/>
              <a:t>b – donji rub rasponskoga sklopa</a:t>
            </a:r>
          </a:p>
          <a:p>
            <a:r>
              <a:rPr lang="hr-HR" sz="1600" dirty="0" smtClean="0"/>
              <a:t>c – razina visoke vode (Q/100)</a:t>
            </a:r>
          </a:p>
          <a:p>
            <a:r>
              <a:rPr lang="hr-HR" sz="1600" dirty="0" smtClean="0"/>
              <a:t>d – razina srednje vode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5" y="3133725"/>
            <a:ext cx="280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H</a:t>
            </a:r>
            <a:r>
              <a:rPr lang="hr-HR" sz="1600" baseline="-25000" dirty="0" smtClean="0"/>
              <a:t>k</a:t>
            </a:r>
            <a:r>
              <a:rPr lang="hr-HR" sz="1600" dirty="0" smtClean="0"/>
              <a:t> – visina rasponskoga sklopa</a:t>
            </a:r>
          </a:p>
          <a:p>
            <a:r>
              <a:rPr lang="hr-HR" sz="1600" dirty="0" smtClean="0"/>
              <a:t>H</a:t>
            </a:r>
            <a:r>
              <a:rPr lang="hr-HR" sz="1600" baseline="-25000" dirty="0" smtClean="0"/>
              <a:t>v</a:t>
            </a:r>
            <a:r>
              <a:rPr lang="hr-HR" sz="1600" dirty="0" smtClean="0"/>
              <a:t> – sigurnosna visina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57525" y="4352925"/>
            <a:ext cx="348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3.25: Slobodni otvor ispod mosta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4" y="500042"/>
            <a:ext cx="8086725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243013"/>
            <a:ext cx="89725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775" y="5514796"/>
            <a:ext cx="3659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Slika 3.1: Križanje mosta s preprekom;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lijevo: okomiti most na okomitu križanju;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sredina: kosi most na kosu križanju;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desno: okomit most na kosu križanju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00042"/>
            <a:ext cx="81439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400" dirty="0" smtClean="0"/>
              <a:t>U slučaju okomita mosta preko kose prepreke nešto se povećavaju njegovi rasponi.</a:t>
            </a:r>
          </a:p>
          <a:p>
            <a:pPr>
              <a:buNone/>
            </a:pPr>
            <a:r>
              <a:rPr lang="hr-HR" sz="2400" dirty="0" smtClean="0"/>
              <a:t>Na predhodnoj su slici:</a:t>
            </a:r>
          </a:p>
          <a:p>
            <a:pPr marL="539496" indent="-457200">
              <a:buFont typeface="Wingdings" pitchFamily="2" charset="2"/>
              <a:buChar char="Ø"/>
            </a:pPr>
            <a:r>
              <a:rPr lang="hr-HR" sz="2400" dirty="0" smtClean="0"/>
              <a:t>L</a:t>
            </a:r>
            <a:r>
              <a:rPr lang="hr-HR" sz="2400" baseline="-25000" dirty="0" smtClean="0"/>
              <a:t>v</a:t>
            </a:r>
            <a:r>
              <a:rPr lang="hr-HR" sz="2400" dirty="0" smtClean="0"/>
              <a:t> – širina prepreke,</a:t>
            </a:r>
          </a:p>
          <a:p>
            <a:pPr marL="539496" indent="-457200">
              <a:buFont typeface="Wingdings" pitchFamily="2" charset="2"/>
              <a:buChar char="Ø"/>
            </a:pPr>
            <a:r>
              <a:rPr lang="hr-HR" sz="2400" dirty="0" smtClean="0"/>
              <a:t>L</a:t>
            </a:r>
            <a:r>
              <a:rPr lang="hr-HR" sz="2400" baseline="-25000" dirty="0" smtClean="0"/>
              <a:t>0</a:t>
            </a:r>
            <a:r>
              <a:rPr lang="hr-HR" sz="2400" dirty="0" smtClean="0"/>
              <a:t> – svijetli otvor ispod mosta,</a:t>
            </a:r>
          </a:p>
          <a:p>
            <a:pPr marL="539496" indent="-457200">
              <a:buFont typeface="Wingdings" pitchFamily="2" charset="2"/>
              <a:buChar char="Ø"/>
            </a:pPr>
            <a:r>
              <a:rPr lang="hr-HR" sz="2400" dirty="0" smtClean="0"/>
              <a:t>L</a:t>
            </a:r>
            <a:r>
              <a:rPr lang="hr-HR" sz="2400" baseline="-25000" dirty="0" smtClean="0"/>
              <a:t>k</a:t>
            </a:r>
            <a:r>
              <a:rPr lang="hr-HR" sz="2400" dirty="0" smtClean="0"/>
              <a:t> – raspon nosivoga sklopa,</a:t>
            </a:r>
          </a:p>
          <a:p>
            <a:pPr marL="539496" indent="-457200">
              <a:buFont typeface="Wingdings" pitchFamily="2" charset="2"/>
              <a:buChar char="Ø"/>
            </a:pPr>
            <a:r>
              <a:rPr lang="hr-HR" sz="2400" dirty="0" smtClean="0"/>
              <a:t>s </a:t>
            </a:r>
            <a:r>
              <a:rPr lang="hr-HR" sz="1400" dirty="0" smtClean="0"/>
              <a:t> </a:t>
            </a:r>
            <a:r>
              <a:rPr lang="hr-HR" sz="2400" dirty="0" smtClean="0"/>
              <a:t> – širina mosta i</a:t>
            </a:r>
          </a:p>
          <a:p>
            <a:pPr marL="539496" indent="-457200">
              <a:buFont typeface="Wingdings" pitchFamily="2" charset="2"/>
              <a:buChar char="Ø"/>
            </a:pP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hr-HR" sz="2400" dirty="0" smtClean="0">
                <a:latin typeface="Arial"/>
                <a:cs typeface="Arial"/>
              </a:rPr>
              <a:t>  </a:t>
            </a:r>
            <a:r>
              <a:rPr lang="hr-HR" sz="2400" dirty="0" smtClean="0"/>
              <a:t>– kut križanja. </a:t>
            </a:r>
          </a:p>
          <a:p>
            <a:pPr marL="539496" indent="-457200">
              <a:buNone/>
            </a:pPr>
            <a:r>
              <a:rPr lang="hr-HR" sz="2400" dirty="0" smtClean="0"/>
              <a:t>Sa stajališta sklopovnoga (konstrukcijskoga) rješenja mosta kutove križanja svrstavamo u tri područja:</a:t>
            </a:r>
          </a:p>
          <a:p>
            <a:pPr marL="539496" indent="-457200"/>
            <a:r>
              <a:rPr lang="hr-HR" sz="2400" dirty="0" smtClean="0"/>
              <a:t>između 90</a:t>
            </a:r>
            <a:r>
              <a:rPr lang="hr-HR" sz="2400" baseline="30000" dirty="0" smtClean="0"/>
              <a:t>o</a:t>
            </a:r>
            <a:r>
              <a:rPr lang="hr-HR" sz="2400" dirty="0" smtClean="0"/>
              <a:t> i 70</a:t>
            </a:r>
            <a:r>
              <a:rPr lang="hr-HR" sz="2400" baseline="30000" dirty="0" smtClean="0"/>
              <a:t>o</a:t>
            </a:r>
            <a:r>
              <a:rPr lang="hr-HR" sz="2400" dirty="0" smtClean="0"/>
              <a:t>,</a:t>
            </a:r>
          </a:p>
          <a:p>
            <a:pPr marL="539496" indent="-457200"/>
            <a:r>
              <a:rPr lang="hr-HR" sz="2400" dirty="0" smtClean="0"/>
              <a:t>između 70</a:t>
            </a:r>
            <a:r>
              <a:rPr lang="hr-HR" sz="2400" baseline="30000" dirty="0" smtClean="0"/>
              <a:t>o</a:t>
            </a:r>
            <a:r>
              <a:rPr lang="hr-HR" sz="2400" dirty="0" smtClean="0"/>
              <a:t> i 40</a:t>
            </a:r>
            <a:r>
              <a:rPr lang="hr-HR" sz="2400" baseline="30000" dirty="0" smtClean="0"/>
              <a:t>o</a:t>
            </a:r>
            <a:r>
              <a:rPr lang="hr-HR" sz="2400" dirty="0" smtClean="0"/>
              <a:t> i</a:t>
            </a:r>
          </a:p>
          <a:p>
            <a:pPr marL="539496" indent="-457200"/>
            <a:r>
              <a:rPr lang="hr-HR" sz="2400" dirty="0" smtClean="0"/>
              <a:t>manje od 40</a:t>
            </a:r>
            <a:r>
              <a:rPr lang="hr-HR" sz="2400" baseline="30000" dirty="0" smtClean="0"/>
              <a:t>o</a:t>
            </a:r>
            <a:r>
              <a:rPr lang="hr-HR" sz="2400" dirty="0" smtClean="0"/>
              <a:t>.</a:t>
            </a:r>
          </a:p>
          <a:p>
            <a:pPr marL="539496" indent="-457200">
              <a:buFont typeface="Wingdings" pitchFamily="2" charset="2"/>
              <a:buChar char="Ø"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400" dirty="0" smtClean="0"/>
              <a:t>U </a:t>
            </a:r>
            <a:r>
              <a:rPr lang="hr-HR" sz="2400" b="1" dirty="0" smtClean="0"/>
              <a:t>prvom</a:t>
            </a:r>
            <a:r>
              <a:rPr lang="hr-HR" sz="2400" dirty="0" smtClean="0"/>
              <a:t> su području </a:t>
            </a:r>
            <a:r>
              <a:rPr lang="hr-HR" sz="2400" b="1" dirty="0" smtClean="0"/>
              <a:t>neznatne razlike </a:t>
            </a:r>
            <a:r>
              <a:rPr lang="hr-HR" sz="2400" dirty="0" smtClean="0"/>
              <a:t>sklopovnih rješenja u odnosu na </a:t>
            </a:r>
            <a:r>
              <a:rPr lang="hr-HR" sz="2400" b="1" dirty="0" smtClean="0"/>
              <a:t>okomiti</a:t>
            </a:r>
            <a:r>
              <a:rPr lang="hr-HR" sz="2400" dirty="0" smtClean="0"/>
              <a:t> prijelaz.</a:t>
            </a:r>
          </a:p>
          <a:p>
            <a:pPr>
              <a:buNone/>
            </a:pPr>
            <a:r>
              <a:rPr lang="hr-HR" sz="2400" b="1" dirty="0" smtClean="0"/>
              <a:t>Drugo</a:t>
            </a:r>
            <a:r>
              <a:rPr lang="hr-HR" sz="2400" dirty="0" smtClean="0"/>
              <a:t> područje ima </a:t>
            </a:r>
            <a:r>
              <a:rPr lang="hr-HR" sz="2400" b="1" dirty="0" smtClean="0"/>
              <a:t>slična</a:t>
            </a:r>
            <a:r>
              <a:rPr lang="hr-HR" sz="2400" dirty="0" smtClean="0"/>
              <a:t> sklopovna rješenja kao u </a:t>
            </a:r>
            <a:r>
              <a:rPr lang="hr-HR" sz="2400" b="1" dirty="0" smtClean="0"/>
              <a:t>okomitoga</a:t>
            </a:r>
            <a:r>
              <a:rPr lang="hr-HR" sz="2400" dirty="0" smtClean="0"/>
              <a:t> prijelaza, ali se mora voditi računa o </a:t>
            </a:r>
            <a:r>
              <a:rPr lang="hr-HR" sz="2400" b="1" dirty="0" smtClean="0"/>
              <a:t>utjecaju kosine</a:t>
            </a:r>
            <a:r>
              <a:rPr lang="hr-HR" sz="2400" dirty="0" smtClean="0"/>
              <a:t> (i u pogledu geometrije i s obzirom na statička djelovanja).</a:t>
            </a:r>
          </a:p>
          <a:p>
            <a:pPr marL="539496" indent="-457200">
              <a:buNone/>
            </a:pPr>
            <a:r>
              <a:rPr lang="hr-HR" sz="2400" b="1" dirty="0" smtClean="0"/>
              <a:t>Treće</a:t>
            </a:r>
            <a:r>
              <a:rPr lang="hr-HR" sz="2400" dirty="0" smtClean="0"/>
              <a:t> područje iziskuje </a:t>
            </a:r>
            <a:r>
              <a:rPr lang="hr-HR" sz="2400" b="1" dirty="0" smtClean="0"/>
              <a:t>osobita rješenja </a:t>
            </a:r>
            <a:r>
              <a:rPr lang="hr-HR" sz="2400" dirty="0" smtClean="0"/>
              <a:t>nosivoga sklopa, a kadšto se poseže i za </a:t>
            </a:r>
            <a:r>
              <a:rPr lang="hr-HR" sz="2400" b="1" dirty="0" smtClean="0"/>
              <a:t>preinakama u prepreci </a:t>
            </a:r>
            <a:r>
              <a:rPr lang="hr-HR" sz="2400" dirty="0" smtClean="0"/>
              <a:t>(preusmjeravanje vodotoka ili donje prometnice). </a:t>
            </a:r>
          </a:p>
          <a:p>
            <a:pPr marL="539496" indent="-457200">
              <a:buNone/>
            </a:pPr>
            <a:r>
              <a:rPr lang="hr-HR" sz="2400" dirty="0" smtClean="0"/>
              <a:t>Predvidi li se na </a:t>
            </a:r>
            <a:r>
              <a:rPr lang="hr-HR" sz="2400" b="1" dirty="0" smtClean="0"/>
              <a:t>kosomu</a:t>
            </a:r>
            <a:r>
              <a:rPr lang="hr-HR" sz="2400" dirty="0" smtClean="0"/>
              <a:t> križanju </a:t>
            </a:r>
            <a:r>
              <a:rPr lang="hr-HR" sz="2400" b="1" dirty="0" smtClean="0"/>
              <a:t>okomit</a:t>
            </a:r>
            <a:r>
              <a:rPr lang="hr-HR" sz="2400" dirty="0" smtClean="0"/>
              <a:t> most, on će biti </a:t>
            </a:r>
            <a:r>
              <a:rPr lang="hr-HR" sz="2400" b="1" dirty="0" smtClean="0"/>
              <a:t>dulji</a:t>
            </a:r>
            <a:r>
              <a:rPr lang="hr-HR" sz="2400" dirty="0" smtClean="0"/>
              <a:t>, </a:t>
            </a:r>
            <a:r>
              <a:rPr lang="hr-HR" sz="2400" b="1" dirty="0" smtClean="0"/>
              <a:t>rasponi</a:t>
            </a:r>
            <a:r>
              <a:rPr lang="hr-HR" sz="2400" dirty="0" smtClean="0"/>
              <a:t> njegova nosivoga sklopa bit će </a:t>
            </a:r>
            <a:r>
              <a:rPr lang="hr-HR" sz="2400" b="1" dirty="0" smtClean="0"/>
              <a:t>veći</a:t>
            </a:r>
            <a:r>
              <a:rPr lang="hr-HR" sz="2400" dirty="0" smtClean="0"/>
              <a:t>, glavni će mu </a:t>
            </a:r>
            <a:r>
              <a:rPr lang="hr-HR" sz="2400" b="1" dirty="0" smtClean="0"/>
              <a:t>nosači</a:t>
            </a:r>
            <a:r>
              <a:rPr lang="hr-HR" sz="2400" dirty="0" smtClean="0"/>
              <a:t> biti </a:t>
            </a:r>
            <a:r>
              <a:rPr lang="hr-HR" sz="2400" b="1" dirty="0" smtClean="0"/>
              <a:t>viši</a:t>
            </a:r>
            <a:r>
              <a:rPr lang="hr-HR" sz="2400" dirty="0" smtClean="0"/>
              <a:t>, pa će i most općenito biti </a:t>
            </a:r>
            <a:r>
              <a:rPr lang="hr-HR" sz="2400" b="1" dirty="0" smtClean="0"/>
              <a:t>skuplji</a:t>
            </a:r>
            <a:r>
              <a:rPr lang="hr-HR" sz="2400" dirty="0" smtClean="0"/>
              <a:t> nego na </a:t>
            </a:r>
            <a:r>
              <a:rPr lang="hr-HR" sz="2400" b="1" dirty="0" smtClean="0"/>
              <a:t>okomitu</a:t>
            </a:r>
            <a:r>
              <a:rPr lang="hr-HR" sz="2400" dirty="0" smtClean="0"/>
              <a:t> prijelazu.</a:t>
            </a:r>
          </a:p>
          <a:p>
            <a:pPr marL="539496" indent="-457200">
              <a:buNone/>
            </a:pPr>
            <a:r>
              <a:rPr lang="hr-HR" sz="2400" dirty="0" smtClean="0"/>
              <a:t>U slučaju </a:t>
            </a:r>
            <a:r>
              <a:rPr lang="hr-HR" sz="2400" b="1" dirty="0" smtClean="0"/>
              <a:t>kosog</a:t>
            </a:r>
            <a:r>
              <a:rPr lang="hr-HR" sz="2400" dirty="0" smtClean="0"/>
              <a:t> mosta na </a:t>
            </a:r>
            <a:r>
              <a:rPr lang="hr-HR" sz="2400" b="1" dirty="0" smtClean="0"/>
              <a:t>kosomu</a:t>
            </a:r>
            <a:r>
              <a:rPr lang="hr-HR" sz="2400" dirty="0" smtClean="0"/>
              <a:t> križanju stanje je </a:t>
            </a:r>
            <a:r>
              <a:rPr lang="hr-HR" sz="2400" b="1" dirty="0" smtClean="0"/>
              <a:t>složenije</a:t>
            </a:r>
            <a:r>
              <a:rPr lang="hr-HR" sz="2400" dirty="0" smtClean="0"/>
              <a:t>: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r>
              <a:rPr lang="hr-HR" sz="2400" b="1" dirty="0" smtClean="0"/>
              <a:t>donji</a:t>
            </a:r>
            <a:r>
              <a:rPr lang="hr-HR" sz="2400" dirty="0" smtClean="0"/>
              <a:t> je </a:t>
            </a:r>
            <a:r>
              <a:rPr lang="hr-HR" sz="2400" b="1" dirty="0" smtClean="0"/>
              <a:t>ustroj</a:t>
            </a:r>
            <a:r>
              <a:rPr lang="hr-HR" sz="2400" dirty="0" smtClean="0"/>
              <a:t> (upornjaci i stupišta) </a:t>
            </a:r>
            <a:r>
              <a:rPr lang="hr-HR" sz="2400" b="1" dirty="0" smtClean="0"/>
              <a:t>dulji</a:t>
            </a:r>
            <a:r>
              <a:rPr lang="hr-HR" sz="2400" dirty="0" smtClean="0"/>
              <a:t>;</a:t>
            </a:r>
          </a:p>
          <a:p>
            <a:r>
              <a:rPr lang="hr-HR" sz="2400" b="1" dirty="0" smtClean="0"/>
              <a:t>krila</a:t>
            </a:r>
            <a:r>
              <a:rPr lang="hr-HR" sz="2400" dirty="0" smtClean="0"/>
              <a:t> na dvjema stranama upornjaka bit će </a:t>
            </a:r>
            <a:r>
              <a:rPr lang="hr-HR" sz="2400" b="1" dirty="0" smtClean="0"/>
              <a:t>različita</a:t>
            </a:r>
            <a:r>
              <a:rPr lang="hr-HR" sz="2400" dirty="0" smtClean="0"/>
              <a:t>;</a:t>
            </a:r>
          </a:p>
          <a:p>
            <a:r>
              <a:rPr lang="hr-HR" sz="2400" b="1" dirty="0" smtClean="0"/>
              <a:t>rasponski</a:t>
            </a:r>
            <a:r>
              <a:rPr lang="hr-HR" sz="2400" dirty="0" smtClean="0"/>
              <a:t> je </a:t>
            </a:r>
            <a:r>
              <a:rPr lang="hr-HR" sz="2400" b="1" dirty="0" smtClean="0"/>
              <a:t>sklop složeniji</a:t>
            </a:r>
            <a:r>
              <a:rPr lang="hr-HR" sz="2400" dirty="0" smtClean="0"/>
              <a:t>;</a:t>
            </a:r>
          </a:p>
          <a:p>
            <a:r>
              <a:rPr lang="hr-HR" sz="2400" b="1" dirty="0" smtClean="0"/>
              <a:t>proračun</a:t>
            </a:r>
            <a:r>
              <a:rPr lang="hr-HR" sz="2400" dirty="0" smtClean="0"/>
              <a:t> je </a:t>
            </a:r>
            <a:r>
              <a:rPr lang="hr-HR" sz="2400" b="1" dirty="0" smtClean="0"/>
              <a:t>složeniji</a:t>
            </a:r>
            <a:r>
              <a:rPr lang="hr-HR" sz="2400" dirty="0" smtClean="0"/>
              <a:t> i </a:t>
            </a:r>
            <a:r>
              <a:rPr lang="hr-HR" sz="2400" b="1" dirty="0" smtClean="0"/>
              <a:t>opsežniji</a:t>
            </a:r>
            <a:r>
              <a:rPr lang="hr-HR" sz="2400" dirty="0" smtClean="0"/>
              <a:t>;</a:t>
            </a:r>
          </a:p>
          <a:p>
            <a:r>
              <a:rPr lang="hr-HR" sz="2400" b="1" dirty="0" smtClean="0"/>
              <a:t>izvedba</a:t>
            </a:r>
            <a:r>
              <a:rPr lang="hr-HR" sz="2400" dirty="0" smtClean="0"/>
              <a:t> je osjetno </a:t>
            </a:r>
            <a:r>
              <a:rPr lang="hr-HR" sz="2400" b="1" dirty="0" smtClean="0"/>
              <a:t>složenija</a:t>
            </a:r>
            <a:r>
              <a:rPr lang="hr-HR" sz="2400" dirty="0" smtClean="0"/>
              <a:t> i</a:t>
            </a:r>
          </a:p>
          <a:p>
            <a:r>
              <a:rPr lang="hr-HR" sz="2400" dirty="0" smtClean="0"/>
              <a:t>javljaju se i </a:t>
            </a:r>
            <a:r>
              <a:rPr lang="hr-HR" sz="2400" b="1" dirty="0" smtClean="0"/>
              <a:t>oblikovne</a:t>
            </a:r>
            <a:r>
              <a:rPr lang="hr-HR" sz="2400" dirty="0" smtClean="0"/>
              <a:t> poteškoće.</a:t>
            </a:r>
          </a:p>
          <a:p>
            <a:pPr>
              <a:buNone/>
            </a:pPr>
            <a:r>
              <a:rPr lang="hr-HR" sz="2400" dirty="0" smtClean="0"/>
              <a:t>Očito je kako su </a:t>
            </a:r>
            <a:r>
              <a:rPr lang="hr-HR" sz="2400" b="1" dirty="0" smtClean="0"/>
              <a:t>kosa</a:t>
            </a:r>
            <a:r>
              <a:rPr lang="hr-HR" sz="2400" dirty="0" smtClean="0"/>
              <a:t> križanja </a:t>
            </a:r>
            <a:r>
              <a:rPr lang="hr-HR" sz="2400" b="1" dirty="0" smtClean="0"/>
              <a:t>prihvatljivija</a:t>
            </a:r>
            <a:r>
              <a:rPr lang="hr-HR" sz="2400" dirty="0" smtClean="0"/>
              <a:t> sa stajališta najpovoljnijeg vođenja </a:t>
            </a:r>
            <a:r>
              <a:rPr lang="hr-HR" sz="2400" b="1" dirty="0" smtClean="0"/>
              <a:t>osi prometnice</a:t>
            </a:r>
            <a:r>
              <a:rPr lang="hr-HR" sz="2400" dirty="0" smtClean="0"/>
              <a:t> što se prevodi </a:t>
            </a:r>
            <a:r>
              <a:rPr lang="hr-HR" sz="2400" b="1" dirty="0" smtClean="0"/>
              <a:t>preko</a:t>
            </a:r>
            <a:r>
              <a:rPr lang="hr-HR" sz="2400" dirty="0" smtClean="0"/>
              <a:t> mosta.</a:t>
            </a:r>
          </a:p>
          <a:p>
            <a:pPr>
              <a:buNone/>
            </a:pPr>
            <a:r>
              <a:rPr lang="hr-HR" sz="2400" dirty="0" smtClean="0"/>
              <a:t>Graditeljima mosta to donekle posložnjuje zadaću.</a:t>
            </a:r>
          </a:p>
          <a:p>
            <a:pPr>
              <a:buNone/>
            </a:pPr>
            <a:r>
              <a:rPr lang="hr-HR" sz="2400" dirty="0" smtClean="0"/>
              <a:t>Međutim, na prometnici (ili vodnom putu) što prolazi </a:t>
            </a:r>
            <a:r>
              <a:rPr lang="hr-HR" sz="2400" b="1" dirty="0" smtClean="0"/>
              <a:t>ispod</a:t>
            </a:r>
            <a:r>
              <a:rPr lang="hr-HR" sz="2400" dirty="0" smtClean="0"/>
              <a:t> mosta koso križanje može uzrokovati smanjenje </a:t>
            </a:r>
            <a:r>
              <a:rPr lang="hr-HR" sz="2400" b="1" dirty="0" smtClean="0"/>
              <a:t>preglednosti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34" cy="500042"/>
          </a:xfrm>
        </p:spPr>
        <p:txBody>
          <a:bodyPr>
            <a:noAutofit/>
          </a:bodyPr>
          <a:lstStyle/>
          <a:p>
            <a:r>
              <a:rPr lang="hr-HR" sz="3200" dirty="0" smtClean="0"/>
              <a:t>3.2 Tlocrtni položaj mosta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3.2.1 Kut prijelaza</a:t>
            </a:r>
          </a:p>
          <a:p>
            <a:pPr>
              <a:buNone/>
            </a:pPr>
            <a:r>
              <a:rPr lang="hr-HR" sz="2400" dirty="0" smtClean="0"/>
              <a:t>To se može </a:t>
            </a:r>
            <a:r>
              <a:rPr lang="hr-HR" sz="2400" b="1" dirty="0" smtClean="0"/>
              <a:t>popraviti</a:t>
            </a:r>
            <a:r>
              <a:rPr lang="hr-HR" sz="2400" dirty="0" smtClean="0"/>
              <a:t> do određene mjere izvedbom </a:t>
            </a:r>
            <a:r>
              <a:rPr lang="hr-HR" sz="2400" b="1" dirty="0" smtClean="0"/>
              <a:t>vitkih pojedinačnih stupaca</a:t>
            </a:r>
            <a:r>
              <a:rPr lang="hr-HR" sz="2400" dirty="0" smtClean="0"/>
              <a:t> , po mogućnosti sa </a:t>
            </a:r>
            <a:r>
              <a:rPr lang="hr-HR" sz="2400" b="1" dirty="0" smtClean="0"/>
              <a:t>što manje moćnim naglavnicama</a:t>
            </a:r>
            <a:r>
              <a:rPr lang="hr-HR" sz="2400" dirty="0" smtClean="0"/>
              <a:t>, (mjesto moćnih </a:t>
            </a:r>
            <a:r>
              <a:rPr lang="hr-HR" sz="2400" b="1" dirty="0" smtClean="0"/>
              <a:t>stupova</a:t>
            </a:r>
            <a:r>
              <a:rPr lang="hr-HR" sz="2400" dirty="0" smtClean="0"/>
              <a:t>).</a:t>
            </a:r>
          </a:p>
          <a:p>
            <a:pPr>
              <a:buNone/>
            </a:pPr>
            <a:endParaRPr lang="hr-HR" sz="800" dirty="0" smtClean="0"/>
          </a:p>
          <a:p>
            <a:pPr>
              <a:buNone/>
            </a:pPr>
            <a:r>
              <a:rPr lang="hr-HR" sz="2800" dirty="0" smtClean="0"/>
              <a:t>3.2.2 Oblik osi mosta u tlocrtu</a:t>
            </a:r>
          </a:p>
          <a:p>
            <a:pPr>
              <a:buNone/>
            </a:pPr>
            <a:r>
              <a:rPr lang="hr-HR" sz="2400" dirty="0" smtClean="0"/>
              <a:t>Sa stajališta </a:t>
            </a:r>
            <a:r>
              <a:rPr lang="hr-HR" sz="2400" b="1" dirty="0" smtClean="0"/>
              <a:t>jednostavnosti izvedbe</a:t>
            </a:r>
            <a:r>
              <a:rPr lang="hr-HR" sz="2400" dirty="0" smtClean="0"/>
              <a:t>, pa i </a:t>
            </a:r>
            <a:r>
              <a:rPr lang="hr-HR" sz="2400" b="1" dirty="0" smtClean="0"/>
              <a:t>proračuna rasponskoga sklopa</a:t>
            </a:r>
            <a:r>
              <a:rPr lang="hr-HR" sz="2400" dirty="0" smtClean="0"/>
              <a:t>, a onda i njegova </a:t>
            </a:r>
            <a:r>
              <a:rPr lang="hr-HR" sz="2400" b="1" dirty="0" smtClean="0"/>
              <a:t>ponašanja u uporabi</a:t>
            </a:r>
            <a:r>
              <a:rPr lang="hr-HR" sz="2400" dirty="0" smtClean="0"/>
              <a:t>, najpovoljniji je tlocrtni oblik osi – </a:t>
            </a:r>
            <a:r>
              <a:rPr lang="hr-HR" sz="2400" b="1" dirty="0" smtClean="0"/>
              <a:t>pravac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Naravno da je takvo rješenje i </a:t>
            </a:r>
            <a:r>
              <a:rPr lang="hr-HR" sz="2400" b="1" dirty="0" smtClean="0"/>
              <a:t>najjeftinije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Međutim, u nastojanju da se postigne </a:t>
            </a:r>
            <a:r>
              <a:rPr lang="hr-HR" sz="2400" b="1" dirty="0" smtClean="0"/>
              <a:t>najpovoljnije vođenje osi prometnice</a:t>
            </a:r>
            <a:r>
              <a:rPr lang="hr-HR" sz="2400" dirty="0" smtClean="0"/>
              <a:t>, nerijetko je neizbježivo </a:t>
            </a:r>
            <a:r>
              <a:rPr lang="hr-HR" sz="2400" b="1" dirty="0" smtClean="0"/>
              <a:t>vođenje</a:t>
            </a:r>
            <a:r>
              <a:rPr lang="hr-HR" sz="2400" dirty="0" smtClean="0"/>
              <a:t> </a:t>
            </a:r>
            <a:r>
              <a:rPr lang="hr-HR" sz="2400" b="1" dirty="0" smtClean="0"/>
              <a:t>osi mosta u krivini,</a:t>
            </a:r>
            <a:r>
              <a:rPr lang="hr-HR" sz="2400" dirty="0" smtClean="0"/>
              <a:t> pa i u </a:t>
            </a:r>
            <a:r>
              <a:rPr lang="hr-HR" sz="2400" b="1" dirty="0" smtClean="0"/>
              <a:t>složenim krivinama</a:t>
            </a:r>
            <a:r>
              <a:rPr lang="hr-HR" sz="2400" dirty="0" smtClean="0"/>
              <a:t>, s prijelaznicama i međupravcima.</a:t>
            </a:r>
          </a:p>
          <a:p>
            <a:pPr>
              <a:buNone/>
            </a:pPr>
            <a:r>
              <a:rPr lang="hr-HR" sz="2400" dirty="0" smtClean="0"/>
              <a:t>Ovo izaziva ne samo </a:t>
            </a:r>
            <a:r>
              <a:rPr lang="hr-HR" sz="2400" b="1" dirty="0" smtClean="0"/>
              <a:t>posložnjavanje</a:t>
            </a:r>
            <a:r>
              <a:rPr lang="hr-HR" sz="2400" dirty="0" smtClean="0"/>
              <a:t> stanja </a:t>
            </a:r>
            <a:r>
              <a:rPr lang="hr-HR" sz="2400" b="1" dirty="0" smtClean="0"/>
              <a:t>na mostu</a:t>
            </a:r>
            <a:r>
              <a:rPr lang="hr-HR" sz="2400" dirty="0" smtClean="0"/>
              <a:t>, nego i smanjenje </a:t>
            </a:r>
            <a:r>
              <a:rPr lang="hr-HR" sz="2400" b="1" dirty="0" smtClean="0"/>
              <a:t>preglednosti </a:t>
            </a:r>
            <a:r>
              <a:rPr lang="hr-HR" sz="2400" dirty="0" smtClean="0"/>
              <a:t>na prometnici </a:t>
            </a:r>
            <a:r>
              <a:rPr lang="hr-HR" sz="2400" b="1" dirty="0" smtClean="0"/>
              <a:t>ispod mosta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40C8-C59A-41F0-8437-7D3B5A80054A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1000</TotalTime>
  <Words>3312</Words>
  <Application>Microsoft Office PowerPoint</Application>
  <PresentationFormat>On-screen Show (4:3)</PresentationFormat>
  <Paragraphs>519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3 PROSTORNI ODNOSI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3.2 Tlocrtni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3.3 Visinski položaj mosta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3.4 Poprečni raspored prometnih ploha </vt:lpstr>
      <vt:lpstr>3.5 Prometni i slobodni otvori</vt:lpstr>
      <vt:lpstr>3.5 Prometni i slobodni otvori</vt:lpstr>
      <vt:lpstr>3.5 Prometni i slobodni otvori</vt:lpstr>
      <vt:lpstr>3.5 Prometni i slobodni otvori</vt:lpstr>
      <vt:lpstr>3.5 Prometni i slobodni otvori</vt:lpstr>
      <vt:lpstr>3.5 Prometni i slobodni otvori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PROSTORNI ODNOSI</dc:title>
  <dc:creator>Zvonimir Marić</dc:creator>
  <cp:lastModifiedBy>dvarevac</cp:lastModifiedBy>
  <cp:revision>74</cp:revision>
  <dcterms:created xsi:type="dcterms:W3CDTF">2009-10-16T13:49:09Z</dcterms:created>
  <dcterms:modified xsi:type="dcterms:W3CDTF">2018-03-23T10:33:13Z</dcterms:modified>
</cp:coreProperties>
</file>