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6" r:id="rId2"/>
    <p:sldId id="257" r:id="rId3"/>
    <p:sldId id="289" r:id="rId4"/>
    <p:sldId id="258" r:id="rId5"/>
    <p:sldId id="259" r:id="rId6"/>
    <p:sldId id="290" r:id="rId7"/>
    <p:sldId id="260" r:id="rId8"/>
    <p:sldId id="291" r:id="rId9"/>
    <p:sldId id="292" r:id="rId10"/>
    <p:sldId id="261" r:id="rId11"/>
    <p:sldId id="293" r:id="rId12"/>
    <p:sldId id="262" r:id="rId13"/>
    <p:sldId id="263" r:id="rId14"/>
    <p:sldId id="264" r:id="rId15"/>
    <p:sldId id="309" r:id="rId16"/>
    <p:sldId id="265" r:id="rId17"/>
    <p:sldId id="266" r:id="rId18"/>
    <p:sldId id="267" r:id="rId19"/>
    <p:sldId id="294" r:id="rId20"/>
    <p:sldId id="268" r:id="rId21"/>
    <p:sldId id="269" r:id="rId22"/>
    <p:sldId id="295" r:id="rId23"/>
    <p:sldId id="270" r:id="rId24"/>
    <p:sldId id="296" r:id="rId25"/>
    <p:sldId id="315" r:id="rId26"/>
    <p:sldId id="271" r:id="rId27"/>
    <p:sldId id="272" r:id="rId28"/>
    <p:sldId id="297" r:id="rId29"/>
    <p:sldId id="298" r:id="rId30"/>
    <p:sldId id="273" r:id="rId31"/>
    <p:sldId id="310" r:id="rId32"/>
    <p:sldId id="274" r:id="rId33"/>
    <p:sldId id="299" r:id="rId34"/>
    <p:sldId id="300" r:id="rId35"/>
    <p:sldId id="275" r:id="rId36"/>
    <p:sldId id="301" r:id="rId37"/>
    <p:sldId id="276" r:id="rId38"/>
    <p:sldId id="277" r:id="rId39"/>
    <p:sldId id="278" r:id="rId40"/>
    <p:sldId id="302" r:id="rId41"/>
    <p:sldId id="279" r:id="rId42"/>
    <p:sldId id="303" r:id="rId43"/>
    <p:sldId id="280" r:id="rId44"/>
    <p:sldId id="304" r:id="rId45"/>
    <p:sldId id="281" r:id="rId46"/>
    <p:sldId id="282" r:id="rId47"/>
    <p:sldId id="283" r:id="rId48"/>
    <p:sldId id="311" r:id="rId49"/>
    <p:sldId id="312" r:id="rId50"/>
    <p:sldId id="313" r:id="rId51"/>
    <p:sldId id="314" r:id="rId52"/>
    <p:sldId id="305" r:id="rId53"/>
    <p:sldId id="284" r:id="rId54"/>
    <p:sldId id="285" r:id="rId55"/>
    <p:sldId id="306" r:id="rId56"/>
    <p:sldId id="307" r:id="rId57"/>
    <p:sldId id="286" r:id="rId58"/>
    <p:sldId id="287" r:id="rId59"/>
    <p:sldId id="30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0B781D-D7A6-43F8-9AB7-C2BFC86EC675}" type="datetimeFigureOut">
              <a:rPr lang="sr-Latn-CS" smtClean="0"/>
              <a:pPr/>
              <a:t>23.3.2018.</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DFD06-9A27-42A2-833E-91F3350E1FC4}"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F86B8DF6-CE52-4A98-8303-4834EC540D8A}" type="datetime1">
              <a:rPr lang="en-US" smtClean="0"/>
              <a:pPr/>
              <a:t>3/23/2018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7910810-0D8D-4A21-8CA7-2A7D4B18CA4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F7C923-737D-4988-9CEA-B19E8680FBBB}" type="datetime1">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5BC48C-AE0F-4054-B866-564622C2AFF6}" type="datetime1">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3B7857-CA4B-4A2B-A01B-F9BF01ABBA46}" type="datetime1">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49ADC2-D4E8-40EC-9116-D2C152773C81}" type="datetime1">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0810-0D8D-4A21-8CA7-2A7D4B18CA4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B65AF9-DAFD-4313-AF63-F9F8FCE083DE}" type="datetime1">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6760A1-2D60-45B3-A2E4-68F40DF8513B}" type="datetime1">
              <a:rPr lang="en-US" smtClean="0"/>
              <a:pPr/>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514666-2960-4EBB-B9E3-DD28F06E4258}" type="datetime1">
              <a:rPr lang="en-US" smtClean="0"/>
              <a:pPr/>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8FD84F49-86B7-4A3E-880E-1ED9BFF60506}" type="datetime1">
              <a:rPr lang="en-US" smtClean="0"/>
              <a:pPr/>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10810-0D8D-4A21-8CA7-2A7D4B18CA4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FE1EFD-98DB-4710-9B8B-17CFC0833EDA}" type="datetime1">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0810-0D8D-4A21-8CA7-2A7D4B18CA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ADA73A0-BF69-4CF7-A04D-1F7DE311C341}" type="datetime1">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0810-0D8D-4A21-8CA7-2A7D4B18CA4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A6BD821-261C-44D2-AEEC-F4058EF8C397}" type="datetime1">
              <a:rPr lang="en-US" smtClean="0"/>
              <a:pPr/>
              <a:t>3/23/2018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7910810-0D8D-4A21-8CA7-2A7D4B18CA4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1"/>
            <a:ext cx="8072462" cy="928669"/>
          </a:xfrm>
        </p:spPr>
        <p:txBody>
          <a:bodyPr>
            <a:normAutofit fontScale="90000"/>
          </a:bodyPr>
          <a:lstStyle/>
          <a:p>
            <a:r>
              <a:rPr lang="hr-HR" sz="3600" b="1" dirty="0" smtClean="0"/>
              <a:t>POPREČNI PRESJECI RASPONSKIH SKLOPOVA</a:t>
            </a:r>
            <a:endParaRPr lang="en-US" sz="3600" b="1" dirty="0"/>
          </a:p>
        </p:txBody>
      </p:sp>
      <p:sp>
        <p:nvSpPr>
          <p:cNvPr id="3" name="Subtitle 2"/>
          <p:cNvSpPr>
            <a:spLocks noGrp="1"/>
          </p:cNvSpPr>
          <p:nvPr>
            <p:ph type="subTitle" idx="1"/>
          </p:nvPr>
        </p:nvSpPr>
        <p:spPr>
          <a:xfrm>
            <a:off x="285720" y="857232"/>
            <a:ext cx="8643998" cy="5786478"/>
          </a:xfrm>
        </p:spPr>
        <p:txBody>
          <a:bodyPr>
            <a:normAutofit lnSpcReduction="10000"/>
          </a:bodyPr>
          <a:lstStyle/>
          <a:p>
            <a:pPr algn="l"/>
            <a:r>
              <a:rPr lang="hr-HR" b="1" dirty="0" smtClean="0">
                <a:solidFill>
                  <a:schemeClr val="tx1"/>
                </a:solidFill>
              </a:rPr>
              <a:t>1. Uvod (1)</a:t>
            </a:r>
          </a:p>
          <a:p>
            <a:pPr algn="l"/>
            <a:endParaRPr lang="hr-HR" sz="1000" dirty="0" smtClean="0">
              <a:solidFill>
                <a:schemeClr val="tx1"/>
              </a:solidFill>
            </a:endParaRPr>
          </a:p>
          <a:p>
            <a:pPr algn="l"/>
            <a:r>
              <a:rPr lang="hr-HR" sz="2400" dirty="0" smtClean="0">
                <a:solidFill>
                  <a:schemeClr val="tx1"/>
                </a:solidFill>
              </a:rPr>
              <a:t>Razmještaj masa u poprečnom presjeku mosta bitan je za statičku učinkovitost njegova rasponskoga sklopa, ali i za prikladnost za izvedbu, pa i za oblikovnu vrijednost.</a:t>
            </a:r>
          </a:p>
          <a:p>
            <a:pPr algn="l"/>
            <a:endParaRPr lang="hr-HR" sz="800" dirty="0" smtClean="0">
              <a:solidFill>
                <a:schemeClr val="tx1"/>
              </a:solidFill>
            </a:endParaRPr>
          </a:p>
          <a:p>
            <a:pPr algn="l"/>
            <a:r>
              <a:rPr lang="hr-HR" sz="2400" dirty="0" smtClean="0">
                <a:solidFill>
                  <a:schemeClr val="tx1"/>
                </a:solidFill>
              </a:rPr>
              <a:t>Zavisi od:</a:t>
            </a:r>
          </a:p>
          <a:p>
            <a:pPr algn="l">
              <a:buFont typeface="Arial" pitchFamily="34" charset="0"/>
              <a:buChar char="•"/>
            </a:pPr>
            <a:r>
              <a:rPr lang="hr-HR" sz="2400" dirty="0">
                <a:solidFill>
                  <a:schemeClr val="tx1"/>
                </a:solidFill>
              </a:rPr>
              <a:t> </a:t>
            </a:r>
            <a:r>
              <a:rPr lang="hr-HR" sz="2400" dirty="0" smtClean="0">
                <a:solidFill>
                  <a:schemeClr val="tx1"/>
                </a:solidFill>
              </a:rPr>
              <a:t>raspona i odabranoga statičkog sustava rasponskoga     </a:t>
            </a:r>
          </a:p>
          <a:p>
            <a:pPr algn="l"/>
            <a:r>
              <a:rPr lang="hr-HR" sz="2400" dirty="0" smtClean="0">
                <a:solidFill>
                  <a:schemeClr val="tx1"/>
                </a:solidFill>
              </a:rPr>
              <a:t>  sklopa,</a:t>
            </a:r>
          </a:p>
          <a:p>
            <a:pPr algn="l">
              <a:buFont typeface="Arial" pitchFamily="34" charset="0"/>
              <a:buChar char="•"/>
            </a:pPr>
            <a:r>
              <a:rPr lang="hr-HR" sz="2400" dirty="0">
                <a:solidFill>
                  <a:schemeClr val="tx1"/>
                </a:solidFill>
              </a:rPr>
              <a:t> </a:t>
            </a:r>
            <a:r>
              <a:rPr lang="hr-HR" sz="2400" dirty="0" smtClean="0">
                <a:solidFill>
                  <a:schemeClr val="tx1"/>
                </a:solidFill>
              </a:rPr>
              <a:t>raspoložive visine ili željene vitkosti (omjera d/l),</a:t>
            </a:r>
          </a:p>
          <a:p>
            <a:pPr algn="l">
              <a:buFont typeface="Arial" pitchFamily="34" charset="0"/>
              <a:buChar char="•"/>
            </a:pPr>
            <a:r>
              <a:rPr lang="hr-HR" sz="2400" dirty="0">
                <a:solidFill>
                  <a:schemeClr val="tx1"/>
                </a:solidFill>
              </a:rPr>
              <a:t> </a:t>
            </a:r>
            <a:r>
              <a:rPr lang="hr-HR" sz="2400" dirty="0" smtClean="0">
                <a:solidFill>
                  <a:schemeClr val="tx1"/>
                </a:solidFill>
              </a:rPr>
              <a:t>načina izvedbe,</a:t>
            </a:r>
          </a:p>
          <a:p>
            <a:pPr algn="l">
              <a:buFont typeface="Arial" pitchFamily="34" charset="0"/>
              <a:buChar char="•"/>
            </a:pPr>
            <a:r>
              <a:rPr lang="hr-HR" sz="2400" dirty="0">
                <a:solidFill>
                  <a:schemeClr val="tx1"/>
                </a:solidFill>
              </a:rPr>
              <a:t> </a:t>
            </a:r>
            <a:r>
              <a:rPr lang="hr-HR" sz="2400" dirty="0" smtClean="0">
                <a:solidFill>
                  <a:schemeClr val="tx1"/>
                </a:solidFill>
              </a:rPr>
              <a:t>odnosa promjenjivog i stalnog opterećenja (q/g) itd.</a:t>
            </a:r>
          </a:p>
          <a:p>
            <a:pPr algn="l"/>
            <a:endParaRPr lang="hr-HR" sz="800" dirty="0" smtClean="0">
              <a:solidFill>
                <a:schemeClr val="tx1"/>
              </a:solidFill>
            </a:endParaRPr>
          </a:p>
          <a:p>
            <a:pPr algn="l"/>
            <a:r>
              <a:rPr lang="hr-HR" sz="2400" dirty="0" smtClean="0">
                <a:solidFill>
                  <a:schemeClr val="tx1"/>
                </a:solidFill>
              </a:rPr>
              <a:t>Npr. u prednapetih betonskih sklopova visok omjer q/g iziskuje jači vlačni pojas presjeka zbog čega se onda bira presjek (2×T / I) ili sandučasti.</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B7910810-0D8D-4A21-8CA7-2A7D4B18CA4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a:bodyPr>
          <a:lstStyle/>
          <a:p>
            <a:pPr algn="l"/>
            <a:r>
              <a:rPr lang="hr-HR" sz="3600" dirty="0" smtClean="0"/>
              <a:t>2. Pločasti sklopovi (4)</a:t>
            </a:r>
            <a:endParaRPr lang="en-US" sz="3600" dirty="0"/>
          </a:p>
        </p:txBody>
      </p:sp>
      <p:sp>
        <p:nvSpPr>
          <p:cNvPr id="3" name="Content Placeholder 2"/>
          <p:cNvSpPr>
            <a:spLocks noGrp="1"/>
          </p:cNvSpPr>
          <p:nvPr>
            <p:ph idx="1"/>
          </p:nvPr>
        </p:nvSpPr>
        <p:spPr>
          <a:xfrm>
            <a:off x="214282" y="642918"/>
            <a:ext cx="8643998" cy="2509073"/>
          </a:xfrm>
        </p:spPr>
        <p:txBody>
          <a:bodyPr>
            <a:normAutofit fontScale="92500" lnSpcReduction="10000"/>
          </a:bodyPr>
          <a:lstStyle/>
          <a:p>
            <a:pPr>
              <a:buNone/>
            </a:pPr>
            <a:r>
              <a:rPr lang="hr-HR" dirty="0" smtClean="0"/>
              <a:t>2.1 Gredni i okvirni mostovi (4)</a:t>
            </a:r>
          </a:p>
          <a:p>
            <a:pPr>
              <a:buNone/>
            </a:pPr>
            <a:r>
              <a:rPr lang="hr-HR" sz="2400" b="1" i="1" dirty="0" smtClean="0"/>
              <a:t>2.1.2 Ploče od predgotovljenih dijelova (1)</a:t>
            </a:r>
          </a:p>
          <a:p>
            <a:pPr>
              <a:buNone/>
            </a:pPr>
            <a:r>
              <a:rPr lang="hr-HR" sz="2400" dirty="0" smtClean="0"/>
              <a:t>Početkom ’80.-ih godina zagrebačka je tvrtka </a:t>
            </a:r>
            <a:r>
              <a:rPr lang="hr-HR" sz="2400" dirty="0" smtClean="0">
                <a:latin typeface="Arial Black" pitchFamily="34" charset="0"/>
              </a:rPr>
              <a:t>Viadukt</a:t>
            </a:r>
            <a:r>
              <a:rPr lang="hr-HR" sz="2400" dirty="0" smtClean="0"/>
              <a:t> kupila od talijanske tvrtke </a:t>
            </a:r>
            <a:r>
              <a:rPr lang="hr-HR" sz="2400" dirty="0" smtClean="0">
                <a:latin typeface="Arial Black" pitchFamily="34" charset="0"/>
              </a:rPr>
              <a:t>SEPI</a:t>
            </a:r>
            <a:r>
              <a:rPr lang="hr-HR" sz="2400" dirty="0" smtClean="0"/>
              <a:t> ovlasnicu (“licencu”) za proizvodnju predgotovljenih mostova, dakle ne samo rasponskih sklopova, nego i stupova i upornjaka. Na slici 2.8 predočeni su poprečni presjeci predgotovljenih dijelova ploče.</a:t>
            </a:r>
          </a:p>
        </p:txBody>
      </p:sp>
      <p:sp>
        <p:nvSpPr>
          <p:cNvPr id="4" name="Slide Number Placeholder 3"/>
          <p:cNvSpPr>
            <a:spLocks noGrp="1"/>
          </p:cNvSpPr>
          <p:nvPr>
            <p:ph type="sldNum" sz="quarter" idx="12"/>
          </p:nvPr>
        </p:nvSpPr>
        <p:spPr/>
        <p:txBody>
          <a:bodyPr/>
          <a:lstStyle/>
          <a:p>
            <a:fld id="{B7910810-0D8D-4A21-8CA7-2A7D4B18CA42}" type="slidenum">
              <a:rPr lang="en-US" smtClean="0"/>
              <a:pPr/>
              <a:t>10</a:t>
            </a:fld>
            <a:endParaRPr lang="en-US"/>
          </a:p>
        </p:txBody>
      </p:sp>
      <p:pic>
        <p:nvPicPr>
          <p:cNvPr id="6146" name="Picture 2"/>
          <p:cNvPicPr>
            <a:picLocks noChangeAspect="1" noChangeArrowheads="1"/>
          </p:cNvPicPr>
          <p:nvPr/>
        </p:nvPicPr>
        <p:blipFill>
          <a:blip r:embed="rId2"/>
          <a:srcRect t="3609" r="2355"/>
          <a:stretch>
            <a:fillRect/>
          </a:stretch>
        </p:blipFill>
        <p:spPr bwMode="auto">
          <a:xfrm>
            <a:off x="1033351" y="3082065"/>
            <a:ext cx="5270630" cy="3775935"/>
          </a:xfrm>
          <a:prstGeom prst="rect">
            <a:avLst/>
          </a:prstGeom>
          <a:noFill/>
          <a:ln w="9525">
            <a:noFill/>
            <a:miter lim="800000"/>
            <a:headEnd/>
            <a:tailEnd/>
          </a:ln>
          <a:effectLst/>
        </p:spPr>
      </p:pic>
      <p:sp>
        <p:nvSpPr>
          <p:cNvPr id="6" name="TextBox 5"/>
          <p:cNvSpPr txBox="1"/>
          <p:nvPr/>
        </p:nvSpPr>
        <p:spPr>
          <a:xfrm>
            <a:off x="6246148" y="5934670"/>
            <a:ext cx="2453620" cy="923330"/>
          </a:xfrm>
          <a:prstGeom prst="rect">
            <a:avLst/>
          </a:prstGeom>
          <a:noFill/>
        </p:spPr>
        <p:txBody>
          <a:bodyPr wrap="none" rtlCol="0">
            <a:spAutoFit/>
          </a:bodyPr>
          <a:lstStyle/>
          <a:p>
            <a:r>
              <a:rPr lang="hr-HR" i="1" dirty="0" smtClean="0">
                <a:solidFill>
                  <a:schemeClr val="bg2">
                    <a:lumMod val="25000"/>
                  </a:schemeClr>
                </a:solidFill>
              </a:rPr>
              <a:t>Slika 2.8: Kolnička ploča</a:t>
            </a:r>
          </a:p>
          <a:p>
            <a:r>
              <a:rPr lang="hr-HR" i="1" dirty="0" smtClean="0">
                <a:solidFill>
                  <a:schemeClr val="bg2">
                    <a:lumMod val="25000"/>
                  </a:schemeClr>
                </a:solidFill>
              </a:rPr>
              <a:t>od predgotovljenih dijelova</a:t>
            </a:r>
            <a:br>
              <a:rPr lang="hr-HR" i="1" dirty="0" smtClean="0">
                <a:solidFill>
                  <a:schemeClr val="bg2">
                    <a:lumMod val="25000"/>
                  </a:schemeClr>
                </a:solidFill>
              </a:rPr>
            </a:br>
            <a:r>
              <a:rPr lang="hr-HR" i="1" dirty="0" smtClean="0">
                <a:solidFill>
                  <a:schemeClr val="bg2">
                    <a:lumMod val="25000"/>
                  </a:schemeClr>
                </a:solidFill>
              </a:rPr>
              <a:t>po sustavu SEPPI</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a:bodyPr>
          <a:lstStyle/>
          <a:p>
            <a:pPr algn="l"/>
            <a:r>
              <a:rPr lang="hr-HR" sz="3600" dirty="0" smtClean="0"/>
              <a:t>2. Pločasti sklopovi (4)</a:t>
            </a:r>
            <a:endParaRPr lang="en-US" sz="3600" dirty="0"/>
          </a:p>
        </p:txBody>
      </p:sp>
      <p:sp>
        <p:nvSpPr>
          <p:cNvPr id="3" name="Content Placeholder 2"/>
          <p:cNvSpPr>
            <a:spLocks noGrp="1"/>
          </p:cNvSpPr>
          <p:nvPr>
            <p:ph idx="1"/>
          </p:nvPr>
        </p:nvSpPr>
        <p:spPr>
          <a:xfrm>
            <a:off x="1043492" y="642918"/>
            <a:ext cx="7814788" cy="6215082"/>
          </a:xfrm>
        </p:spPr>
        <p:txBody>
          <a:bodyPr>
            <a:normAutofit fontScale="92500" lnSpcReduction="10000"/>
          </a:bodyPr>
          <a:lstStyle/>
          <a:p>
            <a:pPr>
              <a:buNone/>
            </a:pPr>
            <a:r>
              <a:rPr lang="hr-HR" dirty="0" smtClean="0"/>
              <a:t>2.1 Gredni i okvirni mostovi (4)</a:t>
            </a:r>
          </a:p>
          <a:p>
            <a:pPr>
              <a:buNone/>
            </a:pPr>
            <a:r>
              <a:rPr lang="hr-HR" sz="2400" b="1" i="1" dirty="0" smtClean="0"/>
              <a:t>2.1.2 Ploče od predgotovljenih dijelova (1)</a:t>
            </a:r>
          </a:p>
          <a:p>
            <a:pPr>
              <a:buNone/>
            </a:pPr>
            <a:r>
              <a:rPr lang="hr-HR" sz="2400" dirty="0" smtClean="0"/>
              <a:t>Budući da se radi o torzijski krutim dijelovima, dostatno je ostvariti spojeve samo na dijelu poprečnoga presjeka kako bi se postigla suradnja pojedinih dijelova u prenošenju opterećenje.</a:t>
            </a:r>
          </a:p>
          <a:p>
            <a:pPr>
              <a:buNone/>
            </a:pPr>
            <a:r>
              <a:rPr lang="hr-HR" sz="2400" dirty="0" smtClean="0"/>
              <a:t>U slučaju ovog sustava spoj se ostvaruje pri vrhovima pobočaka, na razini što je malo ispod podgleda gornje ploče sandučastoga presjeka. Spoj se naziva uzdužnim moždanikom, jer prenosi samo poprečne sile (uzdužno rasprostrte), slika 2.9.</a:t>
            </a:r>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r>
              <a:rPr lang="hr-HR" sz="2400" dirty="0" smtClean="0"/>
              <a:t>Moždanik je armiran uzdužnim šipkama i ovojnicom i ispunjen je cementnim mortom (ista slika).</a:t>
            </a:r>
          </a:p>
          <a:p>
            <a:pPr>
              <a:buNone/>
            </a:pP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11</a:t>
            </a:fld>
            <a:endParaRPr lang="en-US" dirty="0"/>
          </a:p>
        </p:txBody>
      </p:sp>
      <p:pic>
        <p:nvPicPr>
          <p:cNvPr id="1026" name="Picture 2"/>
          <p:cNvPicPr>
            <a:picLocks noChangeAspect="1" noChangeArrowheads="1"/>
          </p:cNvPicPr>
          <p:nvPr/>
        </p:nvPicPr>
        <p:blipFill>
          <a:blip r:embed="rId2"/>
          <a:srcRect/>
          <a:stretch>
            <a:fillRect/>
          </a:stretch>
        </p:blipFill>
        <p:spPr bwMode="auto">
          <a:xfrm rot="178969">
            <a:off x="1210139" y="4013866"/>
            <a:ext cx="4958739" cy="1682039"/>
          </a:xfrm>
          <a:prstGeom prst="rect">
            <a:avLst/>
          </a:prstGeom>
          <a:noFill/>
          <a:ln w="9525">
            <a:noFill/>
            <a:miter lim="800000"/>
            <a:headEnd/>
            <a:tailEnd/>
          </a:ln>
          <a:effectLst/>
        </p:spPr>
      </p:pic>
      <p:sp>
        <p:nvSpPr>
          <p:cNvPr id="6" name="TextBox 5"/>
          <p:cNvSpPr txBox="1"/>
          <p:nvPr/>
        </p:nvSpPr>
        <p:spPr>
          <a:xfrm>
            <a:off x="5909460" y="5256938"/>
            <a:ext cx="3234540" cy="646331"/>
          </a:xfrm>
          <a:prstGeom prst="rect">
            <a:avLst/>
          </a:prstGeom>
          <a:noFill/>
        </p:spPr>
        <p:txBody>
          <a:bodyPr wrap="square" rtlCol="0">
            <a:spAutoFit/>
          </a:bodyPr>
          <a:lstStyle/>
          <a:p>
            <a:r>
              <a:rPr lang="hr-HR" i="1" dirty="0" smtClean="0">
                <a:solidFill>
                  <a:schemeClr val="bg2">
                    <a:lumMod val="25000"/>
                  </a:schemeClr>
                </a:solidFill>
              </a:rPr>
              <a:t>Slika 2.9: Uzdužni moždanik među</a:t>
            </a:r>
          </a:p>
          <a:p>
            <a:r>
              <a:rPr lang="hr-HR" i="1" dirty="0" smtClean="0">
                <a:solidFill>
                  <a:schemeClr val="bg2">
                    <a:lumMod val="25000"/>
                  </a:schemeClr>
                </a:solidFill>
              </a:rPr>
              <a:t>predgotovljenim dijelovima ploče</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85818"/>
          </a:xfrm>
        </p:spPr>
        <p:txBody>
          <a:bodyPr>
            <a:normAutofit/>
          </a:bodyPr>
          <a:lstStyle/>
          <a:p>
            <a:pPr algn="l"/>
            <a:r>
              <a:rPr lang="hr-HR" sz="3600" dirty="0" smtClean="0"/>
              <a:t>2. Pločasti sklopovi (5)</a:t>
            </a:r>
            <a:endParaRPr lang="en-US" sz="3600" dirty="0"/>
          </a:p>
        </p:txBody>
      </p:sp>
      <p:sp>
        <p:nvSpPr>
          <p:cNvPr id="3" name="Content Placeholder 2"/>
          <p:cNvSpPr>
            <a:spLocks noGrp="1"/>
          </p:cNvSpPr>
          <p:nvPr>
            <p:ph idx="1"/>
          </p:nvPr>
        </p:nvSpPr>
        <p:spPr>
          <a:xfrm>
            <a:off x="142844" y="857232"/>
            <a:ext cx="8858312" cy="5857916"/>
          </a:xfrm>
        </p:spPr>
        <p:txBody>
          <a:bodyPr>
            <a:normAutofit fontScale="92500" lnSpcReduction="10000"/>
          </a:bodyPr>
          <a:lstStyle/>
          <a:p>
            <a:pPr>
              <a:buNone/>
            </a:pPr>
            <a:r>
              <a:rPr lang="hr-HR" dirty="0" smtClean="0"/>
              <a:t>2.1 Gredni i okvirni mostovi (5)</a:t>
            </a:r>
          </a:p>
          <a:p>
            <a:pPr>
              <a:buNone/>
            </a:pPr>
            <a:r>
              <a:rPr lang="hr-HR" sz="2400" b="1" i="1" dirty="0" smtClean="0"/>
              <a:t>2.1.2 Ploče od predgotovljenih dijelova (2)</a:t>
            </a:r>
          </a:p>
          <a:p>
            <a:pPr>
              <a:buNone/>
            </a:pPr>
            <a:r>
              <a:rPr lang="hr-HR" sz="2400" dirty="0" smtClean="0"/>
              <a:t>Predgotovljeni dijelovi s okruglim šupljinama mogu svladati raspon do oko 20 m, a oni s četvrtastima – do oko 30 m.</a:t>
            </a:r>
          </a:p>
          <a:p>
            <a:pPr>
              <a:buNone/>
            </a:pPr>
            <a:r>
              <a:rPr lang="hr-HR" sz="2400" dirty="0" smtClean="0"/>
              <a:t>Veliki im je nedostatak mala trajnost. Naime, ako se bolje pogleda poprečni presjek, vidi se da tu nema dosta mjesta za valjanu ugradbu armature uz dostatnu debljinu zaštitnoga sloja, a i donji slojevi užadi za prednapinjanje preblizu su površini betona.</a:t>
            </a:r>
          </a:p>
          <a:p>
            <a:pPr>
              <a:buNone/>
            </a:pPr>
            <a:r>
              <a:rPr lang="hr-HR" sz="2400" dirty="0" smtClean="0"/>
              <a:t>Također je uočeno da uzdužni moždanici s vremenom popuštaju, što dovodi do bitno nepovoljnije raspodjelbe opterećenja po pojedinom predegotovljenom dijelu, a to onda ima dalje nepovoljne učinke. Naime, dolazi do raspucavanja presjeka pod djelovanjem punoga prometnog opterećenja (to se događa na cestama s jakim prometom), a nedugo zatim i do umora užadi za prednapinjanje itd.</a:t>
            </a:r>
          </a:p>
          <a:p>
            <a:pPr>
              <a:buNone/>
            </a:pPr>
            <a:r>
              <a:rPr lang="hr-HR" sz="2400" dirty="0" smtClean="0"/>
              <a:t>Djelomice se stanje može popraviti dobetoniranjem kolničke ploče nad predgotovljenim dijelovima.</a:t>
            </a:r>
          </a:p>
          <a:p>
            <a:pPr>
              <a:buNone/>
            </a:pPr>
            <a:endParaRPr lang="hr-HR" sz="2400" dirty="0" smtClean="0"/>
          </a:p>
          <a:p>
            <a:pPr>
              <a:buNone/>
            </a:pP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90"/>
            <a:ext cx="8229600" cy="1417638"/>
          </a:xfrm>
        </p:spPr>
        <p:txBody>
          <a:bodyPr>
            <a:normAutofit/>
          </a:bodyPr>
          <a:lstStyle/>
          <a:p>
            <a:pPr algn="l"/>
            <a:r>
              <a:rPr lang="hr-HR" sz="3600" dirty="0" smtClean="0"/>
              <a:t>2. Pločasti sklopovi (6)</a:t>
            </a:r>
            <a:endParaRPr lang="en-US" sz="3600" dirty="0"/>
          </a:p>
        </p:txBody>
      </p:sp>
      <p:sp>
        <p:nvSpPr>
          <p:cNvPr id="3" name="Content Placeholder 2"/>
          <p:cNvSpPr>
            <a:spLocks noGrp="1"/>
          </p:cNvSpPr>
          <p:nvPr>
            <p:ph idx="1"/>
          </p:nvPr>
        </p:nvSpPr>
        <p:spPr>
          <a:xfrm>
            <a:off x="142844" y="500042"/>
            <a:ext cx="8858312" cy="3136043"/>
          </a:xfrm>
        </p:spPr>
        <p:txBody>
          <a:bodyPr>
            <a:normAutofit lnSpcReduction="10000"/>
          </a:bodyPr>
          <a:lstStyle/>
          <a:p>
            <a:pPr>
              <a:buNone/>
            </a:pPr>
            <a:r>
              <a:rPr lang="hr-HR" dirty="0" smtClean="0"/>
              <a:t>2.1 Gredni i okvirni mostovi (6)</a:t>
            </a:r>
          </a:p>
          <a:p>
            <a:pPr>
              <a:buNone/>
            </a:pPr>
            <a:r>
              <a:rPr lang="hr-HR" sz="2400" b="1" i="1" dirty="0" smtClean="0"/>
              <a:t>2.1.2 Polupredgotovljeni sustavi (1)</a:t>
            </a:r>
          </a:p>
          <a:p>
            <a:pPr>
              <a:buNone/>
            </a:pPr>
            <a:r>
              <a:rPr lang="hr-HR" sz="2400" dirty="0" smtClean="0"/>
              <a:t>Bit je ovih sustava u tomu da se predgotovljeni dijelovi rabe kao oplata i skela za dobetonirani dio ploče i istodobno su (nakon očvrsnuća betona) njezin sastavni dio. Najčešće se rabe gredice presjeka obrnutoga slova T koje se polažu jedna do druge, a krajnje su gredice presjeka obrnutoga slova L (slika 2.10).</a:t>
            </a:r>
          </a:p>
          <a:p>
            <a:pPr>
              <a:buNone/>
            </a:pPr>
            <a:r>
              <a:rPr lang="hr-HR" sz="2400" dirty="0" smtClean="0"/>
              <a:t>Područje je njihove primjene kao i u punih ploča.</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13</a:t>
            </a:fld>
            <a:endParaRPr lang="en-US"/>
          </a:p>
        </p:txBody>
      </p:sp>
      <p:pic>
        <p:nvPicPr>
          <p:cNvPr id="7170" name="Picture 2"/>
          <p:cNvPicPr>
            <a:picLocks noChangeAspect="1" noChangeArrowheads="1"/>
          </p:cNvPicPr>
          <p:nvPr/>
        </p:nvPicPr>
        <p:blipFill>
          <a:blip r:embed="rId2"/>
          <a:srcRect/>
          <a:stretch>
            <a:fillRect/>
          </a:stretch>
        </p:blipFill>
        <p:spPr bwMode="auto">
          <a:xfrm>
            <a:off x="1059572" y="3777672"/>
            <a:ext cx="7923573" cy="1870093"/>
          </a:xfrm>
          <a:prstGeom prst="rect">
            <a:avLst/>
          </a:prstGeom>
          <a:noFill/>
          <a:ln w="9525">
            <a:noFill/>
            <a:miter lim="800000"/>
            <a:headEnd/>
            <a:tailEnd/>
          </a:ln>
          <a:effectLst/>
        </p:spPr>
      </p:pic>
      <p:sp>
        <p:nvSpPr>
          <p:cNvPr id="7" name="TextBox 6"/>
          <p:cNvSpPr txBox="1"/>
          <p:nvPr/>
        </p:nvSpPr>
        <p:spPr>
          <a:xfrm>
            <a:off x="3137187" y="5777884"/>
            <a:ext cx="3914918" cy="369332"/>
          </a:xfrm>
          <a:prstGeom prst="rect">
            <a:avLst/>
          </a:prstGeom>
          <a:noFill/>
        </p:spPr>
        <p:txBody>
          <a:bodyPr wrap="none" rtlCol="0">
            <a:spAutoFit/>
          </a:bodyPr>
          <a:lstStyle/>
          <a:p>
            <a:r>
              <a:rPr lang="hr-HR" i="1" dirty="0" smtClean="0">
                <a:solidFill>
                  <a:schemeClr val="bg2">
                    <a:lumMod val="25000"/>
                  </a:schemeClr>
                </a:solidFill>
              </a:rPr>
              <a:t>Slika 2.10: Polupredgotovljeni pločasti sklop</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pPr algn="l"/>
            <a:r>
              <a:rPr lang="hr-HR" sz="3600" dirty="0" smtClean="0"/>
              <a:t>2. Pločasti sklopovi (7)</a:t>
            </a:r>
            <a:endParaRPr lang="en-US" sz="3600" dirty="0"/>
          </a:p>
        </p:txBody>
      </p:sp>
      <p:sp>
        <p:nvSpPr>
          <p:cNvPr id="3" name="Content Placeholder 2"/>
          <p:cNvSpPr>
            <a:spLocks noGrp="1"/>
          </p:cNvSpPr>
          <p:nvPr>
            <p:ph idx="1"/>
          </p:nvPr>
        </p:nvSpPr>
        <p:spPr>
          <a:xfrm>
            <a:off x="1021976" y="785794"/>
            <a:ext cx="7979180" cy="5929354"/>
          </a:xfrm>
        </p:spPr>
        <p:txBody>
          <a:bodyPr>
            <a:normAutofit fontScale="92500" lnSpcReduction="10000"/>
          </a:bodyPr>
          <a:lstStyle/>
          <a:p>
            <a:pPr>
              <a:buNone/>
            </a:pPr>
            <a:r>
              <a:rPr lang="hr-HR" dirty="0" smtClean="0"/>
              <a:t>2.2 Lučni (svođeni) mostovi (1)</a:t>
            </a:r>
          </a:p>
          <a:p>
            <a:pPr>
              <a:buNone/>
            </a:pPr>
            <a:r>
              <a:rPr lang="hr-HR" sz="2400" dirty="0" smtClean="0"/>
              <a:t>Do prije pedesetak godina gradili su se armiranobetonski lučni mostovi i manjih raspona, pa je luk bio zapravo savijena ploča. U Hrvatskoj su izgrađena tri takva mosta:</a:t>
            </a:r>
          </a:p>
          <a:p>
            <a:r>
              <a:rPr lang="hr-HR" sz="2400" dirty="0" smtClean="0"/>
              <a:t>preko Korane kod Selišta (blizu sjevernog ulaza u NP Plitvice), l = 60,0 m (slika 2.11),</a:t>
            </a:r>
          </a:p>
          <a:p>
            <a:r>
              <a:rPr lang="hr-HR" sz="2400" dirty="0"/>
              <a:t>p</a:t>
            </a:r>
            <a:r>
              <a:rPr lang="hr-HR" sz="2400" dirty="0" smtClean="0"/>
              <a:t>reko Slunjčice u Slunju, l = 72,0 m (slika 2.12) i</a:t>
            </a:r>
          </a:p>
          <a:p>
            <a:r>
              <a:rPr lang="hr-HR" sz="2400" dirty="0" smtClean="0"/>
              <a:t>preko Korane u Karlovcu, l = 55,0 m (slika 2.13). </a:t>
            </a:r>
          </a:p>
          <a:p>
            <a:pPr>
              <a:buNone/>
            </a:pPr>
            <a:r>
              <a:rPr lang="hr-HR" sz="2400" dirty="0" smtClean="0"/>
              <a:t>Sve je ove mostove projektirao pok. prof. Kruno Tonković.</a:t>
            </a:r>
          </a:p>
          <a:p>
            <a:pPr>
              <a:buNone/>
            </a:pPr>
            <a:r>
              <a:rPr lang="hr-HR" sz="2400" dirty="0" smtClean="0"/>
              <a:t>Zajedničko je ovim lukovima što su svi upeti i raščlanjeni u po dva uža luka. Zato im debljina blago raste od tjemena prema petama. U poprečnom presjeku, međutim svi su različiti:</a:t>
            </a:r>
          </a:p>
          <a:p>
            <a:r>
              <a:rPr lang="hr-HR" sz="2400" dirty="0" smtClean="0"/>
              <a:t>luk mosta kod Selišta betonirane je na oplati od predgotovljenih betonskih dijelova i to u dva navrata (slika 2.14),</a:t>
            </a:r>
          </a:p>
          <a:p>
            <a:r>
              <a:rPr lang="hr-HR" sz="2400" dirty="0" smtClean="0"/>
              <a:t>luk mosta preko Slunjčice puna je, blago profilirana, presjeka (slika 2.15), </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460" y="0"/>
            <a:ext cx="7686339" cy="785794"/>
          </a:xfrm>
        </p:spPr>
        <p:txBody>
          <a:bodyPr>
            <a:normAutofit/>
          </a:bodyPr>
          <a:lstStyle/>
          <a:p>
            <a:pPr algn="l"/>
            <a:r>
              <a:rPr lang="hr-HR" sz="3600" dirty="0" smtClean="0"/>
              <a:t>2. Pločasti sklopovi (7)</a:t>
            </a:r>
            <a:endParaRPr lang="en-US" sz="3600" dirty="0"/>
          </a:p>
        </p:txBody>
      </p:sp>
      <p:sp>
        <p:nvSpPr>
          <p:cNvPr id="3" name="Content Placeholder 2"/>
          <p:cNvSpPr>
            <a:spLocks noGrp="1"/>
          </p:cNvSpPr>
          <p:nvPr>
            <p:ph idx="1"/>
          </p:nvPr>
        </p:nvSpPr>
        <p:spPr>
          <a:xfrm>
            <a:off x="1021976" y="785794"/>
            <a:ext cx="7979180" cy="601942"/>
          </a:xfrm>
        </p:spPr>
        <p:txBody>
          <a:bodyPr>
            <a:normAutofit/>
          </a:bodyPr>
          <a:lstStyle/>
          <a:p>
            <a:pPr>
              <a:buNone/>
            </a:pPr>
            <a:r>
              <a:rPr lang="hr-HR" dirty="0" smtClean="0"/>
              <a:t>2.2 Lučni (svođeni) mostovi (1)</a:t>
            </a:r>
          </a:p>
        </p:txBody>
      </p:sp>
      <p:sp>
        <p:nvSpPr>
          <p:cNvPr id="4" name="Slide Number Placeholder 3"/>
          <p:cNvSpPr>
            <a:spLocks noGrp="1"/>
          </p:cNvSpPr>
          <p:nvPr>
            <p:ph type="sldNum" sz="quarter" idx="12"/>
          </p:nvPr>
        </p:nvSpPr>
        <p:spPr/>
        <p:txBody>
          <a:bodyPr/>
          <a:lstStyle/>
          <a:p>
            <a:fld id="{B7910810-0D8D-4A21-8CA7-2A7D4B18CA42}" type="slidenum">
              <a:rPr lang="en-US" smtClean="0"/>
              <a:pPr/>
              <a:t>15</a:t>
            </a:fld>
            <a:endParaRPr lang="en-US"/>
          </a:p>
        </p:txBody>
      </p:sp>
      <p:pic>
        <p:nvPicPr>
          <p:cNvPr id="2050" name="Picture 2"/>
          <p:cNvPicPr>
            <a:picLocks noChangeAspect="1" noChangeArrowheads="1"/>
          </p:cNvPicPr>
          <p:nvPr/>
        </p:nvPicPr>
        <p:blipFill>
          <a:blip r:embed="rId2"/>
          <a:srcRect l="1673" t="13449" r="9723" b="3071"/>
          <a:stretch>
            <a:fillRect/>
          </a:stretch>
        </p:blipFill>
        <p:spPr bwMode="auto">
          <a:xfrm rot="21408925">
            <a:off x="3230541" y="1519358"/>
            <a:ext cx="3089962" cy="1426629"/>
          </a:xfrm>
          <a:prstGeom prst="rect">
            <a:avLst/>
          </a:prstGeom>
          <a:noFill/>
          <a:ln w="9525">
            <a:noFill/>
            <a:miter lim="800000"/>
            <a:headEnd/>
            <a:tailEnd/>
          </a:ln>
          <a:effectLst/>
        </p:spPr>
      </p:pic>
      <p:sp>
        <p:nvSpPr>
          <p:cNvPr id="6" name="TextBox 5"/>
          <p:cNvSpPr txBox="1"/>
          <p:nvPr/>
        </p:nvSpPr>
        <p:spPr>
          <a:xfrm>
            <a:off x="1749451" y="2954801"/>
            <a:ext cx="6538328" cy="369332"/>
          </a:xfrm>
          <a:prstGeom prst="rect">
            <a:avLst/>
          </a:prstGeom>
          <a:noFill/>
        </p:spPr>
        <p:txBody>
          <a:bodyPr wrap="none" rtlCol="0">
            <a:spAutoFit/>
          </a:bodyPr>
          <a:lstStyle/>
          <a:p>
            <a:r>
              <a:rPr lang="hr-HR" i="1" dirty="0" smtClean="0">
                <a:solidFill>
                  <a:schemeClr val="bg2">
                    <a:lumMod val="25000"/>
                  </a:schemeClr>
                </a:solidFill>
              </a:rPr>
              <a:t>Slika 2.14: Poprečni presjek jednoga luka mosta preko Korane kod Selišta</a:t>
            </a:r>
            <a:endParaRPr lang="hr-HR" i="1" dirty="0">
              <a:solidFill>
                <a:schemeClr val="bg2">
                  <a:lumMod val="25000"/>
                </a:schemeClr>
              </a:solidFill>
            </a:endParaRPr>
          </a:p>
        </p:txBody>
      </p:sp>
      <p:pic>
        <p:nvPicPr>
          <p:cNvPr id="2051" name="Picture 3"/>
          <p:cNvPicPr>
            <a:picLocks noChangeAspect="1" noChangeArrowheads="1"/>
          </p:cNvPicPr>
          <p:nvPr/>
        </p:nvPicPr>
        <p:blipFill>
          <a:blip r:embed="rId3"/>
          <a:srcRect/>
          <a:stretch>
            <a:fillRect/>
          </a:stretch>
        </p:blipFill>
        <p:spPr bwMode="auto">
          <a:xfrm rot="21448661">
            <a:off x="1892951" y="3459855"/>
            <a:ext cx="6532470" cy="2832664"/>
          </a:xfrm>
          <a:prstGeom prst="rect">
            <a:avLst/>
          </a:prstGeom>
          <a:noFill/>
          <a:ln w="9525">
            <a:noFill/>
            <a:miter lim="800000"/>
            <a:headEnd/>
            <a:tailEnd/>
          </a:ln>
          <a:effectLst/>
        </p:spPr>
      </p:pic>
      <p:sp>
        <p:nvSpPr>
          <p:cNvPr id="8" name="TextBox 7"/>
          <p:cNvSpPr txBox="1"/>
          <p:nvPr/>
        </p:nvSpPr>
        <p:spPr>
          <a:xfrm>
            <a:off x="2384153" y="6488668"/>
            <a:ext cx="5258555" cy="369332"/>
          </a:xfrm>
          <a:prstGeom prst="rect">
            <a:avLst/>
          </a:prstGeom>
          <a:noFill/>
        </p:spPr>
        <p:txBody>
          <a:bodyPr wrap="none" rtlCol="0">
            <a:spAutoFit/>
          </a:bodyPr>
          <a:lstStyle/>
          <a:p>
            <a:r>
              <a:rPr lang="hr-HR" i="1" dirty="0" smtClean="0">
                <a:solidFill>
                  <a:schemeClr val="bg2">
                    <a:lumMod val="25000"/>
                  </a:schemeClr>
                </a:solidFill>
              </a:rPr>
              <a:t>Slika 2.15: Poprečni presjek mosta preko Slunjčice u Slunju</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92885"/>
          </a:xfrm>
        </p:spPr>
        <p:txBody>
          <a:bodyPr/>
          <a:lstStyle/>
          <a:p>
            <a:pPr algn="l"/>
            <a:r>
              <a:rPr lang="hr-HR" dirty="0" smtClean="0"/>
              <a:t>2. Pločasti sklopovi (8)</a:t>
            </a:r>
            <a:endParaRPr lang="en-US" dirty="0"/>
          </a:p>
        </p:txBody>
      </p:sp>
      <p:sp>
        <p:nvSpPr>
          <p:cNvPr id="3" name="Content Placeholder 2"/>
          <p:cNvSpPr>
            <a:spLocks noGrp="1"/>
          </p:cNvSpPr>
          <p:nvPr>
            <p:ph idx="1"/>
          </p:nvPr>
        </p:nvSpPr>
        <p:spPr>
          <a:xfrm>
            <a:off x="1435608" y="817581"/>
            <a:ext cx="7498080" cy="2667897"/>
          </a:xfrm>
        </p:spPr>
        <p:txBody>
          <a:bodyPr>
            <a:normAutofit lnSpcReduction="10000"/>
          </a:bodyPr>
          <a:lstStyle/>
          <a:p>
            <a:pPr>
              <a:buNone/>
            </a:pPr>
            <a:r>
              <a:rPr lang="hr-HR" dirty="0" smtClean="0"/>
              <a:t>2.2 Lučni (svođeni) mostovi (2)</a:t>
            </a:r>
          </a:p>
          <a:p>
            <a:r>
              <a:rPr lang="hr-HR" sz="2400" dirty="0" smtClean="0"/>
              <a:t>Luk mosta u Karlovcu olakšana je presjeka, s tim što su radi olakšanja rabljene okrugle cijevi, a obris mu je također blago profiliran; u nadlučnom sklopu olakšanja su četvrtasta (slika 2.16).</a:t>
            </a:r>
          </a:p>
          <a:p>
            <a:pPr>
              <a:buNone/>
            </a:pPr>
            <a:r>
              <a:rPr lang="hr-HR" sz="2400" dirty="0" smtClean="0"/>
              <a:t>Također je zajedničko za sve ove mostove da im je vitkost lukova 1:60 do 1:70.</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16</a:t>
            </a:fld>
            <a:endParaRPr lang="en-US"/>
          </a:p>
        </p:txBody>
      </p:sp>
      <p:pic>
        <p:nvPicPr>
          <p:cNvPr id="3077" name="Picture 5"/>
          <p:cNvPicPr>
            <a:picLocks noChangeAspect="1" noChangeArrowheads="1"/>
          </p:cNvPicPr>
          <p:nvPr/>
        </p:nvPicPr>
        <p:blipFill>
          <a:blip r:embed="rId2"/>
          <a:srcRect/>
          <a:stretch>
            <a:fillRect/>
          </a:stretch>
        </p:blipFill>
        <p:spPr bwMode="auto">
          <a:xfrm>
            <a:off x="2012576" y="3474721"/>
            <a:ext cx="6378388" cy="3063904"/>
          </a:xfrm>
          <a:prstGeom prst="rect">
            <a:avLst/>
          </a:prstGeom>
          <a:noFill/>
          <a:ln w="9525">
            <a:noFill/>
            <a:miter lim="800000"/>
            <a:headEnd/>
            <a:tailEnd/>
          </a:ln>
          <a:effectLst/>
        </p:spPr>
      </p:pic>
      <p:sp>
        <p:nvSpPr>
          <p:cNvPr id="9" name="TextBox 8"/>
          <p:cNvSpPr txBox="1"/>
          <p:nvPr/>
        </p:nvSpPr>
        <p:spPr>
          <a:xfrm>
            <a:off x="2394909" y="6488668"/>
            <a:ext cx="5237972" cy="369332"/>
          </a:xfrm>
          <a:prstGeom prst="rect">
            <a:avLst/>
          </a:prstGeom>
          <a:noFill/>
        </p:spPr>
        <p:txBody>
          <a:bodyPr wrap="none" rtlCol="0">
            <a:spAutoFit/>
          </a:bodyPr>
          <a:lstStyle/>
          <a:p>
            <a:r>
              <a:rPr lang="hr-HR" i="1" dirty="0" smtClean="0">
                <a:solidFill>
                  <a:schemeClr val="bg2">
                    <a:lumMod val="25000"/>
                  </a:schemeClr>
                </a:solidFill>
              </a:rPr>
              <a:t>Slika 2.8: Poprečni presjek mosta preko Korane u Karlovcu</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000108"/>
          </a:xfrm>
        </p:spPr>
        <p:txBody>
          <a:bodyPr>
            <a:normAutofit/>
          </a:bodyPr>
          <a:lstStyle/>
          <a:p>
            <a:pPr algn="l"/>
            <a:r>
              <a:rPr lang="hr-HR" sz="3600" dirty="0" smtClean="0"/>
              <a:t>2. Pločasti sklopovi (9)</a:t>
            </a:r>
            <a:endParaRPr lang="en-US" sz="3600" dirty="0"/>
          </a:p>
        </p:txBody>
      </p:sp>
      <p:sp>
        <p:nvSpPr>
          <p:cNvPr id="3" name="Content Placeholder 2"/>
          <p:cNvSpPr>
            <a:spLocks noGrp="1"/>
          </p:cNvSpPr>
          <p:nvPr>
            <p:ph idx="1"/>
          </p:nvPr>
        </p:nvSpPr>
        <p:spPr>
          <a:xfrm>
            <a:off x="1071538" y="785794"/>
            <a:ext cx="7862150" cy="3097717"/>
          </a:xfrm>
        </p:spPr>
        <p:txBody>
          <a:bodyPr>
            <a:normAutofit lnSpcReduction="10000"/>
          </a:bodyPr>
          <a:lstStyle/>
          <a:p>
            <a:pPr>
              <a:buNone/>
            </a:pPr>
            <a:r>
              <a:rPr lang="hr-HR" dirty="0" smtClean="0"/>
              <a:t>2.3 Ovješeni mostovi</a:t>
            </a:r>
          </a:p>
          <a:p>
            <a:pPr>
              <a:buNone/>
            </a:pPr>
            <a:r>
              <a:rPr lang="hr-HR" sz="2400" dirty="0" smtClean="0"/>
              <a:t>Ploče se rabe za ukrutne sklopove ovješenih mostova manjeg raspona kada je raspoloživa visina iznimno mala, a vješaljke su (najčešće usporedne) vrlo gusto raspoređene.</a:t>
            </a:r>
          </a:p>
          <a:p>
            <a:pPr>
              <a:buNone/>
            </a:pPr>
            <a:r>
              <a:rPr lang="hr-HR" sz="2400" dirty="0" smtClean="0"/>
              <a:t>Mogu biti jedna ili dvije (iznimno tri) ravnine ovješenja. Dvije se ravnine ovješenja rabe obično u mostova s mješovitim prometom, pa se tračna vozila stavljaju među ovjesne ravnine (slika 2.17).</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17</a:t>
            </a:fld>
            <a:endParaRPr lang="en-US"/>
          </a:p>
        </p:txBody>
      </p:sp>
      <p:pic>
        <p:nvPicPr>
          <p:cNvPr id="8194" name="Picture 2"/>
          <p:cNvPicPr>
            <a:picLocks noChangeAspect="1" noChangeArrowheads="1"/>
          </p:cNvPicPr>
          <p:nvPr/>
        </p:nvPicPr>
        <p:blipFill>
          <a:blip r:embed="rId2"/>
          <a:srcRect l="1166" t="2932" r="3030" b="6076"/>
          <a:stretch>
            <a:fillRect/>
          </a:stretch>
        </p:blipFill>
        <p:spPr bwMode="auto">
          <a:xfrm>
            <a:off x="4120179" y="3405272"/>
            <a:ext cx="4421393" cy="3452728"/>
          </a:xfrm>
          <a:prstGeom prst="rect">
            <a:avLst/>
          </a:prstGeom>
          <a:noFill/>
          <a:ln w="9525">
            <a:noFill/>
            <a:miter lim="800000"/>
            <a:headEnd/>
            <a:tailEnd/>
          </a:ln>
          <a:effectLst/>
        </p:spPr>
      </p:pic>
      <p:sp>
        <p:nvSpPr>
          <p:cNvPr id="6" name="TextBox 5"/>
          <p:cNvSpPr txBox="1"/>
          <p:nvPr/>
        </p:nvSpPr>
        <p:spPr>
          <a:xfrm>
            <a:off x="910355" y="6211669"/>
            <a:ext cx="3207481" cy="646331"/>
          </a:xfrm>
          <a:prstGeom prst="rect">
            <a:avLst/>
          </a:prstGeom>
          <a:noFill/>
        </p:spPr>
        <p:txBody>
          <a:bodyPr wrap="none" rtlCol="0">
            <a:spAutoFit/>
          </a:bodyPr>
          <a:lstStyle/>
          <a:p>
            <a:pPr algn="r"/>
            <a:r>
              <a:rPr lang="hr-HR" i="1" dirty="0" smtClean="0">
                <a:solidFill>
                  <a:schemeClr val="bg2">
                    <a:lumMod val="25000"/>
                  </a:schemeClr>
                </a:solidFill>
              </a:rPr>
              <a:t>Slika 2.17: Pločasti ukrutni sklopovi</a:t>
            </a:r>
          </a:p>
          <a:p>
            <a:pPr algn="r"/>
            <a:r>
              <a:rPr lang="hr-HR" i="1" dirty="0" smtClean="0">
                <a:solidFill>
                  <a:schemeClr val="bg2">
                    <a:lumMod val="25000"/>
                  </a:schemeClr>
                </a:solidFill>
              </a:rPr>
              <a:t>ovješenih mostova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14400"/>
          </a:xfrm>
        </p:spPr>
        <p:txBody>
          <a:bodyPr>
            <a:normAutofit/>
          </a:bodyPr>
          <a:lstStyle/>
          <a:p>
            <a:r>
              <a:rPr lang="hr-HR" sz="3600" dirty="0" smtClean="0"/>
              <a:t>3. Rebrasti sklopovi (1)</a:t>
            </a:r>
            <a:endParaRPr lang="en-US" sz="3600" dirty="0"/>
          </a:p>
        </p:txBody>
      </p:sp>
      <p:sp>
        <p:nvSpPr>
          <p:cNvPr id="3" name="Content Placeholder 2"/>
          <p:cNvSpPr>
            <a:spLocks noGrp="1"/>
          </p:cNvSpPr>
          <p:nvPr>
            <p:ph idx="1"/>
          </p:nvPr>
        </p:nvSpPr>
        <p:spPr>
          <a:xfrm>
            <a:off x="1071538" y="978946"/>
            <a:ext cx="7929618" cy="5736202"/>
          </a:xfrm>
        </p:spPr>
        <p:txBody>
          <a:bodyPr>
            <a:normAutofit/>
          </a:bodyPr>
          <a:lstStyle/>
          <a:p>
            <a:pPr>
              <a:buNone/>
            </a:pPr>
            <a:r>
              <a:rPr lang="hr-HR" dirty="0" smtClean="0"/>
              <a:t>3.1 Gredni i okvirni mostovi (1)</a:t>
            </a:r>
          </a:p>
          <a:p>
            <a:pPr>
              <a:buNone/>
            </a:pPr>
            <a:r>
              <a:rPr lang="hr-HR" sz="2400" b="1" i="1" dirty="0" smtClean="0"/>
              <a:t>3.1.1 Betoniranje na mjestu (1)</a:t>
            </a:r>
          </a:p>
          <a:p>
            <a:pPr>
              <a:buNone/>
            </a:pPr>
            <a:r>
              <a:rPr lang="hr-HR" sz="2400" dirty="0" smtClean="0"/>
              <a:t>Valja se prisjetiti da su se rebrasti sklopovi (u armiranom betonu) razvili iz pločastih zbog toga što su pločasti statički slabo učinkoviti i to utoliko manje ukoliko je veći raspon. Tako su rebra uglavnom služila za povećenje kraka unutarnjih sila presjeka, za ugradbu armature i za preuzimanje tlačne sastavnice pri prijenosu poprečne sile.</a:t>
            </a:r>
          </a:p>
          <a:p>
            <a:pPr>
              <a:buNone/>
            </a:pPr>
            <a:r>
              <a:rPr lang="hr-HR" sz="2400" dirty="0" smtClean="0"/>
              <a:t>Ovaj je nosivi sustav imao dosta dug i raznovrstan razvojni put, a danas gotovo potpuno prevladava presjek s dvama rebrima (tz. </a:t>
            </a:r>
            <a:r>
              <a:rPr lang="hr-HR" sz="2400" i="1" dirty="0" smtClean="0"/>
              <a:t>Hombergov</a:t>
            </a:r>
            <a:r>
              <a:rPr lang="hr-HR" sz="2400" dirty="0" smtClean="0"/>
              <a:t> nosač, slike 3.1 i 3.1a).</a:t>
            </a:r>
          </a:p>
          <a:p>
            <a:pPr>
              <a:buNone/>
            </a:pPr>
            <a:r>
              <a:rPr lang="hr-HR" sz="2400" dirty="0" smtClean="0"/>
              <a:t>Podjednako je prikladan za slobodno poduprte kao i za protežne sklopove, jer su, zahvaljujući širikoj ploči, tlačna naprezanja razmjerno mala. </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49854"/>
          </a:xfrm>
        </p:spPr>
        <p:txBody>
          <a:bodyPr>
            <a:normAutofit/>
          </a:bodyPr>
          <a:lstStyle/>
          <a:p>
            <a:r>
              <a:rPr lang="hr-HR" sz="3600" dirty="0" smtClean="0"/>
              <a:t>3. Rebrasti sklopovi (1)</a:t>
            </a:r>
            <a:endParaRPr lang="en-US" sz="3600" dirty="0"/>
          </a:p>
        </p:txBody>
      </p:sp>
      <p:sp>
        <p:nvSpPr>
          <p:cNvPr id="3" name="Content Placeholder 2"/>
          <p:cNvSpPr>
            <a:spLocks noGrp="1"/>
          </p:cNvSpPr>
          <p:nvPr>
            <p:ph idx="1"/>
          </p:nvPr>
        </p:nvSpPr>
        <p:spPr>
          <a:xfrm>
            <a:off x="1071538" y="774552"/>
            <a:ext cx="7929618" cy="1011218"/>
          </a:xfrm>
        </p:spPr>
        <p:txBody>
          <a:bodyPr>
            <a:normAutofit lnSpcReduction="10000"/>
          </a:bodyPr>
          <a:lstStyle/>
          <a:p>
            <a:pPr>
              <a:buNone/>
            </a:pPr>
            <a:r>
              <a:rPr lang="hr-HR" dirty="0" smtClean="0"/>
              <a:t>3.1 Gredni i okvirni mostovi (1)</a:t>
            </a:r>
          </a:p>
          <a:p>
            <a:pPr>
              <a:buNone/>
            </a:pPr>
            <a:r>
              <a:rPr lang="hr-HR" sz="2400" b="1" i="1" dirty="0" smtClean="0"/>
              <a:t>3.1.1 Betoniranje na mjestu (1)</a:t>
            </a:r>
          </a:p>
        </p:txBody>
      </p:sp>
      <p:sp>
        <p:nvSpPr>
          <p:cNvPr id="4" name="Slide Number Placeholder 3"/>
          <p:cNvSpPr>
            <a:spLocks noGrp="1"/>
          </p:cNvSpPr>
          <p:nvPr>
            <p:ph type="sldNum" sz="quarter" idx="12"/>
          </p:nvPr>
        </p:nvSpPr>
        <p:spPr/>
        <p:txBody>
          <a:bodyPr/>
          <a:lstStyle/>
          <a:p>
            <a:fld id="{B7910810-0D8D-4A21-8CA7-2A7D4B18CA42}" type="slidenum">
              <a:rPr lang="en-US" smtClean="0"/>
              <a:pPr/>
              <a:t>19</a:t>
            </a:fld>
            <a:endParaRPr lang="en-US" dirty="0"/>
          </a:p>
        </p:txBody>
      </p:sp>
      <p:pic>
        <p:nvPicPr>
          <p:cNvPr id="5" name="Picture 2" descr="C:\Users\Zvonimir\Desktop\DWGovi\Poprecni_presjek_grednog_mosta_kod_stupa-Model.bmp"/>
          <p:cNvPicPr>
            <a:picLocks noChangeAspect="1" noChangeArrowheads="1"/>
          </p:cNvPicPr>
          <p:nvPr/>
        </p:nvPicPr>
        <p:blipFill>
          <a:blip r:embed="rId2" cstate="print"/>
          <a:srcRect t="4410" b="42323"/>
          <a:stretch>
            <a:fillRect/>
          </a:stretch>
        </p:blipFill>
        <p:spPr bwMode="auto">
          <a:xfrm>
            <a:off x="5919712" y="1301173"/>
            <a:ext cx="3224288" cy="1287211"/>
          </a:xfrm>
          <a:prstGeom prst="rect">
            <a:avLst/>
          </a:prstGeom>
          <a:noFill/>
          <a:ln w="9525">
            <a:noFill/>
            <a:miter lim="800000"/>
            <a:headEnd/>
            <a:tailEnd/>
          </a:ln>
        </p:spPr>
      </p:pic>
      <p:sp>
        <p:nvSpPr>
          <p:cNvPr id="6" name="TextBox 5"/>
          <p:cNvSpPr txBox="1"/>
          <p:nvPr/>
        </p:nvSpPr>
        <p:spPr>
          <a:xfrm>
            <a:off x="1940160" y="1776040"/>
            <a:ext cx="4030334" cy="369332"/>
          </a:xfrm>
          <a:prstGeom prst="rect">
            <a:avLst/>
          </a:prstGeom>
          <a:noFill/>
        </p:spPr>
        <p:txBody>
          <a:bodyPr wrap="none" rtlCol="0">
            <a:spAutoFit/>
          </a:bodyPr>
          <a:lstStyle/>
          <a:p>
            <a:r>
              <a:rPr lang="hr-HR" i="1" dirty="0" smtClean="0">
                <a:solidFill>
                  <a:schemeClr val="bg2">
                    <a:lumMod val="25000"/>
                  </a:schemeClr>
                </a:solidFill>
              </a:rPr>
              <a:t>Slika 3.1: Suvremeni rebrasti rasponski sklop</a:t>
            </a:r>
            <a:endParaRPr lang="hr-HR" i="1" dirty="0">
              <a:solidFill>
                <a:schemeClr val="bg2">
                  <a:lumMod val="25000"/>
                </a:schemeClr>
              </a:solidFill>
            </a:endParaRPr>
          </a:p>
        </p:txBody>
      </p:sp>
      <p:pic>
        <p:nvPicPr>
          <p:cNvPr id="4098" name="Picture 2"/>
          <p:cNvPicPr>
            <a:picLocks noChangeAspect="1" noChangeArrowheads="1"/>
          </p:cNvPicPr>
          <p:nvPr/>
        </p:nvPicPr>
        <p:blipFill>
          <a:blip r:embed="rId3"/>
          <a:srcRect t="1560"/>
          <a:stretch>
            <a:fillRect/>
          </a:stretch>
        </p:blipFill>
        <p:spPr bwMode="auto">
          <a:xfrm rot="-60000">
            <a:off x="1219010" y="2819538"/>
            <a:ext cx="7590335" cy="3972530"/>
          </a:xfrm>
          <a:prstGeom prst="rect">
            <a:avLst/>
          </a:prstGeom>
          <a:noFill/>
          <a:ln w="9525">
            <a:noFill/>
            <a:miter lim="800000"/>
            <a:headEnd/>
            <a:tailEnd/>
          </a:ln>
          <a:effectLst/>
        </p:spPr>
      </p:pic>
      <p:sp>
        <p:nvSpPr>
          <p:cNvPr id="8" name="TextBox 7"/>
          <p:cNvSpPr txBox="1"/>
          <p:nvPr/>
        </p:nvSpPr>
        <p:spPr>
          <a:xfrm>
            <a:off x="1070583" y="2520110"/>
            <a:ext cx="4187237" cy="369332"/>
          </a:xfrm>
          <a:prstGeom prst="rect">
            <a:avLst/>
          </a:prstGeom>
          <a:noFill/>
        </p:spPr>
        <p:txBody>
          <a:bodyPr wrap="none" rtlCol="0">
            <a:spAutoFit/>
          </a:bodyPr>
          <a:lstStyle/>
          <a:p>
            <a:r>
              <a:rPr lang="hr-HR" i="1" dirty="0" smtClean="0">
                <a:solidFill>
                  <a:schemeClr val="bg2">
                    <a:lumMod val="25000"/>
                  </a:schemeClr>
                </a:solidFill>
              </a:rPr>
              <a:t>Slika 3.1a: Inačica s predgotovljenim nosačima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785818"/>
          </a:xfrm>
        </p:spPr>
        <p:txBody>
          <a:bodyPr>
            <a:normAutofit/>
          </a:bodyPr>
          <a:lstStyle/>
          <a:p>
            <a:pPr algn="l"/>
            <a:r>
              <a:rPr lang="hr-HR" sz="3200" dirty="0" smtClean="0"/>
              <a:t>1. Uvod (2)</a:t>
            </a:r>
            <a:endParaRPr lang="en-US" sz="3200" dirty="0"/>
          </a:p>
        </p:txBody>
      </p:sp>
      <p:sp>
        <p:nvSpPr>
          <p:cNvPr id="3" name="Content Placeholder 2"/>
          <p:cNvSpPr>
            <a:spLocks noGrp="1"/>
          </p:cNvSpPr>
          <p:nvPr>
            <p:ph idx="1"/>
          </p:nvPr>
        </p:nvSpPr>
        <p:spPr>
          <a:xfrm>
            <a:off x="457200" y="857232"/>
            <a:ext cx="8229600" cy="5572164"/>
          </a:xfrm>
        </p:spPr>
        <p:txBody>
          <a:bodyPr>
            <a:normAutofit lnSpcReduction="10000"/>
          </a:bodyPr>
          <a:lstStyle/>
          <a:p>
            <a:pPr>
              <a:buNone/>
            </a:pPr>
            <a:r>
              <a:rPr lang="hr-HR" sz="2400" dirty="0" smtClean="0"/>
              <a:t>S obzirom na oblik poprečnoga presjeka rasponskoga sklopa razlikujemo:</a:t>
            </a:r>
          </a:p>
          <a:p>
            <a:pPr>
              <a:buNone/>
            </a:pPr>
            <a:endParaRPr lang="hr-HR" sz="400" dirty="0" smtClean="0"/>
          </a:p>
          <a:p>
            <a:r>
              <a:rPr lang="hr-HR" sz="2400" dirty="0" smtClean="0"/>
              <a:t>pločaste,</a:t>
            </a:r>
          </a:p>
          <a:p>
            <a:r>
              <a:rPr lang="hr-HR" sz="2400" dirty="0" smtClean="0"/>
              <a:t>rebraste i</a:t>
            </a:r>
          </a:p>
          <a:p>
            <a:r>
              <a:rPr lang="hr-HR" sz="2400" dirty="0" smtClean="0"/>
              <a:t>sandučaste </a:t>
            </a:r>
          </a:p>
          <a:p>
            <a:pPr>
              <a:buNone/>
            </a:pPr>
            <a:r>
              <a:rPr lang="hr-HR" sz="2400" dirty="0"/>
              <a:t>	</a:t>
            </a:r>
            <a:r>
              <a:rPr lang="hr-HR" sz="2400" dirty="0" smtClean="0"/>
              <a:t>(kolničke) sklopove.</a:t>
            </a:r>
          </a:p>
          <a:p>
            <a:pPr>
              <a:buNone/>
            </a:pPr>
            <a:endParaRPr lang="hr-HR" sz="400" dirty="0" smtClean="0"/>
          </a:p>
          <a:p>
            <a:pPr>
              <a:buNone/>
            </a:pPr>
            <a:r>
              <a:rPr lang="hr-HR" sz="2400" dirty="0" smtClean="0"/>
              <a:t>Svaki od njih primjenjiv je na:</a:t>
            </a:r>
          </a:p>
          <a:p>
            <a:pPr>
              <a:buNone/>
            </a:pPr>
            <a:endParaRPr lang="hr-HR" sz="400" dirty="0" smtClean="0"/>
          </a:p>
          <a:p>
            <a:r>
              <a:rPr lang="hr-HR" sz="2400" dirty="0" smtClean="0"/>
              <a:t>gredne,</a:t>
            </a:r>
          </a:p>
          <a:p>
            <a:r>
              <a:rPr lang="hr-HR" sz="2400" dirty="0"/>
              <a:t>o</a:t>
            </a:r>
            <a:r>
              <a:rPr lang="hr-HR" sz="2400" dirty="0" smtClean="0"/>
              <a:t>kvirne,</a:t>
            </a:r>
          </a:p>
          <a:p>
            <a:r>
              <a:rPr lang="hr-HR" sz="2400" dirty="0"/>
              <a:t>l</a:t>
            </a:r>
            <a:r>
              <a:rPr lang="hr-HR" sz="2400" dirty="0" smtClean="0"/>
              <a:t>učne (svođene) i</a:t>
            </a:r>
          </a:p>
          <a:p>
            <a:r>
              <a:rPr lang="hr-HR" sz="2400" dirty="0" smtClean="0"/>
              <a:t>ovješene </a:t>
            </a:r>
          </a:p>
          <a:p>
            <a:pPr>
              <a:buNone/>
            </a:pPr>
            <a:r>
              <a:rPr lang="hr-HR" sz="2400" dirty="0"/>
              <a:t>	</a:t>
            </a:r>
            <a:r>
              <a:rPr lang="hr-HR" sz="2400" dirty="0" smtClean="0"/>
              <a:t>mostove.</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(2)</a:t>
            </a:r>
            <a:endParaRPr lang="en-US" sz="3600" dirty="0"/>
          </a:p>
        </p:txBody>
      </p:sp>
      <p:sp>
        <p:nvSpPr>
          <p:cNvPr id="3" name="Content Placeholder 2"/>
          <p:cNvSpPr>
            <a:spLocks noGrp="1"/>
          </p:cNvSpPr>
          <p:nvPr>
            <p:ph idx="1"/>
          </p:nvPr>
        </p:nvSpPr>
        <p:spPr>
          <a:xfrm>
            <a:off x="1435608" y="785794"/>
            <a:ext cx="7498080" cy="5929354"/>
          </a:xfrm>
        </p:spPr>
        <p:txBody>
          <a:bodyPr/>
          <a:lstStyle/>
          <a:p>
            <a:pPr>
              <a:buNone/>
            </a:pPr>
            <a:r>
              <a:rPr lang="hr-HR" dirty="0" smtClean="0"/>
              <a:t>3.1 Gredni i okvirni mostovi (2)</a:t>
            </a:r>
          </a:p>
          <a:p>
            <a:pPr>
              <a:buNone/>
            </a:pPr>
            <a:r>
              <a:rPr lang="hr-HR" sz="2400" b="1" i="1" dirty="0" smtClean="0"/>
              <a:t>3.1.1 Betoniranje na mjestu (2)</a:t>
            </a:r>
          </a:p>
          <a:p>
            <a:pPr>
              <a:buNone/>
            </a:pPr>
            <a:r>
              <a:rPr lang="hr-HR" sz="2400" dirty="0" smtClean="0"/>
              <a:t>Osobito je prikladan za izvedbu na premjestivoj skeli, polje po polje, ali to iziskuje pravilnu tlocrtnu geometriju sklopa: pravac ili jednolika zakrivljenost tlocrtne osi, nepromjenjiva širina sklopa.</a:t>
            </a:r>
          </a:p>
          <a:p>
            <a:pPr>
              <a:buNone/>
            </a:pPr>
            <a:r>
              <a:rPr lang="hr-HR" sz="2400" dirty="0" smtClean="0"/>
              <a:t>Ako je geometrija nepravilna, mora se betonirati na stojećoj skeli, postavljenoj duž cijelog mosta ili barem duž njegova većeg dijela. Danas se vrlo rijetko skela rasklapa, pa postavlja u novi položaj.</a:t>
            </a:r>
          </a:p>
          <a:p>
            <a:pPr>
              <a:buNone/>
            </a:pPr>
            <a:r>
              <a:rPr lang="hr-HR" sz="2400" dirty="0" smtClean="0"/>
              <a:t>U novije doba rabi se, gotovo isključivo, prednapi-njanje dok je prije 50-ak godina bila česta uporaba armiranog betona. Primjer: most kod Krapine na “Zagorskoj cesti”.</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lstStyle/>
          <a:p>
            <a:r>
              <a:rPr lang="hr-HR" sz="4400" dirty="0" smtClean="0"/>
              <a:t>3. Rebrasti sklopovi (3)</a:t>
            </a:r>
            <a:endParaRPr lang="en-US" dirty="0"/>
          </a:p>
        </p:txBody>
      </p:sp>
      <p:sp>
        <p:nvSpPr>
          <p:cNvPr id="3" name="Content Placeholder 2"/>
          <p:cNvSpPr>
            <a:spLocks noGrp="1"/>
          </p:cNvSpPr>
          <p:nvPr>
            <p:ph idx="1"/>
          </p:nvPr>
        </p:nvSpPr>
        <p:spPr>
          <a:xfrm>
            <a:off x="1142976" y="857232"/>
            <a:ext cx="7858180" cy="5857916"/>
          </a:xfrm>
        </p:spPr>
        <p:txBody>
          <a:bodyPr>
            <a:normAutofit/>
          </a:bodyPr>
          <a:lstStyle/>
          <a:p>
            <a:pPr>
              <a:buNone/>
            </a:pPr>
            <a:r>
              <a:rPr lang="hr-HR" dirty="0" smtClean="0"/>
              <a:t>3.1 Gredni i okvirni mostovi (3)</a:t>
            </a:r>
          </a:p>
          <a:p>
            <a:pPr>
              <a:buNone/>
            </a:pPr>
            <a:r>
              <a:rPr lang="hr-HR" sz="2400" b="1" i="1" dirty="0" smtClean="0"/>
              <a:t>3.1.1 Betoniranje na mjestu (3)</a:t>
            </a:r>
          </a:p>
          <a:p>
            <a:pPr>
              <a:buNone/>
            </a:pPr>
            <a:r>
              <a:rPr lang="hr-HR" sz="2400" dirty="0" smtClean="0"/>
              <a:t>U AB sklopova nastojalo se je da rebra budu što uža, jer količina armature za preuzimanje poprečne sile ne zavisi od debljine rebra – debljina je odabirana tako da glavna tlačna naprezanja ne premaše dopustiva.</a:t>
            </a:r>
          </a:p>
          <a:p>
            <a:pPr>
              <a:buNone/>
            </a:pPr>
            <a:r>
              <a:rPr lang="hr-HR" sz="2400" dirty="0" smtClean="0"/>
              <a:t>U nastojanju da se što više pojednostavni izvedba postupno su izostavljani poprečni nosači osim onih nad potporama, a ni oni se više ne povezuju s kolničkom pločom. Taj je razvitak doveo do potpunog izostavljanja poprečnih nosača, ali onda rebra više ne mogu biti tako tanka (slika 3.2).</a:t>
            </a:r>
          </a:p>
          <a:p>
            <a:pPr>
              <a:buNone/>
            </a:pPr>
            <a:r>
              <a:rPr lang="hr-HR" sz="2400" dirty="0" smtClean="0"/>
              <a:t>U Njemačkoj je ovo nastojanje išlo tako daleko da je za cijelu širinu autoceste izvođen jedinstven rasponski sklop, sa samo dvama rebrima, slika 3.3.</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lstStyle/>
          <a:p>
            <a:r>
              <a:rPr lang="hr-HR" sz="4400" dirty="0" smtClean="0"/>
              <a:t>3. Rebrasti sklopovi (3)</a:t>
            </a:r>
            <a:endParaRPr lang="en-US" dirty="0"/>
          </a:p>
        </p:txBody>
      </p:sp>
      <p:sp>
        <p:nvSpPr>
          <p:cNvPr id="3" name="Content Placeholder 2"/>
          <p:cNvSpPr>
            <a:spLocks noGrp="1"/>
          </p:cNvSpPr>
          <p:nvPr>
            <p:ph idx="1"/>
          </p:nvPr>
        </p:nvSpPr>
        <p:spPr>
          <a:xfrm>
            <a:off x="1142976" y="857232"/>
            <a:ext cx="7858180" cy="1036114"/>
          </a:xfrm>
        </p:spPr>
        <p:txBody>
          <a:bodyPr>
            <a:normAutofit/>
          </a:bodyPr>
          <a:lstStyle/>
          <a:p>
            <a:pPr>
              <a:buNone/>
            </a:pPr>
            <a:r>
              <a:rPr lang="hr-HR" dirty="0" smtClean="0"/>
              <a:t>3.1 Gredni i okvirni mostovi (3)</a:t>
            </a:r>
          </a:p>
          <a:p>
            <a:pPr>
              <a:buNone/>
            </a:pPr>
            <a:r>
              <a:rPr lang="hr-HR" sz="2400" b="1" i="1" dirty="0" smtClean="0"/>
              <a:t>3.1.1 Betoniranje na mjestu (3)</a:t>
            </a:r>
          </a:p>
        </p:txBody>
      </p:sp>
      <p:sp>
        <p:nvSpPr>
          <p:cNvPr id="4" name="Slide Number Placeholder 3"/>
          <p:cNvSpPr>
            <a:spLocks noGrp="1"/>
          </p:cNvSpPr>
          <p:nvPr>
            <p:ph type="sldNum" sz="quarter" idx="12"/>
          </p:nvPr>
        </p:nvSpPr>
        <p:spPr/>
        <p:txBody>
          <a:bodyPr/>
          <a:lstStyle/>
          <a:p>
            <a:fld id="{B7910810-0D8D-4A21-8CA7-2A7D4B18CA42}" type="slidenum">
              <a:rPr lang="en-US" smtClean="0"/>
              <a:pPr/>
              <a:t>22</a:t>
            </a:fld>
            <a:endParaRPr lang="en-US"/>
          </a:p>
        </p:txBody>
      </p:sp>
      <p:pic>
        <p:nvPicPr>
          <p:cNvPr id="9218" name="Picture 2"/>
          <p:cNvPicPr>
            <a:picLocks noChangeAspect="1" noChangeArrowheads="1"/>
          </p:cNvPicPr>
          <p:nvPr/>
        </p:nvPicPr>
        <p:blipFill>
          <a:blip r:embed="rId2"/>
          <a:srcRect/>
          <a:stretch>
            <a:fillRect/>
          </a:stretch>
        </p:blipFill>
        <p:spPr bwMode="auto">
          <a:xfrm>
            <a:off x="1735624" y="1970724"/>
            <a:ext cx="6124575" cy="1819275"/>
          </a:xfrm>
          <a:prstGeom prst="rect">
            <a:avLst/>
          </a:prstGeom>
          <a:noFill/>
          <a:ln w="9525">
            <a:noFill/>
            <a:miter lim="800000"/>
            <a:headEnd/>
            <a:tailEnd/>
          </a:ln>
          <a:effectLst/>
        </p:spPr>
      </p:pic>
      <p:sp>
        <p:nvSpPr>
          <p:cNvPr id="6" name="TextBox 5"/>
          <p:cNvSpPr txBox="1"/>
          <p:nvPr/>
        </p:nvSpPr>
        <p:spPr>
          <a:xfrm>
            <a:off x="2696124" y="3798476"/>
            <a:ext cx="4838440" cy="646331"/>
          </a:xfrm>
          <a:prstGeom prst="rect">
            <a:avLst/>
          </a:prstGeom>
          <a:noFill/>
        </p:spPr>
        <p:txBody>
          <a:bodyPr wrap="none" rtlCol="0">
            <a:spAutoFit/>
          </a:bodyPr>
          <a:lstStyle/>
          <a:p>
            <a:pPr algn="ctr"/>
            <a:r>
              <a:rPr lang="hr-HR" i="1" dirty="0" smtClean="0">
                <a:solidFill>
                  <a:schemeClr val="bg2">
                    <a:lumMod val="25000"/>
                  </a:schemeClr>
                </a:solidFill>
              </a:rPr>
              <a:t>Slika 3.2: Poprečni presjek rebrastoga sklopa </a:t>
            </a:r>
          </a:p>
          <a:p>
            <a:pPr algn="ctr"/>
            <a:r>
              <a:rPr lang="hr-HR" i="1" dirty="0" smtClean="0">
                <a:solidFill>
                  <a:schemeClr val="bg2">
                    <a:lumMod val="25000"/>
                  </a:schemeClr>
                </a:solidFill>
              </a:rPr>
              <a:t>s poprečnim nosačem povezanim s kolničkom pločom</a:t>
            </a:r>
            <a:endParaRPr lang="hr-HR" i="1" dirty="0">
              <a:solidFill>
                <a:schemeClr val="bg2">
                  <a:lumMod val="25000"/>
                </a:schemeClr>
              </a:solidFill>
            </a:endParaRPr>
          </a:p>
        </p:txBody>
      </p:sp>
      <p:pic>
        <p:nvPicPr>
          <p:cNvPr id="9219" name="Picture 3"/>
          <p:cNvPicPr>
            <a:picLocks noChangeAspect="1" noChangeArrowheads="1"/>
          </p:cNvPicPr>
          <p:nvPr/>
        </p:nvPicPr>
        <p:blipFill>
          <a:blip r:embed="rId3"/>
          <a:srcRect/>
          <a:stretch>
            <a:fillRect/>
          </a:stretch>
        </p:blipFill>
        <p:spPr bwMode="auto">
          <a:xfrm>
            <a:off x="1654159" y="4411476"/>
            <a:ext cx="6664364" cy="1526745"/>
          </a:xfrm>
          <a:prstGeom prst="rect">
            <a:avLst/>
          </a:prstGeom>
          <a:noFill/>
          <a:ln w="9525">
            <a:noFill/>
            <a:miter lim="800000"/>
            <a:headEnd/>
            <a:tailEnd/>
          </a:ln>
          <a:effectLst/>
        </p:spPr>
      </p:pic>
      <p:sp>
        <p:nvSpPr>
          <p:cNvPr id="8" name="TextBox 7"/>
          <p:cNvSpPr txBox="1"/>
          <p:nvPr/>
        </p:nvSpPr>
        <p:spPr>
          <a:xfrm>
            <a:off x="3020646" y="6005587"/>
            <a:ext cx="4108304" cy="646331"/>
          </a:xfrm>
          <a:prstGeom prst="rect">
            <a:avLst/>
          </a:prstGeom>
          <a:noFill/>
        </p:spPr>
        <p:txBody>
          <a:bodyPr wrap="none" rtlCol="0">
            <a:spAutoFit/>
          </a:bodyPr>
          <a:lstStyle/>
          <a:p>
            <a:pPr algn="ctr"/>
            <a:r>
              <a:rPr lang="hr-HR" i="1" dirty="0" smtClean="0">
                <a:solidFill>
                  <a:schemeClr val="bg2">
                    <a:lumMod val="25000"/>
                  </a:schemeClr>
                </a:solidFill>
              </a:rPr>
              <a:t>Slika 3.3: Autocestovni most s dvama rebrima</a:t>
            </a:r>
          </a:p>
          <a:p>
            <a:pPr algn="ctr"/>
            <a:r>
              <a:rPr lang="hr-HR" i="1" dirty="0" smtClean="0">
                <a:solidFill>
                  <a:schemeClr val="bg2">
                    <a:lumMod val="25000"/>
                  </a:schemeClr>
                </a:solidFill>
              </a:rPr>
              <a:t>od kojih svako nosi po jedan kolnik autoceste</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(4)</a:t>
            </a:r>
            <a:endParaRPr lang="en-US" sz="3600" dirty="0"/>
          </a:p>
        </p:txBody>
      </p:sp>
      <p:sp>
        <p:nvSpPr>
          <p:cNvPr id="3" name="Content Placeholder 2"/>
          <p:cNvSpPr>
            <a:spLocks noGrp="1"/>
          </p:cNvSpPr>
          <p:nvPr>
            <p:ph idx="1"/>
          </p:nvPr>
        </p:nvSpPr>
        <p:spPr>
          <a:xfrm>
            <a:off x="1214414" y="785794"/>
            <a:ext cx="7719274" cy="1871345"/>
          </a:xfrm>
        </p:spPr>
        <p:txBody>
          <a:bodyPr>
            <a:normAutofit/>
          </a:bodyPr>
          <a:lstStyle/>
          <a:p>
            <a:pPr>
              <a:buNone/>
            </a:pPr>
            <a:r>
              <a:rPr lang="hr-HR" dirty="0" smtClean="0"/>
              <a:t>3.1 Gredni i okvirni mostovi (4)</a:t>
            </a:r>
          </a:p>
          <a:p>
            <a:pPr>
              <a:buNone/>
            </a:pPr>
            <a:r>
              <a:rPr lang="hr-HR" sz="2400" b="1" i="1" dirty="0" smtClean="0"/>
              <a:t>3.1.1 Betoniranje na mjestu (4)</a:t>
            </a:r>
          </a:p>
          <a:p>
            <a:pPr>
              <a:buNone/>
            </a:pPr>
            <a:r>
              <a:rPr lang="hr-HR" sz="2400" dirty="0" smtClean="0"/>
              <a:t>Rebrasti su sklopovi prikladni i za željezničke mostove (slika 3.4), pa i za pješačke (slika 3.5).</a:t>
            </a:r>
          </a:p>
        </p:txBody>
      </p:sp>
      <p:sp>
        <p:nvSpPr>
          <p:cNvPr id="4" name="Slide Number Placeholder 3"/>
          <p:cNvSpPr>
            <a:spLocks noGrp="1"/>
          </p:cNvSpPr>
          <p:nvPr>
            <p:ph type="sldNum" sz="quarter" idx="12"/>
          </p:nvPr>
        </p:nvSpPr>
        <p:spPr/>
        <p:txBody>
          <a:bodyPr/>
          <a:lstStyle/>
          <a:p>
            <a:fld id="{B7910810-0D8D-4A21-8CA7-2A7D4B18CA42}" type="slidenum">
              <a:rPr lang="en-US" smtClean="0"/>
              <a:pPr/>
              <a:t>23</a:t>
            </a:fld>
            <a:endParaRPr lang="en-US"/>
          </a:p>
        </p:txBody>
      </p:sp>
      <p:pic>
        <p:nvPicPr>
          <p:cNvPr id="10242" name="Picture 2"/>
          <p:cNvPicPr>
            <a:picLocks noChangeAspect="1" noChangeArrowheads="1"/>
          </p:cNvPicPr>
          <p:nvPr/>
        </p:nvPicPr>
        <p:blipFill>
          <a:blip r:embed="rId2"/>
          <a:srcRect/>
          <a:stretch>
            <a:fillRect/>
          </a:stretch>
        </p:blipFill>
        <p:spPr bwMode="auto">
          <a:xfrm>
            <a:off x="1563892" y="2691541"/>
            <a:ext cx="2717652" cy="1635624"/>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316074" y="4668316"/>
            <a:ext cx="5600052" cy="1452785"/>
          </a:xfrm>
          <a:prstGeom prst="rect">
            <a:avLst/>
          </a:prstGeom>
          <a:noFill/>
          <a:ln w="9525">
            <a:noFill/>
            <a:miter lim="800000"/>
            <a:headEnd/>
            <a:tailEnd/>
          </a:ln>
          <a:effectLst/>
        </p:spPr>
      </p:pic>
      <p:sp>
        <p:nvSpPr>
          <p:cNvPr id="7" name="TextBox 6"/>
          <p:cNvSpPr txBox="1"/>
          <p:nvPr/>
        </p:nvSpPr>
        <p:spPr>
          <a:xfrm>
            <a:off x="3825677" y="3561808"/>
            <a:ext cx="5113196" cy="369332"/>
          </a:xfrm>
          <a:prstGeom prst="rect">
            <a:avLst/>
          </a:prstGeom>
          <a:noFill/>
        </p:spPr>
        <p:txBody>
          <a:bodyPr wrap="none" rtlCol="0">
            <a:spAutoFit/>
          </a:bodyPr>
          <a:lstStyle/>
          <a:p>
            <a:pPr algn="ctr"/>
            <a:r>
              <a:rPr lang="hr-HR" i="1" dirty="0" smtClean="0">
                <a:solidFill>
                  <a:schemeClr val="bg2">
                    <a:lumMod val="25000"/>
                  </a:schemeClr>
                </a:solidFill>
              </a:rPr>
              <a:t>Slika 3.4: Poprečni presjek rebrastoga željezničkog mosta</a:t>
            </a:r>
            <a:endParaRPr lang="hr-HR" i="1" dirty="0">
              <a:solidFill>
                <a:schemeClr val="bg2">
                  <a:lumMod val="25000"/>
                </a:schemeClr>
              </a:solidFill>
            </a:endParaRPr>
          </a:p>
        </p:txBody>
      </p:sp>
      <p:sp>
        <p:nvSpPr>
          <p:cNvPr id="8" name="TextBox 7"/>
          <p:cNvSpPr txBox="1"/>
          <p:nvPr/>
        </p:nvSpPr>
        <p:spPr>
          <a:xfrm>
            <a:off x="2394910" y="6057582"/>
            <a:ext cx="4964244" cy="369332"/>
          </a:xfrm>
          <a:prstGeom prst="rect">
            <a:avLst/>
          </a:prstGeom>
          <a:noFill/>
        </p:spPr>
        <p:txBody>
          <a:bodyPr wrap="none" rtlCol="0">
            <a:spAutoFit/>
          </a:bodyPr>
          <a:lstStyle/>
          <a:p>
            <a:pPr algn="ctr"/>
            <a:r>
              <a:rPr lang="hr-HR" i="1" dirty="0" smtClean="0">
                <a:solidFill>
                  <a:schemeClr val="bg2">
                    <a:lumMod val="25000"/>
                  </a:schemeClr>
                </a:solidFill>
              </a:rPr>
              <a:t>Slika 3.5: Poprečni presjeci koritastih pješačkih mostova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(4)</a:t>
            </a:r>
            <a:endParaRPr lang="en-US" sz="3600" dirty="0"/>
          </a:p>
        </p:txBody>
      </p:sp>
      <p:sp>
        <p:nvSpPr>
          <p:cNvPr id="3" name="Content Placeholder 2"/>
          <p:cNvSpPr>
            <a:spLocks noGrp="1"/>
          </p:cNvSpPr>
          <p:nvPr>
            <p:ph idx="1"/>
          </p:nvPr>
        </p:nvSpPr>
        <p:spPr>
          <a:xfrm>
            <a:off x="1214414" y="785793"/>
            <a:ext cx="7719274" cy="4539241"/>
          </a:xfrm>
        </p:spPr>
        <p:txBody>
          <a:bodyPr>
            <a:normAutofit/>
          </a:bodyPr>
          <a:lstStyle/>
          <a:p>
            <a:pPr>
              <a:buNone/>
            </a:pPr>
            <a:r>
              <a:rPr lang="hr-HR" dirty="0" smtClean="0"/>
              <a:t>3.1 Gredni i okvirni mostovi (4)</a:t>
            </a:r>
          </a:p>
          <a:p>
            <a:pPr>
              <a:buNone/>
            </a:pPr>
            <a:r>
              <a:rPr lang="hr-HR" sz="2400" b="1" i="1" dirty="0" smtClean="0"/>
              <a:t>3.1.1 Betoniranje na mjestu (4)</a:t>
            </a:r>
          </a:p>
          <a:p>
            <a:pPr>
              <a:buNone/>
            </a:pPr>
            <a:r>
              <a:rPr lang="hr-HR" sz="2400" dirty="0" smtClean="0"/>
              <a:t>Osobita su vrst rebrastih sklopova tz. </a:t>
            </a:r>
            <a:r>
              <a:rPr lang="hr-HR" sz="2400" i="1" dirty="0" smtClean="0"/>
              <a:t>koritasti</a:t>
            </a:r>
            <a:r>
              <a:rPr lang="hr-HR" sz="2400" dirty="0" smtClean="0"/>
              <a:t> sklopovi. Zgodni su za željezničke mostove, iako ne osobito za one preko jednog polja. Glavni su im nedostatci mali tlačni pojas i zdepast izgled. Primjer: nadvožnjak preko ulice cara Hadrijana u Osijeku (slika 3.7).</a:t>
            </a:r>
          </a:p>
          <a:p>
            <a:pPr>
              <a:buNone/>
            </a:pPr>
            <a:r>
              <a:rPr lang="hr-HR" sz="2400" dirty="0" smtClean="0"/>
              <a:t>Kako su se sve inženjeri dovijali u nastojanju da svladaju što veći raspon (koji se inače kreće u granicama od 15 do 70 m) najbolje se vidi na primjeru poprečnoga presjeka mosta u Njemačkoj (slika 3.6).</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24</a:t>
            </a:fld>
            <a:endParaRPr lang="en-US"/>
          </a:p>
        </p:txBody>
      </p:sp>
      <p:pic>
        <p:nvPicPr>
          <p:cNvPr id="1026" name="Picture 2"/>
          <p:cNvPicPr>
            <a:picLocks noChangeAspect="1" noChangeArrowheads="1"/>
          </p:cNvPicPr>
          <p:nvPr/>
        </p:nvPicPr>
        <p:blipFill>
          <a:blip r:embed="rId2"/>
          <a:srcRect t="11350"/>
          <a:stretch>
            <a:fillRect/>
          </a:stretch>
        </p:blipFill>
        <p:spPr bwMode="auto">
          <a:xfrm>
            <a:off x="1526016" y="5217459"/>
            <a:ext cx="7124700" cy="1030156"/>
          </a:xfrm>
          <a:prstGeom prst="rect">
            <a:avLst/>
          </a:prstGeom>
          <a:noFill/>
          <a:ln w="9525">
            <a:noFill/>
            <a:miter lim="800000"/>
            <a:headEnd/>
            <a:tailEnd/>
          </a:ln>
          <a:effectLst/>
        </p:spPr>
      </p:pic>
      <p:sp>
        <p:nvSpPr>
          <p:cNvPr id="6" name="TextBox 5"/>
          <p:cNvSpPr txBox="1"/>
          <p:nvPr/>
        </p:nvSpPr>
        <p:spPr>
          <a:xfrm>
            <a:off x="3594305" y="6297731"/>
            <a:ext cx="332911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3.6: Rebrasti sklop osobite vrsti</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(4)</a:t>
            </a:r>
            <a:endParaRPr lang="en-US" sz="3600" dirty="0"/>
          </a:p>
        </p:txBody>
      </p:sp>
      <p:sp>
        <p:nvSpPr>
          <p:cNvPr id="3" name="Content Placeholder 2"/>
          <p:cNvSpPr>
            <a:spLocks noGrp="1"/>
          </p:cNvSpPr>
          <p:nvPr>
            <p:ph idx="1"/>
          </p:nvPr>
        </p:nvSpPr>
        <p:spPr>
          <a:xfrm>
            <a:off x="1214414" y="785793"/>
            <a:ext cx="7719274" cy="4539241"/>
          </a:xfrm>
        </p:spPr>
        <p:txBody>
          <a:bodyPr>
            <a:normAutofit/>
          </a:bodyPr>
          <a:lstStyle/>
          <a:p>
            <a:pPr>
              <a:buNone/>
            </a:pPr>
            <a:r>
              <a:rPr lang="hr-HR" dirty="0" smtClean="0"/>
              <a:t>3.1 Gredni i okvirni mostovi (4)</a:t>
            </a:r>
          </a:p>
          <a:p>
            <a:pPr>
              <a:buNone/>
            </a:pPr>
            <a:r>
              <a:rPr lang="hr-HR" sz="2400" b="1" i="1" dirty="0" smtClean="0"/>
              <a:t>3.1.1 Betoniranje na mjestu (4)</a:t>
            </a:r>
          </a:p>
        </p:txBody>
      </p:sp>
      <p:sp>
        <p:nvSpPr>
          <p:cNvPr id="4" name="Slide Number Placeholder 3"/>
          <p:cNvSpPr>
            <a:spLocks noGrp="1"/>
          </p:cNvSpPr>
          <p:nvPr>
            <p:ph type="sldNum" sz="quarter" idx="12"/>
          </p:nvPr>
        </p:nvSpPr>
        <p:spPr/>
        <p:txBody>
          <a:bodyPr/>
          <a:lstStyle/>
          <a:p>
            <a:fld id="{B7910810-0D8D-4A21-8CA7-2A7D4B18CA42}" type="slidenum">
              <a:rPr lang="en-US" smtClean="0"/>
              <a:pPr/>
              <a:t>25</a:t>
            </a:fld>
            <a:endParaRPr lang="en-US"/>
          </a:p>
        </p:txBody>
      </p:sp>
      <p:sp>
        <p:nvSpPr>
          <p:cNvPr id="6" name="TextBox 5"/>
          <p:cNvSpPr txBox="1"/>
          <p:nvPr/>
        </p:nvSpPr>
        <p:spPr>
          <a:xfrm>
            <a:off x="2324902" y="6330005"/>
            <a:ext cx="531575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3.7: Nadvožnjak preko ulice cara Hadrijana u Osijeku</a:t>
            </a:r>
            <a:endParaRPr lang="hr-HR" i="1" dirty="0">
              <a:solidFill>
                <a:schemeClr val="bg2">
                  <a:lumMod val="25000"/>
                </a:schemeClr>
              </a:solidFill>
            </a:endParaRPr>
          </a:p>
        </p:txBody>
      </p:sp>
      <p:pic>
        <p:nvPicPr>
          <p:cNvPr id="5" name="Picture 2"/>
          <p:cNvPicPr>
            <a:picLocks noChangeAspect="1" noChangeArrowheads="1"/>
          </p:cNvPicPr>
          <p:nvPr/>
        </p:nvPicPr>
        <p:blipFill>
          <a:blip r:embed="rId2"/>
          <a:srcRect/>
          <a:stretch>
            <a:fillRect/>
          </a:stretch>
        </p:blipFill>
        <p:spPr bwMode="auto">
          <a:xfrm>
            <a:off x="1643566" y="1944633"/>
            <a:ext cx="6876490" cy="4370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(5)</a:t>
            </a:r>
            <a:endParaRPr lang="en-US" sz="3600" dirty="0"/>
          </a:p>
        </p:txBody>
      </p:sp>
      <p:sp>
        <p:nvSpPr>
          <p:cNvPr id="3" name="Content Placeholder 2"/>
          <p:cNvSpPr>
            <a:spLocks noGrp="1"/>
          </p:cNvSpPr>
          <p:nvPr>
            <p:ph idx="1"/>
          </p:nvPr>
        </p:nvSpPr>
        <p:spPr>
          <a:xfrm>
            <a:off x="1142976" y="785794"/>
            <a:ext cx="7858180" cy="5929354"/>
          </a:xfrm>
        </p:spPr>
        <p:txBody>
          <a:bodyPr>
            <a:normAutofit/>
          </a:bodyPr>
          <a:lstStyle/>
          <a:p>
            <a:pPr>
              <a:buNone/>
            </a:pPr>
            <a:r>
              <a:rPr lang="hr-HR" dirty="0" smtClean="0"/>
              <a:t>3.1 Gredni i okvirni mostovi (5)</a:t>
            </a:r>
          </a:p>
          <a:p>
            <a:pPr>
              <a:buNone/>
            </a:pPr>
            <a:r>
              <a:rPr lang="hr-HR" sz="2400" b="1" i="1" dirty="0" smtClean="0"/>
              <a:t>3.1.2 Predgotovljeni nosači s dobetoniranom 	kolničkom pločom (1)</a:t>
            </a:r>
          </a:p>
          <a:p>
            <a:pPr>
              <a:buNone/>
            </a:pPr>
            <a:r>
              <a:rPr lang="hr-HR" sz="2400" dirty="0" smtClean="0"/>
              <a:t>Predgotovljeni prednapeti betonski nosači kao rebra vršak su na razvojnom putu rebrastih sklopova. Naime, prednapeti nosači, koji, zahvaljujući prednapinjanju, u cijelosti sudjeluju u prenošenju opterećenja znatno pridonose statičkoj učinkovitosti cijeloga sklopa.</a:t>
            </a:r>
          </a:p>
          <a:p>
            <a:pPr>
              <a:buNone/>
            </a:pPr>
            <a:r>
              <a:rPr lang="hr-HR" sz="2400" dirty="0" smtClean="0"/>
              <a:t>Ranije su se ograničenja uvjetovana dometima opreme (u prvom redu dizalica i navlačnih rešetaka) prevlada-vala lijepljenjem dijelova predgotovljenog nosača, a danas tih ograničenja uglavnom nema pa već izvo-dimo mostove od nosača raspona 50,0 m (i težine 170 t), a uskoro ćemo dosegnuti i granicu od 60 m (ne tako velike težine, zahvaljujući laganu presjeku).</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714380"/>
          </a:xfrm>
        </p:spPr>
        <p:txBody>
          <a:bodyPr>
            <a:normAutofit/>
          </a:bodyPr>
          <a:lstStyle/>
          <a:p>
            <a:r>
              <a:rPr lang="hr-HR" sz="3600" dirty="0" smtClean="0"/>
              <a:t>3. Rebrasti sklopovi (6)</a:t>
            </a:r>
            <a:endParaRPr lang="en-US" sz="3600" dirty="0"/>
          </a:p>
        </p:txBody>
      </p:sp>
      <p:sp>
        <p:nvSpPr>
          <p:cNvPr id="3" name="Content Placeholder 2"/>
          <p:cNvSpPr>
            <a:spLocks noGrp="1"/>
          </p:cNvSpPr>
          <p:nvPr>
            <p:ph idx="1"/>
          </p:nvPr>
        </p:nvSpPr>
        <p:spPr>
          <a:xfrm>
            <a:off x="1071538" y="857233"/>
            <a:ext cx="7929618" cy="3166128"/>
          </a:xfrm>
        </p:spPr>
        <p:txBody>
          <a:bodyPr>
            <a:normAutofit lnSpcReduction="10000"/>
          </a:bodyPr>
          <a:lstStyle/>
          <a:p>
            <a:pPr>
              <a:buNone/>
            </a:pPr>
            <a:r>
              <a:rPr lang="hr-HR" dirty="0" smtClean="0"/>
              <a:t>3.1 Gredni i okvirni mostovi (6)</a:t>
            </a:r>
          </a:p>
          <a:p>
            <a:pPr>
              <a:buNone/>
            </a:pPr>
            <a:r>
              <a:rPr lang="hr-HR" sz="2400" b="1" i="1" dirty="0" smtClean="0"/>
              <a:t>3.1.2 Predgotovljeni nosači s dobetoniranom 	kolničkom pločom (2)</a:t>
            </a:r>
          </a:p>
          <a:p>
            <a:pPr>
              <a:buNone/>
            </a:pPr>
            <a:r>
              <a:rPr lang="hr-HR" sz="2400" dirty="0" smtClean="0"/>
              <a:t>Na razvojnom putu ovih sklopova pojavila su se dva osnovna rješenja:</a:t>
            </a:r>
          </a:p>
          <a:p>
            <a:r>
              <a:rPr lang="hr-HR" sz="2400" dirty="0" smtClean="0"/>
              <a:t>ploča u razini gornje pojasnice predgotovljenog nosača (PGN), slika 3.7,</a:t>
            </a:r>
          </a:p>
          <a:p>
            <a:r>
              <a:rPr lang="hr-HR" sz="2400" dirty="0" smtClean="0"/>
              <a:t>Ploča nad gornjom pojasnicom PGN.</a:t>
            </a:r>
          </a:p>
          <a:p>
            <a:pPr>
              <a:buNone/>
            </a:pPr>
            <a:endParaRPr lang="hr-HR" sz="2400" dirty="0" smtClean="0"/>
          </a:p>
          <a:p>
            <a:pPr>
              <a:buNone/>
            </a:pPr>
            <a:endParaRPr lang="en-US" sz="2400" dirty="0" smtClean="0"/>
          </a:p>
          <a:p>
            <a:pPr>
              <a:buNone/>
            </a:pPr>
            <a:endParaRPr lang="en-US"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27</a:t>
            </a:fld>
            <a:endParaRPr lang="en-US"/>
          </a:p>
        </p:txBody>
      </p:sp>
      <p:pic>
        <p:nvPicPr>
          <p:cNvPr id="2050" name="Picture 2"/>
          <p:cNvPicPr>
            <a:picLocks noChangeAspect="1" noChangeArrowheads="1"/>
          </p:cNvPicPr>
          <p:nvPr/>
        </p:nvPicPr>
        <p:blipFill>
          <a:blip r:embed="rId2"/>
          <a:srcRect/>
          <a:stretch>
            <a:fillRect/>
          </a:stretch>
        </p:blipFill>
        <p:spPr bwMode="auto">
          <a:xfrm>
            <a:off x="1054250" y="4011791"/>
            <a:ext cx="5948978" cy="2846209"/>
          </a:xfrm>
          <a:prstGeom prst="rect">
            <a:avLst/>
          </a:prstGeom>
          <a:noFill/>
          <a:ln w="9525">
            <a:noFill/>
            <a:miter lim="800000"/>
            <a:headEnd/>
            <a:tailEnd/>
          </a:ln>
          <a:effectLst/>
        </p:spPr>
      </p:pic>
      <p:sp>
        <p:nvSpPr>
          <p:cNvPr id="6" name="TextBox 5"/>
          <p:cNvSpPr txBox="1"/>
          <p:nvPr/>
        </p:nvSpPr>
        <p:spPr>
          <a:xfrm>
            <a:off x="6096499" y="5587726"/>
            <a:ext cx="3047501"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3.7: Ploča u razini gornje</a:t>
            </a:r>
          </a:p>
          <a:p>
            <a:pPr algn="ctr"/>
            <a:r>
              <a:rPr lang="hr-HR" i="1" dirty="0" smtClean="0">
                <a:solidFill>
                  <a:schemeClr val="bg2">
                    <a:lumMod val="25000"/>
                  </a:schemeClr>
                </a:solidFill>
              </a:rPr>
              <a:t>pojasnice predgotovljenog nosača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714380"/>
          </a:xfrm>
        </p:spPr>
        <p:txBody>
          <a:bodyPr>
            <a:normAutofit/>
          </a:bodyPr>
          <a:lstStyle/>
          <a:p>
            <a:r>
              <a:rPr lang="hr-HR" sz="3600" dirty="0" smtClean="0"/>
              <a:t>3. Rebrasti sklopovi (6)</a:t>
            </a:r>
            <a:endParaRPr lang="en-US" sz="3600" dirty="0"/>
          </a:p>
        </p:txBody>
      </p:sp>
      <p:sp>
        <p:nvSpPr>
          <p:cNvPr id="3" name="Content Placeholder 2"/>
          <p:cNvSpPr>
            <a:spLocks noGrp="1"/>
          </p:cNvSpPr>
          <p:nvPr>
            <p:ph idx="1"/>
          </p:nvPr>
        </p:nvSpPr>
        <p:spPr>
          <a:xfrm>
            <a:off x="1071538" y="857232"/>
            <a:ext cx="7929618" cy="2628246"/>
          </a:xfrm>
        </p:spPr>
        <p:txBody>
          <a:bodyPr>
            <a:normAutofit lnSpcReduction="10000"/>
          </a:bodyPr>
          <a:lstStyle/>
          <a:p>
            <a:pPr>
              <a:buNone/>
            </a:pPr>
            <a:r>
              <a:rPr lang="hr-HR" dirty="0" smtClean="0"/>
              <a:t>3.1 Gredni i okvirni mostovi (6)</a:t>
            </a:r>
          </a:p>
          <a:p>
            <a:pPr>
              <a:buNone/>
            </a:pPr>
            <a:r>
              <a:rPr lang="hr-HR" sz="2400" b="1" i="1" dirty="0" smtClean="0"/>
              <a:t>3.1.2 Predgotovljeni nosači s dobetoniranom 	kolničkom pločom (2)</a:t>
            </a:r>
          </a:p>
          <a:p>
            <a:pPr>
              <a:buNone/>
            </a:pPr>
            <a:r>
              <a:rPr lang="hr-HR" sz="2400" dirty="0" smtClean="0"/>
              <a:t>Ovo drugo rješenje ima dvije podvrsti:</a:t>
            </a:r>
          </a:p>
          <a:p>
            <a:pPr>
              <a:buFont typeface="Courier New" pitchFamily="49" charset="0"/>
              <a:buChar char="o"/>
            </a:pPr>
            <a:r>
              <a:rPr lang="hr-HR" sz="2400" dirty="0" smtClean="0"/>
              <a:t>kolnička ploča betonirana na mjestu, slika 3.8</a:t>
            </a:r>
          </a:p>
          <a:p>
            <a:pPr>
              <a:buFont typeface="Courier New" pitchFamily="49" charset="0"/>
              <a:buChar char="o"/>
            </a:pPr>
            <a:r>
              <a:rPr lang="hr-HR" sz="2400" dirty="0" smtClean="0"/>
              <a:t>predgotovljena kolnička ploča, slika 3.9.</a:t>
            </a:r>
          </a:p>
          <a:p>
            <a:pPr>
              <a:buNone/>
            </a:pPr>
            <a:endParaRPr lang="en-US" sz="2400" dirty="0" smtClean="0"/>
          </a:p>
          <a:p>
            <a:pPr>
              <a:buNone/>
            </a:pPr>
            <a:endParaRPr lang="en-US"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28</a:t>
            </a:fld>
            <a:endParaRPr lang="en-US"/>
          </a:p>
        </p:txBody>
      </p:sp>
      <p:pic>
        <p:nvPicPr>
          <p:cNvPr id="6" name="Picture 3" descr="J:\Peti sabor gradjenja\V_Sabor\Dabar 10002.jpg"/>
          <p:cNvPicPr>
            <a:picLocks noChangeAspect="1" noChangeArrowheads="1"/>
          </p:cNvPicPr>
          <p:nvPr/>
        </p:nvPicPr>
        <p:blipFill>
          <a:blip r:embed="rId2"/>
          <a:srcRect l="13029" t="50757" r="53532" b="37226"/>
          <a:stretch>
            <a:fillRect/>
          </a:stretch>
        </p:blipFill>
        <p:spPr bwMode="auto">
          <a:xfrm>
            <a:off x="1280890" y="3431690"/>
            <a:ext cx="5372405" cy="1678192"/>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1124174" y="5145200"/>
            <a:ext cx="4727985" cy="1712800"/>
          </a:xfrm>
          <a:prstGeom prst="rect">
            <a:avLst/>
          </a:prstGeom>
          <a:noFill/>
          <a:ln w="9525">
            <a:noFill/>
            <a:miter lim="800000"/>
            <a:headEnd/>
            <a:tailEnd/>
          </a:ln>
          <a:effectLst/>
        </p:spPr>
      </p:pic>
      <p:sp>
        <p:nvSpPr>
          <p:cNvPr id="8" name="TextBox 5"/>
          <p:cNvSpPr txBox="1"/>
          <p:nvPr/>
        </p:nvSpPr>
        <p:spPr>
          <a:xfrm>
            <a:off x="6714022" y="3482351"/>
            <a:ext cx="227741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3.8: </a:t>
            </a:r>
            <a:r>
              <a:rPr lang="pl-PL" i="1" dirty="0" smtClean="0">
                <a:solidFill>
                  <a:schemeClr val="bg2">
                    <a:lumMod val="25000"/>
                  </a:schemeClr>
                </a:solidFill>
              </a:rPr>
              <a:t>Kolnička ploča</a:t>
            </a:r>
          </a:p>
          <a:p>
            <a:pPr algn="ctr"/>
            <a:r>
              <a:rPr lang="pl-PL" i="1" dirty="0" smtClean="0">
                <a:solidFill>
                  <a:schemeClr val="bg2">
                    <a:lumMod val="25000"/>
                  </a:schemeClr>
                </a:solidFill>
              </a:rPr>
              <a:t>betonirana na mjestu</a:t>
            </a:r>
            <a:endParaRPr lang="hr-HR" i="1" dirty="0">
              <a:solidFill>
                <a:schemeClr val="bg2">
                  <a:lumMod val="25000"/>
                </a:schemeClr>
              </a:solidFill>
            </a:endParaRPr>
          </a:p>
        </p:txBody>
      </p:sp>
      <p:sp>
        <p:nvSpPr>
          <p:cNvPr id="9" name="TextBox 5"/>
          <p:cNvSpPr txBox="1"/>
          <p:nvPr/>
        </p:nvSpPr>
        <p:spPr>
          <a:xfrm>
            <a:off x="5799623" y="6211669"/>
            <a:ext cx="2270045"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3.9: Predgotovljena</a:t>
            </a:r>
          </a:p>
          <a:p>
            <a:pPr algn="ctr"/>
            <a:r>
              <a:rPr lang="hr-HR" i="1" dirty="0" smtClean="0">
                <a:solidFill>
                  <a:schemeClr val="bg2">
                    <a:lumMod val="25000"/>
                  </a:schemeClr>
                </a:solidFill>
              </a:rPr>
              <a:t>kolnička ploča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714380"/>
          </a:xfrm>
        </p:spPr>
        <p:txBody>
          <a:bodyPr>
            <a:normAutofit/>
          </a:bodyPr>
          <a:lstStyle/>
          <a:p>
            <a:r>
              <a:rPr lang="hr-HR" sz="3600" dirty="0" smtClean="0"/>
              <a:t>3. Rebrasti sklopovi (6)</a:t>
            </a:r>
            <a:endParaRPr lang="en-US" sz="3600" dirty="0"/>
          </a:p>
        </p:txBody>
      </p:sp>
      <p:sp>
        <p:nvSpPr>
          <p:cNvPr id="3" name="Content Placeholder 2"/>
          <p:cNvSpPr>
            <a:spLocks noGrp="1"/>
          </p:cNvSpPr>
          <p:nvPr>
            <p:ph idx="1"/>
          </p:nvPr>
        </p:nvSpPr>
        <p:spPr>
          <a:xfrm>
            <a:off x="1071538" y="857232"/>
            <a:ext cx="7929618" cy="2628246"/>
          </a:xfrm>
        </p:spPr>
        <p:txBody>
          <a:bodyPr>
            <a:normAutofit lnSpcReduction="10000"/>
          </a:bodyPr>
          <a:lstStyle/>
          <a:p>
            <a:pPr>
              <a:buNone/>
            </a:pPr>
            <a:r>
              <a:rPr lang="hr-HR" dirty="0" smtClean="0"/>
              <a:t>3.1 Gredni i okvirni mostovi (6)</a:t>
            </a:r>
          </a:p>
          <a:p>
            <a:pPr>
              <a:buNone/>
            </a:pPr>
            <a:r>
              <a:rPr lang="hr-HR" sz="2400" b="1" i="1" dirty="0" smtClean="0"/>
              <a:t>3.1.2 Predgotovljeni nosači s dobetoniranom 	kolničkom pločom (2)</a:t>
            </a:r>
          </a:p>
          <a:p>
            <a:pPr>
              <a:buNone/>
            </a:pPr>
            <a:r>
              <a:rPr lang="hr-HR" sz="2400" dirty="0" smtClean="0"/>
              <a:t>I prva podvrsta nudi dvije mogućnosti:</a:t>
            </a:r>
          </a:p>
          <a:p>
            <a:pPr>
              <a:buFont typeface="Wingdings" pitchFamily="2" charset="2"/>
              <a:buChar char="Ø"/>
            </a:pPr>
            <a:r>
              <a:rPr lang="hr-HR" sz="2400" dirty="0" smtClean="0"/>
              <a:t>međusobno razmaknuti nosači, slika 3.10,</a:t>
            </a:r>
          </a:p>
          <a:p>
            <a:pPr>
              <a:buFont typeface="Wingdings" pitchFamily="2" charset="2"/>
              <a:buChar char="Ø"/>
            </a:pPr>
            <a:r>
              <a:rPr lang="hr-HR" sz="2400" dirty="0" smtClean="0"/>
              <a:t>priljubljeni nosači, slika 3.11.</a:t>
            </a:r>
          </a:p>
          <a:p>
            <a:pPr>
              <a:buNone/>
            </a:pPr>
            <a:endParaRPr lang="hr-HR" sz="2400" dirty="0" smtClean="0"/>
          </a:p>
          <a:p>
            <a:pPr>
              <a:buNone/>
            </a:pPr>
            <a:endParaRPr lang="en-US" sz="2400" dirty="0" smtClean="0"/>
          </a:p>
          <a:p>
            <a:pPr>
              <a:buNone/>
            </a:pPr>
            <a:endParaRPr lang="en-US"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29</a:t>
            </a:fld>
            <a:endParaRPr lang="en-US"/>
          </a:p>
        </p:txBody>
      </p:sp>
      <p:pic>
        <p:nvPicPr>
          <p:cNvPr id="4098" name="Picture 2"/>
          <p:cNvPicPr>
            <a:picLocks noChangeAspect="1" noChangeArrowheads="1"/>
          </p:cNvPicPr>
          <p:nvPr/>
        </p:nvPicPr>
        <p:blipFill>
          <a:blip r:embed="rId2"/>
          <a:srcRect/>
          <a:stretch>
            <a:fillRect/>
          </a:stretch>
        </p:blipFill>
        <p:spPr bwMode="auto">
          <a:xfrm>
            <a:off x="1021975" y="3312825"/>
            <a:ext cx="5611234" cy="1739964"/>
          </a:xfrm>
          <a:prstGeom prst="rect">
            <a:avLst/>
          </a:prstGeom>
          <a:noFill/>
          <a:ln w="9525">
            <a:noFill/>
            <a:miter lim="800000"/>
            <a:headEnd/>
            <a:tailEnd/>
          </a:ln>
          <a:effectLst/>
        </p:spPr>
      </p:pic>
      <p:pic>
        <p:nvPicPr>
          <p:cNvPr id="6" name="Picture 5" descr="STUPISTE_S2-Model_resize"/>
          <p:cNvPicPr>
            <a:picLocks noChangeAspect="1" noChangeArrowheads="1"/>
          </p:cNvPicPr>
          <p:nvPr/>
        </p:nvPicPr>
        <p:blipFill>
          <a:blip r:embed="rId3"/>
          <a:srcRect l="28000" t="6311" r="39765" b="81600"/>
          <a:stretch>
            <a:fillRect/>
          </a:stretch>
        </p:blipFill>
        <p:spPr bwMode="auto">
          <a:xfrm>
            <a:off x="2420470" y="5266281"/>
            <a:ext cx="6723530" cy="1591719"/>
          </a:xfrm>
          <a:prstGeom prst="rect">
            <a:avLst/>
          </a:prstGeom>
          <a:noFill/>
        </p:spPr>
      </p:pic>
      <p:sp>
        <p:nvSpPr>
          <p:cNvPr id="7" name="TextBox 5"/>
          <p:cNvSpPr txBox="1"/>
          <p:nvPr/>
        </p:nvSpPr>
        <p:spPr>
          <a:xfrm>
            <a:off x="6199604" y="3105836"/>
            <a:ext cx="294439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3.10: Ploča na međusobno</a:t>
            </a:r>
          </a:p>
          <a:p>
            <a:pPr algn="ctr"/>
            <a:r>
              <a:rPr lang="hr-HR" i="1" dirty="0" smtClean="0">
                <a:solidFill>
                  <a:schemeClr val="bg2">
                    <a:lumMod val="25000"/>
                  </a:schemeClr>
                </a:solidFill>
              </a:rPr>
              <a:t>razmaknutim nosačima</a:t>
            </a:r>
            <a:endParaRPr lang="hr-HR" i="1" dirty="0">
              <a:solidFill>
                <a:schemeClr val="bg2">
                  <a:lumMod val="25000"/>
                </a:schemeClr>
              </a:solidFill>
            </a:endParaRPr>
          </a:p>
        </p:txBody>
      </p:sp>
      <p:sp>
        <p:nvSpPr>
          <p:cNvPr id="8" name="TextBox 5"/>
          <p:cNvSpPr txBox="1"/>
          <p:nvPr/>
        </p:nvSpPr>
        <p:spPr>
          <a:xfrm>
            <a:off x="1435760" y="5797040"/>
            <a:ext cx="2114490"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3.11: Ploča na</a:t>
            </a:r>
          </a:p>
          <a:p>
            <a:pPr algn="ctr"/>
            <a:r>
              <a:rPr lang="hr-HR" i="1" dirty="0" smtClean="0">
                <a:solidFill>
                  <a:schemeClr val="bg2">
                    <a:lumMod val="25000"/>
                  </a:schemeClr>
                </a:solidFill>
              </a:rPr>
              <a:t>priljubljenim nosačima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pPr algn="l"/>
            <a:r>
              <a:rPr lang="hr-HR" sz="3600" dirty="0" smtClean="0"/>
              <a:t>2. Pločasti sklopovi (1)</a:t>
            </a:r>
            <a:endParaRPr lang="en-US" sz="3600" dirty="0"/>
          </a:p>
        </p:txBody>
      </p:sp>
      <p:sp>
        <p:nvSpPr>
          <p:cNvPr id="3" name="Content Placeholder 2"/>
          <p:cNvSpPr>
            <a:spLocks noGrp="1"/>
          </p:cNvSpPr>
          <p:nvPr>
            <p:ph idx="1"/>
          </p:nvPr>
        </p:nvSpPr>
        <p:spPr>
          <a:xfrm>
            <a:off x="457200" y="928670"/>
            <a:ext cx="8229600" cy="2143140"/>
          </a:xfrm>
        </p:spPr>
        <p:txBody>
          <a:bodyPr>
            <a:normAutofit/>
          </a:bodyPr>
          <a:lstStyle/>
          <a:p>
            <a:pPr>
              <a:buNone/>
            </a:pPr>
            <a:r>
              <a:rPr lang="hr-HR" dirty="0" smtClean="0"/>
              <a:t>2.1 Gredni i okvirni mostovi (1)</a:t>
            </a:r>
          </a:p>
          <a:p>
            <a:pPr>
              <a:buNone/>
            </a:pPr>
            <a:r>
              <a:rPr lang="hr-HR" sz="2400" dirty="0" smtClean="0"/>
              <a:t>Budući da je opterećenje na širini kolničke plohe znatno veće od onog izvan nje, poprečni se presjek ploče najčešće oblikuje tako da se približno počev od rubova kolničke plohe tvore znatno tanji prijepusti (slika 2.1).</a:t>
            </a:r>
          </a:p>
          <a:p>
            <a:pPr>
              <a:buNone/>
            </a:pPr>
            <a:endParaRPr lang="hr-HR" sz="2400" dirty="0" smtClean="0"/>
          </a:p>
        </p:txBody>
      </p:sp>
      <p:sp>
        <p:nvSpPr>
          <p:cNvPr id="5" name="TextBox 4"/>
          <p:cNvSpPr txBox="1"/>
          <p:nvPr/>
        </p:nvSpPr>
        <p:spPr>
          <a:xfrm>
            <a:off x="3277036" y="6154401"/>
            <a:ext cx="3902863" cy="369332"/>
          </a:xfrm>
          <a:prstGeom prst="rect">
            <a:avLst/>
          </a:prstGeom>
          <a:noFill/>
        </p:spPr>
        <p:txBody>
          <a:bodyPr wrap="none" rtlCol="0">
            <a:spAutoFit/>
          </a:bodyPr>
          <a:lstStyle/>
          <a:p>
            <a:r>
              <a:rPr lang="hr-HR" i="1" dirty="0" smtClean="0">
                <a:solidFill>
                  <a:schemeClr val="bg2">
                    <a:lumMod val="25000"/>
                  </a:schemeClr>
                </a:solidFill>
              </a:rPr>
              <a:t>Slika 2.1: Poprečni presjek pločastog mosta</a:t>
            </a:r>
            <a:endParaRPr lang="hr-HR" i="1" dirty="0">
              <a:solidFill>
                <a:schemeClr val="bg2">
                  <a:lumMod val="25000"/>
                </a:schemeClr>
              </a:solidFill>
            </a:endParaRPr>
          </a:p>
        </p:txBody>
      </p:sp>
      <p:sp>
        <p:nvSpPr>
          <p:cNvPr id="6" name="Slide Number Placeholder 5"/>
          <p:cNvSpPr>
            <a:spLocks noGrp="1"/>
          </p:cNvSpPr>
          <p:nvPr>
            <p:ph type="sldNum" sz="quarter" idx="12"/>
          </p:nvPr>
        </p:nvSpPr>
        <p:spPr/>
        <p:txBody>
          <a:bodyPr/>
          <a:lstStyle/>
          <a:p>
            <a:fld id="{B7910810-0D8D-4A21-8CA7-2A7D4B18CA42}" type="slidenum">
              <a:rPr lang="en-US" smtClean="0"/>
              <a:pPr/>
              <a:t>3</a:t>
            </a:fld>
            <a:endParaRPr lang="en-US"/>
          </a:p>
        </p:txBody>
      </p:sp>
      <p:pic>
        <p:nvPicPr>
          <p:cNvPr id="7" name="Picture 2" descr="C:\Users\Zvonimir\Desktop\Untitled.tif"/>
          <p:cNvPicPr>
            <a:picLocks noChangeAspect="1" noChangeArrowheads="1"/>
          </p:cNvPicPr>
          <p:nvPr/>
        </p:nvPicPr>
        <p:blipFill>
          <a:blip r:embed="rId2"/>
          <a:srcRect/>
          <a:stretch>
            <a:fillRect/>
          </a:stretch>
        </p:blipFill>
        <p:spPr bwMode="auto">
          <a:xfrm>
            <a:off x="1000145" y="3094803"/>
            <a:ext cx="8112455" cy="2907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3. Rebrasti sklopovi (7)</a:t>
            </a:r>
            <a:endParaRPr lang="en-US" sz="3600" dirty="0"/>
          </a:p>
        </p:txBody>
      </p:sp>
      <p:sp>
        <p:nvSpPr>
          <p:cNvPr id="3" name="Content Placeholder 2"/>
          <p:cNvSpPr>
            <a:spLocks noGrp="1"/>
          </p:cNvSpPr>
          <p:nvPr>
            <p:ph idx="1"/>
          </p:nvPr>
        </p:nvSpPr>
        <p:spPr>
          <a:xfrm>
            <a:off x="1142976" y="642918"/>
            <a:ext cx="7785871" cy="6072230"/>
          </a:xfrm>
        </p:spPr>
        <p:txBody>
          <a:bodyPr>
            <a:normAutofit/>
          </a:bodyPr>
          <a:lstStyle/>
          <a:p>
            <a:pPr>
              <a:buNone/>
            </a:pPr>
            <a:r>
              <a:rPr lang="hr-HR" dirty="0" smtClean="0"/>
              <a:t>3.1 Gredni i okvirni mostovi (7)</a:t>
            </a:r>
            <a:endParaRPr lang="en-US" dirty="0" smtClean="0"/>
          </a:p>
          <a:p>
            <a:pPr>
              <a:buNone/>
            </a:pPr>
            <a:r>
              <a:rPr lang="hr-HR" sz="2400" b="1" i="1" dirty="0" smtClean="0"/>
              <a:t>3.1.2 Predgotovljeni nosači s dobetoniranom kolničkom 	pločom (3)</a:t>
            </a:r>
          </a:p>
          <a:p>
            <a:pPr>
              <a:buNone/>
            </a:pPr>
            <a:r>
              <a:rPr lang="hr-HR" sz="2400" dirty="0" smtClean="0"/>
              <a:t>Kolnička ploča u razini gornje pojasnice PGN imala je jedna krupan nedostatak: zbog neizbježivih razlika u progibima prema gore PGN (koje su se još povećavale zbog puzanja) udobnost prijelaza preko mostova s ovakvim rasponskim sklopom bila je znatno niža nego inače i ovo je rješenje postupno napušteno.</a:t>
            </a:r>
          </a:p>
          <a:p>
            <a:pPr>
              <a:buNone/>
            </a:pPr>
            <a:r>
              <a:rPr lang="hr-HR" sz="2400" dirty="0" smtClean="0"/>
              <a:t>U Hrvatskoj je izgrađeno nekoliko mostova s rasponskim sklopovima po ovom rješenju:</a:t>
            </a:r>
          </a:p>
          <a:p>
            <a:r>
              <a:rPr lang="hr-HR" sz="2400" dirty="0" smtClean="0"/>
              <a:t>most preko zaljeva Bistrina (slika 3.12),</a:t>
            </a:r>
          </a:p>
          <a:p>
            <a:r>
              <a:rPr lang="hr-HR" sz="2400" dirty="0" smtClean="0"/>
              <a:t>most između Ugljana i Pašmana,</a:t>
            </a:r>
          </a:p>
          <a:p>
            <a:r>
              <a:rPr lang="hr-HR" sz="2400" dirty="0" smtClean="0"/>
              <a:t>vijadukt Svilno na AC Zagreb – Rijeka itd.</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3. Rebrasti sklopovi (7)</a:t>
            </a:r>
            <a:endParaRPr lang="en-US" sz="3600" dirty="0"/>
          </a:p>
        </p:txBody>
      </p:sp>
      <p:sp>
        <p:nvSpPr>
          <p:cNvPr id="3" name="Content Placeholder 2"/>
          <p:cNvSpPr>
            <a:spLocks noGrp="1"/>
          </p:cNvSpPr>
          <p:nvPr>
            <p:ph idx="1"/>
          </p:nvPr>
        </p:nvSpPr>
        <p:spPr>
          <a:xfrm>
            <a:off x="1142976" y="642918"/>
            <a:ext cx="7785871" cy="1497854"/>
          </a:xfrm>
        </p:spPr>
        <p:txBody>
          <a:bodyPr>
            <a:normAutofit/>
          </a:bodyPr>
          <a:lstStyle/>
          <a:p>
            <a:pPr>
              <a:buNone/>
            </a:pPr>
            <a:r>
              <a:rPr lang="hr-HR" dirty="0" smtClean="0"/>
              <a:t>3.1 Gredni i okvirni mostovi (7)</a:t>
            </a:r>
            <a:endParaRPr lang="en-US" dirty="0" smtClean="0"/>
          </a:p>
          <a:p>
            <a:pPr>
              <a:buNone/>
            </a:pPr>
            <a:r>
              <a:rPr lang="hr-HR" sz="2400" b="1" i="1" dirty="0" smtClean="0"/>
              <a:t>3.1.2 Predgotovljeni nosači s dobetoniranom kolničkom 	pločom (3)</a:t>
            </a:r>
          </a:p>
        </p:txBody>
      </p:sp>
      <p:sp>
        <p:nvSpPr>
          <p:cNvPr id="4" name="Slide Number Placeholder 3"/>
          <p:cNvSpPr>
            <a:spLocks noGrp="1"/>
          </p:cNvSpPr>
          <p:nvPr>
            <p:ph type="sldNum" sz="quarter" idx="12"/>
          </p:nvPr>
        </p:nvSpPr>
        <p:spPr/>
        <p:txBody>
          <a:bodyPr/>
          <a:lstStyle/>
          <a:p>
            <a:fld id="{B7910810-0D8D-4A21-8CA7-2A7D4B18CA42}" type="slidenum">
              <a:rPr lang="en-US" smtClean="0"/>
              <a:pPr/>
              <a:t>31</a:t>
            </a:fld>
            <a:endParaRPr lang="en-US" dirty="0"/>
          </a:p>
        </p:txBody>
      </p:sp>
      <p:pic>
        <p:nvPicPr>
          <p:cNvPr id="5123" name="Picture 3"/>
          <p:cNvPicPr>
            <a:picLocks noChangeAspect="1" noChangeArrowheads="1"/>
          </p:cNvPicPr>
          <p:nvPr/>
        </p:nvPicPr>
        <p:blipFill>
          <a:blip r:embed="rId2"/>
          <a:srcRect/>
          <a:stretch>
            <a:fillRect/>
          </a:stretch>
        </p:blipFill>
        <p:spPr bwMode="auto">
          <a:xfrm>
            <a:off x="2059138" y="2230475"/>
            <a:ext cx="6364100" cy="3678973"/>
          </a:xfrm>
          <a:prstGeom prst="rect">
            <a:avLst/>
          </a:prstGeom>
          <a:noFill/>
          <a:ln w="9525">
            <a:noFill/>
            <a:miter lim="800000"/>
            <a:headEnd/>
            <a:tailEnd/>
          </a:ln>
          <a:effectLst/>
        </p:spPr>
      </p:pic>
      <p:sp>
        <p:nvSpPr>
          <p:cNvPr id="7" name="TextBox 6"/>
          <p:cNvSpPr txBox="1"/>
          <p:nvPr/>
        </p:nvSpPr>
        <p:spPr>
          <a:xfrm>
            <a:off x="2273647" y="6057585"/>
            <a:ext cx="5047600" cy="369332"/>
          </a:xfrm>
          <a:prstGeom prst="rect">
            <a:avLst/>
          </a:prstGeom>
          <a:noFill/>
        </p:spPr>
        <p:txBody>
          <a:bodyPr wrap="none" rtlCol="0">
            <a:spAutoFit/>
          </a:bodyPr>
          <a:lstStyle/>
          <a:p>
            <a:r>
              <a:rPr lang="hr-HR" i="1" dirty="0" smtClean="0">
                <a:solidFill>
                  <a:schemeClr val="bg2">
                    <a:lumMod val="25000"/>
                  </a:schemeClr>
                </a:solidFill>
              </a:rPr>
              <a:t>Slika 3.12: Rasponski sklop mosta preko zaljeva Bistrina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normAutofit/>
          </a:bodyPr>
          <a:lstStyle/>
          <a:p>
            <a:r>
              <a:rPr lang="hr-HR" sz="3600" dirty="0" smtClean="0"/>
              <a:t>3. Rebrasti sklopovi (8)</a:t>
            </a:r>
            <a:endParaRPr lang="en-US" sz="3600" dirty="0"/>
          </a:p>
        </p:txBody>
      </p:sp>
      <p:sp>
        <p:nvSpPr>
          <p:cNvPr id="3" name="Content Placeholder 2"/>
          <p:cNvSpPr>
            <a:spLocks noGrp="1"/>
          </p:cNvSpPr>
          <p:nvPr>
            <p:ph idx="1"/>
          </p:nvPr>
        </p:nvSpPr>
        <p:spPr>
          <a:xfrm>
            <a:off x="1142976" y="571480"/>
            <a:ext cx="7858180" cy="2580511"/>
          </a:xfrm>
        </p:spPr>
        <p:txBody>
          <a:bodyPr>
            <a:normAutofit fontScale="92500" lnSpcReduction="20000"/>
          </a:bodyPr>
          <a:lstStyle/>
          <a:p>
            <a:pPr>
              <a:buNone/>
            </a:pPr>
            <a:r>
              <a:rPr lang="hr-HR" dirty="0" smtClean="0"/>
              <a:t>3.1 Gredni i okvirni mostovi (8)</a:t>
            </a:r>
            <a:endParaRPr lang="en-US" dirty="0" smtClean="0"/>
          </a:p>
          <a:p>
            <a:pPr>
              <a:buNone/>
            </a:pPr>
            <a:r>
              <a:rPr lang="hr-HR" sz="2400" b="1" i="1" dirty="0" smtClean="0"/>
              <a:t>3.1.2 Predgotovljeni nosači s dobetoniranom kolničkom 	pločom (4)</a:t>
            </a:r>
          </a:p>
          <a:p>
            <a:pPr>
              <a:buNone/>
            </a:pPr>
            <a:r>
              <a:rPr lang="hr-HR" sz="2400" dirty="0" smtClean="0"/>
              <a:t>Od mostova s predgotovljenom kolničkom pločom svakako je najpoznatiji Krčki most.</a:t>
            </a:r>
          </a:p>
          <a:p>
            <a:pPr>
              <a:buNone/>
            </a:pPr>
            <a:r>
              <a:rPr lang="hr-HR" sz="2400" dirty="0" smtClean="0"/>
              <a:t>Kolnički sklopovi s razmaknutim PGN rješenje je koje se najčešće primjenjuje u praksi, a navest ćemo samo primjer rješenja što ga je razradila tvrtka </a:t>
            </a:r>
            <a:r>
              <a:rPr lang="hr-HR" sz="2400" i="1" dirty="0" smtClean="0"/>
              <a:t>Viadukt</a:t>
            </a:r>
            <a:r>
              <a:rPr lang="hr-HR" sz="2400" dirty="0" smtClean="0"/>
              <a:t> iz Zagreba (slika 3.13).</a:t>
            </a:r>
          </a:p>
        </p:txBody>
      </p:sp>
      <p:sp>
        <p:nvSpPr>
          <p:cNvPr id="4" name="Slide Number Placeholder 3"/>
          <p:cNvSpPr>
            <a:spLocks noGrp="1"/>
          </p:cNvSpPr>
          <p:nvPr>
            <p:ph type="sldNum" sz="quarter" idx="12"/>
          </p:nvPr>
        </p:nvSpPr>
        <p:spPr/>
        <p:txBody>
          <a:bodyPr/>
          <a:lstStyle/>
          <a:p>
            <a:fld id="{B7910810-0D8D-4A21-8CA7-2A7D4B18CA42}" type="slidenum">
              <a:rPr lang="en-US" smtClean="0"/>
              <a:pPr/>
              <a:t>32</a:t>
            </a:fld>
            <a:endParaRPr lang="en-US"/>
          </a:p>
        </p:txBody>
      </p:sp>
      <p:pic>
        <p:nvPicPr>
          <p:cNvPr id="5" name="Picture 4" descr="OMNIA Detalj.jpg"/>
          <p:cNvPicPr>
            <a:picLocks noChangeAspect="1"/>
          </p:cNvPicPr>
          <p:nvPr/>
        </p:nvPicPr>
        <p:blipFill>
          <a:blip r:embed="rId2"/>
          <a:srcRect l="17545" t="21456" r="30541" b="45594"/>
          <a:stretch>
            <a:fillRect/>
          </a:stretch>
        </p:blipFill>
        <p:spPr>
          <a:xfrm>
            <a:off x="1312435" y="3205779"/>
            <a:ext cx="3205777" cy="1674272"/>
          </a:xfrm>
          <a:prstGeom prst="rect">
            <a:avLst/>
          </a:prstGeom>
        </p:spPr>
      </p:pic>
      <p:pic>
        <p:nvPicPr>
          <p:cNvPr id="6" name="Picture 5" descr="OMNIA Detalj.jpg"/>
          <p:cNvPicPr>
            <a:picLocks noChangeAspect="1"/>
          </p:cNvPicPr>
          <p:nvPr/>
        </p:nvPicPr>
        <p:blipFill>
          <a:blip r:embed="rId2"/>
          <a:srcRect l="3055" t="57477" r="16569" b="6390"/>
          <a:stretch>
            <a:fillRect/>
          </a:stretch>
        </p:blipFill>
        <p:spPr>
          <a:xfrm>
            <a:off x="4733365" y="3152941"/>
            <a:ext cx="4195482" cy="1551957"/>
          </a:xfrm>
          <a:prstGeom prst="rect">
            <a:avLst/>
          </a:prstGeom>
        </p:spPr>
      </p:pic>
      <p:pic>
        <p:nvPicPr>
          <p:cNvPr id="7" name="Picture 6" descr="OMNIA Uzdužni.jpg"/>
          <p:cNvPicPr>
            <a:picLocks noChangeAspect="1"/>
          </p:cNvPicPr>
          <p:nvPr/>
        </p:nvPicPr>
        <p:blipFill>
          <a:blip r:embed="rId3" cstate="print"/>
          <a:stretch>
            <a:fillRect/>
          </a:stretch>
        </p:blipFill>
        <p:spPr>
          <a:xfrm>
            <a:off x="1054249" y="4847805"/>
            <a:ext cx="5486399" cy="2010195"/>
          </a:xfrm>
          <a:prstGeom prst="rect">
            <a:avLst/>
          </a:prstGeom>
        </p:spPr>
      </p:pic>
      <p:sp>
        <p:nvSpPr>
          <p:cNvPr id="8" name="TextBox 5"/>
          <p:cNvSpPr txBox="1"/>
          <p:nvPr/>
        </p:nvSpPr>
        <p:spPr>
          <a:xfrm>
            <a:off x="6199604" y="5246608"/>
            <a:ext cx="2944396"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3.13: Ploča na međusobno</a:t>
            </a:r>
          </a:p>
          <a:p>
            <a:pPr algn="ctr"/>
            <a:r>
              <a:rPr lang="hr-HR" i="1" dirty="0" smtClean="0">
                <a:solidFill>
                  <a:schemeClr val="bg2">
                    <a:lumMod val="25000"/>
                  </a:schemeClr>
                </a:solidFill>
              </a:rPr>
              <a:t>razmaknutim nosačima</a:t>
            </a:r>
          </a:p>
          <a:p>
            <a:pPr algn="ctr"/>
            <a:r>
              <a:rPr lang="hr-HR" i="1" dirty="0" smtClean="0">
                <a:solidFill>
                  <a:schemeClr val="bg2">
                    <a:lumMod val="25000"/>
                  </a:schemeClr>
                </a:solidFill>
              </a:rPr>
              <a:t>s predgotovljenom oplatom</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normAutofit/>
          </a:bodyPr>
          <a:lstStyle/>
          <a:p>
            <a:r>
              <a:rPr lang="hr-HR" sz="3600" dirty="0" smtClean="0"/>
              <a:t>3. Rebrasti sklopovi (8)</a:t>
            </a:r>
            <a:endParaRPr lang="en-US" sz="3600" dirty="0"/>
          </a:p>
        </p:txBody>
      </p:sp>
      <p:sp>
        <p:nvSpPr>
          <p:cNvPr id="3" name="Content Placeholder 2"/>
          <p:cNvSpPr>
            <a:spLocks noGrp="1"/>
          </p:cNvSpPr>
          <p:nvPr>
            <p:ph idx="1"/>
          </p:nvPr>
        </p:nvSpPr>
        <p:spPr>
          <a:xfrm>
            <a:off x="1142976" y="571480"/>
            <a:ext cx="7858180" cy="3839155"/>
          </a:xfrm>
        </p:spPr>
        <p:txBody>
          <a:bodyPr>
            <a:normAutofit fontScale="92500" lnSpcReduction="10000"/>
          </a:bodyPr>
          <a:lstStyle/>
          <a:p>
            <a:pPr>
              <a:buNone/>
            </a:pPr>
            <a:r>
              <a:rPr lang="hr-HR" dirty="0" smtClean="0"/>
              <a:t>3.1 Gredni i okvirni mostovi (8)</a:t>
            </a:r>
            <a:endParaRPr lang="en-US" dirty="0" smtClean="0"/>
          </a:p>
          <a:p>
            <a:pPr>
              <a:buNone/>
            </a:pPr>
            <a:r>
              <a:rPr lang="hr-HR" sz="2400" b="1" i="1" dirty="0" smtClean="0"/>
              <a:t>3.1.2 Predgotovljeni nosači s dobetoniranom 	kolničkom pločom (4)</a:t>
            </a:r>
          </a:p>
          <a:p>
            <a:pPr>
              <a:buNone/>
            </a:pPr>
            <a:r>
              <a:rPr lang="hr-HR" sz="2400" dirty="0" smtClean="0"/>
              <a:t>Rješenje s priljubljenim PGN sve se češće primjenjuje, a navodimo primjer prilaznih vijadukata mosta preko Drave na zapadnoj zaobilaznici Osijeka.</a:t>
            </a:r>
          </a:p>
          <a:p>
            <a:pPr>
              <a:buNone/>
            </a:pPr>
            <a:r>
              <a:rPr lang="hr-HR" sz="2400" dirty="0" smtClean="0"/>
              <a:t>Podsjećamo na dva osnovna rješenja povezivanja kolničke ploče nad potporama:</a:t>
            </a:r>
          </a:p>
          <a:p>
            <a:r>
              <a:rPr lang="hr-HR" sz="2400" dirty="0" smtClean="0"/>
              <a:t>spojna ploča u razini kolničke ploče (slika 3.16) i </a:t>
            </a:r>
          </a:p>
          <a:p>
            <a:r>
              <a:rPr lang="hr-HR" sz="2400" dirty="0" smtClean="0"/>
              <a:t>protežno povezivanje rasponskoga sklopa (slika 3.17)</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33</a:t>
            </a:fld>
            <a:endParaRPr lang="en-US"/>
          </a:p>
        </p:txBody>
      </p:sp>
      <p:pic>
        <p:nvPicPr>
          <p:cNvPr id="5" name="Picture 4" descr="KONTI PLOČA.jpg"/>
          <p:cNvPicPr>
            <a:picLocks noChangeAspect="1"/>
          </p:cNvPicPr>
          <p:nvPr/>
        </p:nvPicPr>
        <p:blipFill>
          <a:blip r:embed="rId2"/>
          <a:srcRect l="30000" t="56705" r="47882" b="15913"/>
          <a:stretch>
            <a:fillRect/>
          </a:stretch>
        </p:blipFill>
        <p:spPr>
          <a:xfrm>
            <a:off x="2081667" y="4140818"/>
            <a:ext cx="5889750" cy="2292256"/>
          </a:xfrm>
          <a:prstGeom prst="rect">
            <a:avLst/>
          </a:prstGeom>
        </p:spPr>
      </p:pic>
      <p:sp>
        <p:nvSpPr>
          <p:cNvPr id="6" name="TextBox 5"/>
          <p:cNvSpPr txBox="1"/>
          <p:nvPr/>
        </p:nvSpPr>
        <p:spPr>
          <a:xfrm>
            <a:off x="2929279" y="6354645"/>
            <a:ext cx="42102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3.16: </a:t>
            </a:r>
            <a:r>
              <a:rPr lang="pl-PL" i="1" dirty="0" smtClean="0">
                <a:solidFill>
                  <a:schemeClr val="bg2">
                    <a:lumMod val="25000"/>
                  </a:schemeClr>
                </a:solidFill>
              </a:rPr>
              <a:t>Spojna ploča u razini kolničke ploče</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PREČNI NOSAČ.jpg"/>
          <p:cNvPicPr>
            <a:picLocks noChangeAspect="1"/>
          </p:cNvPicPr>
          <p:nvPr/>
        </p:nvPicPr>
        <p:blipFill>
          <a:blip r:embed="rId2"/>
          <a:srcRect l="65059" t="71187" r="21529" b="2315"/>
          <a:stretch>
            <a:fillRect/>
          </a:stretch>
        </p:blipFill>
        <p:spPr>
          <a:xfrm>
            <a:off x="1032733" y="2966444"/>
            <a:ext cx="3044415" cy="3891556"/>
          </a:xfrm>
          <a:prstGeom prst="rect">
            <a:avLst/>
          </a:prstGeom>
        </p:spPr>
      </p:pic>
      <p:sp>
        <p:nvSpPr>
          <p:cNvPr id="2" name="Title 1"/>
          <p:cNvSpPr>
            <a:spLocks noGrp="1"/>
          </p:cNvSpPr>
          <p:nvPr>
            <p:ph type="title"/>
          </p:nvPr>
        </p:nvSpPr>
        <p:spPr>
          <a:xfrm>
            <a:off x="1435608" y="0"/>
            <a:ext cx="7498080" cy="785794"/>
          </a:xfrm>
        </p:spPr>
        <p:txBody>
          <a:bodyPr>
            <a:normAutofit/>
          </a:bodyPr>
          <a:lstStyle/>
          <a:p>
            <a:r>
              <a:rPr lang="hr-HR" sz="3600" dirty="0" smtClean="0"/>
              <a:t>3. Rebrasti sklopovi (8)</a:t>
            </a:r>
            <a:endParaRPr lang="en-US" sz="3600" dirty="0"/>
          </a:p>
        </p:txBody>
      </p:sp>
      <p:sp>
        <p:nvSpPr>
          <p:cNvPr id="3" name="Content Placeholder 2"/>
          <p:cNvSpPr>
            <a:spLocks noGrp="1"/>
          </p:cNvSpPr>
          <p:nvPr>
            <p:ph idx="1"/>
          </p:nvPr>
        </p:nvSpPr>
        <p:spPr>
          <a:xfrm>
            <a:off x="1142976" y="571481"/>
            <a:ext cx="7858180" cy="1515504"/>
          </a:xfrm>
        </p:spPr>
        <p:txBody>
          <a:bodyPr>
            <a:normAutofit/>
          </a:bodyPr>
          <a:lstStyle/>
          <a:p>
            <a:pPr>
              <a:buNone/>
            </a:pPr>
            <a:r>
              <a:rPr lang="hr-HR" dirty="0" smtClean="0"/>
              <a:t>3.1 Gredni i okvirni mostovi (8)</a:t>
            </a:r>
            <a:endParaRPr lang="en-US" dirty="0" smtClean="0"/>
          </a:p>
          <a:p>
            <a:pPr>
              <a:buNone/>
            </a:pPr>
            <a:r>
              <a:rPr lang="hr-HR" sz="2400" b="1" i="1" dirty="0" smtClean="0"/>
              <a:t>3.1.2 Predgotovljeni nosači s dobetoniranom 	kolničkom pločom (4)</a:t>
            </a:r>
          </a:p>
        </p:txBody>
      </p:sp>
      <p:sp>
        <p:nvSpPr>
          <p:cNvPr id="4" name="Slide Number Placeholder 3"/>
          <p:cNvSpPr>
            <a:spLocks noGrp="1"/>
          </p:cNvSpPr>
          <p:nvPr>
            <p:ph type="sldNum" sz="quarter" idx="12"/>
          </p:nvPr>
        </p:nvSpPr>
        <p:spPr/>
        <p:txBody>
          <a:bodyPr/>
          <a:lstStyle/>
          <a:p>
            <a:fld id="{B7910810-0D8D-4A21-8CA7-2A7D4B18CA42}" type="slidenum">
              <a:rPr lang="en-US" smtClean="0"/>
              <a:pPr/>
              <a:t>34</a:t>
            </a:fld>
            <a:endParaRPr lang="en-US"/>
          </a:p>
        </p:txBody>
      </p:sp>
      <p:sp>
        <p:nvSpPr>
          <p:cNvPr id="6" name="TextBox 5"/>
          <p:cNvSpPr txBox="1"/>
          <p:nvPr/>
        </p:nvSpPr>
        <p:spPr>
          <a:xfrm>
            <a:off x="4234497" y="3801956"/>
            <a:ext cx="317752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3.17: </a:t>
            </a:r>
            <a:r>
              <a:rPr lang="pl-PL" i="1" dirty="0" smtClean="0">
                <a:solidFill>
                  <a:schemeClr val="bg2">
                    <a:lumMod val="25000"/>
                  </a:schemeClr>
                </a:solidFill>
              </a:rPr>
              <a:t>Protežno povezivanje</a:t>
            </a:r>
          </a:p>
          <a:p>
            <a:pPr algn="ctr"/>
            <a:r>
              <a:rPr lang="pl-PL" i="1" dirty="0" smtClean="0">
                <a:solidFill>
                  <a:schemeClr val="bg2">
                    <a:lumMod val="25000"/>
                  </a:schemeClr>
                </a:solidFill>
              </a:rPr>
              <a:t>rasponskoga sklopa (gore i lijevo)</a:t>
            </a:r>
            <a:endParaRPr lang="hr-HR" i="1" dirty="0">
              <a:solidFill>
                <a:schemeClr val="bg2">
                  <a:lumMod val="25000"/>
                </a:schemeClr>
              </a:solidFill>
            </a:endParaRPr>
          </a:p>
        </p:txBody>
      </p:sp>
      <p:pic>
        <p:nvPicPr>
          <p:cNvPr id="8" name="Picture 4" descr="C:\Users\Zvonimir\Desktop\Untitled.tif"/>
          <p:cNvPicPr>
            <a:picLocks noChangeAspect="1" noChangeArrowheads="1"/>
          </p:cNvPicPr>
          <p:nvPr/>
        </p:nvPicPr>
        <p:blipFill>
          <a:blip r:embed="rId3"/>
          <a:srcRect l="58080" t="17549" r="9581" b="64939"/>
          <a:stretch>
            <a:fillRect/>
          </a:stretch>
        </p:blipFill>
        <p:spPr bwMode="auto">
          <a:xfrm>
            <a:off x="4066390" y="1998931"/>
            <a:ext cx="5077609" cy="1504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(9)</a:t>
            </a:r>
            <a:endParaRPr lang="en-US" sz="3600" dirty="0"/>
          </a:p>
        </p:txBody>
      </p:sp>
      <p:sp>
        <p:nvSpPr>
          <p:cNvPr id="3" name="Content Placeholder 2"/>
          <p:cNvSpPr>
            <a:spLocks noGrp="1"/>
          </p:cNvSpPr>
          <p:nvPr>
            <p:ph idx="1"/>
          </p:nvPr>
        </p:nvSpPr>
        <p:spPr>
          <a:xfrm>
            <a:off x="1071538" y="785794"/>
            <a:ext cx="7929618" cy="2161801"/>
          </a:xfrm>
        </p:spPr>
        <p:txBody>
          <a:bodyPr/>
          <a:lstStyle/>
          <a:p>
            <a:pPr>
              <a:buNone/>
            </a:pPr>
            <a:r>
              <a:rPr lang="hr-HR" dirty="0" smtClean="0"/>
              <a:t>3.2 Lučni mostovi</a:t>
            </a:r>
          </a:p>
          <a:p>
            <a:pPr>
              <a:buNone/>
            </a:pPr>
            <a:r>
              <a:rPr lang="hr-HR" sz="2400" dirty="0" smtClean="0"/>
              <a:t>Njih spominjemo samo radi podsjećanja na slijed razvitka nosivih sklopova, a kao inženjerski duhovito rješenje navodimo mono na slici 3.18: ploča je uvijek tamo gdje je najveći tlak. </a:t>
            </a:r>
          </a:p>
        </p:txBody>
      </p:sp>
      <p:sp>
        <p:nvSpPr>
          <p:cNvPr id="4" name="Slide Number Placeholder 3"/>
          <p:cNvSpPr>
            <a:spLocks noGrp="1"/>
          </p:cNvSpPr>
          <p:nvPr>
            <p:ph type="sldNum" sz="quarter" idx="12"/>
          </p:nvPr>
        </p:nvSpPr>
        <p:spPr/>
        <p:txBody>
          <a:bodyPr/>
          <a:lstStyle/>
          <a:p>
            <a:fld id="{B7910810-0D8D-4A21-8CA7-2A7D4B18CA42}" type="slidenum">
              <a:rPr lang="en-US" smtClean="0"/>
              <a:pPr/>
              <a:t>35</a:t>
            </a:fld>
            <a:endParaRPr lang="en-US"/>
          </a:p>
        </p:txBody>
      </p:sp>
      <p:pic>
        <p:nvPicPr>
          <p:cNvPr id="5122" name="Picture 2"/>
          <p:cNvPicPr>
            <a:picLocks noChangeAspect="1" noChangeArrowheads="1"/>
          </p:cNvPicPr>
          <p:nvPr/>
        </p:nvPicPr>
        <p:blipFill>
          <a:blip r:embed="rId2"/>
          <a:srcRect/>
          <a:stretch>
            <a:fillRect/>
          </a:stretch>
        </p:blipFill>
        <p:spPr bwMode="auto">
          <a:xfrm>
            <a:off x="2042833" y="3302598"/>
            <a:ext cx="5792420" cy="2204195"/>
          </a:xfrm>
          <a:prstGeom prst="rect">
            <a:avLst/>
          </a:prstGeom>
          <a:noFill/>
          <a:ln w="9525">
            <a:noFill/>
            <a:miter lim="800000"/>
            <a:headEnd/>
            <a:tailEnd/>
          </a:ln>
          <a:effectLst/>
        </p:spPr>
      </p:pic>
      <p:sp>
        <p:nvSpPr>
          <p:cNvPr id="6" name="TextBox 5"/>
          <p:cNvSpPr txBox="1"/>
          <p:nvPr/>
        </p:nvSpPr>
        <p:spPr>
          <a:xfrm>
            <a:off x="2047151" y="5644641"/>
            <a:ext cx="603312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3.18: Ploča među lukovima – uvijek na mjestu najvećega tlaka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3. Rebrasti sklopovi (9)</a:t>
            </a:r>
            <a:endParaRPr lang="en-US" sz="3600" dirty="0"/>
          </a:p>
        </p:txBody>
      </p:sp>
      <p:sp>
        <p:nvSpPr>
          <p:cNvPr id="3" name="Content Placeholder 2"/>
          <p:cNvSpPr>
            <a:spLocks noGrp="1"/>
          </p:cNvSpPr>
          <p:nvPr>
            <p:ph idx="1"/>
          </p:nvPr>
        </p:nvSpPr>
        <p:spPr>
          <a:xfrm>
            <a:off x="1071538" y="785795"/>
            <a:ext cx="7929618" cy="3000898"/>
          </a:xfrm>
        </p:spPr>
        <p:txBody>
          <a:bodyPr>
            <a:normAutofit lnSpcReduction="10000"/>
          </a:bodyPr>
          <a:lstStyle/>
          <a:p>
            <a:pPr>
              <a:buNone/>
            </a:pPr>
            <a:r>
              <a:rPr lang="hr-HR" dirty="0" smtClean="0"/>
              <a:t>3.3 Ovješeni mostovi (1)</a:t>
            </a:r>
          </a:p>
          <a:p>
            <a:pPr>
              <a:buNone/>
            </a:pPr>
            <a:r>
              <a:rPr lang="hr-HR" sz="2400" dirty="0" smtClean="0"/>
              <a:t>Bit je suvremenih ovješenih mostova u tomu da im je ukrutni sklop male krutosti.</a:t>
            </a:r>
          </a:p>
          <a:p>
            <a:pPr>
              <a:buNone/>
            </a:pPr>
            <a:r>
              <a:rPr lang="hr-HR" sz="2400" dirty="0" smtClean="0"/>
              <a:t>Za slučaj dviju ovjesnih ravnina zgodna su rješenja po slici 3.19. Valja imati na umu da vješaljke predaju u ukrutni sklop uzdužnu silu. Zbog toga treba podebljati ploču uz rub, gdje se sidre vješaljke (gornja slika), ali je bolje izvesti rebra (donje slike).</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36</a:t>
            </a:fld>
            <a:endParaRPr lang="en-US"/>
          </a:p>
        </p:txBody>
      </p:sp>
      <p:pic>
        <p:nvPicPr>
          <p:cNvPr id="6146" name="Picture 2"/>
          <p:cNvPicPr>
            <a:picLocks noChangeAspect="1" noChangeArrowheads="1"/>
          </p:cNvPicPr>
          <p:nvPr/>
        </p:nvPicPr>
        <p:blipFill>
          <a:blip r:embed="rId2"/>
          <a:srcRect/>
          <a:stretch>
            <a:fillRect/>
          </a:stretch>
        </p:blipFill>
        <p:spPr bwMode="auto">
          <a:xfrm>
            <a:off x="1014751" y="3778221"/>
            <a:ext cx="6655452" cy="3079778"/>
          </a:xfrm>
          <a:prstGeom prst="rect">
            <a:avLst/>
          </a:prstGeom>
          <a:noFill/>
          <a:ln w="9525">
            <a:noFill/>
            <a:miter lim="800000"/>
            <a:headEnd/>
            <a:tailEnd/>
          </a:ln>
          <a:effectLst/>
        </p:spPr>
      </p:pic>
      <p:sp>
        <p:nvSpPr>
          <p:cNvPr id="6" name="TextBox 5"/>
          <p:cNvSpPr txBox="1"/>
          <p:nvPr/>
        </p:nvSpPr>
        <p:spPr>
          <a:xfrm>
            <a:off x="3617769" y="6488668"/>
            <a:ext cx="488640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3.19: Rebrasti ukrutni sklopovi ovješenih mostova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smtClean="0"/>
              <a:t>3. Rebrasti sklopovi (10)</a:t>
            </a:r>
            <a:endParaRPr lang="en-US" sz="3600" dirty="0"/>
          </a:p>
        </p:txBody>
      </p:sp>
      <p:sp>
        <p:nvSpPr>
          <p:cNvPr id="3" name="Content Placeholder 2"/>
          <p:cNvSpPr>
            <a:spLocks noGrp="1"/>
          </p:cNvSpPr>
          <p:nvPr>
            <p:ph idx="1"/>
          </p:nvPr>
        </p:nvSpPr>
        <p:spPr/>
        <p:txBody>
          <a:bodyPr/>
          <a:lstStyle/>
          <a:p>
            <a:pPr>
              <a:buNone/>
            </a:pPr>
            <a:r>
              <a:rPr lang="hr-HR" dirty="0" smtClean="0"/>
              <a:t>3.3 Ovješeni mostovi (2)</a:t>
            </a:r>
          </a:p>
          <a:p>
            <a:pPr>
              <a:buNone/>
            </a:pPr>
            <a:r>
              <a:rPr lang="hr-HR" sz="2400" dirty="0" smtClean="0"/>
              <a:t>Gledano uzduž, ploča leži na poprečnim nosačima na razmaku 2,5 do 5,0 m. Za raspodjelbu opterećenja od teških tereta na ploči dobro dođe uzdužno rebro u sredini. U mostova manje širine to rebro može i izostati (slika 3.19, na dnu).</a:t>
            </a:r>
          </a:p>
          <a:p>
            <a:pPr>
              <a:buNone/>
            </a:pPr>
            <a:r>
              <a:rPr lang="hr-HR" sz="2400" dirty="0" smtClean="0"/>
              <a:t>Inače je zgodno hodnike staviti na drugu stranu ovjesnih ravnina (slika 3.19, u sredini).</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normAutofit/>
          </a:bodyPr>
          <a:lstStyle/>
          <a:p>
            <a:r>
              <a:rPr lang="hr-HR" sz="3600" dirty="0" smtClean="0"/>
              <a:t>4. Sandučasti sklopovi (1)</a:t>
            </a:r>
            <a:endParaRPr lang="en-US" sz="3600" dirty="0"/>
          </a:p>
        </p:txBody>
      </p:sp>
      <p:sp>
        <p:nvSpPr>
          <p:cNvPr id="3" name="Content Placeholder 2"/>
          <p:cNvSpPr>
            <a:spLocks noGrp="1"/>
          </p:cNvSpPr>
          <p:nvPr>
            <p:ph idx="1"/>
          </p:nvPr>
        </p:nvSpPr>
        <p:spPr>
          <a:xfrm>
            <a:off x="1142976" y="642918"/>
            <a:ext cx="7858180" cy="6072206"/>
          </a:xfrm>
        </p:spPr>
        <p:txBody>
          <a:bodyPr>
            <a:normAutofit/>
          </a:bodyPr>
          <a:lstStyle/>
          <a:p>
            <a:pPr>
              <a:buNone/>
            </a:pPr>
            <a:r>
              <a:rPr lang="hr-HR" dirty="0" smtClean="0"/>
              <a:t>4.1 Gredni i okvirni mostovi (1)</a:t>
            </a:r>
            <a:endParaRPr lang="en-US" dirty="0" smtClean="0"/>
          </a:p>
          <a:p>
            <a:pPr>
              <a:buNone/>
            </a:pPr>
            <a:r>
              <a:rPr lang="hr-HR" sz="2400" dirty="0" smtClean="0"/>
              <a:t>Sandučasti je poprečni presjek neprijeporno statički najučinkovitiji. Pri manjim rasponima to ne dolazi toliko do izražaja. Zbog toga je zgodan za srednje i veće raspone.</a:t>
            </a:r>
          </a:p>
          <a:p>
            <a:pPr>
              <a:buNone/>
            </a:pPr>
            <a:r>
              <a:rPr lang="hr-HR" sz="2400" dirty="0" smtClean="0"/>
              <a:t>S obzirom na izvedbu danas prevladavaju tri glavna postupka:</a:t>
            </a:r>
          </a:p>
          <a:p>
            <a:r>
              <a:rPr lang="hr-HR" sz="2400" dirty="0" smtClean="0"/>
              <a:t>betoniranje na mjestu,</a:t>
            </a:r>
          </a:p>
          <a:p>
            <a:r>
              <a:rPr lang="hr-HR" sz="2400" dirty="0" smtClean="0"/>
              <a:t>postupno navlačenje i</a:t>
            </a:r>
          </a:p>
          <a:p>
            <a:r>
              <a:rPr lang="hr-HR" sz="2400" dirty="0" smtClean="0"/>
              <a:t>sklapanje predgotovljenih odsječaka.</a:t>
            </a:r>
          </a:p>
          <a:p>
            <a:pPr>
              <a:buNone/>
            </a:pPr>
            <a:r>
              <a:rPr lang="hr-HR" sz="2400" dirty="0" smtClean="0"/>
              <a:t>Sandučasti su nosači osobito prikladni za protežne PB grede. Pojasi su im dostatno široki (navlastito gornji), a debljina im se može prilagoditi tlačnim naprezanjima u presjeku, te potrebi smještanja natega i nenapete armature. Zahvaljujući tomu razmjerno su vitkiji od rebrastih nosača.</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normAutofit/>
          </a:bodyPr>
          <a:lstStyle/>
          <a:p>
            <a:r>
              <a:rPr lang="hr-HR" sz="3600" dirty="0" smtClean="0"/>
              <a:t>4. Sandučasti sklopovi (2)</a:t>
            </a:r>
            <a:endParaRPr lang="en-US" sz="3600" dirty="0"/>
          </a:p>
        </p:txBody>
      </p:sp>
      <p:sp>
        <p:nvSpPr>
          <p:cNvPr id="3" name="Content Placeholder 2"/>
          <p:cNvSpPr>
            <a:spLocks noGrp="1"/>
          </p:cNvSpPr>
          <p:nvPr>
            <p:ph idx="1"/>
          </p:nvPr>
        </p:nvSpPr>
        <p:spPr>
          <a:xfrm>
            <a:off x="1142976" y="785794"/>
            <a:ext cx="7858180" cy="5857916"/>
          </a:xfrm>
        </p:spPr>
        <p:txBody>
          <a:bodyPr>
            <a:normAutofit/>
          </a:bodyPr>
          <a:lstStyle/>
          <a:p>
            <a:pPr>
              <a:buNone/>
            </a:pPr>
            <a:r>
              <a:rPr lang="hr-HR" dirty="0" smtClean="0"/>
              <a:t>4.1 Gredni i okvirni mostovi (2)</a:t>
            </a:r>
            <a:endParaRPr lang="en-US" dirty="0" smtClean="0"/>
          </a:p>
          <a:p>
            <a:pPr>
              <a:buNone/>
            </a:pPr>
            <a:r>
              <a:rPr lang="hr-HR" sz="2400" dirty="0" smtClean="0"/>
              <a:t>Prikladni su za mostove promjenjive širine. Ako se radi o manjim promjenama, one se postižu povećanjem prijepusta ploče, a u slučaju većih promjena – razmi-canjem hrptova i povećanjem prijepusta.</a:t>
            </a:r>
          </a:p>
          <a:p>
            <a:pPr>
              <a:buNone/>
            </a:pPr>
            <a:r>
              <a:rPr lang="hr-HR" sz="2400" dirty="0" smtClean="0"/>
              <a:t>Torzijski su vrlo kruti pa se mogu podupirati i pojedi-načnim stupovima, pa i stupcima u osi sklopa. Iz istih razloga podnose veliku tlocrtnu zakrivljenost.</a:t>
            </a:r>
          </a:p>
          <a:p>
            <a:pPr>
              <a:buNone/>
            </a:pPr>
            <a:r>
              <a:rPr lang="hr-HR" sz="2400" dirty="0" smtClean="0"/>
              <a:t>Znatno manje pužu nego rebrasti sklopovi, jer su u njima općenito manja tlačna naprezanja (težište presjeka bliže je polovištu visine nego u rebrastih presjeka).</a:t>
            </a:r>
          </a:p>
          <a:p>
            <a:pPr>
              <a:buNone/>
            </a:pPr>
            <a:r>
              <a:rPr lang="hr-HR" sz="2400" dirty="0" smtClean="0"/>
              <a:t>U razvojnom slijedu ovih presjeka postupno je smanjivan broj klijetaka (komora), pa se danas najčešće izvodi samo jedna (slika 4.1).</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670"/>
          </a:xfrm>
        </p:spPr>
        <p:txBody>
          <a:bodyPr>
            <a:normAutofit/>
          </a:bodyPr>
          <a:lstStyle/>
          <a:p>
            <a:pPr algn="l"/>
            <a:r>
              <a:rPr lang="hr-HR" sz="3600" dirty="0" smtClean="0"/>
              <a:t>2. Pločasti sklopovi (1)</a:t>
            </a:r>
            <a:endParaRPr lang="en-US" sz="3600" dirty="0"/>
          </a:p>
        </p:txBody>
      </p:sp>
      <p:sp>
        <p:nvSpPr>
          <p:cNvPr id="3" name="Content Placeholder 2"/>
          <p:cNvSpPr>
            <a:spLocks noGrp="1"/>
          </p:cNvSpPr>
          <p:nvPr>
            <p:ph idx="1"/>
          </p:nvPr>
        </p:nvSpPr>
        <p:spPr>
          <a:xfrm>
            <a:off x="1071538" y="928670"/>
            <a:ext cx="7615262" cy="4214842"/>
          </a:xfrm>
        </p:spPr>
        <p:txBody>
          <a:bodyPr>
            <a:normAutofit fontScale="92500" lnSpcReduction="10000"/>
          </a:bodyPr>
          <a:lstStyle/>
          <a:p>
            <a:pPr>
              <a:buNone/>
            </a:pPr>
            <a:r>
              <a:rPr lang="hr-HR" dirty="0" smtClean="0"/>
              <a:t>2.1 Gredni i okvirni mostovi (1)</a:t>
            </a:r>
          </a:p>
          <a:p>
            <a:pPr>
              <a:buNone/>
            </a:pPr>
            <a:r>
              <a:rPr lang="hr-HR" sz="2400" b="1" i="1" dirty="0" smtClean="0"/>
              <a:t>2.1.1 Ploče betonirane na samom mjestu (1)</a:t>
            </a:r>
          </a:p>
          <a:p>
            <a:pPr>
              <a:buNone/>
            </a:pPr>
            <a:endParaRPr lang="hr-HR" sz="400" b="1" i="1" dirty="0" smtClean="0"/>
          </a:p>
          <a:p>
            <a:pPr>
              <a:buNone/>
            </a:pPr>
            <a:r>
              <a:rPr lang="hr-HR" sz="2400" dirty="0" smtClean="0"/>
              <a:t>Ako su slobodno poduprte, mogu svladati raspon do oko 15 m, a protežne (i kao prečke okvira) i do 22 m. Ranije su te granice bile 20 m, dotično 30 m. </a:t>
            </a:r>
          </a:p>
          <a:p>
            <a:pPr>
              <a:buNone/>
            </a:pPr>
            <a:r>
              <a:rPr lang="hr-HR" sz="2400" dirty="0" smtClean="0"/>
              <a:t>Uvriježene vitkosti (omjer visine i raspona, d/l) kreću se os 1:12 do 1:20. Opet valja reći da su ranije te granice bile na smjelijoj strani: od 1:15 do 1:30. </a:t>
            </a:r>
          </a:p>
          <a:p>
            <a:pPr>
              <a:buNone/>
            </a:pPr>
            <a:r>
              <a:rPr lang="hr-HR" sz="2400" dirty="0" smtClean="0"/>
              <a:t>Ploče su osobito prikladne za kose i tlocrtno zakrivljene mostove, te one promjenjive širine, što se nerijetko susreće u cestovnim čvorištima (slika 2.2).</a:t>
            </a:r>
            <a:endParaRPr lang="en-US" sz="2400" dirty="0"/>
          </a:p>
        </p:txBody>
      </p:sp>
      <p:pic>
        <p:nvPicPr>
          <p:cNvPr id="1027" name="Picture 3"/>
          <p:cNvPicPr>
            <a:picLocks noChangeAspect="1" noChangeArrowheads="1"/>
          </p:cNvPicPr>
          <p:nvPr/>
        </p:nvPicPr>
        <p:blipFill>
          <a:blip r:embed="rId2"/>
          <a:srcRect/>
          <a:stretch>
            <a:fillRect/>
          </a:stretch>
        </p:blipFill>
        <p:spPr bwMode="auto">
          <a:xfrm>
            <a:off x="2285984" y="4929198"/>
            <a:ext cx="4924425" cy="1162050"/>
          </a:xfrm>
          <a:prstGeom prst="rect">
            <a:avLst/>
          </a:prstGeom>
          <a:noFill/>
          <a:ln w="9525">
            <a:noFill/>
            <a:miter lim="800000"/>
            <a:headEnd/>
            <a:tailEnd/>
          </a:ln>
          <a:effectLst/>
        </p:spPr>
      </p:pic>
      <p:sp>
        <p:nvSpPr>
          <p:cNvPr id="6" name="TextBox 5"/>
          <p:cNvSpPr txBox="1"/>
          <p:nvPr/>
        </p:nvSpPr>
        <p:spPr>
          <a:xfrm>
            <a:off x="2643174" y="6143644"/>
            <a:ext cx="4244688" cy="369332"/>
          </a:xfrm>
          <a:prstGeom prst="rect">
            <a:avLst/>
          </a:prstGeom>
          <a:noFill/>
        </p:spPr>
        <p:txBody>
          <a:bodyPr wrap="none" rtlCol="0">
            <a:spAutoFit/>
          </a:bodyPr>
          <a:lstStyle/>
          <a:p>
            <a:r>
              <a:rPr lang="hr-HR" i="1" dirty="0" smtClean="0">
                <a:solidFill>
                  <a:schemeClr val="bg2">
                    <a:lumMod val="25000"/>
                  </a:schemeClr>
                </a:solidFill>
              </a:rPr>
              <a:t>Slika 2.2: Tlocrti pločastih mostova u čvorištima</a:t>
            </a:r>
            <a:endParaRPr lang="hr-HR" i="1" dirty="0">
              <a:solidFill>
                <a:schemeClr val="bg2">
                  <a:lumMod val="25000"/>
                </a:schemeClr>
              </a:solidFill>
            </a:endParaRPr>
          </a:p>
        </p:txBody>
      </p:sp>
      <p:sp>
        <p:nvSpPr>
          <p:cNvPr id="7" name="Slide Number Placeholder 6"/>
          <p:cNvSpPr>
            <a:spLocks noGrp="1"/>
          </p:cNvSpPr>
          <p:nvPr>
            <p:ph type="sldNum" sz="quarter" idx="12"/>
          </p:nvPr>
        </p:nvSpPr>
        <p:spPr/>
        <p:txBody>
          <a:bodyPr/>
          <a:lstStyle/>
          <a:p>
            <a:fld id="{B7910810-0D8D-4A21-8CA7-2A7D4B18CA42}"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normAutofit/>
          </a:bodyPr>
          <a:lstStyle/>
          <a:p>
            <a:r>
              <a:rPr lang="hr-HR" sz="3600" dirty="0" smtClean="0"/>
              <a:t>4. Sandučasti sklopovi (2)</a:t>
            </a:r>
            <a:endParaRPr lang="en-US" sz="3600" dirty="0"/>
          </a:p>
        </p:txBody>
      </p:sp>
      <p:sp>
        <p:nvSpPr>
          <p:cNvPr id="3" name="Content Placeholder 2"/>
          <p:cNvSpPr>
            <a:spLocks noGrp="1"/>
          </p:cNvSpPr>
          <p:nvPr>
            <p:ph idx="1"/>
          </p:nvPr>
        </p:nvSpPr>
        <p:spPr>
          <a:xfrm>
            <a:off x="1142976" y="785794"/>
            <a:ext cx="7858180" cy="644973"/>
          </a:xfrm>
        </p:spPr>
        <p:txBody>
          <a:bodyPr>
            <a:normAutofit/>
          </a:bodyPr>
          <a:lstStyle/>
          <a:p>
            <a:pPr>
              <a:buNone/>
            </a:pPr>
            <a:r>
              <a:rPr lang="hr-HR" dirty="0" smtClean="0"/>
              <a:t>4.1 Gredni i okvirni mostovi (2)</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40</a:t>
            </a:fld>
            <a:endParaRPr lang="en-US"/>
          </a:p>
        </p:txBody>
      </p:sp>
      <p:pic>
        <p:nvPicPr>
          <p:cNvPr id="7170" name="Picture 2"/>
          <p:cNvPicPr>
            <a:picLocks noChangeAspect="1" noChangeArrowheads="1"/>
          </p:cNvPicPr>
          <p:nvPr/>
        </p:nvPicPr>
        <p:blipFill>
          <a:blip r:embed="rId2"/>
          <a:srcRect/>
          <a:stretch>
            <a:fillRect/>
          </a:stretch>
        </p:blipFill>
        <p:spPr bwMode="auto">
          <a:xfrm>
            <a:off x="1046599" y="1378742"/>
            <a:ext cx="4741015" cy="5479258"/>
          </a:xfrm>
          <a:prstGeom prst="rect">
            <a:avLst/>
          </a:prstGeom>
          <a:noFill/>
          <a:ln w="9525">
            <a:noFill/>
            <a:miter lim="800000"/>
            <a:headEnd/>
            <a:tailEnd/>
          </a:ln>
          <a:effectLst/>
        </p:spPr>
      </p:pic>
      <p:sp>
        <p:nvSpPr>
          <p:cNvPr id="6" name="TextBox 5"/>
          <p:cNvSpPr txBox="1"/>
          <p:nvPr/>
        </p:nvSpPr>
        <p:spPr>
          <a:xfrm>
            <a:off x="4532169" y="6211669"/>
            <a:ext cx="4172681"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4.1: Postupno smanjivanje broja klijetaka</a:t>
            </a:r>
          </a:p>
          <a:p>
            <a:pPr algn="ctr"/>
            <a:r>
              <a:rPr lang="hr-HR" i="1" dirty="0" smtClean="0">
                <a:solidFill>
                  <a:schemeClr val="bg2">
                    <a:lumMod val="25000"/>
                  </a:schemeClr>
                </a:solidFill>
              </a:rPr>
              <a:t>(komora) sandučastog nosača </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4. Sandučasti sklopovi (3)</a:t>
            </a:r>
            <a:endParaRPr lang="en-US" sz="3600" dirty="0"/>
          </a:p>
        </p:txBody>
      </p:sp>
      <p:sp>
        <p:nvSpPr>
          <p:cNvPr id="3" name="Content Placeholder 2"/>
          <p:cNvSpPr>
            <a:spLocks noGrp="1"/>
          </p:cNvSpPr>
          <p:nvPr>
            <p:ph idx="1"/>
          </p:nvPr>
        </p:nvSpPr>
        <p:spPr>
          <a:xfrm>
            <a:off x="1142976" y="785794"/>
            <a:ext cx="7858180" cy="2247862"/>
          </a:xfrm>
        </p:spPr>
        <p:txBody>
          <a:bodyPr>
            <a:normAutofit/>
          </a:bodyPr>
          <a:lstStyle/>
          <a:p>
            <a:pPr>
              <a:buNone/>
            </a:pPr>
            <a:r>
              <a:rPr lang="hr-HR" dirty="0" smtClean="0"/>
              <a:t>4.1 Gredni i okvirni mostovi (3)</a:t>
            </a:r>
            <a:endParaRPr lang="en-US" dirty="0" smtClean="0"/>
          </a:p>
          <a:p>
            <a:pPr>
              <a:buNone/>
            </a:pPr>
            <a:r>
              <a:rPr lang="hr-HR" sz="2400" dirty="0" smtClean="0"/>
              <a:t>Samo iznimno (mala raspoloživa visina, velika širina) izvodi se više klijetaka.</a:t>
            </a:r>
          </a:p>
          <a:p>
            <a:pPr>
              <a:buNone/>
            </a:pPr>
            <a:r>
              <a:rPr lang="hr-HR" sz="2400" dirty="0" smtClean="0"/>
              <a:t>Tipičan poprečni presjek suvremenog sandučastoga sklopa predočen je na slici 4.2.</a:t>
            </a:r>
            <a:endParaRPr lang="hr-HR" sz="800"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41</a:t>
            </a:fld>
            <a:endParaRPr lang="en-US"/>
          </a:p>
        </p:txBody>
      </p:sp>
      <p:pic>
        <p:nvPicPr>
          <p:cNvPr id="5" name="Picture 3" descr="J:\Peti sabor gradjenja\V_Sabor\Hreljin0003.jpg"/>
          <p:cNvPicPr>
            <a:picLocks noChangeAspect="1" noChangeArrowheads="1"/>
          </p:cNvPicPr>
          <p:nvPr/>
        </p:nvPicPr>
        <p:blipFill>
          <a:blip r:embed="rId2"/>
          <a:srcRect l="702" t="35067" r="57520" b="32060"/>
          <a:stretch>
            <a:fillRect/>
          </a:stretch>
        </p:blipFill>
        <p:spPr bwMode="auto">
          <a:xfrm>
            <a:off x="1004401" y="2937862"/>
            <a:ext cx="5256549" cy="3920138"/>
          </a:xfrm>
          <a:prstGeom prst="rect">
            <a:avLst/>
          </a:prstGeom>
          <a:noFill/>
        </p:spPr>
      </p:pic>
      <p:sp>
        <p:nvSpPr>
          <p:cNvPr id="6" name="TextBox 5"/>
          <p:cNvSpPr txBox="1"/>
          <p:nvPr/>
        </p:nvSpPr>
        <p:spPr>
          <a:xfrm>
            <a:off x="6278984" y="2912199"/>
            <a:ext cx="2865016"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4.2: Poprečni presjek</a:t>
            </a:r>
          </a:p>
          <a:p>
            <a:pPr algn="ctr"/>
            <a:r>
              <a:rPr lang="hr-HR" i="1" dirty="0" smtClean="0">
                <a:solidFill>
                  <a:schemeClr val="bg2">
                    <a:lumMod val="25000"/>
                  </a:schemeClr>
                </a:solidFill>
              </a:rPr>
              <a:t>vijadukta Hreljin na</a:t>
            </a:r>
          </a:p>
          <a:p>
            <a:pPr algn="ctr"/>
            <a:r>
              <a:rPr lang="hr-HR" i="1" dirty="0" smtClean="0">
                <a:solidFill>
                  <a:schemeClr val="bg2">
                    <a:lumMod val="25000"/>
                  </a:schemeClr>
                </a:solidFill>
              </a:rPr>
              <a:t>AC Zagreb – Rijeka (novi krak)</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4. Sandučasti sklopovi (3)</a:t>
            </a:r>
            <a:endParaRPr lang="en-US" sz="3600" dirty="0"/>
          </a:p>
        </p:txBody>
      </p:sp>
      <p:sp>
        <p:nvSpPr>
          <p:cNvPr id="3" name="Content Placeholder 2"/>
          <p:cNvSpPr>
            <a:spLocks noGrp="1"/>
          </p:cNvSpPr>
          <p:nvPr>
            <p:ph idx="1"/>
          </p:nvPr>
        </p:nvSpPr>
        <p:spPr>
          <a:xfrm>
            <a:off x="1142976" y="785794"/>
            <a:ext cx="7858180" cy="3345142"/>
          </a:xfrm>
        </p:spPr>
        <p:txBody>
          <a:bodyPr>
            <a:normAutofit lnSpcReduction="10000"/>
          </a:bodyPr>
          <a:lstStyle/>
          <a:p>
            <a:pPr>
              <a:buNone/>
            </a:pPr>
            <a:r>
              <a:rPr lang="hr-HR" dirty="0" smtClean="0"/>
              <a:t>4.1 Gredni i okvirni mostovi (3)</a:t>
            </a:r>
            <a:endParaRPr lang="en-US" dirty="0" smtClean="0"/>
          </a:p>
          <a:p>
            <a:pPr>
              <a:buNone/>
            </a:pPr>
            <a:r>
              <a:rPr lang="hr-HR" sz="2400" dirty="0" smtClean="0"/>
              <a:t>Širina sanduka smanjuje se prema dolje što je dobro radi smanjenja raspona donje ploče i širine vrha stupa, a smanjenje debljine hrptova odgovara tijeku poprečnih momenata savijanja sanduka.</a:t>
            </a:r>
          </a:p>
          <a:p>
            <a:pPr>
              <a:buNone/>
            </a:pPr>
            <a:r>
              <a:rPr lang="hr-HR" sz="2400" dirty="0" smtClean="0"/>
              <a:t>U autocestovnih mostova velika raspona mogu se izbjeći dvostruki stupovi tako da se za cijelu širinu autoceste izvede jedan razmjerno uzak sanduk s istacima ploče poduprtima predgotovljenim tlačnim člancima (slika 4.3).</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42</a:t>
            </a:fld>
            <a:endParaRPr lang="en-US"/>
          </a:p>
        </p:txBody>
      </p:sp>
      <p:pic>
        <p:nvPicPr>
          <p:cNvPr id="8194" name="Picture 2"/>
          <p:cNvPicPr>
            <a:picLocks noChangeAspect="1" noChangeArrowheads="1"/>
          </p:cNvPicPr>
          <p:nvPr/>
        </p:nvPicPr>
        <p:blipFill>
          <a:blip r:embed="rId2"/>
          <a:srcRect/>
          <a:stretch>
            <a:fillRect/>
          </a:stretch>
        </p:blipFill>
        <p:spPr bwMode="auto">
          <a:xfrm>
            <a:off x="1018503" y="4057650"/>
            <a:ext cx="6762750" cy="2800350"/>
          </a:xfrm>
          <a:prstGeom prst="rect">
            <a:avLst/>
          </a:prstGeom>
          <a:noFill/>
          <a:ln w="9525">
            <a:noFill/>
            <a:miter lim="800000"/>
            <a:headEnd/>
            <a:tailEnd/>
          </a:ln>
          <a:effectLst/>
        </p:spPr>
      </p:pic>
      <p:sp>
        <p:nvSpPr>
          <p:cNvPr id="6" name="TextBox 5"/>
          <p:cNvSpPr txBox="1"/>
          <p:nvPr/>
        </p:nvSpPr>
        <p:spPr>
          <a:xfrm>
            <a:off x="6260222" y="6211669"/>
            <a:ext cx="244906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4.3: Sanduk za cijelu</a:t>
            </a:r>
          </a:p>
          <a:p>
            <a:pPr algn="ctr"/>
            <a:r>
              <a:rPr lang="hr-HR" i="1" dirty="0" smtClean="0">
                <a:solidFill>
                  <a:schemeClr val="bg2">
                    <a:lumMod val="25000"/>
                  </a:schemeClr>
                </a:solidFill>
              </a:rPr>
              <a:t>širinu autoceste</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4. Sandučasti sklopovi (4)</a:t>
            </a:r>
            <a:endParaRPr lang="en-US" sz="3600" dirty="0"/>
          </a:p>
        </p:txBody>
      </p:sp>
      <p:sp>
        <p:nvSpPr>
          <p:cNvPr id="3" name="Content Placeholder 2"/>
          <p:cNvSpPr>
            <a:spLocks noGrp="1"/>
          </p:cNvSpPr>
          <p:nvPr>
            <p:ph idx="1"/>
          </p:nvPr>
        </p:nvSpPr>
        <p:spPr>
          <a:xfrm>
            <a:off x="1071538" y="714356"/>
            <a:ext cx="7929618" cy="3728552"/>
          </a:xfrm>
        </p:spPr>
        <p:txBody>
          <a:bodyPr>
            <a:normAutofit lnSpcReduction="10000"/>
          </a:bodyPr>
          <a:lstStyle/>
          <a:p>
            <a:pPr>
              <a:buNone/>
            </a:pPr>
            <a:r>
              <a:rPr lang="hr-HR" dirty="0" smtClean="0"/>
              <a:t>4.1 Gredni i okvirni mostovi (4)</a:t>
            </a:r>
            <a:endParaRPr lang="en-US" dirty="0" smtClean="0"/>
          </a:p>
          <a:p>
            <a:pPr>
              <a:buNone/>
            </a:pPr>
            <a:r>
              <a:rPr lang="hr-HR" sz="2400" dirty="0" smtClean="0"/>
              <a:t>Uravnoteženim prepuštanjem (“balansnim” postupkom), pri čemu su krletke ovješene o navlačnu rešetku, izveden je srednji dio sanduka, a onda je na premjestivoj skeli, oprtoj o izgrađeni srednji dio, betonirano proširenje.</a:t>
            </a:r>
          </a:p>
          <a:p>
            <a:pPr>
              <a:buNone/>
            </a:pPr>
            <a:r>
              <a:rPr lang="hr-HR" sz="2400" dirty="0" smtClean="0"/>
              <a:t>Pri većim rasponima (počev od </a:t>
            </a:r>
            <a:r>
              <a:rPr lang="hr-HR" sz="2400" dirty="0" smtClean="0">
                <a:latin typeface="Arial"/>
                <a:cs typeface="Arial"/>
              </a:rPr>
              <a:t>~ 90 m) visina je sanduka promjenjiva (most Kamačnik, slika 4.4; most Guduča, slika 4.5), a hrbat je najčešće promjenjive debljine duž mosta iako se u zadnje vrijeme sve više nastoji da debljina bude približno stalna.</a:t>
            </a:r>
          </a:p>
        </p:txBody>
      </p:sp>
      <p:sp>
        <p:nvSpPr>
          <p:cNvPr id="4" name="Slide Number Placeholder 3"/>
          <p:cNvSpPr>
            <a:spLocks noGrp="1"/>
          </p:cNvSpPr>
          <p:nvPr>
            <p:ph type="sldNum" sz="quarter" idx="12"/>
          </p:nvPr>
        </p:nvSpPr>
        <p:spPr/>
        <p:txBody>
          <a:bodyPr/>
          <a:lstStyle/>
          <a:p>
            <a:fld id="{B7910810-0D8D-4A21-8CA7-2A7D4B18CA42}" type="slidenum">
              <a:rPr lang="en-US" smtClean="0"/>
              <a:pPr/>
              <a:t>43</a:t>
            </a:fld>
            <a:endParaRPr lang="en-US"/>
          </a:p>
        </p:txBody>
      </p:sp>
      <p:pic>
        <p:nvPicPr>
          <p:cNvPr id="5" name="Picture 3" descr="J:\Peti sabor gradjenja\V_Sabor\Guduca2.jpg"/>
          <p:cNvPicPr>
            <a:picLocks noChangeAspect="1" noChangeArrowheads="1"/>
          </p:cNvPicPr>
          <p:nvPr/>
        </p:nvPicPr>
        <p:blipFill>
          <a:blip r:embed="rId2"/>
          <a:srcRect l="19835" t="31372" r="17771" b="45762"/>
          <a:stretch>
            <a:fillRect/>
          </a:stretch>
        </p:blipFill>
        <p:spPr bwMode="auto">
          <a:xfrm>
            <a:off x="5013178" y="4311756"/>
            <a:ext cx="4130822" cy="2142832"/>
          </a:xfrm>
          <a:prstGeom prst="rect">
            <a:avLst/>
          </a:prstGeom>
          <a:noFill/>
        </p:spPr>
      </p:pic>
      <p:pic>
        <p:nvPicPr>
          <p:cNvPr id="6" name="Picture 3" descr="J:\Peti sabor gradjenja\V_Sabor\Kamacnik0001.jpg"/>
          <p:cNvPicPr>
            <a:picLocks noChangeAspect="1" noChangeArrowheads="1"/>
          </p:cNvPicPr>
          <p:nvPr/>
        </p:nvPicPr>
        <p:blipFill>
          <a:blip r:embed="rId3"/>
          <a:srcRect l="3111" t="70823" r="78037" b="19191"/>
          <a:stretch>
            <a:fillRect/>
          </a:stretch>
        </p:blipFill>
        <p:spPr bwMode="auto">
          <a:xfrm>
            <a:off x="968189" y="4324735"/>
            <a:ext cx="3926541" cy="2140611"/>
          </a:xfrm>
          <a:prstGeom prst="rect">
            <a:avLst/>
          </a:prstGeom>
          <a:noFill/>
        </p:spPr>
      </p:pic>
      <p:sp>
        <p:nvSpPr>
          <p:cNvPr id="7" name="TextBox 6"/>
          <p:cNvSpPr txBox="1"/>
          <p:nvPr/>
        </p:nvSpPr>
        <p:spPr>
          <a:xfrm>
            <a:off x="2047152" y="6488668"/>
            <a:ext cx="189603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4.4: Kamačnik</a:t>
            </a:r>
            <a:endParaRPr lang="hr-HR" i="1" dirty="0">
              <a:solidFill>
                <a:schemeClr val="bg2">
                  <a:lumMod val="25000"/>
                </a:schemeClr>
              </a:solidFill>
            </a:endParaRPr>
          </a:p>
        </p:txBody>
      </p:sp>
      <p:sp>
        <p:nvSpPr>
          <p:cNvPr id="8" name="TextBox 7"/>
          <p:cNvSpPr txBox="1"/>
          <p:nvPr/>
        </p:nvSpPr>
        <p:spPr>
          <a:xfrm>
            <a:off x="6253393" y="6488668"/>
            <a:ext cx="169405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4.5: Guduča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4. Sandučasti sklopovi (4)</a:t>
            </a:r>
            <a:endParaRPr lang="en-US" sz="3600" dirty="0"/>
          </a:p>
        </p:txBody>
      </p:sp>
      <p:sp>
        <p:nvSpPr>
          <p:cNvPr id="3" name="Content Placeholder 2"/>
          <p:cNvSpPr>
            <a:spLocks noGrp="1"/>
          </p:cNvSpPr>
          <p:nvPr>
            <p:ph idx="1"/>
          </p:nvPr>
        </p:nvSpPr>
        <p:spPr>
          <a:xfrm>
            <a:off x="1071538" y="714356"/>
            <a:ext cx="7929618" cy="2534453"/>
          </a:xfrm>
        </p:spPr>
        <p:txBody>
          <a:bodyPr>
            <a:normAutofit/>
          </a:bodyPr>
          <a:lstStyle/>
          <a:p>
            <a:pPr>
              <a:buNone/>
            </a:pPr>
            <a:r>
              <a:rPr lang="hr-HR" dirty="0" smtClean="0"/>
              <a:t>4.1 Gredni i okvirni mostovi (4)</a:t>
            </a:r>
            <a:endParaRPr lang="en-US" dirty="0" smtClean="0"/>
          </a:p>
          <a:p>
            <a:pPr>
              <a:buNone/>
            </a:pPr>
            <a:r>
              <a:rPr lang="hr-HR" sz="2400" dirty="0" smtClean="0">
                <a:latin typeface="Arial"/>
                <a:cs typeface="Arial"/>
              </a:rPr>
              <a:t>Zanimljivo je rješenje popr. presjeka novog Carevinskog mosta (</a:t>
            </a:r>
            <a:r>
              <a:rPr lang="hr-HR" sz="2400" i="1" dirty="0" smtClean="0">
                <a:latin typeface="Arial"/>
                <a:cs typeface="Arial"/>
              </a:rPr>
              <a:t>Reichsbrücke</a:t>
            </a:r>
            <a:r>
              <a:rPr lang="hr-HR" sz="2400" dirty="0" smtClean="0">
                <a:latin typeface="Arial"/>
                <a:cs typeface="Arial"/>
              </a:rPr>
              <a:t>) u Beču (slika 4.6): po gornjoj se ploči sanduka odvija cestovni promet, unutar sanduka su tračna vozila, između njih različiti vodovi, a izvana – pječaci, zaštićeni od buke, kiše, blata itd.</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44</a:t>
            </a:fld>
            <a:endParaRPr lang="en-US"/>
          </a:p>
        </p:txBody>
      </p:sp>
      <p:pic>
        <p:nvPicPr>
          <p:cNvPr id="9218" name="Picture 2"/>
          <p:cNvPicPr>
            <a:picLocks noChangeAspect="1" noChangeArrowheads="1"/>
          </p:cNvPicPr>
          <p:nvPr/>
        </p:nvPicPr>
        <p:blipFill>
          <a:blip r:embed="rId2"/>
          <a:srcRect/>
          <a:stretch>
            <a:fillRect/>
          </a:stretch>
        </p:blipFill>
        <p:spPr bwMode="auto">
          <a:xfrm>
            <a:off x="1082303" y="3505706"/>
            <a:ext cx="8061697" cy="2260393"/>
          </a:xfrm>
          <a:prstGeom prst="rect">
            <a:avLst/>
          </a:prstGeom>
          <a:noFill/>
          <a:ln w="9525">
            <a:noFill/>
            <a:miter lim="800000"/>
            <a:headEnd/>
            <a:tailEnd/>
          </a:ln>
          <a:effectLst/>
        </p:spPr>
      </p:pic>
      <p:sp>
        <p:nvSpPr>
          <p:cNvPr id="6" name="TextBox 5"/>
          <p:cNvSpPr txBox="1"/>
          <p:nvPr/>
        </p:nvSpPr>
        <p:spPr>
          <a:xfrm>
            <a:off x="2628066" y="5931971"/>
            <a:ext cx="53501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4.6: Poprečni presjek novog Carevinskog mosta u Beču </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normAutofit/>
          </a:bodyPr>
          <a:lstStyle/>
          <a:p>
            <a:r>
              <a:rPr lang="hr-HR" sz="3600" dirty="0" smtClean="0"/>
              <a:t>4. Sandučasti sklopovi (5)</a:t>
            </a:r>
            <a:endParaRPr lang="en-US" sz="3600" dirty="0"/>
          </a:p>
        </p:txBody>
      </p:sp>
      <p:sp>
        <p:nvSpPr>
          <p:cNvPr id="3" name="Content Placeholder 2"/>
          <p:cNvSpPr>
            <a:spLocks noGrp="1"/>
          </p:cNvSpPr>
          <p:nvPr>
            <p:ph idx="1"/>
          </p:nvPr>
        </p:nvSpPr>
        <p:spPr>
          <a:xfrm>
            <a:off x="1071538" y="785794"/>
            <a:ext cx="7929618" cy="5929354"/>
          </a:xfrm>
        </p:spPr>
        <p:txBody>
          <a:bodyPr/>
          <a:lstStyle/>
          <a:p>
            <a:pPr>
              <a:buNone/>
            </a:pPr>
            <a:r>
              <a:rPr lang="hr-HR" dirty="0" smtClean="0"/>
              <a:t>4.1 Gredni i okvirni mostovi (5)</a:t>
            </a:r>
            <a:endParaRPr lang="en-US" dirty="0" smtClean="0"/>
          </a:p>
          <a:p>
            <a:pPr>
              <a:buNone/>
            </a:pPr>
            <a:r>
              <a:rPr lang="hr-HR" sz="2400" dirty="0" smtClean="0"/>
              <a:t>Debljine pojedinih pobočaka sanduka zadnjih su se godina povećavali u svrhu zajamčenja trajnosti. To osobito vrijedi za donju ploču. Ranije se je uzimalo da je dostatna debljina 12 cm; danas već 20 cm. Valja spomenuti da je na mostu preko Dunava kod Beške u Vojvodini ta debljina svega 8 cm!</a:t>
            </a:r>
          </a:p>
          <a:p>
            <a:pPr>
              <a:buNone/>
            </a:pPr>
            <a:r>
              <a:rPr lang="hr-HR" sz="2400" dirty="0" smtClean="0"/>
              <a:t>Hrptovi (bez natega) nekada 25 cm; danas 40 cm. Ako se natege provode kroz hrbat vrijedi pravilo: </a:t>
            </a:r>
          </a:p>
          <a:p>
            <a:pPr>
              <a:buNone/>
            </a:pPr>
            <a:r>
              <a:rPr lang="hr-HR" sz="2400" b="1" dirty="0" smtClean="0"/>
              <a:t>	d</a:t>
            </a:r>
            <a:r>
              <a:rPr lang="hr-HR" sz="2400" b="1" baseline="-25000" dirty="0" smtClean="0"/>
              <a:t>w</a:t>
            </a:r>
            <a:r>
              <a:rPr lang="hr-HR" sz="2400" b="1" dirty="0" smtClean="0"/>
              <a:t> = 25 + </a:t>
            </a:r>
            <a:r>
              <a:rPr lang="el-GR" sz="2400" b="1" dirty="0" smtClean="0"/>
              <a:t>Σ</a:t>
            </a:r>
            <a:r>
              <a:rPr lang="en-US" sz="2400" b="1" dirty="0" smtClean="0">
                <a:latin typeface="Arial"/>
                <a:cs typeface="Arial"/>
              </a:rPr>
              <a:t>Ø</a:t>
            </a:r>
            <a:r>
              <a:rPr lang="hr-HR" sz="2400" b="1" baseline="-25000" dirty="0" smtClean="0">
                <a:latin typeface="Arial"/>
                <a:cs typeface="Arial"/>
              </a:rPr>
              <a:t>c</a:t>
            </a:r>
            <a:r>
              <a:rPr lang="hr-HR" sz="2400" dirty="0" smtClean="0">
                <a:latin typeface="Arial"/>
                <a:cs typeface="Arial"/>
              </a:rPr>
              <a:t>. </a:t>
            </a:r>
          </a:p>
          <a:p>
            <a:pPr>
              <a:buNone/>
            </a:pPr>
            <a:r>
              <a:rPr lang="hr-HR" sz="2400" dirty="0" smtClean="0">
                <a:latin typeface="Arial"/>
                <a:cs typeface="Arial"/>
              </a:rPr>
              <a:t>Pri spoju s hrptom ploča se podebljava do dvostruke veličine na potezu duljine </a:t>
            </a:r>
            <a:r>
              <a:rPr lang="hr-HR" sz="2400" b="1" dirty="0" smtClean="0">
                <a:latin typeface="Arial"/>
                <a:cs typeface="Arial"/>
              </a:rPr>
              <a:t>0,2l</a:t>
            </a:r>
            <a:r>
              <a:rPr lang="hr-HR" sz="2400" b="1" baseline="-25000" dirty="0" smtClean="0">
                <a:latin typeface="Arial"/>
                <a:cs typeface="Arial"/>
              </a:rPr>
              <a:t>pl</a:t>
            </a:r>
            <a:r>
              <a:rPr lang="hr-HR" sz="2400" dirty="0" smtClean="0">
                <a:latin typeface="Arial"/>
                <a:cs typeface="Arial"/>
              </a:rPr>
              <a:t> (slika 4.7).</a:t>
            </a:r>
          </a:p>
          <a:p>
            <a:pPr>
              <a:buNone/>
            </a:pPr>
            <a:r>
              <a:rPr lang="hr-HR" sz="2400" dirty="0" smtClean="0">
                <a:latin typeface="Arial"/>
                <a:cs typeface="Arial"/>
              </a:rPr>
              <a:t>Ranije je za donju ploču vrijedilo pravilo:</a:t>
            </a:r>
          </a:p>
          <a:p>
            <a:pPr>
              <a:buNone/>
            </a:pPr>
            <a:r>
              <a:rPr lang="hr-HR" sz="2400" dirty="0" smtClean="0">
                <a:latin typeface="Arial"/>
                <a:cs typeface="Arial"/>
              </a:rPr>
              <a:t>	</a:t>
            </a:r>
            <a:r>
              <a:rPr lang="hr-HR" sz="2400" b="1" dirty="0" smtClean="0">
                <a:latin typeface="Arial"/>
                <a:cs typeface="Arial"/>
              </a:rPr>
              <a:t>40 &gt; l/d</a:t>
            </a:r>
            <a:r>
              <a:rPr lang="hr-HR" sz="2400" b="1" baseline="-25000" dirty="0" smtClean="0">
                <a:latin typeface="Arial"/>
                <a:cs typeface="Arial"/>
              </a:rPr>
              <a:t>pl</a:t>
            </a:r>
            <a:r>
              <a:rPr lang="hr-HR" sz="2400" b="1" dirty="0" smtClean="0">
                <a:latin typeface="Arial"/>
                <a:cs typeface="Arial"/>
              </a:rPr>
              <a:t> &gt; 30</a:t>
            </a:r>
            <a:endParaRPr lang="en-US" sz="2400" b="1"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r="3239"/>
          <a:stretch>
            <a:fillRect/>
          </a:stretch>
        </p:blipFill>
        <p:spPr bwMode="auto">
          <a:xfrm rot="10800000">
            <a:off x="1043491" y="1435361"/>
            <a:ext cx="4664270" cy="1340112"/>
          </a:xfrm>
          <a:prstGeom prst="rect">
            <a:avLst/>
          </a:prstGeom>
          <a:noFill/>
          <a:ln w="9525">
            <a:noFill/>
            <a:miter lim="800000"/>
            <a:headEnd/>
            <a:tailEnd/>
          </a:ln>
          <a:effectLst/>
        </p:spPr>
      </p:pic>
      <p:sp>
        <p:nvSpPr>
          <p:cNvPr id="2" name="Title 1"/>
          <p:cNvSpPr>
            <a:spLocks noGrp="1"/>
          </p:cNvSpPr>
          <p:nvPr>
            <p:ph type="title"/>
          </p:nvPr>
        </p:nvSpPr>
        <p:spPr>
          <a:xfrm>
            <a:off x="1435608" y="0"/>
            <a:ext cx="7498080" cy="857232"/>
          </a:xfrm>
        </p:spPr>
        <p:txBody>
          <a:bodyPr>
            <a:normAutofit/>
          </a:bodyPr>
          <a:lstStyle/>
          <a:p>
            <a:r>
              <a:rPr lang="hr-HR" sz="3600" dirty="0" smtClean="0"/>
              <a:t>4. Sandučasti sklopovi (6)</a:t>
            </a:r>
            <a:endParaRPr lang="en-US" sz="3600" dirty="0"/>
          </a:p>
        </p:txBody>
      </p:sp>
      <p:sp>
        <p:nvSpPr>
          <p:cNvPr id="3" name="Content Placeholder 2"/>
          <p:cNvSpPr>
            <a:spLocks noGrp="1"/>
          </p:cNvSpPr>
          <p:nvPr>
            <p:ph idx="1"/>
          </p:nvPr>
        </p:nvSpPr>
        <p:spPr>
          <a:xfrm>
            <a:off x="1142976" y="839096"/>
            <a:ext cx="7858180" cy="6018904"/>
          </a:xfrm>
        </p:spPr>
        <p:txBody>
          <a:bodyPr>
            <a:normAutofit/>
          </a:bodyPr>
          <a:lstStyle/>
          <a:p>
            <a:pPr>
              <a:buNone/>
            </a:pPr>
            <a:r>
              <a:rPr lang="hr-HR" dirty="0" smtClean="0"/>
              <a:t>4.1 Gredni i okvirni mostovi (6)</a:t>
            </a:r>
            <a:endParaRPr lang="en-US"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r>
              <a:rPr lang="hr-HR" sz="2400" dirty="0" smtClean="0"/>
              <a:t>Kako su donje ploče bile pretanke, trebalo ih je pojačavati rebrima na razmaku </a:t>
            </a:r>
            <a:r>
              <a:rPr lang="hr-HR" sz="2400" b="1" dirty="0" smtClean="0"/>
              <a:t>a = l</a:t>
            </a:r>
            <a:r>
              <a:rPr lang="hr-HR" sz="2400" b="1" baseline="-25000" dirty="0" smtClean="0"/>
              <a:t>pl</a:t>
            </a:r>
            <a:r>
              <a:rPr lang="hr-HR" sz="2400" b="1" dirty="0" smtClean="0"/>
              <a:t> </a:t>
            </a:r>
            <a:r>
              <a:rPr lang="hr-HR" sz="2400" dirty="0" smtClean="0"/>
              <a:t>(slika 4.8).</a:t>
            </a:r>
          </a:p>
          <a:p>
            <a:pPr>
              <a:buNone/>
            </a:pPr>
            <a:r>
              <a:rPr lang="hr-HR" sz="2400" dirty="0" smtClean="0"/>
              <a:t>Prepone (dijafragme) izvode se samo nad potporama. Međutim, i tamo se mogu izostaviti ako su pobočke sanduka dostatno krute, pa mogu, kao zatvoreni okvir, preuzeti torziju sanduka.</a:t>
            </a:r>
          </a:p>
          <a:p>
            <a:pPr>
              <a:buNone/>
            </a:pPr>
            <a:r>
              <a:rPr lang="hr-HR" sz="2400" dirty="0" smtClean="0"/>
              <a:t>Prepone se često betoniraju naknadno kako bi se mogla premještati unutarnja oplata.</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46</a:t>
            </a:fld>
            <a:endParaRPr lang="en-US"/>
          </a:p>
        </p:txBody>
      </p:sp>
      <p:pic>
        <p:nvPicPr>
          <p:cNvPr id="6148" name="Picture 4"/>
          <p:cNvPicPr>
            <a:picLocks noChangeAspect="1" noChangeArrowheads="1"/>
          </p:cNvPicPr>
          <p:nvPr/>
        </p:nvPicPr>
        <p:blipFill>
          <a:blip r:embed="rId3"/>
          <a:srcRect/>
          <a:stretch>
            <a:fillRect/>
          </a:stretch>
        </p:blipFill>
        <p:spPr bwMode="auto">
          <a:xfrm rot="10800000">
            <a:off x="3721756" y="2388198"/>
            <a:ext cx="5422244" cy="1218608"/>
          </a:xfrm>
          <a:prstGeom prst="rect">
            <a:avLst/>
          </a:prstGeom>
          <a:noFill/>
          <a:ln w="9525">
            <a:noFill/>
            <a:miter lim="800000"/>
            <a:headEnd/>
            <a:tailEnd/>
          </a:ln>
          <a:effectLst/>
        </p:spPr>
      </p:pic>
      <p:sp>
        <p:nvSpPr>
          <p:cNvPr id="8" name="TextBox 7"/>
          <p:cNvSpPr txBox="1"/>
          <p:nvPr/>
        </p:nvSpPr>
        <p:spPr>
          <a:xfrm>
            <a:off x="5638168" y="1442553"/>
            <a:ext cx="3505832" cy="369332"/>
          </a:xfrm>
          <a:prstGeom prst="rect">
            <a:avLst/>
          </a:prstGeom>
          <a:noFill/>
        </p:spPr>
        <p:txBody>
          <a:bodyPr wrap="none" rtlCol="0">
            <a:spAutoFit/>
          </a:bodyPr>
          <a:lstStyle/>
          <a:p>
            <a:r>
              <a:rPr lang="hr-HR" i="1" dirty="0" smtClean="0">
                <a:solidFill>
                  <a:schemeClr val="bg2">
                    <a:lumMod val="25000"/>
                  </a:schemeClr>
                </a:solidFill>
              </a:rPr>
              <a:t>Slika 4.7: Podebljanje ploče uz hrptove</a:t>
            </a:r>
            <a:endParaRPr lang="hr-HR" i="1" dirty="0">
              <a:solidFill>
                <a:schemeClr val="bg2">
                  <a:lumMod val="25000"/>
                </a:schemeClr>
              </a:solidFill>
            </a:endParaRPr>
          </a:p>
        </p:txBody>
      </p:sp>
      <p:sp>
        <p:nvSpPr>
          <p:cNvPr id="10" name="TextBox 9"/>
          <p:cNvSpPr txBox="1"/>
          <p:nvPr/>
        </p:nvSpPr>
        <p:spPr>
          <a:xfrm>
            <a:off x="1014173" y="2971932"/>
            <a:ext cx="2697726" cy="646331"/>
          </a:xfrm>
          <a:prstGeom prst="rect">
            <a:avLst/>
          </a:prstGeom>
          <a:noFill/>
        </p:spPr>
        <p:txBody>
          <a:bodyPr wrap="none" rtlCol="0">
            <a:spAutoFit/>
          </a:bodyPr>
          <a:lstStyle/>
          <a:p>
            <a:pPr algn="r"/>
            <a:r>
              <a:rPr lang="hr-HR" i="1" dirty="0" smtClean="0">
                <a:solidFill>
                  <a:schemeClr val="bg2">
                    <a:lumMod val="25000"/>
                  </a:schemeClr>
                </a:solidFill>
              </a:rPr>
              <a:t>Slika 4.8: Rebro za pojačanje</a:t>
            </a:r>
          </a:p>
          <a:p>
            <a:pPr algn="r"/>
            <a:r>
              <a:rPr lang="hr-HR" i="1" dirty="0" smtClean="0">
                <a:solidFill>
                  <a:schemeClr val="bg2">
                    <a:lumMod val="25000"/>
                  </a:schemeClr>
                </a:solidFill>
              </a:rPr>
              <a:t>donje ploče</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lstStyle/>
          <a:p>
            <a:r>
              <a:rPr lang="hr-HR" sz="4400" dirty="0" smtClean="0"/>
              <a:t>4. Sandučasti sklopovi (7)</a:t>
            </a:r>
            <a:endParaRPr lang="en-US" dirty="0"/>
          </a:p>
        </p:txBody>
      </p:sp>
      <p:sp>
        <p:nvSpPr>
          <p:cNvPr id="3" name="Content Placeholder 2"/>
          <p:cNvSpPr>
            <a:spLocks noGrp="1"/>
          </p:cNvSpPr>
          <p:nvPr>
            <p:ph idx="1"/>
          </p:nvPr>
        </p:nvSpPr>
        <p:spPr>
          <a:xfrm>
            <a:off x="1071538" y="785794"/>
            <a:ext cx="7929618" cy="5929354"/>
          </a:xfrm>
        </p:spPr>
        <p:txBody>
          <a:bodyPr>
            <a:normAutofit/>
          </a:bodyPr>
          <a:lstStyle/>
          <a:p>
            <a:pPr>
              <a:buNone/>
            </a:pPr>
            <a:r>
              <a:rPr lang="hr-HR" dirty="0" smtClean="0"/>
              <a:t>4.2 Lučni mostovi (1)</a:t>
            </a:r>
            <a:endParaRPr lang="en-US" dirty="0" smtClean="0"/>
          </a:p>
          <a:p>
            <a:pPr>
              <a:buNone/>
            </a:pPr>
            <a:r>
              <a:rPr lang="hr-HR" sz="2400" dirty="0" smtClean="0"/>
              <a:t>Danas se uglavnom grade lučni mostovi raspona &gt; 100 m, u pravilu sandučasta presjeka. Pri tomu sanduk ima 2, 3 ili 4 hrpta (slika 4.9).</a:t>
            </a:r>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endParaRPr lang="hr-HR" sz="2400" dirty="0" smtClean="0"/>
          </a:p>
          <a:p>
            <a:pPr>
              <a:buNone/>
            </a:pPr>
            <a:r>
              <a:rPr lang="hr-HR" sz="2400" dirty="0" smtClean="0"/>
              <a:t>I naši jadranski mostovi drže se toga pravila (slike 4.10 do 4.15).</a:t>
            </a:r>
          </a:p>
        </p:txBody>
      </p:sp>
      <p:sp>
        <p:nvSpPr>
          <p:cNvPr id="4" name="Slide Number Placeholder 3"/>
          <p:cNvSpPr>
            <a:spLocks noGrp="1"/>
          </p:cNvSpPr>
          <p:nvPr>
            <p:ph type="sldNum" sz="quarter" idx="12"/>
          </p:nvPr>
        </p:nvSpPr>
        <p:spPr/>
        <p:txBody>
          <a:bodyPr/>
          <a:lstStyle/>
          <a:p>
            <a:fld id="{B7910810-0D8D-4A21-8CA7-2A7D4B18CA42}" type="slidenum">
              <a:rPr lang="en-US" smtClean="0"/>
              <a:pPr/>
              <a:t>47</a:t>
            </a:fld>
            <a:endParaRPr lang="en-US"/>
          </a:p>
        </p:txBody>
      </p:sp>
      <p:pic>
        <p:nvPicPr>
          <p:cNvPr id="10242" name="Picture 2"/>
          <p:cNvPicPr>
            <a:picLocks noChangeAspect="1" noChangeArrowheads="1"/>
          </p:cNvPicPr>
          <p:nvPr/>
        </p:nvPicPr>
        <p:blipFill>
          <a:blip r:embed="rId2"/>
          <a:srcRect l="1409"/>
          <a:stretch>
            <a:fillRect/>
          </a:stretch>
        </p:blipFill>
        <p:spPr bwMode="auto">
          <a:xfrm>
            <a:off x="1785769" y="2550222"/>
            <a:ext cx="5744583" cy="2646227"/>
          </a:xfrm>
          <a:prstGeom prst="rect">
            <a:avLst/>
          </a:prstGeom>
          <a:noFill/>
          <a:ln w="9525">
            <a:noFill/>
            <a:miter lim="800000"/>
            <a:headEnd/>
            <a:tailEnd/>
          </a:ln>
          <a:effectLst/>
        </p:spPr>
      </p:pic>
      <p:sp>
        <p:nvSpPr>
          <p:cNvPr id="6" name="TextBox 5"/>
          <p:cNvSpPr txBox="1"/>
          <p:nvPr/>
        </p:nvSpPr>
        <p:spPr>
          <a:xfrm>
            <a:off x="2735642" y="5082116"/>
            <a:ext cx="460901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4.9: Poprečni presjeci sanduka lučnih mostova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lstStyle/>
          <a:p>
            <a:r>
              <a:rPr lang="hr-HR" sz="4400" dirty="0" smtClean="0"/>
              <a:t>4. Sandučasti sklopovi (7)</a:t>
            </a:r>
            <a:endParaRPr lang="en-US" dirty="0"/>
          </a:p>
        </p:txBody>
      </p:sp>
      <p:sp>
        <p:nvSpPr>
          <p:cNvPr id="3" name="Content Placeholder 2"/>
          <p:cNvSpPr>
            <a:spLocks noGrp="1"/>
          </p:cNvSpPr>
          <p:nvPr>
            <p:ph idx="1"/>
          </p:nvPr>
        </p:nvSpPr>
        <p:spPr>
          <a:xfrm>
            <a:off x="1071538" y="785794"/>
            <a:ext cx="7929618" cy="5929354"/>
          </a:xfrm>
        </p:spPr>
        <p:txBody>
          <a:bodyPr>
            <a:normAutofit/>
          </a:bodyPr>
          <a:lstStyle/>
          <a:p>
            <a:pPr>
              <a:buNone/>
            </a:pPr>
            <a:r>
              <a:rPr lang="hr-HR" dirty="0" smtClean="0"/>
              <a:t>4.2 Lučni mostovi (1)</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48</a:t>
            </a:fld>
            <a:endParaRPr lang="en-US"/>
          </a:p>
        </p:txBody>
      </p:sp>
      <p:pic>
        <p:nvPicPr>
          <p:cNvPr id="7170" name="Picture 2"/>
          <p:cNvPicPr>
            <a:picLocks noChangeAspect="1" noChangeArrowheads="1"/>
          </p:cNvPicPr>
          <p:nvPr/>
        </p:nvPicPr>
        <p:blipFill>
          <a:blip r:embed="rId2"/>
          <a:srcRect/>
          <a:stretch>
            <a:fillRect/>
          </a:stretch>
        </p:blipFill>
        <p:spPr bwMode="auto">
          <a:xfrm>
            <a:off x="1066382" y="2082670"/>
            <a:ext cx="3605716" cy="3500549"/>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r="4966" b="2601"/>
          <a:stretch>
            <a:fillRect/>
          </a:stretch>
        </p:blipFill>
        <p:spPr bwMode="auto">
          <a:xfrm>
            <a:off x="4702211" y="1808574"/>
            <a:ext cx="4441789" cy="3990491"/>
          </a:xfrm>
          <a:prstGeom prst="rect">
            <a:avLst/>
          </a:prstGeom>
          <a:noFill/>
          <a:ln w="9525">
            <a:noFill/>
            <a:miter lim="800000"/>
            <a:headEnd/>
            <a:tailEnd/>
          </a:ln>
          <a:effectLst/>
        </p:spPr>
      </p:pic>
      <p:sp>
        <p:nvSpPr>
          <p:cNvPr id="9" name="TextBox 8"/>
          <p:cNvSpPr txBox="1"/>
          <p:nvPr/>
        </p:nvSpPr>
        <p:spPr>
          <a:xfrm>
            <a:off x="1700869" y="5616519"/>
            <a:ext cx="2335255" cy="369332"/>
          </a:xfrm>
          <a:prstGeom prst="rect">
            <a:avLst/>
          </a:prstGeom>
          <a:noFill/>
        </p:spPr>
        <p:txBody>
          <a:bodyPr wrap="none" rtlCol="0">
            <a:spAutoFit/>
          </a:bodyPr>
          <a:lstStyle/>
          <a:p>
            <a:r>
              <a:rPr lang="hr-HR" i="1" dirty="0" smtClean="0">
                <a:solidFill>
                  <a:schemeClr val="bg2">
                    <a:lumMod val="25000"/>
                  </a:schemeClr>
                </a:solidFill>
              </a:rPr>
              <a:t>Slika 4.10: Šibenski most</a:t>
            </a:r>
            <a:endParaRPr lang="hr-HR" i="1" dirty="0">
              <a:solidFill>
                <a:schemeClr val="bg2">
                  <a:lumMod val="25000"/>
                </a:schemeClr>
              </a:solidFill>
            </a:endParaRPr>
          </a:p>
        </p:txBody>
      </p:sp>
      <p:sp>
        <p:nvSpPr>
          <p:cNvPr id="10" name="TextBox 9"/>
          <p:cNvSpPr txBox="1"/>
          <p:nvPr/>
        </p:nvSpPr>
        <p:spPr>
          <a:xfrm>
            <a:off x="6326657" y="5788643"/>
            <a:ext cx="2072234" cy="369332"/>
          </a:xfrm>
          <a:prstGeom prst="rect">
            <a:avLst/>
          </a:prstGeom>
          <a:noFill/>
        </p:spPr>
        <p:txBody>
          <a:bodyPr wrap="none" rtlCol="0">
            <a:spAutoFit/>
          </a:bodyPr>
          <a:lstStyle/>
          <a:p>
            <a:r>
              <a:rPr lang="hr-HR" i="1" dirty="0" smtClean="0">
                <a:solidFill>
                  <a:schemeClr val="bg2">
                    <a:lumMod val="25000"/>
                  </a:schemeClr>
                </a:solidFill>
              </a:rPr>
              <a:t>Slika 4.11: Paški most</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lstStyle/>
          <a:p>
            <a:r>
              <a:rPr lang="hr-HR" sz="4400" dirty="0" smtClean="0"/>
              <a:t>4. Sandučasti sklopovi (7)</a:t>
            </a:r>
            <a:endParaRPr lang="en-US" dirty="0"/>
          </a:p>
        </p:txBody>
      </p:sp>
      <p:sp>
        <p:nvSpPr>
          <p:cNvPr id="3" name="Content Placeholder 2"/>
          <p:cNvSpPr>
            <a:spLocks noGrp="1"/>
          </p:cNvSpPr>
          <p:nvPr>
            <p:ph idx="1"/>
          </p:nvPr>
        </p:nvSpPr>
        <p:spPr>
          <a:xfrm>
            <a:off x="1071538" y="785794"/>
            <a:ext cx="7929618" cy="5929354"/>
          </a:xfrm>
        </p:spPr>
        <p:txBody>
          <a:bodyPr>
            <a:normAutofit/>
          </a:bodyPr>
          <a:lstStyle/>
          <a:p>
            <a:pPr>
              <a:buNone/>
            </a:pPr>
            <a:r>
              <a:rPr lang="hr-HR" dirty="0" smtClean="0"/>
              <a:t>4.2 Lučni mostovi (1)</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49</a:t>
            </a:fld>
            <a:endParaRPr lang="en-US"/>
          </a:p>
        </p:txBody>
      </p:sp>
      <p:sp>
        <p:nvSpPr>
          <p:cNvPr id="9" name="TextBox 8"/>
          <p:cNvSpPr txBox="1"/>
          <p:nvPr/>
        </p:nvSpPr>
        <p:spPr>
          <a:xfrm>
            <a:off x="1421171" y="5659549"/>
            <a:ext cx="2075568" cy="369332"/>
          </a:xfrm>
          <a:prstGeom prst="rect">
            <a:avLst/>
          </a:prstGeom>
          <a:noFill/>
        </p:spPr>
        <p:txBody>
          <a:bodyPr wrap="none" rtlCol="0">
            <a:spAutoFit/>
          </a:bodyPr>
          <a:lstStyle/>
          <a:p>
            <a:r>
              <a:rPr lang="hr-HR" i="1" dirty="0" smtClean="0">
                <a:solidFill>
                  <a:schemeClr val="bg2">
                    <a:lumMod val="25000"/>
                  </a:schemeClr>
                </a:solidFill>
              </a:rPr>
              <a:t>Slika 4.12: Krčki most</a:t>
            </a:r>
            <a:endParaRPr lang="hr-HR" i="1" dirty="0">
              <a:solidFill>
                <a:schemeClr val="bg2">
                  <a:lumMod val="25000"/>
                </a:schemeClr>
              </a:solidFill>
            </a:endParaRPr>
          </a:p>
        </p:txBody>
      </p:sp>
      <p:pic>
        <p:nvPicPr>
          <p:cNvPr id="8194" name="Picture 2"/>
          <p:cNvPicPr>
            <a:picLocks noChangeAspect="1" noChangeArrowheads="1"/>
          </p:cNvPicPr>
          <p:nvPr/>
        </p:nvPicPr>
        <p:blipFill>
          <a:blip r:embed="rId2"/>
          <a:srcRect l="37568"/>
          <a:stretch>
            <a:fillRect/>
          </a:stretch>
        </p:blipFill>
        <p:spPr bwMode="auto">
          <a:xfrm>
            <a:off x="2678653" y="1485123"/>
            <a:ext cx="5325037" cy="3123882"/>
          </a:xfrm>
          <a:prstGeom prst="rect">
            <a:avLst/>
          </a:prstGeom>
          <a:noFill/>
          <a:ln w="9525">
            <a:noFill/>
            <a:miter lim="800000"/>
            <a:headEnd/>
            <a:tailEnd/>
          </a:ln>
          <a:effectLst/>
        </p:spPr>
      </p:pic>
      <p:pic>
        <p:nvPicPr>
          <p:cNvPr id="8195" name="Picture 3"/>
          <p:cNvPicPr>
            <a:picLocks noChangeAspect="1" noChangeArrowheads="1"/>
          </p:cNvPicPr>
          <p:nvPr/>
        </p:nvPicPr>
        <p:blipFill>
          <a:blip r:embed="rId2"/>
          <a:srcRect t="17256" r="67650" b="24204"/>
          <a:stretch>
            <a:fillRect/>
          </a:stretch>
        </p:blipFill>
        <p:spPr bwMode="auto">
          <a:xfrm>
            <a:off x="3767921" y="4598894"/>
            <a:ext cx="3213792" cy="2130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pPr algn="l"/>
            <a:r>
              <a:rPr lang="hr-HR" sz="3600" dirty="0" smtClean="0"/>
              <a:t>2. Pločasti sklopovi (2)</a:t>
            </a:r>
            <a:endParaRPr lang="en-US" sz="3600" dirty="0"/>
          </a:p>
        </p:txBody>
      </p:sp>
      <p:sp>
        <p:nvSpPr>
          <p:cNvPr id="3" name="Content Placeholder 2"/>
          <p:cNvSpPr>
            <a:spLocks noGrp="1"/>
          </p:cNvSpPr>
          <p:nvPr>
            <p:ph idx="1"/>
          </p:nvPr>
        </p:nvSpPr>
        <p:spPr>
          <a:xfrm>
            <a:off x="214282" y="714356"/>
            <a:ext cx="8715436" cy="6000792"/>
          </a:xfrm>
        </p:spPr>
        <p:txBody>
          <a:bodyPr>
            <a:normAutofit lnSpcReduction="10000"/>
          </a:bodyPr>
          <a:lstStyle/>
          <a:p>
            <a:pPr>
              <a:buNone/>
            </a:pPr>
            <a:r>
              <a:rPr lang="hr-HR" dirty="0" smtClean="0"/>
              <a:t>2.1 Gredni i okvirni mostovi (2)</a:t>
            </a:r>
          </a:p>
          <a:p>
            <a:pPr>
              <a:buNone/>
            </a:pPr>
            <a:r>
              <a:rPr lang="hr-HR" sz="2400" b="1" i="1" dirty="0" smtClean="0"/>
              <a:t>2.1.1 Ploče betonirane na samom mjestu (2)</a:t>
            </a:r>
          </a:p>
          <a:p>
            <a:pPr>
              <a:buNone/>
            </a:pPr>
            <a:r>
              <a:rPr lang="hr-HR" sz="2400" dirty="0" smtClean="0"/>
              <a:t>Ako je nagib kolnika dvostrešan, uvriježeno je da se podgled ploče izvodi vodoravno, a ako je jednostrešan – usporedno s nagibom kolnika (slika 2.3).</a:t>
            </a:r>
          </a:p>
          <a:p>
            <a:pPr>
              <a:buNone/>
            </a:pPr>
            <a:endParaRPr lang="hr-HR" sz="2400" dirty="0" smtClean="0"/>
          </a:p>
          <a:p>
            <a:pPr>
              <a:buNone/>
            </a:pPr>
            <a:endParaRPr lang="hr-HR" sz="2400" dirty="0" smtClean="0"/>
          </a:p>
          <a:p>
            <a:pPr>
              <a:buNone/>
            </a:pPr>
            <a:endParaRPr lang="hr-HR" sz="2400" dirty="0" smtClean="0"/>
          </a:p>
          <a:p>
            <a:pPr>
              <a:buNone/>
            </a:pPr>
            <a:r>
              <a:rPr lang="hr-HR" sz="2400" dirty="0" smtClean="0"/>
              <a:t>Ploče puna presjeka izvanredno su statički neučinkovite i to i one od armiranog betona i prednapete. Naime, imaju vrlo nepovoljan omjer momenta tromosti i ploštine presjeka. Zato su se sve do nedavno izvodile olakšane ploče, ošupljena presjeka. U početku se je pretjerivalo s mjerom olakšavanja, a još više s debljinama betona oko štednih otvora. Naime, najčešće su štedni umetci bile cijevi, ali bilo je i ima i sandučastih.</a:t>
            </a:r>
          </a:p>
          <a:p>
            <a:pPr>
              <a:buNone/>
            </a:pPr>
            <a:endParaRPr lang="en-US" dirty="0"/>
          </a:p>
        </p:txBody>
      </p:sp>
      <p:pic>
        <p:nvPicPr>
          <p:cNvPr id="3074" name="Picture 2"/>
          <p:cNvPicPr>
            <a:picLocks noChangeAspect="1" noChangeArrowheads="1"/>
          </p:cNvPicPr>
          <p:nvPr/>
        </p:nvPicPr>
        <p:blipFill>
          <a:blip r:embed="rId2"/>
          <a:srcRect/>
          <a:stretch>
            <a:fillRect/>
          </a:stretch>
        </p:blipFill>
        <p:spPr bwMode="auto">
          <a:xfrm>
            <a:off x="1132218" y="2699158"/>
            <a:ext cx="7620030" cy="762003"/>
          </a:xfrm>
          <a:prstGeom prst="rect">
            <a:avLst/>
          </a:prstGeom>
          <a:noFill/>
          <a:ln w="9525">
            <a:noFill/>
            <a:miter lim="800000"/>
            <a:headEnd/>
            <a:tailEnd/>
          </a:ln>
          <a:effectLst/>
        </p:spPr>
      </p:pic>
      <p:sp>
        <p:nvSpPr>
          <p:cNvPr id="5" name="TextBox 4"/>
          <p:cNvSpPr txBox="1"/>
          <p:nvPr/>
        </p:nvSpPr>
        <p:spPr>
          <a:xfrm>
            <a:off x="1824754" y="3464990"/>
            <a:ext cx="5752922" cy="369332"/>
          </a:xfrm>
          <a:prstGeom prst="rect">
            <a:avLst/>
          </a:prstGeom>
          <a:noFill/>
        </p:spPr>
        <p:txBody>
          <a:bodyPr wrap="none" rtlCol="0">
            <a:spAutoFit/>
          </a:bodyPr>
          <a:lstStyle/>
          <a:p>
            <a:r>
              <a:rPr lang="hr-HR" i="1" dirty="0" smtClean="0">
                <a:solidFill>
                  <a:schemeClr val="bg2">
                    <a:lumMod val="25000"/>
                  </a:schemeClr>
                </a:solidFill>
              </a:rPr>
              <a:t>Slika 2.3: Podgled ploče u zavisnoti od poprečnog nagiba kolnika</a:t>
            </a:r>
            <a:endParaRPr lang="hr-HR" i="1" dirty="0">
              <a:solidFill>
                <a:schemeClr val="bg2">
                  <a:lumMod val="25000"/>
                </a:schemeClr>
              </a:solidFill>
            </a:endParaRPr>
          </a:p>
        </p:txBody>
      </p:sp>
      <p:sp>
        <p:nvSpPr>
          <p:cNvPr id="6" name="Slide Number Placeholder 5"/>
          <p:cNvSpPr>
            <a:spLocks noGrp="1"/>
          </p:cNvSpPr>
          <p:nvPr>
            <p:ph type="sldNum" sz="quarter" idx="12"/>
          </p:nvPr>
        </p:nvSpPr>
        <p:spPr/>
        <p:txBody>
          <a:bodyPr/>
          <a:lstStyle/>
          <a:p>
            <a:fld id="{B7910810-0D8D-4A21-8CA7-2A7D4B18CA42}"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15DispJadr"/>
          <p:cNvPicPr>
            <a:picLocks noChangeAspect="1" noChangeArrowheads="1"/>
          </p:cNvPicPr>
          <p:nvPr/>
        </p:nvPicPr>
        <p:blipFill>
          <a:blip r:embed="rId2"/>
          <a:srcRect l="62846" t="72798" r="2432" b="2516"/>
          <a:stretch>
            <a:fillRect/>
          </a:stretch>
        </p:blipFill>
        <p:spPr bwMode="auto">
          <a:xfrm>
            <a:off x="2829261" y="1164798"/>
            <a:ext cx="4765638" cy="2594999"/>
          </a:xfrm>
          <a:prstGeom prst="rect">
            <a:avLst/>
          </a:prstGeom>
          <a:noFill/>
          <a:ln w="9525">
            <a:noFill/>
            <a:miter lim="800000"/>
            <a:headEnd/>
            <a:tailEnd/>
          </a:ln>
        </p:spPr>
      </p:pic>
      <p:sp>
        <p:nvSpPr>
          <p:cNvPr id="2" name="Title 1"/>
          <p:cNvSpPr>
            <a:spLocks noGrp="1"/>
          </p:cNvSpPr>
          <p:nvPr>
            <p:ph type="title"/>
          </p:nvPr>
        </p:nvSpPr>
        <p:spPr>
          <a:xfrm>
            <a:off x="1435608" y="0"/>
            <a:ext cx="7498080" cy="785794"/>
          </a:xfrm>
        </p:spPr>
        <p:txBody>
          <a:bodyPr/>
          <a:lstStyle/>
          <a:p>
            <a:r>
              <a:rPr lang="hr-HR" sz="4400" dirty="0" smtClean="0"/>
              <a:t>4. Sandučasti sklopovi (7)</a:t>
            </a:r>
            <a:endParaRPr lang="en-US" dirty="0"/>
          </a:p>
        </p:txBody>
      </p:sp>
      <p:sp>
        <p:nvSpPr>
          <p:cNvPr id="3" name="Content Placeholder 2"/>
          <p:cNvSpPr>
            <a:spLocks noGrp="1"/>
          </p:cNvSpPr>
          <p:nvPr>
            <p:ph idx="1"/>
          </p:nvPr>
        </p:nvSpPr>
        <p:spPr>
          <a:xfrm>
            <a:off x="1071538" y="785794"/>
            <a:ext cx="7929618" cy="5929354"/>
          </a:xfrm>
        </p:spPr>
        <p:txBody>
          <a:bodyPr>
            <a:normAutofit/>
          </a:bodyPr>
          <a:lstStyle/>
          <a:p>
            <a:pPr>
              <a:buNone/>
            </a:pPr>
            <a:r>
              <a:rPr lang="hr-HR" dirty="0" smtClean="0"/>
              <a:t>4.2 Lučni mostovi (1)</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50</a:t>
            </a:fld>
            <a:endParaRPr lang="en-US"/>
          </a:p>
        </p:txBody>
      </p:sp>
      <p:sp>
        <p:nvSpPr>
          <p:cNvPr id="9" name="TextBox 8"/>
          <p:cNvSpPr txBox="1"/>
          <p:nvPr/>
        </p:nvSpPr>
        <p:spPr>
          <a:xfrm>
            <a:off x="6595545" y="3174533"/>
            <a:ext cx="2548455" cy="369332"/>
          </a:xfrm>
          <a:prstGeom prst="rect">
            <a:avLst/>
          </a:prstGeom>
          <a:noFill/>
        </p:spPr>
        <p:txBody>
          <a:bodyPr wrap="none" rtlCol="0">
            <a:spAutoFit/>
          </a:bodyPr>
          <a:lstStyle/>
          <a:p>
            <a:r>
              <a:rPr lang="hr-HR" i="1" dirty="0" smtClean="0">
                <a:solidFill>
                  <a:schemeClr val="bg2">
                    <a:lumMod val="25000"/>
                  </a:schemeClr>
                </a:solidFill>
              </a:rPr>
              <a:t>Slika 4.13: Maslenički most</a:t>
            </a:r>
            <a:endParaRPr lang="hr-HR" i="1" dirty="0">
              <a:solidFill>
                <a:schemeClr val="bg2">
                  <a:lumMod val="25000"/>
                </a:schemeClr>
              </a:solidFill>
            </a:endParaRPr>
          </a:p>
        </p:txBody>
      </p:sp>
      <p:pic>
        <p:nvPicPr>
          <p:cNvPr id="11" name="Picture 3" descr="C:\Users\Zvonimir\Documents\Tatine slike za ivsabor-mostovi\Slika 41.jpg"/>
          <p:cNvPicPr>
            <a:picLocks noChangeAspect="1" noChangeArrowheads="1"/>
          </p:cNvPicPr>
          <p:nvPr/>
        </p:nvPicPr>
        <p:blipFill>
          <a:blip r:embed="rId3"/>
          <a:srcRect t="-1477" b="4337"/>
          <a:stretch>
            <a:fillRect/>
          </a:stretch>
        </p:blipFill>
        <p:spPr bwMode="auto">
          <a:xfrm>
            <a:off x="2589058" y="3711388"/>
            <a:ext cx="5199478" cy="3012141"/>
          </a:xfrm>
          <a:prstGeom prst="rect">
            <a:avLst/>
          </a:prstGeom>
          <a:noFill/>
        </p:spPr>
      </p:pic>
      <p:sp>
        <p:nvSpPr>
          <p:cNvPr id="12" name="TextBox 11"/>
          <p:cNvSpPr txBox="1"/>
          <p:nvPr/>
        </p:nvSpPr>
        <p:spPr>
          <a:xfrm>
            <a:off x="1369176" y="6488668"/>
            <a:ext cx="2493183" cy="369332"/>
          </a:xfrm>
          <a:prstGeom prst="rect">
            <a:avLst/>
          </a:prstGeom>
          <a:noFill/>
        </p:spPr>
        <p:txBody>
          <a:bodyPr wrap="none" rtlCol="0">
            <a:spAutoFit/>
          </a:bodyPr>
          <a:lstStyle/>
          <a:p>
            <a:r>
              <a:rPr lang="hr-HR" i="1" dirty="0" smtClean="0">
                <a:solidFill>
                  <a:schemeClr val="bg2">
                    <a:lumMod val="25000"/>
                  </a:schemeClr>
                </a:solidFill>
              </a:rPr>
              <a:t>Slika 4.14: Skradinski most</a:t>
            </a:r>
            <a:endParaRPr lang="hr-HR" i="1"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Zvonimir\Documents\Tatine slike za ivsabor-mostovi\Slika 61.jpg"/>
          <p:cNvPicPr>
            <a:picLocks noChangeAspect="1" noChangeArrowheads="1"/>
          </p:cNvPicPr>
          <p:nvPr/>
        </p:nvPicPr>
        <p:blipFill>
          <a:blip r:embed="rId2"/>
          <a:srcRect l="4113" r="7198"/>
          <a:stretch>
            <a:fillRect/>
          </a:stretch>
        </p:blipFill>
        <p:spPr bwMode="auto">
          <a:xfrm>
            <a:off x="4410635" y="1450387"/>
            <a:ext cx="4733365" cy="5407613"/>
          </a:xfrm>
          <a:prstGeom prst="rect">
            <a:avLst/>
          </a:prstGeom>
          <a:noFill/>
        </p:spPr>
      </p:pic>
      <p:sp>
        <p:nvSpPr>
          <p:cNvPr id="2" name="Title 1"/>
          <p:cNvSpPr>
            <a:spLocks noGrp="1"/>
          </p:cNvSpPr>
          <p:nvPr>
            <p:ph type="title"/>
          </p:nvPr>
        </p:nvSpPr>
        <p:spPr>
          <a:xfrm>
            <a:off x="1435608" y="0"/>
            <a:ext cx="5933380" cy="785794"/>
          </a:xfrm>
        </p:spPr>
        <p:txBody>
          <a:bodyPr/>
          <a:lstStyle/>
          <a:p>
            <a:r>
              <a:rPr lang="hr-HR" sz="4400" dirty="0" smtClean="0"/>
              <a:t>4. Sandučasti sklopovi (7)</a:t>
            </a:r>
            <a:endParaRPr lang="en-US" dirty="0"/>
          </a:p>
        </p:txBody>
      </p:sp>
      <p:sp>
        <p:nvSpPr>
          <p:cNvPr id="3" name="Content Placeholder 2"/>
          <p:cNvSpPr>
            <a:spLocks noGrp="1"/>
          </p:cNvSpPr>
          <p:nvPr>
            <p:ph idx="1"/>
          </p:nvPr>
        </p:nvSpPr>
        <p:spPr>
          <a:xfrm>
            <a:off x="1071538" y="785794"/>
            <a:ext cx="7929618" cy="5929354"/>
          </a:xfrm>
        </p:spPr>
        <p:txBody>
          <a:bodyPr>
            <a:normAutofit/>
          </a:bodyPr>
          <a:lstStyle/>
          <a:p>
            <a:pPr>
              <a:buNone/>
            </a:pPr>
            <a:r>
              <a:rPr lang="hr-HR" dirty="0" smtClean="0"/>
              <a:t>4.2 Lučni mostovi (1)</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51</a:t>
            </a:fld>
            <a:endParaRPr lang="en-US"/>
          </a:p>
        </p:txBody>
      </p:sp>
      <p:sp>
        <p:nvSpPr>
          <p:cNvPr id="12" name="TextBox 11"/>
          <p:cNvSpPr txBox="1"/>
          <p:nvPr/>
        </p:nvSpPr>
        <p:spPr>
          <a:xfrm>
            <a:off x="1039644" y="6488668"/>
            <a:ext cx="3564630" cy="369332"/>
          </a:xfrm>
          <a:prstGeom prst="rect">
            <a:avLst/>
          </a:prstGeom>
          <a:noFill/>
        </p:spPr>
        <p:txBody>
          <a:bodyPr wrap="none" rtlCol="0">
            <a:spAutoFit/>
          </a:bodyPr>
          <a:lstStyle/>
          <a:p>
            <a:r>
              <a:rPr lang="hr-HR" i="1" dirty="0" smtClean="0">
                <a:solidFill>
                  <a:schemeClr val="bg2">
                    <a:lumMod val="25000"/>
                  </a:schemeClr>
                </a:solidFill>
              </a:rPr>
              <a:t>Slika 4.15: Most preko Cetine kod Trilja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785794"/>
          </a:xfrm>
        </p:spPr>
        <p:txBody>
          <a:bodyPr/>
          <a:lstStyle/>
          <a:p>
            <a:r>
              <a:rPr lang="hr-HR" sz="4400" dirty="0" smtClean="0"/>
              <a:t>4. Sandučasti sklopovi (7)</a:t>
            </a:r>
            <a:endParaRPr lang="en-US" dirty="0"/>
          </a:p>
        </p:txBody>
      </p:sp>
      <p:sp>
        <p:nvSpPr>
          <p:cNvPr id="3" name="Content Placeholder 2"/>
          <p:cNvSpPr>
            <a:spLocks noGrp="1"/>
          </p:cNvSpPr>
          <p:nvPr>
            <p:ph idx="1"/>
          </p:nvPr>
        </p:nvSpPr>
        <p:spPr>
          <a:xfrm>
            <a:off x="1071538" y="785794"/>
            <a:ext cx="7929618" cy="5929354"/>
          </a:xfrm>
        </p:spPr>
        <p:txBody>
          <a:bodyPr/>
          <a:lstStyle/>
          <a:p>
            <a:pPr>
              <a:buNone/>
            </a:pPr>
            <a:r>
              <a:rPr lang="hr-HR" dirty="0" smtClean="0"/>
              <a:t>4.2 Lučni mostovi (1)</a:t>
            </a:r>
            <a:endParaRPr lang="en-US" dirty="0" smtClean="0"/>
          </a:p>
          <a:p>
            <a:pPr>
              <a:buNone/>
            </a:pPr>
            <a:r>
              <a:rPr lang="hr-HR" sz="2600" dirty="0" smtClean="0"/>
              <a:t>Šuplji poprečni presjek ima znatno veći moment tromosti pri istoj ploštini, a osim toga znatno je lakše postići stabilan luk pri istoj težini, što je vrlo važno pri velikim rasponima, gdje vlastita težina ima velik udio u ukupnom opterećenju.</a:t>
            </a:r>
          </a:p>
          <a:p>
            <a:pPr>
              <a:buNone/>
            </a:pPr>
            <a:r>
              <a:rPr lang="hr-HR" sz="2600" dirty="0" smtClean="0"/>
              <a:t>Krčki su lukovi gotovo u cijelosti izvedeni od predgotov-ljenih dijelova. To je duhovito rješenje, ali pati od niske trajnosti.  A i debljine su pobočaka vratolomno male.</a:t>
            </a:r>
            <a:endParaRPr lang="en-US" sz="26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normAutofit/>
          </a:bodyPr>
          <a:lstStyle/>
          <a:p>
            <a:r>
              <a:rPr lang="hr-HR" sz="3600" dirty="0" smtClean="0"/>
              <a:t>4. Sandučasti sklopovi (8)</a:t>
            </a:r>
            <a:endParaRPr lang="en-US" sz="3600" dirty="0"/>
          </a:p>
        </p:txBody>
      </p:sp>
      <p:sp>
        <p:nvSpPr>
          <p:cNvPr id="3" name="Content Placeholder 2"/>
          <p:cNvSpPr>
            <a:spLocks noGrp="1"/>
          </p:cNvSpPr>
          <p:nvPr>
            <p:ph idx="1"/>
          </p:nvPr>
        </p:nvSpPr>
        <p:spPr>
          <a:xfrm>
            <a:off x="1071538" y="857232"/>
            <a:ext cx="7929618" cy="5857916"/>
          </a:xfrm>
        </p:spPr>
        <p:txBody>
          <a:bodyPr/>
          <a:lstStyle/>
          <a:p>
            <a:pPr>
              <a:buNone/>
            </a:pPr>
            <a:r>
              <a:rPr lang="hr-HR" dirty="0" smtClean="0"/>
              <a:t>4.2 Lučni mostovi (2)</a:t>
            </a:r>
            <a:endParaRPr lang="en-US" dirty="0" smtClean="0"/>
          </a:p>
          <a:p>
            <a:pPr>
              <a:buNone/>
            </a:pPr>
            <a:r>
              <a:rPr lang="hr-HR" sz="2400" dirty="0" smtClean="0"/>
              <a:t>Danas su najčešće vanjske izmjere sanduka nepromjenjive duž luka, a takve su i debljine pobočaka osim što se ploče pri petama podebljavaju na stanovitim potezima.</a:t>
            </a:r>
          </a:p>
          <a:p>
            <a:pPr>
              <a:buNone/>
            </a:pPr>
            <a:r>
              <a:rPr lang="hr-HR" sz="2400" dirty="0" smtClean="0"/>
              <a:t>Prostorna krutost luka postiže se izvedbom prepona na mjestima nadlučnih stupova, ali se u preponama mora ostaviti prolaz za preglede nutrine luka. Zanimljivo je da su lukovi Krčkog mosta ukrućeni samo lakim okvirima svakih 5,0 m (na mjestima spajanja predgotovljenih dijelova.</a:t>
            </a:r>
          </a:p>
          <a:p>
            <a:pPr>
              <a:buNone/>
            </a:pPr>
            <a:r>
              <a:rPr lang="hr-HR" sz="2400" dirty="0" smtClean="0"/>
              <a:t>Vitkost lukova kreće se od 1:40 do 1:70, a najčešće je 1:60.</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lstStyle/>
          <a:p>
            <a:r>
              <a:rPr lang="hr-HR" sz="4400" dirty="0" smtClean="0"/>
              <a:t>4. Sandučasti sklopovi (9)</a:t>
            </a:r>
            <a:endParaRPr lang="en-US" dirty="0"/>
          </a:p>
        </p:txBody>
      </p:sp>
      <p:sp>
        <p:nvSpPr>
          <p:cNvPr id="3" name="Content Placeholder 2"/>
          <p:cNvSpPr>
            <a:spLocks noGrp="1"/>
          </p:cNvSpPr>
          <p:nvPr>
            <p:ph idx="1"/>
          </p:nvPr>
        </p:nvSpPr>
        <p:spPr>
          <a:xfrm>
            <a:off x="1071538" y="857232"/>
            <a:ext cx="8072462" cy="5857916"/>
          </a:xfrm>
        </p:spPr>
        <p:txBody>
          <a:bodyPr/>
          <a:lstStyle/>
          <a:p>
            <a:pPr>
              <a:buNone/>
            </a:pPr>
            <a:r>
              <a:rPr lang="hr-HR" dirty="0" smtClean="0"/>
              <a:t>4.3 Ovješeni mostovi (1)</a:t>
            </a:r>
            <a:endParaRPr lang="en-US" dirty="0" smtClean="0"/>
          </a:p>
          <a:p>
            <a:pPr>
              <a:buNone/>
            </a:pPr>
            <a:r>
              <a:rPr lang="hr-HR" sz="2400" dirty="0" smtClean="0"/>
              <a:t>Sandučasti presjek ima veliku torzijsku krutost, a i aerodinamički je stabilan, pa je zato izrazito prikladan za ovješene mostove s jednom ovjesnom ravninom. Ovdje je torzijska krutost nužna za preuzimanje poprečno nesimetričnog opterećenja.</a:t>
            </a:r>
          </a:p>
          <a:p>
            <a:pPr>
              <a:buNone/>
            </a:pPr>
            <a:r>
              <a:rPr lang="hr-HR" sz="2400" dirty="0" smtClean="0"/>
              <a:t>Jedna (srednja) ovjesna ravnina iziskuje povećanje širine mosta radi smještaja vješaljaka i uređaja za njihovu zaštitu od vozila.</a:t>
            </a:r>
          </a:p>
          <a:p>
            <a:pPr>
              <a:buNone/>
            </a:pPr>
            <a:r>
              <a:rPr lang="hr-HR" sz="2400" dirty="0" smtClean="0"/>
              <a:t>Razlikujemo dva osnovna tipa sklopova:</a:t>
            </a:r>
          </a:p>
          <a:p>
            <a:r>
              <a:rPr lang="hr-HR" sz="2400" dirty="0" smtClean="0"/>
              <a:t>sanduk sa 3 ili 4 hrpta (slika 4.17),</a:t>
            </a:r>
          </a:p>
          <a:p>
            <a:r>
              <a:rPr lang="hr-HR" sz="2400" dirty="0" smtClean="0"/>
              <a:t>sanduk sa 2 hrpta (slika 4.18).</a:t>
            </a:r>
          </a:p>
          <a:p>
            <a:pPr>
              <a:buNone/>
            </a:pPr>
            <a:r>
              <a:rPr lang="hr-HR" sz="2400" dirty="0" smtClean="0"/>
              <a:t>Oba imaju i prednosti i nedostataka.</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lstStyle/>
          <a:p>
            <a:r>
              <a:rPr lang="hr-HR" sz="4400" dirty="0" smtClean="0"/>
              <a:t>4. Sandučasti sklopovi (9)</a:t>
            </a:r>
            <a:endParaRPr lang="en-US" dirty="0"/>
          </a:p>
        </p:txBody>
      </p:sp>
      <p:sp>
        <p:nvSpPr>
          <p:cNvPr id="3" name="Content Placeholder 2"/>
          <p:cNvSpPr>
            <a:spLocks noGrp="1"/>
          </p:cNvSpPr>
          <p:nvPr>
            <p:ph idx="1"/>
          </p:nvPr>
        </p:nvSpPr>
        <p:spPr>
          <a:xfrm>
            <a:off x="1071538" y="857232"/>
            <a:ext cx="8072462" cy="691869"/>
          </a:xfrm>
        </p:spPr>
        <p:txBody>
          <a:bodyPr/>
          <a:lstStyle/>
          <a:p>
            <a:pPr>
              <a:buNone/>
            </a:pPr>
            <a:r>
              <a:rPr lang="hr-HR" dirty="0" smtClean="0"/>
              <a:t>4.3 Ovješeni mostovi (1)</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55</a:t>
            </a:fld>
            <a:endParaRPr lang="en-US"/>
          </a:p>
        </p:txBody>
      </p:sp>
      <p:pic>
        <p:nvPicPr>
          <p:cNvPr id="11266" name="Picture 2"/>
          <p:cNvPicPr>
            <a:picLocks noChangeAspect="1" noChangeArrowheads="1"/>
          </p:cNvPicPr>
          <p:nvPr/>
        </p:nvPicPr>
        <p:blipFill>
          <a:blip r:embed="rId2"/>
          <a:srcRect/>
          <a:stretch>
            <a:fillRect/>
          </a:stretch>
        </p:blipFill>
        <p:spPr bwMode="auto">
          <a:xfrm>
            <a:off x="1699203" y="1405681"/>
            <a:ext cx="6681004" cy="4685222"/>
          </a:xfrm>
          <a:prstGeom prst="rect">
            <a:avLst/>
          </a:prstGeom>
          <a:noFill/>
          <a:ln w="9525">
            <a:noFill/>
            <a:miter lim="800000"/>
            <a:headEnd/>
            <a:tailEnd/>
          </a:ln>
          <a:effectLst/>
        </p:spPr>
      </p:pic>
      <p:sp>
        <p:nvSpPr>
          <p:cNvPr id="6" name="TextBox 5"/>
          <p:cNvSpPr txBox="1"/>
          <p:nvPr/>
        </p:nvSpPr>
        <p:spPr>
          <a:xfrm>
            <a:off x="2542004" y="6211669"/>
            <a:ext cx="470410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4.17: Sandučasti ukrutni sklopovi ovješenih</a:t>
            </a:r>
          </a:p>
          <a:p>
            <a:pPr algn="ctr"/>
            <a:r>
              <a:rPr lang="hr-HR" i="1" dirty="0" smtClean="0">
                <a:solidFill>
                  <a:schemeClr val="bg2">
                    <a:lumMod val="25000"/>
                  </a:schemeClr>
                </a:solidFill>
              </a:rPr>
              <a:t>mostova s jednom ovjesnom ravninom (3 ili 4 hrpta)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lstStyle/>
          <a:p>
            <a:r>
              <a:rPr lang="hr-HR" sz="4400" dirty="0" smtClean="0"/>
              <a:t>4. Sandučasti sklopovi (9)</a:t>
            </a:r>
            <a:endParaRPr lang="en-US" dirty="0"/>
          </a:p>
        </p:txBody>
      </p:sp>
      <p:sp>
        <p:nvSpPr>
          <p:cNvPr id="3" name="Content Placeholder 2"/>
          <p:cNvSpPr>
            <a:spLocks noGrp="1"/>
          </p:cNvSpPr>
          <p:nvPr>
            <p:ph idx="1"/>
          </p:nvPr>
        </p:nvSpPr>
        <p:spPr>
          <a:xfrm>
            <a:off x="1071538" y="857232"/>
            <a:ext cx="8072462" cy="691869"/>
          </a:xfrm>
        </p:spPr>
        <p:txBody>
          <a:bodyPr/>
          <a:lstStyle/>
          <a:p>
            <a:pPr>
              <a:buNone/>
            </a:pPr>
            <a:r>
              <a:rPr lang="hr-HR" dirty="0" smtClean="0"/>
              <a:t>4.3 Ovješeni mostovi (1)</a:t>
            </a:r>
            <a:endParaRPr lang="en-US"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56</a:t>
            </a:fld>
            <a:endParaRPr lang="en-US"/>
          </a:p>
        </p:txBody>
      </p:sp>
      <p:sp>
        <p:nvSpPr>
          <p:cNvPr id="6" name="TextBox 5"/>
          <p:cNvSpPr txBox="1"/>
          <p:nvPr/>
        </p:nvSpPr>
        <p:spPr>
          <a:xfrm>
            <a:off x="2402154" y="6211669"/>
            <a:ext cx="5117042"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4.18: Sandučasti ukrutni sklopovi ovješenih mostova</a:t>
            </a:r>
          </a:p>
          <a:p>
            <a:pPr algn="ctr"/>
            <a:r>
              <a:rPr lang="hr-HR" i="1" dirty="0" smtClean="0">
                <a:solidFill>
                  <a:schemeClr val="bg2">
                    <a:lumMod val="25000"/>
                  </a:schemeClr>
                </a:solidFill>
              </a:rPr>
              <a:t>s jednom ovjesnom ravninom (2 hrpta)</a:t>
            </a:r>
            <a:endParaRPr lang="hr-HR" i="1" dirty="0">
              <a:solidFill>
                <a:schemeClr val="bg2">
                  <a:lumMod val="25000"/>
                </a:schemeClr>
              </a:solidFill>
            </a:endParaRPr>
          </a:p>
        </p:txBody>
      </p:sp>
      <p:pic>
        <p:nvPicPr>
          <p:cNvPr id="12290" name="Picture 2"/>
          <p:cNvPicPr>
            <a:picLocks noChangeAspect="1" noChangeArrowheads="1"/>
          </p:cNvPicPr>
          <p:nvPr/>
        </p:nvPicPr>
        <p:blipFill>
          <a:blip r:embed="rId2"/>
          <a:srcRect/>
          <a:stretch>
            <a:fillRect/>
          </a:stretch>
        </p:blipFill>
        <p:spPr bwMode="auto">
          <a:xfrm>
            <a:off x="2069895" y="1486830"/>
            <a:ext cx="5750914" cy="4563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4. Sandučasti sklopovi (10)</a:t>
            </a:r>
            <a:endParaRPr lang="en-US" sz="3600" dirty="0"/>
          </a:p>
        </p:txBody>
      </p:sp>
      <p:sp>
        <p:nvSpPr>
          <p:cNvPr id="3" name="Content Placeholder 2"/>
          <p:cNvSpPr>
            <a:spLocks noGrp="1"/>
          </p:cNvSpPr>
          <p:nvPr>
            <p:ph idx="1"/>
          </p:nvPr>
        </p:nvSpPr>
        <p:spPr>
          <a:xfrm>
            <a:off x="1142976" y="642918"/>
            <a:ext cx="7858180" cy="6215082"/>
          </a:xfrm>
        </p:spPr>
        <p:txBody>
          <a:bodyPr>
            <a:normAutofit lnSpcReduction="10000"/>
          </a:bodyPr>
          <a:lstStyle/>
          <a:p>
            <a:pPr>
              <a:buNone/>
            </a:pPr>
            <a:r>
              <a:rPr lang="hr-HR" dirty="0" smtClean="0"/>
              <a:t>4.3 Ovješeni mostovi (2)</a:t>
            </a:r>
            <a:endParaRPr lang="en-US" dirty="0" smtClean="0"/>
          </a:p>
          <a:p>
            <a:pPr>
              <a:buNone/>
            </a:pPr>
            <a:r>
              <a:rPr lang="hr-HR" sz="2400" dirty="0" smtClean="0"/>
              <a:t>Glavni nedostatci prvih:</a:t>
            </a:r>
          </a:p>
          <a:p>
            <a:r>
              <a:rPr lang="hr-HR" sz="2400" dirty="0" smtClean="0"/>
              <a:t>loša dostupnost sidara vješaljaka,</a:t>
            </a:r>
          </a:p>
          <a:p>
            <a:r>
              <a:rPr lang="hr-HR" sz="2400" dirty="0" smtClean="0"/>
              <a:t>velika izobličljivost poprečnoga presjeka zbog toga što su bočni hrptovi poduprti samo posredno.</a:t>
            </a:r>
          </a:p>
          <a:p>
            <a:pPr>
              <a:buNone/>
            </a:pPr>
            <a:r>
              <a:rPr lang="hr-HR" sz="2400" dirty="0" smtClean="0"/>
              <a:t>Loša se dostupnost sidara može ublažiti ako se predvide dvije bliske ovjesne ravnine ili ako se podvostruči srednji hrbat (slika 4.17).</a:t>
            </a:r>
          </a:p>
          <a:p>
            <a:pPr>
              <a:buNone/>
            </a:pPr>
            <a:r>
              <a:rPr lang="hr-HR" sz="2400" dirty="0" smtClean="0"/>
              <a:t>Velika izobličljivost ublažava se u širih mostova ugradbom rebara u gornju ploču (slika 4.17) koja se mogu roštiljno povezati s dodatnim uzdužnim rebrom radi bolje raspodjelbe opterećenja od vrlo teških vozila.</a:t>
            </a:r>
          </a:p>
          <a:p>
            <a:pPr>
              <a:buNone/>
            </a:pPr>
            <a:r>
              <a:rPr lang="hr-HR" sz="2400" dirty="0" smtClean="0"/>
              <a:t>Prednosti sanduka sa dvama hrptovima (slika 4.18): </a:t>
            </a:r>
          </a:p>
          <a:p>
            <a:r>
              <a:rPr lang="hr-HR" sz="2400" dirty="0" smtClean="0"/>
              <a:t>velika krutost poprečnoga presjeka što se postiže tvorbom rešetke s pomoću dodatnih štapova,</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4. Sandučasti sklopovi (11)</a:t>
            </a:r>
            <a:endParaRPr lang="en-US" sz="3600" dirty="0"/>
          </a:p>
        </p:txBody>
      </p:sp>
      <p:sp>
        <p:nvSpPr>
          <p:cNvPr id="3" name="Content Placeholder 2"/>
          <p:cNvSpPr>
            <a:spLocks noGrp="1"/>
          </p:cNvSpPr>
          <p:nvPr>
            <p:ph idx="1"/>
          </p:nvPr>
        </p:nvSpPr>
        <p:spPr>
          <a:xfrm>
            <a:off x="1071538" y="714356"/>
            <a:ext cx="7929618" cy="3169155"/>
          </a:xfrm>
        </p:spPr>
        <p:txBody>
          <a:bodyPr>
            <a:normAutofit lnSpcReduction="10000"/>
          </a:bodyPr>
          <a:lstStyle/>
          <a:p>
            <a:pPr>
              <a:buNone/>
            </a:pPr>
            <a:r>
              <a:rPr lang="hr-HR" dirty="0" smtClean="0"/>
              <a:t>4.3 Ovješeni mostovi (3)</a:t>
            </a:r>
            <a:endParaRPr lang="en-US" dirty="0" smtClean="0"/>
          </a:p>
          <a:p>
            <a:r>
              <a:rPr lang="hr-HR" sz="2400" dirty="0" smtClean="0"/>
              <a:t>dobra dostupnost sidara iz nutrine sanduka,</a:t>
            </a:r>
          </a:p>
          <a:p>
            <a:r>
              <a:rPr lang="hr-HR" sz="2400" dirty="0" smtClean="0"/>
              <a:t>poprečni se presjek može oblikovati na više načina, zavisno od širine mosta i načina izvedbe.</a:t>
            </a:r>
          </a:p>
          <a:p>
            <a:pPr>
              <a:buNone/>
            </a:pPr>
            <a:r>
              <a:rPr lang="hr-HR" sz="2400" dirty="0" smtClean="0"/>
              <a:t>Sanduk s dvama hrptovima i ukrutnom rešetkom </a:t>
            </a:r>
            <a:r>
              <a:rPr lang="hr-HR" sz="2400" b="1" dirty="0" smtClean="0"/>
              <a:t>lakši je </a:t>
            </a:r>
            <a:r>
              <a:rPr lang="hr-HR" sz="2400" dirty="0" smtClean="0"/>
              <a:t>od sanduka s trima ili četirima.</a:t>
            </a:r>
          </a:p>
          <a:p>
            <a:pPr>
              <a:buNone/>
            </a:pPr>
            <a:r>
              <a:rPr lang="hr-HR" sz="2400" dirty="0" smtClean="0"/>
              <a:t>Sandučasti se presjek primjenjuje i u mostova s dvjema ovjesnim ravninama (slika 4.19).</a:t>
            </a: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58</a:t>
            </a:fld>
            <a:endParaRPr lang="en-US"/>
          </a:p>
        </p:txBody>
      </p:sp>
      <p:pic>
        <p:nvPicPr>
          <p:cNvPr id="13314" name="Picture 2"/>
          <p:cNvPicPr>
            <a:picLocks noChangeAspect="1" noChangeArrowheads="1"/>
          </p:cNvPicPr>
          <p:nvPr/>
        </p:nvPicPr>
        <p:blipFill>
          <a:blip r:embed="rId2"/>
          <a:srcRect r="10343"/>
          <a:stretch>
            <a:fillRect/>
          </a:stretch>
        </p:blipFill>
        <p:spPr bwMode="auto">
          <a:xfrm>
            <a:off x="1026292" y="3864691"/>
            <a:ext cx="4718292" cy="2993309"/>
          </a:xfrm>
          <a:prstGeom prst="rect">
            <a:avLst/>
          </a:prstGeom>
          <a:noFill/>
          <a:ln w="9525">
            <a:noFill/>
            <a:miter lim="800000"/>
            <a:headEnd/>
            <a:tailEnd/>
          </a:ln>
          <a:effectLst/>
        </p:spPr>
      </p:pic>
      <p:sp>
        <p:nvSpPr>
          <p:cNvPr id="6" name="TextBox 5"/>
          <p:cNvSpPr txBox="1"/>
          <p:nvPr/>
        </p:nvSpPr>
        <p:spPr>
          <a:xfrm>
            <a:off x="5640208" y="5934670"/>
            <a:ext cx="3388428"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i="1" dirty="0" smtClean="0">
                <a:solidFill>
                  <a:schemeClr val="bg2">
                    <a:lumMod val="25000"/>
                  </a:schemeClr>
                </a:solidFill>
              </a:rPr>
              <a:t>Slika 4.19: Sandučasti ukrutni sklop</a:t>
            </a:r>
          </a:p>
          <a:p>
            <a:pPr algn="ctr"/>
            <a:r>
              <a:rPr lang="hr-HR" i="1" dirty="0" smtClean="0">
                <a:solidFill>
                  <a:schemeClr val="bg2">
                    <a:lumMod val="25000"/>
                  </a:schemeClr>
                </a:solidFill>
              </a:rPr>
              <a:t>ovješenog mosta s dvjema</a:t>
            </a:r>
          </a:p>
          <a:p>
            <a:pPr algn="ctr"/>
            <a:r>
              <a:rPr lang="hr-HR" i="1" dirty="0" smtClean="0">
                <a:solidFill>
                  <a:schemeClr val="bg2">
                    <a:lumMod val="25000"/>
                  </a:schemeClr>
                </a:solidFill>
              </a:rPr>
              <a:t>ovjesnim ravninama</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900"/>
            <a:ext cx="7498080" cy="857256"/>
          </a:xfrm>
        </p:spPr>
        <p:txBody>
          <a:bodyPr>
            <a:normAutofit/>
          </a:bodyPr>
          <a:lstStyle/>
          <a:p>
            <a:r>
              <a:rPr lang="hr-HR" sz="3600" dirty="0" smtClean="0"/>
              <a:t>4. Sandučasti sklopovi (11)</a:t>
            </a:r>
            <a:endParaRPr lang="en-US" sz="3600" dirty="0"/>
          </a:p>
        </p:txBody>
      </p:sp>
      <p:sp>
        <p:nvSpPr>
          <p:cNvPr id="3" name="Content Placeholder 2"/>
          <p:cNvSpPr>
            <a:spLocks noGrp="1"/>
          </p:cNvSpPr>
          <p:nvPr>
            <p:ph idx="1"/>
          </p:nvPr>
        </p:nvSpPr>
        <p:spPr>
          <a:xfrm>
            <a:off x="1071538" y="714356"/>
            <a:ext cx="7929618" cy="6000792"/>
          </a:xfrm>
        </p:spPr>
        <p:txBody>
          <a:bodyPr/>
          <a:lstStyle/>
          <a:p>
            <a:pPr>
              <a:buNone/>
            </a:pPr>
            <a:r>
              <a:rPr lang="hr-HR" dirty="0" smtClean="0"/>
              <a:t>4.3 Ovješeni mostovi (3)</a:t>
            </a:r>
            <a:endParaRPr lang="en-US" dirty="0" smtClean="0"/>
          </a:p>
          <a:p>
            <a:pPr>
              <a:buNone/>
            </a:pPr>
            <a:r>
              <a:rPr lang="hr-HR" sz="2400" dirty="0" smtClean="0"/>
              <a:t>Pri tomu su moguća tri rješenja:</a:t>
            </a:r>
          </a:p>
          <a:p>
            <a:r>
              <a:rPr lang="hr-HR" sz="2400" dirty="0" smtClean="0"/>
              <a:t>središnja klijetka (komora) s rebrastim prijepustima i rubnim rebrom,</a:t>
            </a:r>
          </a:p>
          <a:p>
            <a:r>
              <a:rPr lang="hr-HR" sz="2400" dirty="0" smtClean="0"/>
              <a:t>trokutasti sanduci na bokovima povezani rebrima,</a:t>
            </a:r>
          </a:p>
          <a:p>
            <a:r>
              <a:rPr lang="hr-HR" sz="2400" dirty="0" smtClean="0"/>
              <a:t>sanduk ima tri klijetke.</a:t>
            </a:r>
          </a:p>
          <a:p>
            <a:pPr>
              <a:buNone/>
            </a:pPr>
            <a:r>
              <a:rPr lang="hr-HR" sz="2400" dirty="0" smtClean="0"/>
              <a:t>U slučaju dviju ovjesnih ravnina sandučasti sklop može biti lakši od rebrastoga.</a:t>
            </a:r>
          </a:p>
          <a:p>
            <a:pPr>
              <a:buNone/>
            </a:pPr>
            <a:r>
              <a:rPr lang="hr-HR" sz="2400" dirty="0" smtClean="0"/>
              <a:t>Zahvaljujući torzijskoj krutosti sandučasti su sklopovi aerodinamički stabilniji, a i otporniji su na izvijanje od rebrastih.</a:t>
            </a:r>
            <a:endParaRPr lang="en-US" sz="2400" dirty="0" smtClean="0"/>
          </a:p>
          <a:p>
            <a:pPr>
              <a:buNone/>
            </a:pPr>
            <a:endParaRPr lang="en-US" sz="2400" dirty="0"/>
          </a:p>
        </p:txBody>
      </p:sp>
      <p:sp>
        <p:nvSpPr>
          <p:cNvPr id="4" name="Slide Number Placeholder 3"/>
          <p:cNvSpPr>
            <a:spLocks noGrp="1"/>
          </p:cNvSpPr>
          <p:nvPr>
            <p:ph type="sldNum" sz="quarter" idx="12"/>
          </p:nvPr>
        </p:nvSpPr>
        <p:spPr/>
        <p:txBody>
          <a:bodyPr/>
          <a:lstStyle/>
          <a:p>
            <a:fld id="{B7910810-0D8D-4A21-8CA7-2A7D4B18CA42}"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5794"/>
          </a:xfrm>
        </p:spPr>
        <p:txBody>
          <a:bodyPr>
            <a:normAutofit/>
          </a:bodyPr>
          <a:lstStyle/>
          <a:p>
            <a:pPr algn="l"/>
            <a:r>
              <a:rPr lang="hr-HR" sz="3600" dirty="0" smtClean="0"/>
              <a:t>2. Pločasti sklopovi (2)</a:t>
            </a:r>
            <a:endParaRPr lang="en-US" sz="3600" dirty="0"/>
          </a:p>
        </p:txBody>
      </p:sp>
      <p:sp>
        <p:nvSpPr>
          <p:cNvPr id="3" name="Content Placeholder 2"/>
          <p:cNvSpPr>
            <a:spLocks noGrp="1"/>
          </p:cNvSpPr>
          <p:nvPr>
            <p:ph idx="1"/>
          </p:nvPr>
        </p:nvSpPr>
        <p:spPr>
          <a:xfrm>
            <a:off x="214282" y="714356"/>
            <a:ext cx="8715436" cy="2125663"/>
          </a:xfrm>
        </p:spPr>
        <p:txBody>
          <a:bodyPr>
            <a:normAutofit/>
          </a:bodyPr>
          <a:lstStyle/>
          <a:p>
            <a:pPr>
              <a:buNone/>
            </a:pPr>
            <a:r>
              <a:rPr lang="hr-HR" dirty="0" smtClean="0"/>
              <a:t>2.1 Gredni i okvirni mostovi (2)</a:t>
            </a:r>
            <a:endParaRPr lang="hr-HR" sz="2400" dirty="0" smtClean="0"/>
          </a:p>
          <a:p>
            <a:pPr>
              <a:buNone/>
            </a:pPr>
            <a:r>
              <a:rPr lang="hr-HR" sz="2400" dirty="0" smtClean="0"/>
              <a:t>Na slici 2.4 prikazan je presjek pretjerano olakšane ploče. Valja naglasiti da je ovaj primjer uzet iz njemačkog udžbenika, dakle iz zemlje u kojoj se svemu pristupa razborito i oprezno, a ipak i njima je trebalo vremena kako bi uvidjeli da su pretjerali.</a:t>
            </a:r>
          </a:p>
          <a:p>
            <a:pPr>
              <a:buNone/>
            </a:pPr>
            <a:endParaRPr lang="en-US" dirty="0"/>
          </a:p>
        </p:txBody>
      </p:sp>
      <p:pic>
        <p:nvPicPr>
          <p:cNvPr id="4098" name="Picture 2"/>
          <p:cNvPicPr>
            <a:picLocks noChangeAspect="1" noChangeArrowheads="1"/>
          </p:cNvPicPr>
          <p:nvPr/>
        </p:nvPicPr>
        <p:blipFill>
          <a:blip r:embed="rId2"/>
          <a:srcRect/>
          <a:stretch>
            <a:fillRect/>
          </a:stretch>
        </p:blipFill>
        <p:spPr bwMode="auto">
          <a:xfrm>
            <a:off x="2233726" y="2824750"/>
            <a:ext cx="5511780" cy="1935509"/>
          </a:xfrm>
          <a:prstGeom prst="rect">
            <a:avLst/>
          </a:prstGeom>
          <a:noFill/>
          <a:ln w="9525">
            <a:noFill/>
            <a:miter lim="800000"/>
            <a:headEnd/>
            <a:tailEnd/>
          </a:ln>
          <a:effectLst/>
        </p:spPr>
      </p:pic>
      <p:sp>
        <p:nvSpPr>
          <p:cNvPr id="6" name="TextBox 5"/>
          <p:cNvSpPr txBox="1"/>
          <p:nvPr/>
        </p:nvSpPr>
        <p:spPr>
          <a:xfrm>
            <a:off x="2932792" y="4831212"/>
            <a:ext cx="4473019" cy="646331"/>
          </a:xfrm>
          <a:prstGeom prst="rect">
            <a:avLst/>
          </a:prstGeom>
          <a:noFill/>
        </p:spPr>
        <p:txBody>
          <a:bodyPr wrap="none" rtlCol="0">
            <a:spAutoFit/>
          </a:bodyPr>
          <a:lstStyle/>
          <a:p>
            <a:pPr algn="ctr"/>
            <a:r>
              <a:rPr lang="hr-HR" i="1" dirty="0" smtClean="0">
                <a:solidFill>
                  <a:schemeClr val="bg2">
                    <a:lumMod val="25000"/>
                  </a:schemeClr>
                </a:solidFill>
              </a:rPr>
              <a:t>Slika 2.4: Olakšanja poprečnoga presjeka ploče</a:t>
            </a:r>
          </a:p>
          <a:p>
            <a:pPr algn="ctr"/>
            <a:r>
              <a:rPr lang="hr-HR" i="1" dirty="0" smtClean="0">
                <a:solidFill>
                  <a:schemeClr val="bg2">
                    <a:lumMod val="25000"/>
                  </a:schemeClr>
                </a:solidFill>
              </a:rPr>
              <a:t>kako su se radila u početku razvoja ovih sklopova</a:t>
            </a:r>
            <a:endParaRPr lang="hr-HR" i="1" dirty="0">
              <a:solidFill>
                <a:schemeClr val="bg2">
                  <a:lumMod val="25000"/>
                </a:schemeClr>
              </a:solidFill>
            </a:endParaRPr>
          </a:p>
        </p:txBody>
      </p:sp>
      <p:sp>
        <p:nvSpPr>
          <p:cNvPr id="7" name="Slide Number Placeholder 6"/>
          <p:cNvSpPr>
            <a:spLocks noGrp="1"/>
          </p:cNvSpPr>
          <p:nvPr>
            <p:ph type="sldNum" sz="quarter" idx="12"/>
          </p:nvPr>
        </p:nvSpPr>
        <p:spPr/>
        <p:txBody>
          <a:bodyPr/>
          <a:lstStyle/>
          <a:p>
            <a:fld id="{B7910810-0D8D-4A21-8CA7-2A7D4B18CA4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a:bodyPr>
          <a:lstStyle/>
          <a:p>
            <a:pPr algn="l"/>
            <a:r>
              <a:rPr lang="hr-HR" sz="3600" dirty="0" smtClean="0"/>
              <a:t>2. Pločasti sklopovi (3)</a:t>
            </a:r>
            <a:endParaRPr lang="en-US" sz="3600" dirty="0"/>
          </a:p>
        </p:txBody>
      </p:sp>
      <p:sp>
        <p:nvSpPr>
          <p:cNvPr id="3" name="Content Placeholder 2"/>
          <p:cNvSpPr>
            <a:spLocks noGrp="1"/>
          </p:cNvSpPr>
          <p:nvPr>
            <p:ph idx="1"/>
          </p:nvPr>
        </p:nvSpPr>
        <p:spPr>
          <a:xfrm>
            <a:off x="142844" y="642918"/>
            <a:ext cx="8786874" cy="2476800"/>
          </a:xfrm>
        </p:spPr>
        <p:txBody>
          <a:bodyPr>
            <a:normAutofit/>
          </a:bodyPr>
          <a:lstStyle/>
          <a:p>
            <a:pPr>
              <a:buNone/>
            </a:pPr>
            <a:r>
              <a:rPr lang="hr-HR" dirty="0" smtClean="0"/>
              <a:t>2.1 Gredni i okvirni mostovi (3)</a:t>
            </a:r>
          </a:p>
          <a:p>
            <a:pPr>
              <a:buNone/>
            </a:pPr>
            <a:r>
              <a:rPr lang="hr-HR" sz="2400" b="1" i="1" dirty="0" smtClean="0"/>
              <a:t>2.1.1 Ploče betonirane na samom mjestu (3)</a:t>
            </a:r>
          </a:p>
          <a:p>
            <a:pPr>
              <a:buNone/>
            </a:pPr>
            <a:r>
              <a:rPr lang="hr-HR" sz="2400" dirty="0" smtClean="0"/>
              <a:t>Na slici 2.5 predočen je poprečni presjek olakšana pločastoga sklopa kakav se je izvodio u Hrvatskoj od ’70.-ih do sredine ’90.-ih godina.</a:t>
            </a:r>
          </a:p>
        </p:txBody>
      </p:sp>
      <p:sp>
        <p:nvSpPr>
          <p:cNvPr id="4" name="Slide Number Placeholder 3"/>
          <p:cNvSpPr>
            <a:spLocks noGrp="1"/>
          </p:cNvSpPr>
          <p:nvPr>
            <p:ph type="sldNum" sz="quarter" idx="12"/>
          </p:nvPr>
        </p:nvSpPr>
        <p:spPr/>
        <p:txBody>
          <a:bodyPr/>
          <a:lstStyle/>
          <a:p>
            <a:fld id="{B7910810-0D8D-4A21-8CA7-2A7D4B18CA42}" type="slidenum">
              <a:rPr lang="en-US" smtClean="0"/>
              <a:pPr/>
              <a:t>7</a:t>
            </a:fld>
            <a:endParaRPr lang="en-US"/>
          </a:p>
        </p:txBody>
      </p:sp>
      <p:pic>
        <p:nvPicPr>
          <p:cNvPr id="5" name="Picture 3"/>
          <p:cNvPicPr>
            <a:picLocks noChangeAspect="1" noChangeArrowheads="1"/>
          </p:cNvPicPr>
          <p:nvPr/>
        </p:nvPicPr>
        <p:blipFill>
          <a:blip r:embed="rId2"/>
          <a:srcRect b="50620"/>
          <a:stretch>
            <a:fillRect/>
          </a:stretch>
        </p:blipFill>
        <p:spPr bwMode="auto">
          <a:xfrm>
            <a:off x="1066201" y="2840019"/>
            <a:ext cx="7940560" cy="3184263"/>
          </a:xfrm>
          <a:prstGeom prst="rect">
            <a:avLst/>
          </a:prstGeom>
          <a:noFill/>
          <a:ln w="9525">
            <a:noFill/>
            <a:miter lim="800000"/>
            <a:headEnd/>
            <a:tailEnd/>
          </a:ln>
        </p:spPr>
      </p:pic>
      <p:sp>
        <p:nvSpPr>
          <p:cNvPr id="6" name="TextBox 5"/>
          <p:cNvSpPr txBox="1"/>
          <p:nvPr/>
        </p:nvSpPr>
        <p:spPr>
          <a:xfrm>
            <a:off x="2857488" y="6143644"/>
            <a:ext cx="4301049" cy="646331"/>
          </a:xfrm>
          <a:prstGeom prst="rect">
            <a:avLst/>
          </a:prstGeom>
          <a:noFill/>
        </p:spPr>
        <p:txBody>
          <a:bodyPr wrap="none" rtlCol="0">
            <a:spAutoFit/>
          </a:bodyPr>
          <a:lstStyle/>
          <a:p>
            <a:pPr algn="ctr"/>
            <a:r>
              <a:rPr lang="hr-HR" i="1" dirty="0" smtClean="0">
                <a:solidFill>
                  <a:schemeClr val="bg2">
                    <a:lumMod val="25000"/>
                  </a:schemeClr>
                </a:solidFill>
              </a:rPr>
              <a:t>Slika 2.5: Poprečni presjek nadvožnjaka u čvoru</a:t>
            </a:r>
          </a:p>
          <a:p>
            <a:pPr algn="ctr"/>
            <a:r>
              <a:rPr lang="hr-HR" i="1" dirty="0" smtClean="0">
                <a:solidFill>
                  <a:schemeClr val="bg2">
                    <a:lumMod val="25000"/>
                  </a:schemeClr>
                </a:solidFill>
              </a:rPr>
              <a:t>Jastrebarsko na AC Zagreb – Karlovac</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a:bodyPr>
          <a:lstStyle/>
          <a:p>
            <a:pPr algn="l"/>
            <a:r>
              <a:rPr lang="hr-HR" sz="3600" dirty="0" smtClean="0"/>
              <a:t>2. Pločasti sklopovi (3)</a:t>
            </a:r>
            <a:endParaRPr lang="en-US" sz="3600" dirty="0"/>
          </a:p>
        </p:txBody>
      </p:sp>
      <p:sp>
        <p:nvSpPr>
          <p:cNvPr id="3" name="Content Placeholder 2"/>
          <p:cNvSpPr>
            <a:spLocks noGrp="1"/>
          </p:cNvSpPr>
          <p:nvPr>
            <p:ph idx="1"/>
          </p:nvPr>
        </p:nvSpPr>
        <p:spPr>
          <a:xfrm>
            <a:off x="129092" y="642918"/>
            <a:ext cx="8800626" cy="1831341"/>
          </a:xfrm>
        </p:spPr>
        <p:txBody>
          <a:bodyPr>
            <a:normAutofit/>
          </a:bodyPr>
          <a:lstStyle/>
          <a:p>
            <a:pPr>
              <a:buNone/>
            </a:pPr>
            <a:r>
              <a:rPr lang="hr-HR" dirty="0" smtClean="0"/>
              <a:t>2.1 Gredni i okvirni mostovi (3)</a:t>
            </a:r>
          </a:p>
          <a:p>
            <a:pPr>
              <a:buNone/>
            </a:pPr>
            <a:r>
              <a:rPr lang="hr-HR" sz="2400" b="1" i="1" dirty="0" smtClean="0"/>
              <a:t>2.1.1 Ploče betonirane na samom mjestu (3)</a:t>
            </a:r>
          </a:p>
          <a:p>
            <a:pPr>
              <a:buNone/>
            </a:pPr>
            <a:r>
              <a:rPr lang="hr-HR" sz="2400" dirty="0" smtClean="0"/>
              <a:t>Mogućnosti oblikovanja poprečnoga presjeka pločastoga sklopa predočene su na slici 2.6.</a:t>
            </a:r>
          </a:p>
        </p:txBody>
      </p:sp>
      <p:sp>
        <p:nvSpPr>
          <p:cNvPr id="4" name="Slide Number Placeholder 3"/>
          <p:cNvSpPr>
            <a:spLocks noGrp="1"/>
          </p:cNvSpPr>
          <p:nvPr>
            <p:ph type="sldNum" sz="quarter" idx="12"/>
          </p:nvPr>
        </p:nvSpPr>
        <p:spPr/>
        <p:txBody>
          <a:bodyPr/>
          <a:lstStyle/>
          <a:p>
            <a:fld id="{B7910810-0D8D-4A21-8CA7-2A7D4B18CA42}" type="slidenum">
              <a:rPr lang="en-US" smtClean="0"/>
              <a:pPr/>
              <a:t>8</a:t>
            </a:fld>
            <a:endParaRPr lang="en-US"/>
          </a:p>
        </p:txBody>
      </p:sp>
      <p:pic>
        <p:nvPicPr>
          <p:cNvPr id="5" name="Picture 2"/>
          <p:cNvPicPr>
            <a:picLocks noChangeAspect="1" noChangeArrowheads="1"/>
          </p:cNvPicPr>
          <p:nvPr/>
        </p:nvPicPr>
        <p:blipFill>
          <a:blip r:embed="rId2"/>
          <a:srcRect t="3165" b="5696"/>
          <a:stretch>
            <a:fillRect/>
          </a:stretch>
        </p:blipFill>
        <p:spPr bwMode="auto">
          <a:xfrm>
            <a:off x="1427889" y="2641504"/>
            <a:ext cx="6806907" cy="3070806"/>
          </a:xfrm>
          <a:prstGeom prst="rect">
            <a:avLst/>
          </a:prstGeom>
          <a:noFill/>
          <a:ln w="9525">
            <a:noFill/>
            <a:miter lim="800000"/>
            <a:headEnd/>
            <a:tailEnd/>
          </a:ln>
          <a:effectLst/>
        </p:spPr>
      </p:pic>
      <p:sp>
        <p:nvSpPr>
          <p:cNvPr id="6" name="TextBox 5"/>
          <p:cNvSpPr txBox="1"/>
          <p:nvPr/>
        </p:nvSpPr>
        <p:spPr>
          <a:xfrm>
            <a:off x="1545058" y="5906976"/>
            <a:ext cx="6562117" cy="369332"/>
          </a:xfrm>
          <a:prstGeom prst="rect">
            <a:avLst/>
          </a:prstGeom>
          <a:noFill/>
        </p:spPr>
        <p:txBody>
          <a:bodyPr wrap="none" rtlCol="0">
            <a:spAutoFit/>
          </a:bodyPr>
          <a:lstStyle/>
          <a:p>
            <a:r>
              <a:rPr lang="hr-HR" i="1" dirty="0" smtClean="0">
                <a:solidFill>
                  <a:schemeClr val="bg2">
                    <a:lumMod val="25000"/>
                  </a:schemeClr>
                </a:solidFill>
              </a:rPr>
              <a:t>Slika 2.6: Mogućnosti oblikovanja poprečnoga presjeka pločastoga sklopa </a:t>
            </a:r>
            <a:endParaRPr lang="hr-HR"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a:bodyPr>
          <a:lstStyle/>
          <a:p>
            <a:pPr algn="l"/>
            <a:r>
              <a:rPr lang="hr-HR" sz="3600" dirty="0" smtClean="0"/>
              <a:t>2. Pločasti sklopovi (3)</a:t>
            </a:r>
            <a:endParaRPr lang="en-US" sz="3600" dirty="0"/>
          </a:p>
        </p:txBody>
      </p:sp>
      <p:sp>
        <p:nvSpPr>
          <p:cNvPr id="3" name="Content Placeholder 2"/>
          <p:cNvSpPr>
            <a:spLocks noGrp="1"/>
          </p:cNvSpPr>
          <p:nvPr>
            <p:ph idx="1"/>
          </p:nvPr>
        </p:nvSpPr>
        <p:spPr>
          <a:xfrm>
            <a:off x="142844" y="642918"/>
            <a:ext cx="8786874" cy="6072230"/>
          </a:xfrm>
        </p:spPr>
        <p:txBody>
          <a:bodyPr>
            <a:normAutofit/>
          </a:bodyPr>
          <a:lstStyle/>
          <a:p>
            <a:pPr>
              <a:buNone/>
            </a:pPr>
            <a:r>
              <a:rPr lang="hr-HR" dirty="0" smtClean="0"/>
              <a:t>2.1 Gredni i okvirni mostovi (3)</a:t>
            </a:r>
          </a:p>
          <a:p>
            <a:pPr>
              <a:buNone/>
            </a:pPr>
            <a:r>
              <a:rPr lang="hr-HR" sz="2400" b="1" i="1" dirty="0" smtClean="0"/>
              <a:t>2.1.1 Ploče betonirane na samom mjestu (3)</a:t>
            </a:r>
          </a:p>
          <a:p>
            <a:pPr>
              <a:buNone/>
            </a:pPr>
            <a:r>
              <a:rPr lang="hr-HR" sz="2400" dirty="0" smtClean="0"/>
              <a:t>Pločasti sklopovi mogu biti i izvanredno vitki – ako se primijeni tz. gljivasti sklop. Poznata je primjena toga sustava u zgradarstvu (stropovi robnih kuća, </a:t>
            </a:r>
            <a:br>
              <a:rPr lang="hr-HR" sz="2400" dirty="0" smtClean="0"/>
            </a:br>
            <a:r>
              <a:rPr lang="hr-HR" sz="2400" dirty="0" smtClean="0"/>
              <a:t>skladišta i sl.). Međutim,</a:t>
            </a:r>
            <a:br>
              <a:rPr lang="hr-HR" sz="2400" dirty="0" smtClean="0"/>
            </a:br>
            <a:r>
              <a:rPr lang="hr-HR" sz="2400" dirty="0" smtClean="0"/>
              <a:t>zabilježene su i primjene u</a:t>
            </a:r>
            <a:br>
              <a:rPr lang="hr-HR" sz="2400" dirty="0" smtClean="0"/>
            </a:br>
            <a:r>
              <a:rPr lang="hr-HR" sz="2400" dirty="0" smtClean="0"/>
              <a:t>mostogradnji (slika 2.7).</a:t>
            </a:r>
          </a:p>
          <a:p>
            <a:pPr>
              <a:buNone/>
            </a:pPr>
            <a:r>
              <a:rPr lang="hr-HR" sz="2400" dirty="0" smtClean="0"/>
              <a:t>Do kojih granica mogu ići</a:t>
            </a:r>
            <a:br>
              <a:rPr lang="hr-HR" sz="2400" dirty="0" smtClean="0"/>
            </a:br>
            <a:r>
              <a:rPr lang="hr-HR" sz="2400" dirty="0" smtClean="0"/>
              <a:t>vitkosti ovakvih sklopova</a:t>
            </a:r>
            <a:br>
              <a:rPr lang="hr-HR" sz="2400" dirty="0" smtClean="0"/>
            </a:br>
            <a:r>
              <a:rPr lang="hr-HR" sz="2400" dirty="0" smtClean="0"/>
              <a:t>vidi se iz ovih podataka:</a:t>
            </a:r>
          </a:p>
          <a:p>
            <a:r>
              <a:rPr lang="hr-HR" sz="2400" dirty="0" smtClean="0"/>
              <a:t>nad potporama: 1:15</a:t>
            </a:r>
            <a:br>
              <a:rPr lang="hr-HR" sz="2400" dirty="0" smtClean="0"/>
            </a:br>
            <a:r>
              <a:rPr lang="hr-HR" sz="2400" dirty="0" smtClean="0"/>
              <a:t>do 1:18,</a:t>
            </a:r>
          </a:p>
          <a:p>
            <a:r>
              <a:rPr lang="hr-HR" sz="2400" dirty="0"/>
              <a:t>u</a:t>
            </a:r>
            <a:r>
              <a:rPr lang="hr-HR" sz="2400" dirty="0" smtClean="0"/>
              <a:t> polju: 1:40 do 1:80!</a:t>
            </a:r>
          </a:p>
          <a:p>
            <a:endParaRPr lang="hr-HR" sz="2400" dirty="0" smtClean="0"/>
          </a:p>
          <a:p>
            <a:endParaRPr lang="hr-HR" sz="2400" dirty="0" smtClean="0"/>
          </a:p>
        </p:txBody>
      </p:sp>
      <p:sp>
        <p:nvSpPr>
          <p:cNvPr id="4" name="Slide Number Placeholder 3"/>
          <p:cNvSpPr>
            <a:spLocks noGrp="1"/>
          </p:cNvSpPr>
          <p:nvPr>
            <p:ph type="sldNum" sz="quarter" idx="12"/>
          </p:nvPr>
        </p:nvSpPr>
        <p:spPr/>
        <p:txBody>
          <a:bodyPr/>
          <a:lstStyle/>
          <a:p>
            <a:fld id="{B7910810-0D8D-4A21-8CA7-2A7D4B18CA42}" type="slidenum">
              <a:rPr lang="en-US" smtClean="0"/>
              <a:pPr/>
              <a:t>9</a:t>
            </a:fld>
            <a:endParaRPr lang="en-US" dirty="0"/>
          </a:p>
        </p:txBody>
      </p:sp>
      <p:sp>
        <p:nvSpPr>
          <p:cNvPr id="6" name="TextBox 5"/>
          <p:cNvSpPr txBox="1"/>
          <p:nvPr/>
        </p:nvSpPr>
        <p:spPr>
          <a:xfrm>
            <a:off x="4892997" y="6488668"/>
            <a:ext cx="3799182" cy="369332"/>
          </a:xfrm>
          <a:prstGeom prst="rect">
            <a:avLst/>
          </a:prstGeom>
          <a:noFill/>
        </p:spPr>
        <p:txBody>
          <a:bodyPr wrap="none" rtlCol="0">
            <a:spAutoFit/>
          </a:bodyPr>
          <a:lstStyle/>
          <a:p>
            <a:r>
              <a:rPr lang="hr-HR" i="1" dirty="0" smtClean="0">
                <a:solidFill>
                  <a:schemeClr val="bg2">
                    <a:lumMod val="25000"/>
                  </a:schemeClr>
                </a:solidFill>
              </a:rPr>
              <a:t>Slika 2.7: Protežni gljivasti rasponski sklop</a:t>
            </a:r>
            <a:endParaRPr lang="hr-HR" i="1" dirty="0">
              <a:solidFill>
                <a:schemeClr val="bg2">
                  <a:lumMod val="25000"/>
                </a:schemeClr>
              </a:solidFill>
            </a:endParaRPr>
          </a:p>
        </p:txBody>
      </p:sp>
      <p:pic>
        <p:nvPicPr>
          <p:cNvPr id="2050" name="Picture 2"/>
          <p:cNvPicPr>
            <a:picLocks noChangeAspect="1" noChangeArrowheads="1"/>
          </p:cNvPicPr>
          <p:nvPr/>
        </p:nvPicPr>
        <p:blipFill>
          <a:blip r:embed="rId2"/>
          <a:srcRect/>
          <a:stretch>
            <a:fillRect/>
          </a:stretch>
        </p:blipFill>
        <p:spPr bwMode="auto">
          <a:xfrm>
            <a:off x="4163209" y="2474259"/>
            <a:ext cx="4980791" cy="40044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736</TotalTime>
  <Words>4316</Words>
  <Application>Microsoft Office PowerPoint</Application>
  <PresentationFormat>On-screen Show (4:3)</PresentationFormat>
  <Paragraphs>456</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Arial Black</vt:lpstr>
      <vt:lpstr>Calibri</vt:lpstr>
      <vt:lpstr>Corbel</vt:lpstr>
      <vt:lpstr>Courier New</vt:lpstr>
      <vt:lpstr>Gill Sans MT</vt:lpstr>
      <vt:lpstr>Verdana</vt:lpstr>
      <vt:lpstr>Wingdings</vt:lpstr>
      <vt:lpstr>Wingdings 2</vt:lpstr>
      <vt:lpstr>Solstice</vt:lpstr>
      <vt:lpstr>POPREČNI PRESJECI RASPONSKIH SKLOPOVA</vt:lpstr>
      <vt:lpstr>1. Uvod (2)</vt:lpstr>
      <vt:lpstr>2. Pločasti sklopovi (1)</vt:lpstr>
      <vt:lpstr>2. Pločasti sklopovi (1)</vt:lpstr>
      <vt:lpstr>2. Pločasti sklopovi (2)</vt:lpstr>
      <vt:lpstr>2. Pločasti sklopovi (2)</vt:lpstr>
      <vt:lpstr>2. Pločasti sklopovi (3)</vt:lpstr>
      <vt:lpstr>2. Pločasti sklopovi (3)</vt:lpstr>
      <vt:lpstr>2. Pločasti sklopovi (3)</vt:lpstr>
      <vt:lpstr>2. Pločasti sklopovi (4)</vt:lpstr>
      <vt:lpstr>2. Pločasti sklopovi (4)</vt:lpstr>
      <vt:lpstr>2. Pločasti sklopovi (5)</vt:lpstr>
      <vt:lpstr>2. Pločasti sklopovi (6)</vt:lpstr>
      <vt:lpstr>2. Pločasti sklopovi (7)</vt:lpstr>
      <vt:lpstr>2. Pločasti sklopovi (7)</vt:lpstr>
      <vt:lpstr>2. Pločasti sklopovi (8)</vt:lpstr>
      <vt:lpstr>2. Pločasti sklopovi (9)</vt:lpstr>
      <vt:lpstr>3. Rebrasti sklopovi (1)</vt:lpstr>
      <vt:lpstr>3. Rebrasti sklopovi (1)</vt:lpstr>
      <vt:lpstr>3. Rebrasti sklopovi (2)</vt:lpstr>
      <vt:lpstr>3. Rebrasti sklopovi (3)</vt:lpstr>
      <vt:lpstr>3. Rebrasti sklopovi (3)</vt:lpstr>
      <vt:lpstr>3. Rebrasti sklopovi (4)</vt:lpstr>
      <vt:lpstr>3. Rebrasti sklopovi (4)</vt:lpstr>
      <vt:lpstr>3. Rebrasti sklopovi (4)</vt:lpstr>
      <vt:lpstr>3. Rebrasti sklopovi (5)</vt:lpstr>
      <vt:lpstr>3. Rebrasti sklopovi (6)</vt:lpstr>
      <vt:lpstr>3. Rebrasti sklopovi (6)</vt:lpstr>
      <vt:lpstr>3. Rebrasti sklopovi (6)</vt:lpstr>
      <vt:lpstr>3. Rebrasti sklopovi (7)</vt:lpstr>
      <vt:lpstr>3. Rebrasti sklopovi (7)</vt:lpstr>
      <vt:lpstr>3. Rebrasti sklopovi (8)</vt:lpstr>
      <vt:lpstr>3. Rebrasti sklopovi (8)</vt:lpstr>
      <vt:lpstr>3. Rebrasti sklopovi (8)</vt:lpstr>
      <vt:lpstr>3. Rebrasti sklopovi (9)</vt:lpstr>
      <vt:lpstr>3. Rebrasti sklopovi (9)</vt:lpstr>
      <vt:lpstr>3. Rebrasti sklopovi (10)</vt:lpstr>
      <vt:lpstr>4. Sandučasti sklopovi (1)</vt:lpstr>
      <vt:lpstr>4. Sandučasti sklopovi (2)</vt:lpstr>
      <vt:lpstr>4. Sandučasti sklopovi (2)</vt:lpstr>
      <vt:lpstr>4. Sandučasti sklopovi (3)</vt:lpstr>
      <vt:lpstr>4. Sandučasti sklopovi (3)</vt:lpstr>
      <vt:lpstr>4. Sandučasti sklopovi (4)</vt:lpstr>
      <vt:lpstr>4. Sandučasti sklopovi (4)</vt:lpstr>
      <vt:lpstr>4. Sandučasti sklopovi (5)</vt:lpstr>
      <vt:lpstr>4. Sandučasti sklopovi (6)</vt:lpstr>
      <vt:lpstr>4. Sandučasti sklopovi (7)</vt:lpstr>
      <vt:lpstr>4. Sandučasti sklopovi (7)</vt:lpstr>
      <vt:lpstr>4. Sandučasti sklopovi (7)</vt:lpstr>
      <vt:lpstr>4. Sandučasti sklopovi (7)</vt:lpstr>
      <vt:lpstr>4. Sandučasti sklopovi (7)</vt:lpstr>
      <vt:lpstr>4. Sandučasti sklopovi (7)</vt:lpstr>
      <vt:lpstr>4. Sandučasti sklopovi (8)</vt:lpstr>
      <vt:lpstr>4. Sandučasti sklopovi (9)</vt:lpstr>
      <vt:lpstr>4. Sandučasti sklopovi (9)</vt:lpstr>
      <vt:lpstr>4. Sandučasti sklopovi (9)</vt:lpstr>
      <vt:lpstr>4. Sandučasti sklopovi (10)</vt:lpstr>
      <vt:lpstr>4. Sandučasti sklopovi (11)</vt:lpstr>
      <vt:lpstr>4. Sandučasti sklopovi (11)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POPREČNI PRESJECI RASPONSKIH SKLOPOVA</dc:title>
  <dc:creator>Zvonimir Marić</dc:creator>
  <cp:lastModifiedBy>dvarevac</cp:lastModifiedBy>
  <cp:revision>113</cp:revision>
  <dcterms:created xsi:type="dcterms:W3CDTF">2008-12-05T06:52:04Z</dcterms:created>
  <dcterms:modified xsi:type="dcterms:W3CDTF">2018-03-23T10:44:55Z</dcterms:modified>
</cp:coreProperties>
</file>