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7"/>
  </p:notesMasterIdLst>
  <p:sldIdLst>
    <p:sldId id="256" r:id="rId2"/>
    <p:sldId id="257" r:id="rId3"/>
    <p:sldId id="258" r:id="rId4"/>
    <p:sldId id="259" r:id="rId5"/>
    <p:sldId id="260" r:id="rId6"/>
    <p:sldId id="280" r:id="rId7"/>
    <p:sldId id="261" r:id="rId8"/>
    <p:sldId id="262" r:id="rId9"/>
    <p:sldId id="281" r:id="rId10"/>
    <p:sldId id="282" r:id="rId11"/>
    <p:sldId id="283" r:id="rId12"/>
    <p:sldId id="263" r:id="rId13"/>
    <p:sldId id="284" r:id="rId14"/>
    <p:sldId id="285" r:id="rId15"/>
    <p:sldId id="264" r:id="rId16"/>
    <p:sldId id="286" r:id="rId17"/>
    <p:sldId id="265" r:id="rId18"/>
    <p:sldId id="287" r:id="rId19"/>
    <p:sldId id="266" r:id="rId20"/>
    <p:sldId id="267" r:id="rId21"/>
    <p:sldId id="310" r:id="rId22"/>
    <p:sldId id="288" r:id="rId23"/>
    <p:sldId id="268" r:id="rId24"/>
    <p:sldId id="289" r:id="rId25"/>
    <p:sldId id="269" r:id="rId26"/>
    <p:sldId id="270" r:id="rId27"/>
    <p:sldId id="290" r:id="rId28"/>
    <p:sldId id="271" r:id="rId29"/>
    <p:sldId id="291" r:id="rId30"/>
    <p:sldId id="272" r:id="rId31"/>
    <p:sldId id="292" r:id="rId32"/>
    <p:sldId id="293" r:id="rId33"/>
    <p:sldId id="273" r:id="rId34"/>
    <p:sldId id="294" r:id="rId35"/>
    <p:sldId id="274" r:id="rId36"/>
    <p:sldId id="309" r:id="rId37"/>
    <p:sldId id="311" r:id="rId38"/>
    <p:sldId id="295" r:id="rId39"/>
    <p:sldId id="275" r:id="rId40"/>
    <p:sldId id="276" r:id="rId41"/>
    <p:sldId id="297" r:id="rId42"/>
    <p:sldId id="296" r:id="rId43"/>
    <p:sldId id="277" r:id="rId44"/>
    <p:sldId id="278" r:id="rId45"/>
    <p:sldId id="303" r:id="rId46"/>
    <p:sldId id="298" r:id="rId47"/>
    <p:sldId id="279" r:id="rId48"/>
    <p:sldId id="301" r:id="rId49"/>
    <p:sldId id="302" r:id="rId50"/>
    <p:sldId id="304" r:id="rId51"/>
    <p:sldId id="300" r:id="rId52"/>
    <p:sldId id="305" r:id="rId53"/>
    <p:sldId id="307" r:id="rId54"/>
    <p:sldId id="308" r:id="rId55"/>
    <p:sldId id="30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824"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B99CEB-21A0-4EF7-A1E6-CA27E4358870}" type="datetimeFigureOut">
              <a:rPr lang="sr-Latn-CS" smtClean="0"/>
              <a:pPr/>
              <a:t>23.3.2018.</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EACF28-4CC2-41C9-80BD-88F231CF4C21}"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FE36818A-DDE0-4AE4-8B87-8096CEBF6621}" type="datetime1">
              <a:rPr lang="en-US" smtClean="0"/>
              <a:pPr/>
              <a:t>3/23/2018</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8ECAB00-919D-402D-9555-9C680F201774}"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073EC3-29AC-4009-967F-377447556CCC}" type="datetime1">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AB00-919D-402D-9555-9C680F2017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2788B6-FAB1-4BFE-95B0-9E3668595A90}" type="datetime1">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AB00-919D-402D-9555-9C680F20177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61D2E7-7784-492A-9CB4-0199AD04E886}" type="datetime1">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AB00-919D-402D-9555-9C680F20177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554D186-AA9D-4162-A2E2-610B6A6466EC}" type="datetime1">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CAB00-919D-402D-9555-9C680F201774}"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EC50EEC-7D96-4D92-B3A7-E7D93D23FF0C}" type="datetime1">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CAB00-919D-402D-9555-9C680F20177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19B9FB-82E5-4862-B59C-E71E60AED001}" type="datetime1">
              <a:rPr lang="en-US" smtClean="0"/>
              <a:pPr/>
              <a:t>3/23/2018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CAB00-919D-402D-9555-9C680F20177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16E7A7-A7D1-4119-BD33-AB1392AB14C0}" type="datetime1">
              <a:rPr lang="en-US" smtClean="0"/>
              <a:pPr/>
              <a:t>3/23/2018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CAB00-919D-402D-9555-9C680F20177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993E3129-6508-4A7A-9FBF-A5CE5241E693}" type="datetime1">
              <a:rPr lang="en-US" smtClean="0"/>
              <a:pPr/>
              <a:t>3/23/2018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CAB00-919D-402D-9555-9C680F201774}"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8BF1DF9-3569-45A7-8AD9-FB748D8E4C40}" type="datetime1">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CAB00-919D-402D-9555-9C680F20177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617C07B-3F9E-48F1-A655-4FEE1CCD3464}" type="datetime1">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CAB00-919D-402D-9555-9C680F201774}"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4A27F6F-15BF-486C-9107-1ABA7D1886D3}" type="datetime1">
              <a:rPr lang="en-US" smtClean="0"/>
              <a:pPr/>
              <a:t>3/23/2018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8ECAB00-919D-402D-9555-9C680F201774}"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538" y="0"/>
            <a:ext cx="7929618" cy="1428736"/>
          </a:xfrm>
        </p:spPr>
        <p:txBody>
          <a:bodyPr>
            <a:normAutofit/>
          </a:bodyPr>
          <a:lstStyle/>
          <a:p>
            <a:r>
              <a:rPr lang="hr-HR" sz="4000" dirty="0" smtClean="0"/>
              <a:t>POTPORE RASPONSKIH SKLOPOVA</a:t>
            </a:r>
            <a:endParaRPr lang="en-US" sz="4000" dirty="0"/>
          </a:p>
        </p:txBody>
      </p:sp>
      <p:sp>
        <p:nvSpPr>
          <p:cNvPr id="3" name="Subtitle 2"/>
          <p:cNvSpPr>
            <a:spLocks noGrp="1"/>
          </p:cNvSpPr>
          <p:nvPr>
            <p:ph type="subTitle" idx="1"/>
          </p:nvPr>
        </p:nvSpPr>
        <p:spPr>
          <a:xfrm>
            <a:off x="1071538" y="1571612"/>
            <a:ext cx="7929618" cy="5143536"/>
          </a:xfrm>
        </p:spPr>
        <p:txBody>
          <a:bodyPr>
            <a:normAutofit lnSpcReduction="10000"/>
          </a:bodyPr>
          <a:lstStyle/>
          <a:p>
            <a:pPr marL="770382" indent="-742950"/>
            <a:r>
              <a:rPr lang="hr-HR" sz="3900" dirty="0" smtClean="0"/>
              <a:t>1 Zadaće potpora (1)</a:t>
            </a:r>
          </a:p>
          <a:p>
            <a:pPr marL="770382" indent="-742950"/>
            <a:r>
              <a:rPr lang="hr-HR" sz="2400" dirty="0" smtClean="0"/>
              <a:t>Potpore rasponskih sklopova imaju ove zadaće:</a:t>
            </a:r>
          </a:p>
          <a:p>
            <a:pPr marL="770382" indent="-742950"/>
            <a:endParaRPr lang="hr-HR" sz="400" dirty="0" smtClean="0"/>
          </a:p>
          <a:p>
            <a:pPr marL="268288" indent="-241300">
              <a:buFont typeface="Arial" pitchFamily="34" charset="0"/>
              <a:buChar char="•"/>
            </a:pPr>
            <a:r>
              <a:rPr lang="hr-HR" sz="2400" dirty="0" smtClean="0"/>
              <a:t>prenijeti na temeljno tlo stalno i promjenjivo opterećenje, te posebno opterećenje što nastaje pri građenju,</a:t>
            </a:r>
          </a:p>
          <a:p>
            <a:pPr marL="268288" indent="-241300">
              <a:buFont typeface="Arial" pitchFamily="34" charset="0"/>
              <a:buChar char="•"/>
            </a:pPr>
            <a:r>
              <a:rPr lang="hr-HR" sz="2400" dirty="0" smtClean="0"/>
              <a:t>prenijeti na temeljno tlo sile što nastaju u statički neodređenih sklopova (od prednapinjanja, promjene temperature, slijeganja potpora itd.),</a:t>
            </a:r>
          </a:p>
          <a:p>
            <a:pPr marL="268288" indent="-241300">
              <a:buFont typeface="Arial" pitchFamily="34" charset="0"/>
              <a:buChar char="•"/>
            </a:pPr>
            <a:r>
              <a:rPr lang="hr-HR" sz="2400" dirty="0" smtClean="0"/>
              <a:t>prenijeti na temeljno tlo </a:t>
            </a:r>
            <a:r>
              <a:rPr lang="hr-HR" sz="2400" u="sng" dirty="0" smtClean="0"/>
              <a:t>vodoravne</a:t>
            </a:r>
            <a:r>
              <a:rPr lang="hr-HR" sz="2400" dirty="0" smtClean="0"/>
              <a:t> sile od djelovanja vjetra, kočenja vozila, potresa, trenja u ležajevima i dr.</a:t>
            </a:r>
          </a:p>
          <a:p>
            <a:pPr marL="268288" indent="-241300">
              <a:buFont typeface="Arial" pitchFamily="34" charset="0"/>
              <a:buChar char="•"/>
            </a:pPr>
            <a:r>
              <a:rPr lang="hr-HR" sz="2400" dirty="0" smtClean="0"/>
              <a:t>omogućiti uzdužne pomake rasponskoga sklopa i vlastite pomake od djelovanja temperature, prednapinjanja, skupljanja i puzanja betona </a:t>
            </a:r>
            <a:r>
              <a:rPr lang="hr-HR" sz="2400" u="sng" dirty="0" smtClean="0"/>
              <a:t>bez dodatnih sila </a:t>
            </a:r>
            <a:r>
              <a:rPr lang="hr-HR" sz="2400" dirty="0" smtClean="0"/>
              <a:t>u sklopu ili uz dodatne sile što se mogu izračunati i pruzeti.</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714876" y="2984999"/>
            <a:ext cx="4429124" cy="3873001"/>
          </a:xfrm>
          <a:prstGeom prst="rect">
            <a:avLst/>
          </a:prstGeom>
          <a:noFill/>
          <a:ln w="9525">
            <a:noFill/>
            <a:miter lim="800000"/>
            <a:headEnd/>
            <a:tailEnd/>
          </a:ln>
          <a:effectLst/>
        </p:spPr>
      </p:pic>
      <p:sp>
        <p:nvSpPr>
          <p:cNvPr id="2" name="Title 1"/>
          <p:cNvSpPr>
            <a:spLocks noGrp="1"/>
          </p:cNvSpPr>
          <p:nvPr>
            <p:ph type="title"/>
          </p:nvPr>
        </p:nvSpPr>
        <p:spPr>
          <a:xfrm>
            <a:off x="1435608" y="-142900"/>
            <a:ext cx="7498080" cy="928694"/>
          </a:xfrm>
        </p:spPr>
        <p:txBody>
          <a:bodyPr>
            <a:normAutofit/>
          </a:bodyPr>
          <a:lstStyle/>
          <a:p>
            <a:r>
              <a:rPr lang="hr-HR" sz="3600" dirty="0" smtClean="0"/>
              <a:t>3 Upornjaci (4)</a:t>
            </a:r>
            <a:endParaRPr lang="en-US" sz="3600" dirty="0"/>
          </a:p>
        </p:txBody>
      </p:sp>
      <p:sp>
        <p:nvSpPr>
          <p:cNvPr id="3" name="Content Placeholder 2"/>
          <p:cNvSpPr>
            <a:spLocks noGrp="1"/>
          </p:cNvSpPr>
          <p:nvPr>
            <p:ph idx="1"/>
          </p:nvPr>
        </p:nvSpPr>
        <p:spPr>
          <a:xfrm>
            <a:off x="1071538" y="642918"/>
            <a:ext cx="7929618" cy="2786082"/>
          </a:xfrm>
        </p:spPr>
        <p:txBody>
          <a:bodyPr>
            <a:normAutofit/>
          </a:bodyPr>
          <a:lstStyle/>
          <a:p>
            <a:pPr>
              <a:buNone/>
            </a:pPr>
            <a:r>
              <a:rPr lang="hr-HR" dirty="0" smtClean="0"/>
              <a:t>3.1 Upornjaci malih mostova (3)</a:t>
            </a:r>
          </a:p>
          <a:p>
            <a:pPr>
              <a:buNone/>
            </a:pPr>
            <a:endParaRPr lang="hr-HR" sz="600" dirty="0" smtClean="0"/>
          </a:p>
          <a:p>
            <a:pPr>
              <a:buNone/>
            </a:pPr>
            <a:r>
              <a:rPr lang="hr-HR" sz="2400" dirty="0" smtClean="0"/>
              <a:t>Ako je debljina ploče &gt; 0,5 m mora se predvidjeti zidić upornjaka, slika 3.4.</a:t>
            </a:r>
          </a:p>
          <a:p>
            <a:pPr>
              <a:buNone/>
            </a:pPr>
            <a:r>
              <a:rPr lang="hr-HR" sz="2400" dirty="0" smtClean="0"/>
              <a:t>Vrh ležajne klupe izvodi se s padom prema zidiću i mora se ugraditi cjevčica za istjecanje nakupljene vode kako ne bi curila po licu zida. </a:t>
            </a:r>
          </a:p>
        </p:txBody>
      </p:sp>
      <p:sp>
        <p:nvSpPr>
          <p:cNvPr id="5" name="Slide Number Placeholder 4"/>
          <p:cNvSpPr>
            <a:spLocks noGrp="1"/>
          </p:cNvSpPr>
          <p:nvPr>
            <p:ph type="sldNum" sz="quarter" idx="12"/>
          </p:nvPr>
        </p:nvSpPr>
        <p:spPr/>
        <p:txBody>
          <a:bodyPr/>
          <a:lstStyle/>
          <a:p>
            <a:fld id="{78ECAB00-919D-402D-9555-9C680F201774}" type="slidenum">
              <a:rPr lang="en-US" smtClean="0"/>
              <a:pPr/>
              <a:t>10</a:t>
            </a:fld>
            <a:endParaRPr lang="en-US"/>
          </a:p>
        </p:txBody>
      </p:sp>
      <p:sp>
        <p:nvSpPr>
          <p:cNvPr id="6" name="TextBox 5"/>
          <p:cNvSpPr txBox="1"/>
          <p:nvPr/>
        </p:nvSpPr>
        <p:spPr>
          <a:xfrm>
            <a:off x="1071538" y="5934670"/>
            <a:ext cx="3886000" cy="923330"/>
          </a:xfrm>
          <a:prstGeom prst="rect">
            <a:avLst/>
          </a:prstGeom>
          <a:noFill/>
        </p:spPr>
        <p:txBody>
          <a:bodyPr wrap="none" rtlCol="0">
            <a:spAutoFit/>
          </a:bodyPr>
          <a:lstStyle/>
          <a:p>
            <a:r>
              <a:rPr lang="hr-HR" i="1" dirty="0" smtClean="0">
                <a:solidFill>
                  <a:schemeClr val="bg2">
                    <a:lumMod val="25000"/>
                  </a:schemeClr>
                </a:solidFill>
              </a:rPr>
              <a:t>Slika 3.4: Završetak rasponskoga sklopa</a:t>
            </a:r>
          </a:p>
          <a:p>
            <a:r>
              <a:rPr lang="hr-HR" i="1" dirty="0" smtClean="0">
                <a:solidFill>
                  <a:schemeClr val="bg2">
                    <a:lumMod val="25000"/>
                  </a:schemeClr>
                </a:solidFill>
              </a:rPr>
              <a:t>na pomičnome ležaju sa zaštitnim zidićem</a:t>
            </a:r>
          </a:p>
          <a:p>
            <a:r>
              <a:rPr lang="hr-HR" i="1" dirty="0" smtClean="0">
                <a:solidFill>
                  <a:schemeClr val="bg2">
                    <a:lumMod val="25000"/>
                  </a:schemeClr>
                </a:solidFill>
              </a:rPr>
              <a:t>i prijelaznom napravom</a:t>
            </a:r>
            <a:endParaRPr lang="hr-HR" i="1" dirty="0">
              <a:solidFill>
                <a:schemeClr val="bg2">
                  <a:lumMod val="2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928694"/>
          </a:xfrm>
        </p:spPr>
        <p:txBody>
          <a:bodyPr>
            <a:normAutofit/>
          </a:bodyPr>
          <a:lstStyle/>
          <a:p>
            <a:r>
              <a:rPr lang="hr-HR" sz="3600" dirty="0" smtClean="0"/>
              <a:t>3 Upornjaci (4)</a:t>
            </a:r>
            <a:endParaRPr lang="en-US" sz="3600" dirty="0"/>
          </a:p>
        </p:txBody>
      </p:sp>
      <p:sp>
        <p:nvSpPr>
          <p:cNvPr id="3" name="Content Placeholder 2"/>
          <p:cNvSpPr>
            <a:spLocks noGrp="1"/>
          </p:cNvSpPr>
          <p:nvPr>
            <p:ph idx="1"/>
          </p:nvPr>
        </p:nvSpPr>
        <p:spPr>
          <a:xfrm>
            <a:off x="1071538" y="642918"/>
            <a:ext cx="7929618" cy="2571768"/>
          </a:xfrm>
        </p:spPr>
        <p:txBody>
          <a:bodyPr>
            <a:normAutofit/>
          </a:bodyPr>
          <a:lstStyle/>
          <a:p>
            <a:pPr>
              <a:buNone/>
            </a:pPr>
            <a:r>
              <a:rPr lang="hr-HR" dirty="0" smtClean="0"/>
              <a:t>3.1 Upornjaci malih mostova (3)</a:t>
            </a:r>
            <a:endParaRPr lang="hr-HR" sz="800" dirty="0" smtClean="0"/>
          </a:p>
          <a:p>
            <a:pPr>
              <a:buNone/>
            </a:pPr>
            <a:r>
              <a:rPr lang="hr-HR" sz="2400" b="1" i="1" dirty="0" smtClean="0"/>
              <a:t>3.1.1 Krila mostova malih raspona (1)</a:t>
            </a:r>
          </a:p>
          <a:p>
            <a:pPr>
              <a:buNone/>
            </a:pPr>
            <a:endParaRPr lang="hr-HR" sz="600" dirty="0" smtClean="0"/>
          </a:p>
          <a:p>
            <a:pPr>
              <a:buNone/>
            </a:pPr>
            <a:r>
              <a:rPr lang="hr-HR" sz="2400" dirty="0" smtClean="0"/>
              <a:t>Tlocrtni položaj krila u odnosu na upornjak predočen je na slici 3.5. Gdjekada (osobito u gradovima) izvode se tlocrtno zakrivljena krila i to i ispupčena i udubljena.</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11</a:t>
            </a:fld>
            <a:endParaRPr lang="en-US"/>
          </a:p>
        </p:txBody>
      </p:sp>
      <p:pic>
        <p:nvPicPr>
          <p:cNvPr id="5122" name="Picture 2"/>
          <p:cNvPicPr>
            <a:picLocks noChangeAspect="1" noChangeArrowheads="1"/>
          </p:cNvPicPr>
          <p:nvPr/>
        </p:nvPicPr>
        <p:blipFill>
          <a:blip r:embed="rId2"/>
          <a:srcRect/>
          <a:stretch>
            <a:fillRect/>
          </a:stretch>
        </p:blipFill>
        <p:spPr bwMode="auto">
          <a:xfrm>
            <a:off x="1643042" y="2999790"/>
            <a:ext cx="6500858" cy="3257049"/>
          </a:xfrm>
          <a:prstGeom prst="rect">
            <a:avLst/>
          </a:prstGeom>
          <a:noFill/>
          <a:ln w="9525">
            <a:noFill/>
            <a:miter lim="800000"/>
            <a:headEnd/>
            <a:tailEnd/>
          </a:ln>
          <a:effectLst/>
        </p:spPr>
      </p:pic>
      <p:sp>
        <p:nvSpPr>
          <p:cNvPr id="6" name="TextBox 5"/>
          <p:cNvSpPr txBox="1"/>
          <p:nvPr/>
        </p:nvSpPr>
        <p:spPr>
          <a:xfrm>
            <a:off x="3857620" y="6286520"/>
            <a:ext cx="2776145" cy="369332"/>
          </a:xfrm>
          <a:prstGeom prst="rect">
            <a:avLst/>
          </a:prstGeom>
          <a:noFill/>
        </p:spPr>
        <p:txBody>
          <a:bodyPr wrap="none" rtlCol="0">
            <a:spAutoFit/>
          </a:bodyPr>
          <a:lstStyle/>
          <a:p>
            <a:r>
              <a:rPr lang="hr-HR" i="1" dirty="0" smtClean="0">
                <a:solidFill>
                  <a:schemeClr val="bg2">
                    <a:lumMod val="25000"/>
                  </a:schemeClr>
                </a:solidFill>
              </a:rPr>
              <a:t>Slika 3.5: Tlocrtni položaj krila</a:t>
            </a:r>
            <a:endParaRPr lang="hr-HR" i="1" dirty="0">
              <a:solidFill>
                <a:schemeClr val="bg2">
                  <a:lumMod val="2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857232"/>
          </a:xfrm>
        </p:spPr>
        <p:txBody>
          <a:bodyPr>
            <a:normAutofit/>
          </a:bodyPr>
          <a:lstStyle/>
          <a:p>
            <a:r>
              <a:rPr lang="hr-HR" sz="3600" dirty="0" smtClean="0"/>
              <a:t>3 Upornjaci (5)</a:t>
            </a:r>
            <a:endParaRPr lang="en-US" sz="3600" dirty="0"/>
          </a:p>
        </p:txBody>
      </p:sp>
      <p:sp>
        <p:nvSpPr>
          <p:cNvPr id="3" name="Content Placeholder 2"/>
          <p:cNvSpPr>
            <a:spLocks noGrp="1"/>
          </p:cNvSpPr>
          <p:nvPr>
            <p:ph idx="1"/>
          </p:nvPr>
        </p:nvSpPr>
        <p:spPr>
          <a:xfrm>
            <a:off x="1142976" y="785794"/>
            <a:ext cx="7858180" cy="3286148"/>
          </a:xfrm>
        </p:spPr>
        <p:txBody>
          <a:bodyPr>
            <a:normAutofit/>
          </a:bodyPr>
          <a:lstStyle/>
          <a:p>
            <a:pPr>
              <a:buNone/>
            </a:pPr>
            <a:r>
              <a:rPr lang="hr-HR" dirty="0" smtClean="0"/>
              <a:t>3.1 Upornjaci malih mostova (4)</a:t>
            </a:r>
          </a:p>
          <a:p>
            <a:pPr>
              <a:buNone/>
            </a:pPr>
            <a:r>
              <a:rPr lang="hr-HR" sz="2400" b="1" i="1" dirty="0" smtClean="0"/>
              <a:t>3.1.1 Krila mostova malih raspona (2)</a:t>
            </a:r>
          </a:p>
          <a:p>
            <a:pPr>
              <a:buNone/>
            </a:pPr>
            <a:endParaRPr lang="hr-HR" sz="600" dirty="0" smtClean="0"/>
          </a:p>
          <a:p>
            <a:pPr>
              <a:buNone/>
            </a:pPr>
            <a:r>
              <a:rPr lang="hr-HR" sz="2400" dirty="0" smtClean="0"/>
              <a:t>Usporednim krilima treba dati prednost iako su skuplja. Duljina im zavisi od nagiba pokosa nasipa; ako je taj nagib 1:1 pokos se oblaže, a ako je 1:1,5 do 1:2 zatravnjuje se.</a:t>
            </a:r>
          </a:p>
          <a:p>
            <a:pPr>
              <a:buNone/>
            </a:pPr>
            <a:r>
              <a:rPr lang="hr-HR" sz="2400" dirty="0" smtClean="0"/>
              <a:t>Položaj pokosa čunja u odnosu na usporedno krilo predočen je na slici 3.7.</a:t>
            </a:r>
          </a:p>
        </p:txBody>
      </p:sp>
      <p:sp>
        <p:nvSpPr>
          <p:cNvPr id="4" name="Slide Number Placeholder 3"/>
          <p:cNvSpPr>
            <a:spLocks noGrp="1"/>
          </p:cNvSpPr>
          <p:nvPr>
            <p:ph type="sldNum" sz="quarter" idx="12"/>
          </p:nvPr>
        </p:nvSpPr>
        <p:spPr/>
        <p:txBody>
          <a:bodyPr/>
          <a:lstStyle/>
          <a:p>
            <a:fld id="{78ECAB00-919D-402D-9555-9C680F201774}" type="slidenum">
              <a:rPr lang="en-US" smtClean="0"/>
              <a:pPr/>
              <a:t>12</a:t>
            </a:fld>
            <a:endParaRPr lang="en-US"/>
          </a:p>
        </p:txBody>
      </p:sp>
      <p:pic>
        <p:nvPicPr>
          <p:cNvPr id="6146" name="Picture 2"/>
          <p:cNvPicPr>
            <a:picLocks noChangeAspect="1" noChangeArrowheads="1"/>
          </p:cNvPicPr>
          <p:nvPr/>
        </p:nvPicPr>
        <p:blipFill>
          <a:blip r:embed="rId2"/>
          <a:srcRect/>
          <a:stretch>
            <a:fillRect/>
          </a:stretch>
        </p:blipFill>
        <p:spPr bwMode="auto">
          <a:xfrm>
            <a:off x="1428728" y="4000504"/>
            <a:ext cx="6929486" cy="2004978"/>
          </a:xfrm>
          <a:prstGeom prst="rect">
            <a:avLst/>
          </a:prstGeom>
          <a:noFill/>
          <a:ln w="9525">
            <a:noFill/>
            <a:miter lim="800000"/>
            <a:headEnd/>
            <a:tailEnd/>
          </a:ln>
          <a:effectLst/>
        </p:spPr>
      </p:pic>
      <p:sp>
        <p:nvSpPr>
          <p:cNvPr id="6" name="TextBox 5"/>
          <p:cNvSpPr txBox="1"/>
          <p:nvPr/>
        </p:nvSpPr>
        <p:spPr>
          <a:xfrm>
            <a:off x="2285984" y="6215082"/>
            <a:ext cx="5389937" cy="369332"/>
          </a:xfrm>
          <a:prstGeom prst="rect">
            <a:avLst/>
          </a:prstGeom>
          <a:noFill/>
        </p:spPr>
        <p:txBody>
          <a:bodyPr wrap="none" rtlCol="0">
            <a:spAutoFit/>
          </a:bodyPr>
          <a:lstStyle/>
          <a:p>
            <a:r>
              <a:rPr lang="hr-HR" i="1" dirty="0" smtClean="0">
                <a:solidFill>
                  <a:schemeClr val="bg2">
                    <a:lumMod val="25000"/>
                  </a:schemeClr>
                </a:solidFill>
              </a:rPr>
              <a:t>Slika 3.7: Položaj pokusa čunja u odnosu na usporedno krilo</a:t>
            </a:r>
            <a:endParaRPr lang="hr-HR" i="1" dirty="0">
              <a:solidFill>
                <a:schemeClr val="bg2">
                  <a:lumMod val="2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857232"/>
          </a:xfrm>
        </p:spPr>
        <p:txBody>
          <a:bodyPr>
            <a:normAutofit/>
          </a:bodyPr>
          <a:lstStyle/>
          <a:p>
            <a:r>
              <a:rPr lang="hr-HR" sz="3600" dirty="0" smtClean="0"/>
              <a:t>3 Upornjaci (5)</a:t>
            </a:r>
            <a:endParaRPr lang="en-US" sz="3600" dirty="0"/>
          </a:p>
        </p:txBody>
      </p:sp>
      <p:sp>
        <p:nvSpPr>
          <p:cNvPr id="3" name="Content Placeholder 2"/>
          <p:cNvSpPr>
            <a:spLocks noGrp="1"/>
          </p:cNvSpPr>
          <p:nvPr>
            <p:ph idx="1"/>
          </p:nvPr>
        </p:nvSpPr>
        <p:spPr>
          <a:xfrm>
            <a:off x="1142976" y="785794"/>
            <a:ext cx="7858180" cy="2428892"/>
          </a:xfrm>
        </p:spPr>
        <p:txBody>
          <a:bodyPr/>
          <a:lstStyle/>
          <a:p>
            <a:pPr>
              <a:buNone/>
            </a:pPr>
            <a:r>
              <a:rPr lang="hr-HR" dirty="0" smtClean="0"/>
              <a:t>3.1 Upornjaci malih mostova (4)</a:t>
            </a:r>
          </a:p>
          <a:p>
            <a:pPr>
              <a:buNone/>
            </a:pPr>
            <a:r>
              <a:rPr lang="hr-HR" sz="2400" b="1" i="1" dirty="0" smtClean="0"/>
              <a:t>3.1.1 Krila mostova malih raspona (2)</a:t>
            </a:r>
            <a:endParaRPr lang="hr-HR" sz="600" dirty="0" smtClean="0"/>
          </a:p>
          <a:p>
            <a:pPr>
              <a:buNone/>
            </a:pPr>
            <a:r>
              <a:rPr lang="hr-HR" sz="2400" dirty="0" smtClean="0"/>
              <a:t>Pročelje krila oblikuje se na dva načina (slika 3.8):</a:t>
            </a:r>
          </a:p>
          <a:p>
            <a:r>
              <a:rPr lang="hr-HR" sz="2400" dirty="0" smtClean="0"/>
              <a:t>ležaj ostaje vidljiv,</a:t>
            </a:r>
          </a:p>
          <a:p>
            <a:r>
              <a:rPr lang="hr-HR" sz="2400" dirty="0" smtClean="0"/>
              <a:t>ležaj skriven.</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13</a:t>
            </a:fld>
            <a:endParaRPr lang="en-US"/>
          </a:p>
        </p:txBody>
      </p:sp>
      <p:pic>
        <p:nvPicPr>
          <p:cNvPr id="7170" name="Picture 2"/>
          <p:cNvPicPr>
            <a:picLocks noChangeAspect="1" noChangeArrowheads="1"/>
          </p:cNvPicPr>
          <p:nvPr/>
        </p:nvPicPr>
        <p:blipFill>
          <a:blip r:embed="rId2"/>
          <a:srcRect r="6249"/>
          <a:stretch>
            <a:fillRect/>
          </a:stretch>
        </p:blipFill>
        <p:spPr bwMode="auto">
          <a:xfrm>
            <a:off x="1071538" y="3857628"/>
            <a:ext cx="8001024" cy="1711835"/>
          </a:xfrm>
          <a:prstGeom prst="rect">
            <a:avLst/>
          </a:prstGeom>
          <a:noFill/>
          <a:ln w="9525">
            <a:noFill/>
            <a:miter lim="800000"/>
            <a:headEnd/>
            <a:tailEnd/>
          </a:ln>
          <a:effectLst/>
        </p:spPr>
      </p:pic>
      <p:sp>
        <p:nvSpPr>
          <p:cNvPr id="6" name="TextBox 5"/>
          <p:cNvSpPr txBox="1"/>
          <p:nvPr/>
        </p:nvSpPr>
        <p:spPr>
          <a:xfrm>
            <a:off x="3071802" y="5715016"/>
            <a:ext cx="4031681" cy="369332"/>
          </a:xfrm>
          <a:prstGeom prst="rect">
            <a:avLst/>
          </a:prstGeom>
          <a:noFill/>
        </p:spPr>
        <p:txBody>
          <a:bodyPr wrap="none" rtlCol="0">
            <a:spAutoFit/>
          </a:bodyPr>
          <a:lstStyle/>
          <a:p>
            <a:r>
              <a:rPr lang="hr-HR" i="1" dirty="0" smtClean="0">
                <a:solidFill>
                  <a:schemeClr val="bg2">
                    <a:lumMod val="25000"/>
                  </a:schemeClr>
                </a:solidFill>
              </a:rPr>
              <a:t>Slika 3.8: Vidljivi i skriveni ležaj na upornjaku</a:t>
            </a:r>
            <a:endParaRPr lang="hr-HR" i="1" dirty="0">
              <a:solidFill>
                <a:schemeClr val="bg2">
                  <a:lumMod val="2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857232"/>
          </a:xfrm>
        </p:spPr>
        <p:txBody>
          <a:bodyPr>
            <a:normAutofit/>
          </a:bodyPr>
          <a:lstStyle/>
          <a:p>
            <a:r>
              <a:rPr lang="hr-HR" sz="3600" dirty="0" smtClean="0"/>
              <a:t>3 Upornjaci (5)</a:t>
            </a:r>
            <a:endParaRPr lang="en-US" sz="3600" dirty="0"/>
          </a:p>
        </p:txBody>
      </p:sp>
      <p:sp>
        <p:nvSpPr>
          <p:cNvPr id="3" name="Content Placeholder 2"/>
          <p:cNvSpPr>
            <a:spLocks noGrp="1"/>
          </p:cNvSpPr>
          <p:nvPr>
            <p:ph idx="1"/>
          </p:nvPr>
        </p:nvSpPr>
        <p:spPr>
          <a:xfrm>
            <a:off x="1142976" y="785794"/>
            <a:ext cx="7858180" cy="1857388"/>
          </a:xfrm>
        </p:spPr>
        <p:txBody>
          <a:bodyPr/>
          <a:lstStyle/>
          <a:p>
            <a:pPr>
              <a:buNone/>
            </a:pPr>
            <a:r>
              <a:rPr lang="hr-HR" dirty="0" smtClean="0"/>
              <a:t>3.1 Upornjaci malih mostova (4)</a:t>
            </a:r>
          </a:p>
          <a:p>
            <a:pPr>
              <a:buNone/>
            </a:pPr>
            <a:r>
              <a:rPr lang="hr-HR" sz="2400" b="1" i="1" dirty="0" smtClean="0"/>
              <a:t>3.1.1 Krila mostova malih raspona (2)</a:t>
            </a:r>
            <a:endParaRPr lang="hr-HR" sz="600" dirty="0" smtClean="0"/>
          </a:p>
          <a:p>
            <a:pPr>
              <a:buNone/>
            </a:pPr>
            <a:r>
              <a:rPr lang="hr-HR" sz="2400" dirty="0" smtClean="0"/>
              <a:t>Usporedno krilo najbolje je kruto povezati sa zidom upornjaka, a uzduž ostaviti prijepust (slika 3.9).</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14</a:t>
            </a:fld>
            <a:endParaRPr lang="en-US"/>
          </a:p>
        </p:txBody>
      </p:sp>
      <p:pic>
        <p:nvPicPr>
          <p:cNvPr id="8194" name="Picture 2"/>
          <p:cNvPicPr>
            <a:picLocks noChangeAspect="1" noChangeArrowheads="1"/>
          </p:cNvPicPr>
          <p:nvPr/>
        </p:nvPicPr>
        <p:blipFill>
          <a:blip r:embed="rId2"/>
          <a:srcRect/>
          <a:stretch>
            <a:fillRect/>
          </a:stretch>
        </p:blipFill>
        <p:spPr bwMode="auto">
          <a:xfrm>
            <a:off x="5857884" y="3000372"/>
            <a:ext cx="2876550" cy="33242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l="5894"/>
          <a:stretch>
            <a:fillRect/>
          </a:stretch>
        </p:blipFill>
        <p:spPr bwMode="auto">
          <a:xfrm>
            <a:off x="1071538" y="2928934"/>
            <a:ext cx="4562473" cy="2505075"/>
          </a:xfrm>
          <a:prstGeom prst="rect">
            <a:avLst/>
          </a:prstGeom>
          <a:noFill/>
          <a:ln w="9525">
            <a:noFill/>
            <a:miter lim="800000"/>
            <a:headEnd/>
            <a:tailEnd/>
          </a:ln>
          <a:effectLst/>
        </p:spPr>
      </p:pic>
      <p:sp>
        <p:nvSpPr>
          <p:cNvPr id="7" name="TextBox 6"/>
          <p:cNvSpPr txBox="1"/>
          <p:nvPr/>
        </p:nvSpPr>
        <p:spPr>
          <a:xfrm>
            <a:off x="1428728" y="6072206"/>
            <a:ext cx="3714607" cy="369332"/>
          </a:xfrm>
          <a:prstGeom prst="rect">
            <a:avLst/>
          </a:prstGeom>
          <a:noFill/>
        </p:spPr>
        <p:txBody>
          <a:bodyPr wrap="none" rtlCol="0">
            <a:spAutoFit/>
          </a:bodyPr>
          <a:lstStyle/>
          <a:p>
            <a:r>
              <a:rPr lang="hr-HR" i="1" dirty="0" smtClean="0">
                <a:solidFill>
                  <a:schemeClr val="bg2">
                    <a:lumMod val="25000"/>
                  </a:schemeClr>
                </a:solidFill>
              </a:rPr>
              <a:t>Slika 3.9: Mala usporedna obješena krila</a:t>
            </a:r>
            <a:endParaRPr lang="hr-HR" i="1" dirty="0">
              <a:solidFill>
                <a:schemeClr val="bg2">
                  <a:lumMod val="2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3 Upornjaci (6)</a:t>
            </a:r>
            <a:endParaRPr lang="en-US" sz="3600" dirty="0"/>
          </a:p>
        </p:txBody>
      </p:sp>
      <p:sp>
        <p:nvSpPr>
          <p:cNvPr id="3" name="Content Placeholder 2"/>
          <p:cNvSpPr>
            <a:spLocks noGrp="1"/>
          </p:cNvSpPr>
          <p:nvPr>
            <p:ph idx="1"/>
          </p:nvPr>
        </p:nvSpPr>
        <p:spPr>
          <a:xfrm>
            <a:off x="1142976" y="714356"/>
            <a:ext cx="7858180" cy="6000792"/>
          </a:xfrm>
        </p:spPr>
        <p:txBody>
          <a:bodyPr>
            <a:normAutofit/>
          </a:bodyPr>
          <a:lstStyle/>
          <a:p>
            <a:pPr>
              <a:buNone/>
            </a:pPr>
            <a:r>
              <a:rPr lang="hr-HR" dirty="0" smtClean="0"/>
              <a:t>3.1 Upornjaci malih mostova (5)</a:t>
            </a:r>
          </a:p>
          <a:p>
            <a:pPr>
              <a:buNone/>
            </a:pPr>
            <a:r>
              <a:rPr lang="hr-HR" sz="2400" b="1" i="1" dirty="0" smtClean="0"/>
              <a:t>3.1.1 Krila mostova malih raspona (3)</a:t>
            </a:r>
          </a:p>
          <a:p>
            <a:pPr>
              <a:buNone/>
            </a:pPr>
            <a:r>
              <a:rPr lang="hr-HR" sz="2400" dirty="0" smtClean="0"/>
              <a:t>Tlocrtno gledano krila čine sa zidom otvoreni okvir, slika 3.9.</a:t>
            </a:r>
          </a:p>
          <a:p>
            <a:pPr>
              <a:buNone/>
            </a:pPr>
            <a:r>
              <a:rPr lang="hr-HR" sz="2400" dirty="0" smtClean="0"/>
              <a:t>Nasip iza zida upornjaka čvrsto je zbijen već pri ugradbi a još se dodatno zbija u uporabi od prometa, pa potisak tla treba povećati 1,5 </a:t>
            </a:r>
            <a:r>
              <a:rPr lang="hr-HR" sz="2400" dirty="0" smtClean="0">
                <a:latin typeface="Arial"/>
                <a:cs typeface="Arial"/>
              </a:rPr>
              <a:t>÷ 3 puta u odnosu na aktivni.</a:t>
            </a:r>
          </a:p>
          <a:p>
            <a:pPr>
              <a:buNone/>
            </a:pPr>
            <a:r>
              <a:rPr lang="hr-HR" sz="2400" dirty="0" smtClean="0">
                <a:latin typeface="Arial"/>
                <a:cs typeface="Arial"/>
              </a:rPr>
              <a:t>Okvirna se armatura (tj. ona što se dobije za djelovanje tlocrtnog okvira) visinski raspoređuje od ležajne klupe do razine udaljene za širinu zida od površine stope.</a:t>
            </a:r>
          </a:p>
          <a:p>
            <a:pPr>
              <a:buNone/>
            </a:pPr>
            <a:r>
              <a:rPr lang="hr-HR" sz="2400" dirty="0" smtClean="0"/>
              <a:t>Krila se poprečno oblikuju tako da preko njih idu kape i hodnici kao na mostu (slika 3.11). Ako je kapa uža, krilo se sužuje počev od njezina ruba po kutom 60° (lijevi dio sli-ke), a ako je šira prvo se nabije nasip pa se betonira kapa, ali se ona armira kao da nije poduprta.</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3 Upornjaci (6)</a:t>
            </a:r>
            <a:endParaRPr lang="en-US" sz="3600" dirty="0"/>
          </a:p>
        </p:txBody>
      </p:sp>
      <p:sp>
        <p:nvSpPr>
          <p:cNvPr id="3" name="Content Placeholder 2"/>
          <p:cNvSpPr>
            <a:spLocks noGrp="1"/>
          </p:cNvSpPr>
          <p:nvPr>
            <p:ph idx="1"/>
          </p:nvPr>
        </p:nvSpPr>
        <p:spPr>
          <a:xfrm>
            <a:off x="1142976" y="714356"/>
            <a:ext cx="7858180" cy="1143008"/>
          </a:xfrm>
        </p:spPr>
        <p:txBody>
          <a:bodyPr>
            <a:normAutofit/>
          </a:bodyPr>
          <a:lstStyle/>
          <a:p>
            <a:pPr>
              <a:buNone/>
            </a:pPr>
            <a:r>
              <a:rPr lang="hr-HR" dirty="0" smtClean="0"/>
              <a:t>3.1 Upornjaci malih mostova (5)</a:t>
            </a:r>
          </a:p>
          <a:p>
            <a:pPr>
              <a:buNone/>
            </a:pPr>
            <a:r>
              <a:rPr lang="hr-HR" sz="2400" b="1" i="1" dirty="0" smtClean="0"/>
              <a:t>3.1.1 Krila mostova malih raspona (3)</a:t>
            </a:r>
          </a:p>
        </p:txBody>
      </p:sp>
      <p:sp>
        <p:nvSpPr>
          <p:cNvPr id="4" name="Slide Number Placeholder 3"/>
          <p:cNvSpPr>
            <a:spLocks noGrp="1"/>
          </p:cNvSpPr>
          <p:nvPr>
            <p:ph type="sldNum" sz="quarter" idx="12"/>
          </p:nvPr>
        </p:nvSpPr>
        <p:spPr/>
        <p:txBody>
          <a:bodyPr/>
          <a:lstStyle/>
          <a:p>
            <a:fld id="{78ECAB00-919D-402D-9555-9C680F201774}" type="slidenum">
              <a:rPr lang="en-US" smtClean="0"/>
              <a:pPr/>
              <a:t>16</a:t>
            </a:fld>
            <a:endParaRPr lang="en-US"/>
          </a:p>
        </p:txBody>
      </p:sp>
      <p:pic>
        <p:nvPicPr>
          <p:cNvPr id="9218" name="Picture 2"/>
          <p:cNvPicPr>
            <a:picLocks noChangeAspect="1" noChangeArrowheads="1"/>
          </p:cNvPicPr>
          <p:nvPr/>
        </p:nvPicPr>
        <p:blipFill>
          <a:blip r:embed="rId2"/>
          <a:srcRect t="1509" b="6438"/>
          <a:stretch>
            <a:fillRect/>
          </a:stretch>
        </p:blipFill>
        <p:spPr bwMode="auto">
          <a:xfrm>
            <a:off x="1785918" y="1714488"/>
            <a:ext cx="6715172" cy="4683251"/>
          </a:xfrm>
          <a:prstGeom prst="rect">
            <a:avLst/>
          </a:prstGeom>
          <a:noFill/>
          <a:ln w="9525">
            <a:noFill/>
            <a:miter lim="800000"/>
            <a:headEnd/>
            <a:tailEnd/>
          </a:ln>
          <a:effectLst/>
        </p:spPr>
      </p:pic>
      <p:sp>
        <p:nvSpPr>
          <p:cNvPr id="6" name="TextBox 5"/>
          <p:cNvSpPr txBox="1"/>
          <p:nvPr/>
        </p:nvSpPr>
        <p:spPr>
          <a:xfrm>
            <a:off x="3727453" y="6000768"/>
            <a:ext cx="5416547" cy="369332"/>
          </a:xfrm>
          <a:prstGeom prst="rect">
            <a:avLst/>
          </a:prstGeom>
          <a:noFill/>
        </p:spPr>
        <p:txBody>
          <a:bodyPr wrap="none" rtlCol="0">
            <a:spAutoFit/>
          </a:bodyPr>
          <a:lstStyle/>
          <a:p>
            <a:r>
              <a:rPr lang="hr-HR" i="1" dirty="0" smtClean="0">
                <a:solidFill>
                  <a:schemeClr val="bg2">
                    <a:lumMod val="25000"/>
                  </a:schemeClr>
                </a:solidFill>
              </a:rPr>
              <a:t>Slika 3.11: Poprečni presjeci obješenih krila s kapama mosta</a:t>
            </a:r>
            <a:endParaRPr lang="hr-HR" i="1" dirty="0">
              <a:solidFill>
                <a:schemeClr val="bg2">
                  <a:lumMod val="2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3 Upornjaci (7)</a:t>
            </a:r>
            <a:endParaRPr lang="en-US" sz="3600" dirty="0"/>
          </a:p>
        </p:txBody>
      </p:sp>
      <p:sp>
        <p:nvSpPr>
          <p:cNvPr id="3" name="Content Placeholder 2"/>
          <p:cNvSpPr>
            <a:spLocks noGrp="1"/>
          </p:cNvSpPr>
          <p:nvPr>
            <p:ph idx="1"/>
          </p:nvPr>
        </p:nvSpPr>
        <p:spPr>
          <a:xfrm>
            <a:off x="1142976" y="714356"/>
            <a:ext cx="7858180" cy="2857520"/>
          </a:xfrm>
        </p:spPr>
        <p:txBody>
          <a:bodyPr/>
          <a:lstStyle/>
          <a:p>
            <a:pPr>
              <a:buNone/>
            </a:pPr>
            <a:r>
              <a:rPr lang="hr-HR" dirty="0" smtClean="0"/>
              <a:t>3.1 Upornjaci malih mostova (6)</a:t>
            </a:r>
          </a:p>
          <a:p>
            <a:pPr>
              <a:buNone/>
            </a:pPr>
            <a:r>
              <a:rPr lang="hr-HR" sz="2400" b="1" i="1" dirty="0" smtClean="0"/>
              <a:t>3.1.1 Krila mostova malih raspona (4)</a:t>
            </a:r>
          </a:p>
          <a:p>
            <a:pPr>
              <a:buNone/>
            </a:pPr>
            <a:endParaRPr lang="hr-HR" sz="600" dirty="0" smtClean="0"/>
          </a:p>
          <a:p>
            <a:pPr>
              <a:buNone/>
            </a:pPr>
            <a:r>
              <a:rPr lang="hr-HR" sz="2400" dirty="0" smtClean="0"/>
              <a:t>Ako su krila duga ili su na popustljivu tlu ili uz upornjak s nepomičnim ležajem ili, pogotovo, uz upet upornjak, odvajaju se od upornjaka, pri čemu postoje dvije mogućnosti (slika 3.12).</a:t>
            </a:r>
          </a:p>
        </p:txBody>
      </p:sp>
      <p:sp>
        <p:nvSpPr>
          <p:cNvPr id="4" name="Slide Number Placeholder 3"/>
          <p:cNvSpPr>
            <a:spLocks noGrp="1"/>
          </p:cNvSpPr>
          <p:nvPr>
            <p:ph type="sldNum" sz="quarter" idx="12"/>
          </p:nvPr>
        </p:nvSpPr>
        <p:spPr/>
        <p:txBody>
          <a:bodyPr/>
          <a:lstStyle/>
          <a:p>
            <a:fld id="{78ECAB00-919D-402D-9555-9C680F201774}" type="slidenum">
              <a:rPr lang="en-US" smtClean="0"/>
              <a:pPr/>
              <a:t>17</a:t>
            </a:fld>
            <a:endParaRPr lang="en-US"/>
          </a:p>
        </p:txBody>
      </p:sp>
      <p:pic>
        <p:nvPicPr>
          <p:cNvPr id="10242" name="Picture 2"/>
          <p:cNvPicPr>
            <a:picLocks noChangeAspect="1" noChangeArrowheads="1"/>
          </p:cNvPicPr>
          <p:nvPr/>
        </p:nvPicPr>
        <p:blipFill>
          <a:blip r:embed="rId2"/>
          <a:srcRect/>
          <a:stretch>
            <a:fillRect/>
          </a:stretch>
        </p:blipFill>
        <p:spPr bwMode="auto">
          <a:xfrm>
            <a:off x="2357422" y="3571876"/>
            <a:ext cx="4929222" cy="2405578"/>
          </a:xfrm>
          <a:prstGeom prst="rect">
            <a:avLst/>
          </a:prstGeom>
          <a:noFill/>
          <a:ln w="9525">
            <a:noFill/>
            <a:miter lim="800000"/>
            <a:headEnd/>
            <a:tailEnd/>
          </a:ln>
          <a:effectLst/>
        </p:spPr>
      </p:pic>
      <p:sp>
        <p:nvSpPr>
          <p:cNvPr id="6" name="TextBox 5"/>
          <p:cNvSpPr txBox="1"/>
          <p:nvPr/>
        </p:nvSpPr>
        <p:spPr>
          <a:xfrm>
            <a:off x="2357422" y="6072206"/>
            <a:ext cx="5304529" cy="646331"/>
          </a:xfrm>
          <a:prstGeom prst="rect">
            <a:avLst/>
          </a:prstGeom>
          <a:noFill/>
        </p:spPr>
        <p:txBody>
          <a:bodyPr wrap="none" rtlCol="0">
            <a:spAutoFit/>
          </a:bodyPr>
          <a:lstStyle/>
          <a:p>
            <a:pPr algn="ctr"/>
            <a:r>
              <a:rPr lang="hr-HR" i="1" dirty="0" smtClean="0">
                <a:solidFill>
                  <a:schemeClr val="bg2">
                    <a:lumMod val="25000"/>
                  </a:schemeClr>
                </a:solidFill>
              </a:rPr>
              <a:t>Slika 3.12: Položaj režaka između zidova, upornjaka i krila.</a:t>
            </a:r>
          </a:p>
          <a:p>
            <a:pPr algn="ctr"/>
            <a:r>
              <a:rPr lang="hr-HR" i="1" dirty="0" smtClean="0">
                <a:solidFill>
                  <a:schemeClr val="bg2">
                    <a:lumMod val="25000"/>
                  </a:schemeClr>
                </a:solidFill>
              </a:rPr>
              <a:t>Lijeva se vidi u pročelju mosta, a desna ne vidi.</a:t>
            </a:r>
            <a:endParaRPr lang="hr-HR" i="1" dirty="0">
              <a:solidFill>
                <a:schemeClr val="bg2">
                  <a:lumMod val="2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3 Upornjaci (7)</a:t>
            </a:r>
            <a:endParaRPr lang="en-US" sz="3600" dirty="0"/>
          </a:p>
        </p:txBody>
      </p:sp>
      <p:sp>
        <p:nvSpPr>
          <p:cNvPr id="3" name="Content Placeholder 2"/>
          <p:cNvSpPr>
            <a:spLocks noGrp="1"/>
          </p:cNvSpPr>
          <p:nvPr>
            <p:ph idx="1"/>
          </p:nvPr>
        </p:nvSpPr>
        <p:spPr>
          <a:xfrm>
            <a:off x="1142976" y="714356"/>
            <a:ext cx="7858180" cy="2143140"/>
          </a:xfrm>
        </p:spPr>
        <p:txBody>
          <a:bodyPr>
            <a:normAutofit fontScale="92500" lnSpcReduction="20000"/>
          </a:bodyPr>
          <a:lstStyle/>
          <a:p>
            <a:pPr>
              <a:buNone/>
            </a:pPr>
            <a:r>
              <a:rPr lang="hr-HR" dirty="0" smtClean="0"/>
              <a:t>3.2 Utopljeni upornjaci (1)</a:t>
            </a:r>
          </a:p>
          <a:p>
            <a:pPr>
              <a:buNone/>
            </a:pPr>
            <a:endParaRPr lang="hr-HR" sz="400" dirty="0" smtClean="0"/>
          </a:p>
          <a:p>
            <a:pPr>
              <a:buNone/>
            </a:pPr>
            <a:r>
              <a:rPr lang="hr-HR" sz="2400" dirty="0" smtClean="0"/>
              <a:t>Ovo je najjeftinije rješenje upornjaka. Upornjak se sastoji od ležajne grede poduprte dvama ili trima stupcima koji su zasuti nasipom (slika 3.13). </a:t>
            </a:r>
          </a:p>
          <a:p>
            <a:pPr>
              <a:buNone/>
            </a:pPr>
            <a:r>
              <a:rPr lang="hr-HR" sz="2400" dirty="0" smtClean="0"/>
              <a:t>Krila im se vješaju o ležajnu gredu, a po nekim ranijim rješenjima i o rasponski sklop (na strani nepomičnog ležaja). </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18</a:t>
            </a:fld>
            <a:endParaRPr lang="en-US"/>
          </a:p>
        </p:txBody>
      </p:sp>
      <p:pic>
        <p:nvPicPr>
          <p:cNvPr id="5" name="Picture 1" descr="C:\Users\Zvonimir\Desktop\Untitled.tif"/>
          <p:cNvPicPr>
            <a:picLocks noChangeAspect="1" noChangeArrowheads="1"/>
          </p:cNvPicPr>
          <p:nvPr/>
        </p:nvPicPr>
        <p:blipFill>
          <a:blip r:embed="rId2"/>
          <a:srcRect/>
          <a:stretch>
            <a:fillRect/>
          </a:stretch>
        </p:blipFill>
        <p:spPr bwMode="auto">
          <a:xfrm>
            <a:off x="1071538" y="2798889"/>
            <a:ext cx="5332404" cy="4059111"/>
          </a:xfrm>
          <a:prstGeom prst="rect">
            <a:avLst/>
          </a:prstGeom>
          <a:noFill/>
          <a:ln w="9525">
            <a:noFill/>
            <a:miter lim="800000"/>
            <a:headEnd/>
            <a:tailEnd/>
          </a:ln>
        </p:spPr>
      </p:pic>
      <p:sp>
        <p:nvSpPr>
          <p:cNvPr id="6" name="TextBox 5"/>
          <p:cNvSpPr txBox="1"/>
          <p:nvPr/>
        </p:nvSpPr>
        <p:spPr>
          <a:xfrm>
            <a:off x="6429388" y="6211669"/>
            <a:ext cx="1918474" cy="646331"/>
          </a:xfrm>
          <a:prstGeom prst="rect">
            <a:avLst/>
          </a:prstGeom>
          <a:noFill/>
        </p:spPr>
        <p:txBody>
          <a:bodyPr wrap="none" rtlCol="0">
            <a:spAutoFit/>
          </a:bodyPr>
          <a:lstStyle/>
          <a:p>
            <a:r>
              <a:rPr lang="hr-HR" i="1" dirty="0" smtClean="0">
                <a:solidFill>
                  <a:schemeClr val="bg2">
                    <a:lumMod val="25000"/>
                  </a:schemeClr>
                </a:solidFill>
              </a:rPr>
              <a:t>Slika 3.13: Utopljeni</a:t>
            </a:r>
          </a:p>
          <a:p>
            <a:r>
              <a:rPr lang="hr-HR" i="1" dirty="0" smtClean="0">
                <a:solidFill>
                  <a:schemeClr val="bg2">
                    <a:lumMod val="25000"/>
                  </a:schemeClr>
                </a:solidFill>
              </a:rPr>
              <a:t>upornjak mosta</a:t>
            </a:r>
            <a:endParaRPr lang="hr-HR" i="1" dirty="0">
              <a:solidFill>
                <a:schemeClr val="bg2">
                  <a:lumMod val="2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642918"/>
          </a:xfrm>
        </p:spPr>
        <p:txBody>
          <a:bodyPr>
            <a:normAutofit/>
          </a:bodyPr>
          <a:lstStyle/>
          <a:p>
            <a:r>
              <a:rPr lang="hr-HR" sz="3600" dirty="0" smtClean="0"/>
              <a:t>3 Upornjaci (8)</a:t>
            </a:r>
            <a:endParaRPr lang="en-US" sz="3600" dirty="0"/>
          </a:p>
        </p:txBody>
      </p:sp>
      <p:sp>
        <p:nvSpPr>
          <p:cNvPr id="3" name="Content Placeholder 2"/>
          <p:cNvSpPr>
            <a:spLocks noGrp="1"/>
          </p:cNvSpPr>
          <p:nvPr>
            <p:ph idx="1"/>
          </p:nvPr>
        </p:nvSpPr>
        <p:spPr>
          <a:xfrm>
            <a:off x="1142976" y="642918"/>
            <a:ext cx="7858180" cy="6072230"/>
          </a:xfrm>
        </p:spPr>
        <p:txBody>
          <a:bodyPr>
            <a:normAutofit/>
          </a:bodyPr>
          <a:lstStyle/>
          <a:p>
            <a:pPr>
              <a:buNone/>
            </a:pPr>
            <a:r>
              <a:rPr lang="hr-HR" dirty="0" smtClean="0"/>
              <a:t>3.2 Utopljeni upornjaci (2)</a:t>
            </a:r>
          </a:p>
          <a:p>
            <a:pPr>
              <a:buNone/>
            </a:pPr>
            <a:endParaRPr lang="hr-HR" sz="600" dirty="0" smtClean="0"/>
          </a:p>
          <a:p>
            <a:pPr>
              <a:buNone/>
            </a:pPr>
            <a:r>
              <a:rPr lang="hr-HR" sz="2400" dirty="0" smtClean="0"/>
              <a:t>Prikladni su za nadvožnjake preko autocesta i uopće za nadvožnjake gdje je potrebna dobra preglednost. Osim toga, povećanje otvora na dvorazinskom križanju smanjuje razinu buke.</a:t>
            </a:r>
          </a:p>
          <a:p>
            <a:pPr>
              <a:buNone/>
            </a:pPr>
            <a:r>
              <a:rPr lang="hr-HR" sz="2400" dirty="0" smtClean="0"/>
              <a:t>Budući da u sjeni ne raste trava, nužno je popločati čelo pokosa nasipa. Gdjekada se može zasaditi bršljan – on raste i u hladu, a bitno ublažava sumornost u okolišu gdje prevladava beton.</a:t>
            </a:r>
          </a:p>
          <a:p>
            <a:pPr>
              <a:buNone/>
            </a:pPr>
            <a:endParaRPr lang="hr-HR" sz="800" dirty="0" smtClean="0"/>
          </a:p>
          <a:p>
            <a:pPr>
              <a:buNone/>
            </a:pPr>
            <a:r>
              <a:rPr lang="hr-HR" dirty="0" smtClean="0"/>
              <a:t>3.3 Upornjaci mostova velika raspona (1)</a:t>
            </a:r>
          </a:p>
          <a:p>
            <a:pPr>
              <a:buNone/>
            </a:pPr>
            <a:endParaRPr lang="hr-HR" sz="600" dirty="0" smtClean="0"/>
          </a:p>
          <a:p>
            <a:pPr>
              <a:buNone/>
            </a:pPr>
            <a:r>
              <a:rPr lang="hr-HR" sz="2400" dirty="0" smtClean="0"/>
              <a:t>Ranije su se zidovi upornjaka visine h &gt; 5 m izvodili kao rebrasti, ali danas više ne – preskup je ljudski rad. </a:t>
            </a:r>
          </a:p>
          <a:p>
            <a:pPr>
              <a:buNone/>
            </a:pPr>
            <a:r>
              <a:rPr lang="hr-HR" sz="2400" dirty="0" smtClean="0"/>
              <a:t>Najvažnije je da ležajevi i prijelazne naprave budu </a:t>
            </a:r>
            <a:r>
              <a:rPr lang="hr-HR" sz="2400" u="sng" dirty="0" smtClean="0"/>
              <a:t>dostupni</a:t>
            </a:r>
            <a:r>
              <a:rPr lang="hr-HR" sz="2400" dirty="0" smtClean="0"/>
              <a:t>.</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1 Zadaće potpora (2)</a:t>
            </a:r>
            <a:endParaRPr lang="en-US" sz="3600" dirty="0"/>
          </a:p>
        </p:txBody>
      </p:sp>
      <p:sp>
        <p:nvSpPr>
          <p:cNvPr id="3" name="Content Placeholder 2"/>
          <p:cNvSpPr>
            <a:spLocks noGrp="1"/>
          </p:cNvSpPr>
          <p:nvPr>
            <p:ph idx="1"/>
          </p:nvPr>
        </p:nvSpPr>
        <p:spPr>
          <a:xfrm>
            <a:off x="1142976" y="785794"/>
            <a:ext cx="7858180" cy="5462606"/>
          </a:xfrm>
        </p:spPr>
        <p:txBody>
          <a:bodyPr>
            <a:normAutofit/>
          </a:bodyPr>
          <a:lstStyle/>
          <a:p>
            <a:pPr>
              <a:buNone/>
            </a:pPr>
            <a:endParaRPr lang="hr-HR" sz="400" dirty="0" smtClean="0"/>
          </a:p>
          <a:p>
            <a:r>
              <a:rPr lang="hr-HR" sz="2400" dirty="0" smtClean="0"/>
              <a:t>omogućiti izobličenja rasponskoga sklopa (progibe glanog nosača s odgovarajućim kutovima zaokreta ležaja, poprečna zaokretanja pri torziji, slijeganja i zaokretanja temeljnoga tla </a:t>
            </a:r>
            <a:r>
              <a:rPr lang="hr-HR" sz="2400" u="sng" dirty="0" smtClean="0"/>
              <a:t>bez dodatnih sila </a:t>
            </a:r>
            <a:r>
              <a:rPr lang="hr-HR" sz="2400" dirty="0" smtClean="0"/>
              <a:t>u sklopu ili uz dodatne sile što se mogu izračunati i pruzeti.</a:t>
            </a:r>
          </a:p>
          <a:p>
            <a:pPr>
              <a:buNone/>
            </a:pPr>
            <a:r>
              <a:rPr lang="hr-HR" sz="2400" dirty="0" smtClean="0"/>
              <a:t>Potpore moraju biti </a:t>
            </a:r>
            <a:r>
              <a:rPr lang="hr-HR" sz="2400" b="1" dirty="0" smtClean="0"/>
              <a:t>sigurne</a:t>
            </a:r>
            <a:r>
              <a:rPr lang="hr-HR" sz="2400" dirty="0" smtClean="0"/>
              <a:t> i </a:t>
            </a:r>
            <a:r>
              <a:rPr lang="hr-HR" sz="2400" b="1" dirty="0" smtClean="0"/>
              <a:t>trajne</a:t>
            </a:r>
            <a:r>
              <a:rPr lang="hr-HR" sz="2400" dirty="0" smtClean="0"/>
              <a:t> u uporabi, a jedno-stavne za izvedbu i razumno skupe.</a:t>
            </a:r>
          </a:p>
          <a:p>
            <a:pPr>
              <a:buNone/>
            </a:pPr>
            <a:r>
              <a:rPr lang="hr-HR" sz="2400" dirty="0" smtClean="0"/>
              <a:t>Kao bitan sastavni dio oblikovnog dojma što ga most ostavlja na promatrača, potpore moraju biti lijepo oblikovane.</a:t>
            </a:r>
            <a:endParaRPr lang="en-US" sz="2400" dirty="0"/>
          </a:p>
        </p:txBody>
      </p:sp>
      <p:sp>
        <p:nvSpPr>
          <p:cNvPr id="5" name="Slide Number Placeholder 4"/>
          <p:cNvSpPr>
            <a:spLocks noGrp="1"/>
          </p:cNvSpPr>
          <p:nvPr>
            <p:ph type="sldNum" sz="quarter" idx="12"/>
          </p:nvPr>
        </p:nvSpPr>
        <p:spPr/>
        <p:txBody>
          <a:bodyPr/>
          <a:lstStyle/>
          <a:p>
            <a:fld id="{78ECAB00-919D-402D-9555-9C680F201774}"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b="5288"/>
          <a:stretch>
            <a:fillRect/>
          </a:stretch>
        </p:blipFill>
        <p:spPr bwMode="auto">
          <a:xfrm>
            <a:off x="2786050" y="85465"/>
            <a:ext cx="5857916" cy="6772536"/>
          </a:xfrm>
          <a:prstGeom prst="rect">
            <a:avLst/>
          </a:prstGeom>
          <a:noFill/>
          <a:ln w="9525">
            <a:noFill/>
            <a:miter lim="800000"/>
            <a:headEnd/>
            <a:tailEnd/>
          </a:ln>
          <a:effectLst/>
        </p:spPr>
      </p:pic>
      <p:sp>
        <p:nvSpPr>
          <p:cNvPr id="2" name="Title 1"/>
          <p:cNvSpPr>
            <a:spLocks noGrp="1"/>
          </p:cNvSpPr>
          <p:nvPr>
            <p:ph type="title"/>
          </p:nvPr>
        </p:nvSpPr>
        <p:spPr>
          <a:xfrm>
            <a:off x="1435608" y="0"/>
            <a:ext cx="7498080" cy="785794"/>
          </a:xfrm>
        </p:spPr>
        <p:txBody>
          <a:bodyPr>
            <a:normAutofit/>
          </a:bodyPr>
          <a:lstStyle/>
          <a:p>
            <a:r>
              <a:rPr lang="hr-HR" sz="3600" dirty="0" smtClean="0"/>
              <a:t>3 Upornjaci (9)</a:t>
            </a:r>
            <a:endParaRPr lang="en-US" sz="3600" dirty="0"/>
          </a:p>
        </p:txBody>
      </p:sp>
      <p:sp>
        <p:nvSpPr>
          <p:cNvPr id="3" name="Content Placeholder 2"/>
          <p:cNvSpPr>
            <a:spLocks noGrp="1"/>
          </p:cNvSpPr>
          <p:nvPr>
            <p:ph idx="1"/>
          </p:nvPr>
        </p:nvSpPr>
        <p:spPr>
          <a:xfrm>
            <a:off x="1214414" y="785794"/>
            <a:ext cx="5143536" cy="2721199"/>
          </a:xfrm>
        </p:spPr>
        <p:txBody>
          <a:bodyPr>
            <a:normAutofit fontScale="92500" lnSpcReduction="20000"/>
          </a:bodyPr>
          <a:lstStyle/>
          <a:p>
            <a:pPr>
              <a:buNone/>
            </a:pPr>
            <a:r>
              <a:rPr lang="hr-HR" dirty="0" smtClean="0"/>
              <a:t>3.3 Upornjaci mostova velika raspona (2)</a:t>
            </a:r>
          </a:p>
          <a:p>
            <a:pPr>
              <a:buNone/>
            </a:pPr>
            <a:endParaRPr lang="hr-HR" sz="600" dirty="0" smtClean="0"/>
          </a:p>
          <a:p>
            <a:pPr>
              <a:buNone/>
            </a:pPr>
            <a:r>
              <a:rPr lang="hr-HR" sz="2400" dirty="0" smtClean="0"/>
              <a:t>Često se upornjaci izvode kao šuplji, sa stubištem, prostorijom za smještaj opreme itd. Osobito je važno da između ležajnoga poprečnog nosača i zidića upornjaka bude dosta prostora za prolaz (slika 3.14). </a:t>
            </a:r>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1000" dirty="0" smtClean="0"/>
          </a:p>
          <a:p>
            <a:pPr algn="ctr">
              <a:buNone/>
            </a:pPr>
            <a:endParaRPr lang="hr-HR" sz="1000" dirty="0" smtClean="0"/>
          </a:p>
          <a:p>
            <a:pPr algn="ctr">
              <a:buNone/>
            </a:pPr>
            <a:endParaRPr lang="hr-HR" sz="1000" dirty="0" smtClean="0"/>
          </a:p>
          <a:p>
            <a:pPr>
              <a:buNone/>
            </a:pPr>
            <a:endParaRPr lang="hr-HR" sz="2400" b="1" i="1" dirty="0" smtClean="0"/>
          </a:p>
        </p:txBody>
      </p:sp>
      <p:sp>
        <p:nvSpPr>
          <p:cNvPr id="4" name="Slide Number Placeholder 3"/>
          <p:cNvSpPr>
            <a:spLocks noGrp="1"/>
          </p:cNvSpPr>
          <p:nvPr>
            <p:ph type="sldNum" sz="quarter" idx="12"/>
          </p:nvPr>
        </p:nvSpPr>
        <p:spPr/>
        <p:txBody>
          <a:bodyPr/>
          <a:lstStyle/>
          <a:p>
            <a:fld id="{78ECAB00-919D-402D-9555-9C680F201774}" type="slidenum">
              <a:rPr lang="en-US" smtClean="0"/>
              <a:pPr/>
              <a:t>20</a:t>
            </a:fld>
            <a:endParaRPr lang="en-US"/>
          </a:p>
        </p:txBody>
      </p:sp>
      <p:sp>
        <p:nvSpPr>
          <p:cNvPr id="6" name="TextBox 5"/>
          <p:cNvSpPr txBox="1"/>
          <p:nvPr/>
        </p:nvSpPr>
        <p:spPr>
          <a:xfrm>
            <a:off x="2214546" y="3500438"/>
            <a:ext cx="3979231" cy="369332"/>
          </a:xfrm>
          <a:prstGeom prst="rect">
            <a:avLst/>
          </a:prstGeom>
          <a:noFill/>
        </p:spPr>
        <p:txBody>
          <a:bodyPr wrap="none" rtlCol="0">
            <a:spAutoFit/>
          </a:bodyPr>
          <a:lstStyle/>
          <a:p>
            <a:r>
              <a:rPr lang="hr-HR" i="1" dirty="0" smtClean="0">
                <a:solidFill>
                  <a:schemeClr val="bg2">
                    <a:lumMod val="25000"/>
                  </a:schemeClr>
                </a:solidFill>
              </a:rPr>
              <a:t>Slika 3.14: Upornjak i stup mosta Kochertal</a:t>
            </a:r>
            <a:endParaRPr lang="hr-HR" i="1" dirty="0">
              <a:solidFill>
                <a:schemeClr val="bg2">
                  <a:lumMod val="2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3 Upornjaci (9)</a:t>
            </a:r>
            <a:endParaRPr lang="en-US" sz="3600" dirty="0"/>
          </a:p>
        </p:txBody>
      </p:sp>
      <p:sp>
        <p:nvSpPr>
          <p:cNvPr id="3" name="Content Placeholder 2"/>
          <p:cNvSpPr>
            <a:spLocks noGrp="1"/>
          </p:cNvSpPr>
          <p:nvPr>
            <p:ph idx="1"/>
          </p:nvPr>
        </p:nvSpPr>
        <p:spPr>
          <a:xfrm>
            <a:off x="1214414" y="785794"/>
            <a:ext cx="7682160" cy="6072206"/>
          </a:xfrm>
        </p:spPr>
        <p:txBody>
          <a:bodyPr>
            <a:normAutofit/>
          </a:bodyPr>
          <a:lstStyle/>
          <a:p>
            <a:pPr>
              <a:buNone/>
            </a:pPr>
            <a:r>
              <a:rPr lang="hr-HR" dirty="0" smtClean="0"/>
              <a:t>3.3 Upornjaci mostova velika raspona (2)</a:t>
            </a:r>
          </a:p>
          <a:p>
            <a:pPr>
              <a:buNone/>
            </a:pPr>
            <a:endParaRPr lang="hr-HR" sz="6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2400" dirty="0" smtClean="0"/>
          </a:p>
          <a:p>
            <a:pPr algn="ctr">
              <a:buNone/>
            </a:pPr>
            <a:endParaRPr lang="hr-HR" sz="1000" dirty="0" smtClean="0"/>
          </a:p>
          <a:p>
            <a:pPr algn="ctr">
              <a:buNone/>
            </a:pPr>
            <a:endParaRPr lang="hr-HR" sz="1000" dirty="0" smtClean="0"/>
          </a:p>
          <a:p>
            <a:pPr algn="ctr">
              <a:buNone/>
            </a:pPr>
            <a:endParaRPr lang="hr-HR" sz="1000" dirty="0" smtClean="0"/>
          </a:p>
          <a:p>
            <a:pPr algn="ctr">
              <a:buNone/>
            </a:pPr>
            <a:endParaRPr lang="hr-HR" sz="800" dirty="0" smtClean="0"/>
          </a:p>
          <a:p>
            <a:pPr>
              <a:buNone/>
            </a:pPr>
            <a:r>
              <a:rPr lang="hr-HR" sz="2400" dirty="0" smtClean="0"/>
              <a:t>	</a:t>
            </a:r>
          </a:p>
          <a:p>
            <a:pPr algn="ctr">
              <a:buNone/>
            </a:pPr>
            <a:r>
              <a:rPr lang="hr-HR" sz="2400" dirty="0" smtClean="0"/>
              <a:t>*  *  *  *  *</a:t>
            </a:r>
          </a:p>
          <a:p>
            <a:pPr>
              <a:buNone/>
            </a:pPr>
            <a:endParaRPr lang="hr-HR" sz="2400" b="1" i="1" dirty="0" smtClean="0"/>
          </a:p>
        </p:txBody>
      </p:sp>
      <p:sp>
        <p:nvSpPr>
          <p:cNvPr id="4" name="Slide Number Placeholder 3"/>
          <p:cNvSpPr>
            <a:spLocks noGrp="1"/>
          </p:cNvSpPr>
          <p:nvPr>
            <p:ph type="sldNum" sz="quarter" idx="12"/>
          </p:nvPr>
        </p:nvSpPr>
        <p:spPr/>
        <p:txBody>
          <a:bodyPr/>
          <a:lstStyle/>
          <a:p>
            <a:fld id="{78ECAB00-919D-402D-9555-9C680F201774}" type="slidenum">
              <a:rPr lang="en-US" smtClean="0"/>
              <a:pPr/>
              <a:t>21</a:t>
            </a:fld>
            <a:endParaRPr lang="en-US" dirty="0"/>
          </a:p>
        </p:txBody>
      </p:sp>
      <p:sp>
        <p:nvSpPr>
          <p:cNvPr id="6" name="TextBox 5"/>
          <p:cNvSpPr txBox="1"/>
          <p:nvPr/>
        </p:nvSpPr>
        <p:spPr>
          <a:xfrm>
            <a:off x="937018" y="5694998"/>
            <a:ext cx="2796920" cy="646331"/>
          </a:xfrm>
          <a:prstGeom prst="rect">
            <a:avLst/>
          </a:prstGeom>
          <a:noFill/>
        </p:spPr>
        <p:txBody>
          <a:bodyPr wrap="none" rtlCol="0">
            <a:spAutoFit/>
          </a:bodyPr>
          <a:lstStyle/>
          <a:p>
            <a:pPr algn="r"/>
            <a:r>
              <a:rPr lang="hr-HR" i="1" dirty="0" smtClean="0">
                <a:solidFill>
                  <a:schemeClr val="bg2">
                    <a:lumMod val="25000"/>
                  </a:schemeClr>
                </a:solidFill>
              </a:rPr>
              <a:t>Slika 3.15: Upornjak vijadukta</a:t>
            </a:r>
          </a:p>
          <a:p>
            <a:pPr algn="r"/>
            <a:r>
              <a:rPr lang="hr-HR" i="1" dirty="0" smtClean="0">
                <a:solidFill>
                  <a:schemeClr val="bg2">
                    <a:lumMod val="25000"/>
                  </a:schemeClr>
                </a:solidFill>
              </a:rPr>
              <a:t>preko Limske drage u Istri</a:t>
            </a:r>
            <a:endParaRPr lang="hr-HR" i="1" dirty="0">
              <a:solidFill>
                <a:schemeClr val="bg2">
                  <a:lumMod val="25000"/>
                </a:schemeClr>
              </a:solidFill>
            </a:endParaRPr>
          </a:p>
        </p:txBody>
      </p:sp>
      <p:pic>
        <p:nvPicPr>
          <p:cNvPr id="2050" name="Picture 2"/>
          <p:cNvPicPr>
            <a:picLocks noChangeAspect="1" noChangeArrowheads="1"/>
          </p:cNvPicPr>
          <p:nvPr/>
        </p:nvPicPr>
        <p:blipFill>
          <a:blip r:embed="rId2"/>
          <a:srcRect/>
          <a:stretch>
            <a:fillRect/>
          </a:stretch>
        </p:blipFill>
        <p:spPr bwMode="auto">
          <a:xfrm>
            <a:off x="3722595" y="1355017"/>
            <a:ext cx="5421405" cy="5053852"/>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3 Upornjaci (9)</a:t>
            </a:r>
            <a:endParaRPr lang="en-US" sz="3600" dirty="0"/>
          </a:p>
        </p:txBody>
      </p:sp>
      <p:sp>
        <p:nvSpPr>
          <p:cNvPr id="3" name="Content Placeholder 2"/>
          <p:cNvSpPr>
            <a:spLocks noGrp="1"/>
          </p:cNvSpPr>
          <p:nvPr>
            <p:ph idx="1"/>
          </p:nvPr>
        </p:nvSpPr>
        <p:spPr>
          <a:xfrm>
            <a:off x="1142976" y="785794"/>
            <a:ext cx="7858180" cy="2928958"/>
          </a:xfrm>
        </p:spPr>
        <p:txBody>
          <a:bodyPr/>
          <a:lstStyle/>
          <a:p>
            <a:pPr>
              <a:buNone/>
            </a:pPr>
            <a:r>
              <a:rPr lang="hr-HR" sz="2400" b="1" i="1" dirty="0" smtClean="0"/>
              <a:t>3.3.1 Upornjak lučnog mosta</a:t>
            </a:r>
          </a:p>
          <a:p>
            <a:pPr>
              <a:buNone/>
            </a:pPr>
            <a:endParaRPr lang="hr-HR" sz="600" i="1" dirty="0" smtClean="0"/>
          </a:p>
          <a:p>
            <a:pPr>
              <a:buNone/>
            </a:pPr>
            <a:r>
              <a:rPr lang="hr-HR" sz="2400" dirty="0" smtClean="0"/>
              <a:t>Uvriježeno je da se i temelj luka naziva upornjakom. U svezi s tim valja reći kako treba nastojati da ravnina temeljne plohe bude tako nagnuta da bude približno okomita na smjer djelovanja rezultante svih sila što djeluju na temeljnu rešku. Na slici 3.15 prikazan je temelj luka suvremenog mosta.</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22</a:t>
            </a:fld>
            <a:endParaRPr lang="en-US"/>
          </a:p>
        </p:txBody>
      </p:sp>
      <p:pic>
        <p:nvPicPr>
          <p:cNvPr id="5" name="Picture 2" descr="C:\Users\Zvonimir\Documents\Tatine slike za ivsabor-mostovi\Slika 40.jpg"/>
          <p:cNvPicPr>
            <a:picLocks noChangeAspect="1" noChangeArrowheads="1"/>
          </p:cNvPicPr>
          <p:nvPr/>
        </p:nvPicPr>
        <p:blipFill>
          <a:blip r:embed="rId2"/>
          <a:srcRect l="17265" t="63848" r="74887" b="7692"/>
          <a:stretch>
            <a:fillRect/>
          </a:stretch>
        </p:blipFill>
        <p:spPr bwMode="auto">
          <a:xfrm>
            <a:off x="5429256" y="3708714"/>
            <a:ext cx="3071834" cy="3149286"/>
          </a:xfrm>
          <a:prstGeom prst="rect">
            <a:avLst/>
          </a:prstGeom>
          <a:noFill/>
        </p:spPr>
      </p:pic>
      <p:sp>
        <p:nvSpPr>
          <p:cNvPr id="6" name="TextBox 5"/>
          <p:cNvSpPr txBox="1"/>
          <p:nvPr/>
        </p:nvSpPr>
        <p:spPr>
          <a:xfrm>
            <a:off x="1285852" y="5929330"/>
            <a:ext cx="4182620" cy="369332"/>
          </a:xfrm>
          <a:prstGeom prst="rect">
            <a:avLst/>
          </a:prstGeom>
          <a:noFill/>
        </p:spPr>
        <p:txBody>
          <a:bodyPr wrap="none" rtlCol="0">
            <a:spAutoFit/>
          </a:bodyPr>
          <a:lstStyle/>
          <a:p>
            <a:r>
              <a:rPr lang="hr-HR" i="1" dirty="0" smtClean="0">
                <a:solidFill>
                  <a:schemeClr val="bg2">
                    <a:lumMod val="25000"/>
                  </a:schemeClr>
                </a:solidFill>
              </a:rPr>
              <a:t>Slika 3.15: Upornjak luka Skradinskoga mosta</a:t>
            </a:r>
            <a:endParaRPr lang="hr-HR" i="1" dirty="0">
              <a:solidFill>
                <a:schemeClr val="bg2">
                  <a:lumMod val="2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3 Upornjaci (10)</a:t>
            </a:r>
            <a:endParaRPr lang="en-US" sz="3600" dirty="0"/>
          </a:p>
        </p:txBody>
      </p:sp>
      <p:sp>
        <p:nvSpPr>
          <p:cNvPr id="3" name="Content Placeholder 2"/>
          <p:cNvSpPr>
            <a:spLocks noGrp="1"/>
          </p:cNvSpPr>
          <p:nvPr>
            <p:ph idx="1"/>
          </p:nvPr>
        </p:nvSpPr>
        <p:spPr>
          <a:xfrm>
            <a:off x="1142976" y="642918"/>
            <a:ext cx="7858180" cy="3571900"/>
          </a:xfrm>
        </p:spPr>
        <p:txBody>
          <a:bodyPr>
            <a:normAutofit lnSpcReduction="10000"/>
          </a:bodyPr>
          <a:lstStyle/>
          <a:p>
            <a:pPr>
              <a:buNone/>
            </a:pPr>
            <a:r>
              <a:rPr lang="hr-HR" dirty="0" smtClean="0"/>
              <a:t>3.3 Upornjaci mostova velika raspona (3)</a:t>
            </a:r>
          </a:p>
          <a:p>
            <a:pPr>
              <a:buNone/>
            </a:pPr>
            <a:r>
              <a:rPr lang="hr-HR" sz="2400" b="1" i="1" dirty="0" smtClean="0"/>
              <a:t>3.3.2 Odvodnja zida upornjaka</a:t>
            </a:r>
          </a:p>
          <a:p>
            <a:pPr>
              <a:buNone/>
            </a:pPr>
            <a:endParaRPr lang="hr-HR" sz="600" dirty="0" smtClean="0"/>
          </a:p>
          <a:p>
            <a:pPr>
              <a:buNone/>
            </a:pPr>
            <a:r>
              <a:rPr lang="hr-HR" sz="2400" dirty="0" smtClean="0"/>
              <a:t>Stražnju plohu zida upornjaka svakako treba odvojiti od mase nasipa okomitim slojem procjedita gradiva na dnu kojeg mora biti odvodna cijev što propušta nakupljenu vodu kroz krilo, slika 3.15.</a:t>
            </a:r>
          </a:p>
          <a:p>
            <a:pPr>
              <a:buNone/>
            </a:pPr>
            <a:r>
              <a:rPr lang="hr-HR" sz="2400" dirty="0" smtClean="0"/>
              <a:t>Brtveni nalič treba zaštititi sjekomice položenim opekama ili betonskim pločicama kako se ne bi oštetio prigodom zbijanja nasipa.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23</a:t>
            </a:fld>
            <a:endParaRPr lang="en-US"/>
          </a:p>
        </p:txBody>
      </p:sp>
      <p:pic>
        <p:nvPicPr>
          <p:cNvPr id="12290" name="Picture 2"/>
          <p:cNvPicPr>
            <a:picLocks noChangeAspect="1" noChangeArrowheads="1"/>
          </p:cNvPicPr>
          <p:nvPr/>
        </p:nvPicPr>
        <p:blipFill>
          <a:blip r:embed="rId2"/>
          <a:srcRect/>
          <a:stretch>
            <a:fillRect/>
          </a:stretch>
        </p:blipFill>
        <p:spPr bwMode="auto">
          <a:xfrm>
            <a:off x="2428860" y="4071942"/>
            <a:ext cx="5429288" cy="2003365"/>
          </a:xfrm>
          <a:prstGeom prst="rect">
            <a:avLst/>
          </a:prstGeom>
          <a:noFill/>
          <a:ln w="9525">
            <a:noFill/>
            <a:miter lim="800000"/>
            <a:headEnd/>
            <a:tailEnd/>
          </a:ln>
          <a:effectLst/>
        </p:spPr>
      </p:pic>
      <p:sp>
        <p:nvSpPr>
          <p:cNvPr id="6" name="TextBox 5"/>
          <p:cNvSpPr txBox="1"/>
          <p:nvPr/>
        </p:nvSpPr>
        <p:spPr>
          <a:xfrm>
            <a:off x="2479616" y="6140255"/>
            <a:ext cx="5307094" cy="646331"/>
          </a:xfrm>
          <a:prstGeom prst="rect">
            <a:avLst/>
          </a:prstGeom>
          <a:noFill/>
        </p:spPr>
        <p:txBody>
          <a:bodyPr wrap="none" rtlCol="0">
            <a:spAutoFit/>
          </a:bodyPr>
          <a:lstStyle/>
          <a:p>
            <a:r>
              <a:rPr lang="hr-HR" i="1" dirty="0" smtClean="0">
                <a:solidFill>
                  <a:schemeClr val="bg2">
                    <a:lumMod val="25000"/>
                  </a:schemeClr>
                </a:solidFill>
              </a:rPr>
              <a:t>Slika 3.15: Odvodnja nasipa iza upornjaka s procjednim</a:t>
            </a:r>
          </a:p>
          <a:p>
            <a:r>
              <a:rPr lang="hr-HR" i="1" dirty="0" smtClean="0">
                <a:solidFill>
                  <a:schemeClr val="bg2">
                    <a:lumMod val="25000"/>
                  </a:schemeClr>
                </a:solidFill>
              </a:rPr>
              <a:t>slojem, pješčanim procjepnikom (filtrom) i odvodnom cijevi</a:t>
            </a:r>
            <a:endParaRPr lang="hr-HR" i="1" dirty="0">
              <a:solidFill>
                <a:schemeClr val="bg2">
                  <a:lumMod val="2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3 Upornjaci (10)</a:t>
            </a:r>
            <a:endParaRPr lang="en-US" sz="3600" dirty="0"/>
          </a:p>
        </p:txBody>
      </p:sp>
      <p:sp>
        <p:nvSpPr>
          <p:cNvPr id="3" name="Content Placeholder 2"/>
          <p:cNvSpPr>
            <a:spLocks noGrp="1"/>
          </p:cNvSpPr>
          <p:nvPr>
            <p:ph idx="1"/>
          </p:nvPr>
        </p:nvSpPr>
        <p:spPr>
          <a:xfrm>
            <a:off x="1142976" y="642918"/>
            <a:ext cx="7858180" cy="2428892"/>
          </a:xfrm>
        </p:spPr>
        <p:txBody>
          <a:bodyPr>
            <a:normAutofit/>
          </a:bodyPr>
          <a:lstStyle/>
          <a:p>
            <a:pPr>
              <a:buNone/>
            </a:pPr>
            <a:r>
              <a:rPr lang="hr-HR" dirty="0" smtClean="0"/>
              <a:t>3.3 Upornjaci mostova velika raspona (3)</a:t>
            </a:r>
          </a:p>
          <a:p>
            <a:pPr>
              <a:buNone/>
            </a:pPr>
            <a:r>
              <a:rPr lang="hr-HR" sz="2400" b="1" i="1" dirty="0" smtClean="0"/>
              <a:t>3.3.3 Prijelazne ploče (1)</a:t>
            </a:r>
          </a:p>
          <a:p>
            <a:pPr>
              <a:buNone/>
            </a:pPr>
            <a:endParaRPr lang="hr-HR" sz="600" dirty="0" smtClean="0"/>
          </a:p>
          <a:p>
            <a:pPr>
              <a:buNone/>
            </a:pPr>
            <a:r>
              <a:rPr lang="hr-HR" sz="2400" dirty="0" smtClean="0"/>
              <a:t>Omogućuju što blaži prijelaz između tvrde podloge na mostu i stišljivog nasipa. Slijeganje nasipa traje godinama, pa bi s vremenom na tomu mjestu nastao skok (slika 3.16).</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24</a:t>
            </a:fld>
            <a:endParaRPr lang="en-US"/>
          </a:p>
        </p:txBody>
      </p:sp>
      <p:pic>
        <p:nvPicPr>
          <p:cNvPr id="13314" name="Picture 2"/>
          <p:cNvPicPr>
            <a:picLocks noChangeAspect="1" noChangeArrowheads="1"/>
          </p:cNvPicPr>
          <p:nvPr/>
        </p:nvPicPr>
        <p:blipFill>
          <a:blip r:embed="rId2"/>
          <a:srcRect/>
          <a:stretch>
            <a:fillRect/>
          </a:stretch>
        </p:blipFill>
        <p:spPr bwMode="auto">
          <a:xfrm>
            <a:off x="1785918" y="3500438"/>
            <a:ext cx="6643734" cy="2652393"/>
          </a:xfrm>
          <a:prstGeom prst="rect">
            <a:avLst/>
          </a:prstGeom>
          <a:noFill/>
          <a:ln w="9525">
            <a:noFill/>
            <a:miter lim="800000"/>
            <a:headEnd/>
            <a:tailEnd/>
          </a:ln>
          <a:effectLst/>
        </p:spPr>
      </p:pic>
      <p:sp>
        <p:nvSpPr>
          <p:cNvPr id="6" name="TextBox 5"/>
          <p:cNvSpPr txBox="1"/>
          <p:nvPr/>
        </p:nvSpPr>
        <p:spPr>
          <a:xfrm>
            <a:off x="1752495" y="6215082"/>
            <a:ext cx="6605719" cy="369332"/>
          </a:xfrm>
          <a:prstGeom prst="rect">
            <a:avLst/>
          </a:prstGeom>
          <a:noFill/>
        </p:spPr>
        <p:txBody>
          <a:bodyPr wrap="none" rtlCol="0">
            <a:spAutoFit/>
          </a:bodyPr>
          <a:lstStyle/>
          <a:p>
            <a:r>
              <a:rPr lang="hr-HR" i="1" dirty="0" smtClean="0">
                <a:solidFill>
                  <a:schemeClr val="bg2">
                    <a:lumMod val="25000"/>
                  </a:schemeClr>
                </a:solidFill>
              </a:rPr>
              <a:t>Slika 3.16: Skok uz upornjak zavisi o vremenskom slijedu slijeganja nasipa</a:t>
            </a:r>
            <a:endParaRPr lang="hr-HR" i="1" dirty="0">
              <a:solidFill>
                <a:schemeClr val="bg2">
                  <a:lumMod val="2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857232"/>
          </a:xfrm>
        </p:spPr>
        <p:txBody>
          <a:bodyPr>
            <a:normAutofit/>
          </a:bodyPr>
          <a:lstStyle/>
          <a:p>
            <a:r>
              <a:rPr lang="hr-HR" sz="3600" dirty="0" smtClean="0"/>
              <a:t>3 Upornjaci (11)</a:t>
            </a:r>
            <a:endParaRPr lang="en-US" sz="3600" dirty="0"/>
          </a:p>
        </p:txBody>
      </p:sp>
      <p:sp>
        <p:nvSpPr>
          <p:cNvPr id="3" name="Content Placeholder 2"/>
          <p:cNvSpPr>
            <a:spLocks noGrp="1"/>
          </p:cNvSpPr>
          <p:nvPr>
            <p:ph idx="1"/>
          </p:nvPr>
        </p:nvSpPr>
        <p:spPr>
          <a:xfrm>
            <a:off x="1071538" y="785794"/>
            <a:ext cx="7929618" cy="4071966"/>
          </a:xfrm>
        </p:spPr>
        <p:txBody>
          <a:bodyPr>
            <a:normAutofit fontScale="92500"/>
          </a:bodyPr>
          <a:lstStyle/>
          <a:p>
            <a:pPr>
              <a:buNone/>
            </a:pPr>
            <a:r>
              <a:rPr lang="hr-HR" dirty="0" smtClean="0"/>
              <a:t>3.3 Upornjaci mostova velika raspona (4)</a:t>
            </a:r>
          </a:p>
          <a:p>
            <a:pPr>
              <a:buNone/>
            </a:pPr>
            <a:r>
              <a:rPr lang="hr-HR" sz="2400" b="1" i="1" dirty="0" smtClean="0"/>
              <a:t>3.3.3 Prijelazne ploče (2)</a:t>
            </a:r>
          </a:p>
          <a:p>
            <a:pPr>
              <a:buNone/>
            </a:pPr>
            <a:endParaRPr lang="hr-HR" sz="600" dirty="0" smtClean="0"/>
          </a:p>
          <a:p>
            <a:pPr>
              <a:buNone/>
            </a:pPr>
            <a:r>
              <a:rPr lang="hr-HR" sz="2400" dirty="0" smtClean="0"/>
              <a:t>Prijelazne se ploče s jedne strane oslanjaju na istak zidića upornjaka, a s druge na nasip. Konačna promjena kuta nagiba površine kolnika ne bi smjela biti veća od 1:300 (na autocestama), dotično 1:200 (na cestama niže razine služnosti).</a:t>
            </a:r>
          </a:p>
          <a:p>
            <a:pPr>
              <a:buNone/>
            </a:pPr>
            <a:r>
              <a:rPr lang="hr-HR" sz="2400" dirty="0" smtClean="0"/>
              <a:t>Ovo znači da 5 cm slijeganja (što nije mnogo) iziskuje prijelaznu ploču duljine 15 m!</a:t>
            </a:r>
          </a:p>
          <a:p>
            <a:pPr>
              <a:buNone/>
            </a:pPr>
            <a:r>
              <a:rPr lang="hr-HR" sz="2400" dirty="0" smtClean="0"/>
              <a:t>Ako je nasip vrlo visok (h &gt; 10 m) preporučljivo je da prijelazna ploča ima poseban temelj (slika 3.17).</a:t>
            </a:r>
          </a:p>
          <a:p>
            <a:pPr>
              <a:buNone/>
            </a:pPr>
            <a:endParaRPr lang="en-US"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25</a:t>
            </a:fld>
            <a:endParaRPr lang="en-US"/>
          </a:p>
        </p:txBody>
      </p:sp>
      <p:pic>
        <p:nvPicPr>
          <p:cNvPr id="14338" name="Picture 2"/>
          <p:cNvPicPr>
            <a:picLocks noChangeAspect="1" noChangeArrowheads="1"/>
          </p:cNvPicPr>
          <p:nvPr/>
        </p:nvPicPr>
        <p:blipFill>
          <a:blip r:embed="rId2"/>
          <a:srcRect/>
          <a:stretch>
            <a:fillRect/>
          </a:stretch>
        </p:blipFill>
        <p:spPr bwMode="auto">
          <a:xfrm>
            <a:off x="2000232" y="4857760"/>
            <a:ext cx="6224583" cy="1588520"/>
          </a:xfrm>
          <a:prstGeom prst="rect">
            <a:avLst/>
          </a:prstGeom>
          <a:noFill/>
          <a:ln w="9525">
            <a:noFill/>
            <a:miter lim="800000"/>
            <a:headEnd/>
            <a:tailEnd/>
          </a:ln>
          <a:effectLst/>
        </p:spPr>
      </p:pic>
      <p:sp>
        <p:nvSpPr>
          <p:cNvPr id="6" name="TextBox 5"/>
          <p:cNvSpPr txBox="1"/>
          <p:nvPr/>
        </p:nvSpPr>
        <p:spPr>
          <a:xfrm>
            <a:off x="2714612" y="6488668"/>
            <a:ext cx="4555221" cy="369332"/>
          </a:xfrm>
          <a:prstGeom prst="rect">
            <a:avLst/>
          </a:prstGeom>
          <a:noFill/>
        </p:spPr>
        <p:txBody>
          <a:bodyPr wrap="none" rtlCol="0">
            <a:spAutoFit/>
          </a:bodyPr>
          <a:lstStyle/>
          <a:p>
            <a:r>
              <a:rPr lang="hr-HR" i="1" dirty="0" smtClean="0">
                <a:solidFill>
                  <a:schemeClr val="bg2">
                    <a:lumMod val="25000"/>
                  </a:schemeClr>
                </a:solidFill>
              </a:rPr>
              <a:t>Slika 3.17: Duga prijelazna ploča s međutemeljem</a:t>
            </a:r>
            <a:endParaRPr lang="hr-HR" i="1" dirty="0">
              <a:solidFill>
                <a:schemeClr val="bg2">
                  <a:lumMod val="2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4 Stupovi (1)</a:t>
            </a:r>
            <a:endParaRPr lang="en-US" sz="3600" dirty="0"/>
          </a:p>
        </p:txBody>
      </p:sp>
      <p:sp>
        <p:nvSpPr>
          <p:cNvPr id="3" name="Content Placeholder 2"/>
          <p:cNvSpPr>
            <a:spLocks noGrp="1"/>
          </p:cNvSpPr>
          <p:nvPr>
            <p:ph idx="1"/>
          </p:nvPr>
        </p:nvSpPr>
        <p:spPr>
          <a:xfrm>
            <a:off x="1071538" y="857232"/>
            <a:ext cx="8072462" cy="5857916"/>
          </a:xfrm>
        </p:spPr>
        <p:txBody>
          <a:bodyPr>
            <a:normAutofit/>
          </a:bodyPr>
          <a:lstStyle/>
          <a:p>
            <a:pPr>
              <a:buNone/>
            </a:pPr>
            <a:r>
              <a:rPr lang="hr-HR" sz="2400" dirty="0" smtClean="0"/>
              <a:t>Stup je međupotpora (između dvaju upornjaka) i već je to dosta reći kako bi se vidjelo koliko je to važan dio mosta. Međutim, on je dio mosta koji je možda najizloženiji pogledima promatrača, što osobito vrijedi za gradske mostove i navlastito dolazi do izražaja u pogledu sastrane. </a:t>
            </a:r>
          </a:p>
          <a:p>
            <a:pPr>
              <a:buNone/>
            </a:pPr>
            <a:r>
              <a:rPr lang="hr-HR" sz="2400" dirty="0" smtClean="0"/>
              <a:t>Statički sustav stupa, tj. veza stupa i rasponskoga sklopa (RS), s jedne strane, i temelja, s druge strane, zavisi od:</a:t>
            </a:r>
          </a:p>
          <a:p>
            <a:r>
              <a:rPr lang="hr-HR" sz="2400" dirty="0" smtClean="0"/>
              <a:t>vitkosti stupa,</a:t>
            </a:r>
          </a:p>
          <a:p>
            <a:r>
              <a:rPr lang="hr-HR" sz="2400" dirty="0" smtClean="0"/>
              <a:t>očekivanih pomaka RS,</a:t>
            </a:r>
          </a:p>
          <a:p>
            <a:r>
              <a:rPr lang="hr-HR" sz="2400" dirty="0" smtClean="0"/>
              <a:t>podatljivosti (zaokretljivosti) temelja.</a:t>
            </a:r>
          </a:p>
          <a:p>
            <a:pPr>
              <a:buNone/>
            </a:pPr>
            <a:endParaRPr lang="hr-HR" sz="600" dirty="0" smtClean="0"/>
          </a:p>
          <a:p>
            <a:pPr>
              <a:buNone/>
            </a:pP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4 Stupovi (1)</a:t>
            </a:r>
            <a:endParaRPr lang="en-US" sz="3600" dirty="0"/>
          </a:p>
        </p:txBody>
      </p:sp>
      <p:sp>
        <p:nvSpPr>
          <p:cNvPr id="3" name="Content Placeholder 2"/>
          <p:cNvSpPr>
            <a:spLocks noGrp="1"/>
          </p:cNvSpPr>
          <p:nvPr>
            <p:ph idx="1"/>
          </p:nvPr>
        </p:nvSpPr>
        <p:spPr>
          <a:xfrm>
            <a:off x="1071538" y="857232"/>
            <a:ext cx="8072462" cy="4000528"/>
          </a:xfrm>
        </p:spPr>
        <p:txBody>
          <a:bodyPr>
            <a:normAutofit fontScale="92500" lnSpcReduction="10000"/>
          </a:bodyPr>
          <a:lstStyle/>
          <a:p>
            <a:pPr>
              <a:buNone/>
            </a:pPr>
            <a:r>
              <a:rPr lang="hr-HR" sz="2400" dirty="0" smtClean="0"/>
              <a:t>Stup je međupotpora (između dvaju upornjaka) i već je to dosta reći kako bi se vidjelo koliko je to važan dio mosta. Međutim, on je dio mosta koji je možda najizloženiji pogledima promatrača, što osobito vrijedi za gradske mostove i navlastito dolazi do izražaja u pogledu sastrane. </a:t>
            </a:r>
          </a:p>
          <a:p>
            <a:pPr>
              <a:buNone/>
            </a:pPr>
            <a:r>
              <a:rPr lang="hr-HR" sz="2400" dirty="0" smtClean="0"/>
              <a:t>Statički sustav stupa, tj. veza stupa i rasponskoga sklopa (RS), s jedne strane, i temelja, s druge strane, zavisi od:</a:t>
            </a:r>
          </a:p>
          <a:p>
            <a:r>
              <a:rPr lang="hr-HR" sz="2400" dirty="0" smtClean="0"/>
              <a:t>vitkosti stupa,</a:t>
            </a:r>
          </a:p>
          <a:p>
            <a:r>
              <a:rPr lang="hr-HR" sz="2400" dirty="0" smtClean="0"/>
              <a:t>očekivanih pomaka RS,</a:t>
            </a:r>
          </a:p>
          <a:p>
            <a:r>
              <a:rPr lang="hr-HR" sz="2400" dirty="0" smtClean="0"/>
              <a:t>podatljivosti (zaokretljivosti) temelja.</a:t>
            </a:r>
          </a:p>
          <a:p>
            <a:pPr>
              <a:buNone/>
            </a:pPr>
            <a:endParaRPr lang="hr-HR" sz="600" dirty="0" smtClean="0"/>
          </a:p>
          <a:p>
            <a:pPr>
              <a:buNone/>
            </a:pPr>
            <a:r>
              <a:rPr lang="hr-HR" sz="2400" dirty="0" smtClean="0"/>
              <a:t>Na slici 4.1 predočeni su uvriježeni statički sustavi stupova mostova.</a:t>
            </a:r>
          </a:p>
          <a:p>
            <a:pPr>
              <a:buNone/>
            </a:pP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27</a:t>
            </a:fld>
            <a:endParaRPr lang="en-US"/>
          </a:p>
        </p:txBody>
      </p:sp>
      <p:sp>
        <p:nvSpPr>
          <p:cNvPr id="7" name="TextBox 6"/>
          <p:cNvSpPr txBox="1"/>
          <p:nvPr/>
        </p:nvSpPr>
        <p:spPr>
          <a:xfrm>
            <a:off x="7490021" y="4929198"/>
            <a:ext cx="1653979" cy="646331"/>
          </a:xfrm>
          <a:prstGeom prst="rect">
            <a:avLst/>
          </a:prstGeom>
          <a:noFill/>
        </p:spPr>
        <p:txBody>
          <a:bodyPr wrap="none" rtlCol="0">
            <a:spAutoFit/>
          </a:bodyPr>
          <a:lstStyle/>
          <a:p>
            <a:r>
              <a:rPr lang="hr-HR" i="1" dirty="0" smtClean="0">
                <a:solidFill>
                  <a:schemeClr val="bg2">
                    <a:lumMod val="25000"/>
                  </a:schemeClr>
                </a:solidFill>
              </a:rPr>
              <a:t>Slika 4.1: Statički</a:t>
            </a:r>
          </a:p>
          <a:p>
            <a:r>
              <a:rPr lang="hr-HR" i="1" dirty="0" smtClean="0">
                <a:solidFill>
                  <a:schemeClr val="bg2">
                    <a:lumMod val="25000"/>
                  </a:schemeClr>
                </a:solidFill>
              </a:rPr>
              <a:t>sustavi stupova</a:t>
            </a:r>
            <a:endParaRPr lang="hr-HR" i="1" dirty="0">
              <a:solidFill>
                <a:schemeClr val="bg2">
                  <a:lumMod val="25000"/>
                </a:schemeClr>
              </a:solidFill>
            </a:endParaRPr>
          </a:p>
        </p:txBody>
      </p:sp>
      <p:pic>
        <p:nvPicPr>
          <p:cNvPr id="15364" name="Picture 4"/>
          <p:cNvPicPr>
            <a:picLocks noChangeAspect="1" noChangeArrowheads="1"/>
          </p:cNvPicPr>
          <p:nvPr/>
        </p:nvPicPr>
        <p:blipFill>
          <a:blip r:embed="rId2"/>
          <a:srcRect/>
          <a:stretch>
            <a:fillRect/>
          </a:stretch>
        </p:blipFill>
        <p:spPr bwMode="auto">
          <a:xfrm>
            <a:off x="1071538" y="4786322"/>
            <a:ext cx="6072230" cy="1957834"/>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4 Stupovi (2)</a:t>
            </a:r>
            <a:endParaRPr lang="en-US" sz="3600" dirty="0"/>
          </a:p>
        </p:txBody>
      </p:sp>
      <p:sp>
        <p:nvSpPr>
          <p:cNvPr id="3" name="Content Placeholder 2"/>
          <p:cNvSpPr>
            <a:spLocks noGrp="1"/>
          </p:cNvSpPr>
          <p:nvPr>
            <p:ph idx="1"/>
          </p:nvPr>
        </p:nvSpPr>
        <p:spPr>
          <a:xfrm>
            <a:off x="1071538" y="642918"/>
            <a:ext cx="7929618" cy="5643602"/>
          </a:xfrm>
        </p:spPr>
        <p:txBody>
          <a:bodyPr>
            <a:normAutofit/>
          </a:bodyPr>
          <a:lstStyle/>
          <a:p>
            <a:pPr>
              <a:buNone/>
            </a:pPr>
            <a:r>
              <a:rPr lang="hr-HR" dirty="0" smtClean="0"/>
              <a:t>4.1 Široki stupovi (1)</a:t>
            </a:r>
          </a:p>
          <a:p>
            <a:pPr>
              <a:buNone/>
            </a:pPr>
            <a:r>
              <a:rPr lang="hr-HR" sz="2400" dirty="0" smtClean="0"/>
              <a:t>Obično su široki približno kao podgled rasponskoga sklopa, RS, (ploča, rebrasti sklop, sanduk), a mogu biti izvedeni kao:</a:t>
            </a:r>
          </a:p>
          <a:p>
            <a:pPr>
              <a:buNone/>
            </a:pPr>
            <a:endParaRPr lang="hr-HR" sz="400" dirty="0" smtClean="0"/>
          </a:p>
          <a:p>
            <a:r>
              <a:rPr lang="hr-HR" sz="2400" dirty="0" smtClean="0"/>
              <a:t>masivna stijena,</a:t>
            </a:r>
          </a:p>
          <a:p>
            <a:r>
              <a:rPr lang="hr-HR" sz="2400" dirty="0" smtClean="0"/>
              <a:t>lagana stijena i</a:t>
            </a:r>
          </a:p>
          <a:p>
            <a:r>
              <a:rPr lang="hr-HR" sz="2400" dirty="0" smtClean="0"/>
              <a:t>šuplja stijena.</a:t>
            </a:r>
          </a:p>
          <a:p>
            <a:pPr>
              <a:buNone/>
            </a:pPr>
            <a:endParaRPr lang="hr-HR" sz="600" dirty="0" smtClean="0"/>
          </a:p>
          <a:p>
            <a:pPr>
              <a:buNone/>
            </a:pPr>
            <a:r>
              <a:rPr lang="hr-HR" sz="2400" dirty="0" smtClean="0"/>
              <a:t>S obzirom na odnos vidljivih ploha RS i stupa razlikujemo tri slučaja (slika 4.2):</a:t>
            </a:r>
          </a:p>
          <a:p>
            <a:pPr>
              <a:buNone/>
            </a:pPr>
            <a:endParaRPr lang="hr-HR" sz="400" dirty="0" smtClean="0"/>
          </a:p>
          <a:p>
            <a:r>
              <a:rPr lang="hr-HR" sz="2400" dirty="0" smtClean="0"/>
              <a:t>lice stupa istaknuto pred plohu RS,</a:t>
            </a:r>
          </a:p>
          <a:p>
            <a:r>
              <a:rPr lang="hr-HR" sz="2400" dirty="0" smtClean="0"/>
              <a:t>lice stupa i ploha RS u istoj ravnini,</a:t>
            </a:r>
          </a:p>
          <a:p>
            <a:r>
              <a:rPr lang="hr-HR" sz="2400" dirty="0" smtClean="0"/>
              <a:t>stup malo uvučen.</a:t>
            </a:r>
          </a:p>
          <a:p>
            <a:pPr>
              <a:buNone/>
            </a:pP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4 Stupovi (2)</a:t>
            </a:r>
            <a:endParaRPr lang="en-US" sz="3600" dirty="0"/>
          </a:p>
        </p:txBody>
      </p:sp>
      <p:sp>
        <p:nvSpPr>
          <p:cNvPr id="3" name="Content Placeholder 2"/>
          <p:cNvSpPr>
            <a:spLocks noGrp="1"/>
          </p:cNvSpPr>
          <p:nvPr>
            <p:ph idx="1"/>
          </p:nvPr>
        </p:nvSpPr>
        <p:spPr>
          <a:xfrm>
            <a:off x="1071538" y="642918"/>
            <a:ext cx="7929618" cy="642942"/>
          </a:xfrm>
        </p:spPr>
        <p:txBody>
          <a:bodyPr>
            <a:normAutofit/>
          </a:bodyPr>
          <a:lstStyle/>
          <a:p>
            <a:pPr>
              <a:buNone/>
            </a:pPr>
            <a:r>
              <a:rPr lang="hr-HR" dirty="0" smtClean="0"/>
              <a:t>4.1 Široki stupovi (1)</a:t>
            </a:r>
          </a:p>
          <a:p>
            <a:pPr>
              <a:buNone/>
            </a:pP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29</a:t>
            </a:fld>
            <a:endParaRPr lang="en-US"/>
          </a:p>
        </p:txBody>
      </p:sp>
      <p:pic>
        <p:nvPicPr>
          <p:cNvPr id="16386" name="Picture 2"/>
          <p:cNvPicPr>
            <a:picLocks noChangeAspect="1" noChangeArrowheads="1"/>
          </p:cNvPicPr>
          <p:nvPr/>
        </p:nvPicPr>
        <p:blipFill>
          <a:blip r:embed="rId2"/>
          <a:srcRect/>
          <a:stretch>
            <a:fillRect/>
          </a:stretch>
        </p:blipFill>
        <p:spPr bwMode="auto">
          <a:xfrm>
            <a:off x="1142976" y="1357298"/>
            <a:ext cx="7715272" cy="4945463"/>
          </a:xfrm>
          <a:prstGeom prst="rect">
            <a:avLst/>
          </a:prstGeom>
          <a:noFill/>
          <a:ln w="9525">
            <a:noFill/>
            <a:miter lim="800000"/>
            <a:headEnd/>
            <a:tailEnd/>
          </a:ln>
          <a:effectLst/>
        </p:spPr>
      </p:pic>
      <p:sp>
        <p:nvSpPr>
          <p:cNvPr id="6" name="TextBox 5"/>
          <p:cNvSpPr txBox="1"/>
          <p:nvPr/>
        </p:nvSpPr>
        <p:spPr>
          <a:xfrm>
            <a:off x="1357290" y="6286520"/>
            <a:ext cx="7495000" cy="369332"/>
          </a:xfrm>
          <a:prstGeom prst="rect">
            <a:avLst/>
          </a:prstGeom>
          <a:noFill/>
        </p:spPr>
        <p:txBody>
          <a:bodyPr wrap="none" rtlCol="0">
            <a:spAutoFit/>
          </a:bodyPr>
          <a:lstStyle/>
          <a:p>
            <a:r>
              <a:rPr lang="hr-HR" i="1" dirty="0" smtClean="0">
                <a:solidFill>
                  <a:schemeClr val="bg2">
                    <a:lumMod val="25000"/>
                  </a:schemeClr>
                </a:solidFill>
              </a:rPr>
              <a:t>Slika 4.2: Uvriježeni oblici stupova u pogledu na most i u poprečnom presjeku mosta</a:t>
            </a:r>
            <a:endParaRPr lang="hr-HR" i="1" dirty="0">
              <a:solidFill>
                <a:schemeClr val="bg2">
                  <a:lumMod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2 Vrsti potpora i ležajeva (1)</a:t>
            </a:r>
            <a:endParaRPr lang="en-US" sz="3600" dirty="0"/>
          </a:p>
        </p:txBody>
      </p:sp>
      <p:sp>
        <p:nvSpPr>
          <p:cNvPr id="3" name="Content Placeholder 2"/>
          <p:cNvSpPr>
            <a:spLocks noGrp="1"/>
          </p:cNvSpPr>
          <p:nvPr>
            <p:ph idx="1"/>
          </p:nvPr>
        </p:nvSpPr>
        <p:spPr>
          <a:xfrm>
            <a:off x="1142976" y="785794"/>
            <a:ext cx="7858180" cy="5929354"/>
          </a:xfrm>
        </p:spPr>
        <p:txBody>
          <a:bodyPr>
            <a:normAutofit/>
          </a:bodyPr>
          <a:lstStyle/>
          <a:p>
            <a:pPr>
              <a:buNone/>
            </a:pPr>
            <a:r>
              <a:rPr lang="hr-HR" sz="2400" dirty="0" smtClean="0"/>
              <a:t>Razlikujemo ove vrsti ležajeva (vidi odgovarajuće skice):</a:t>
            </a:r>
          </a:p>
          <a:p>
            <a:r>
              <a:rPr lang="hr-HR" sz="2400" dirty="0" smtClean="0"/>
              <a:t>upeti,</a:t>
            </a:r>
          </a:p>
          <a:p>
            <a:r>
              <a:rPr lang="hr-HR" sz="2400" dirty="0" smtClean="0"/>
              <a:t>nepomični,</a:t>
            </a:r>
          </a:p>
          <a:p>
            <a:r>
              <a:rPr lang="hr-HR" sz="2400" dirty="0" smtClean="0"/>
              <a:t>pomični,</a:t>
            </a:r>
          </a:p>
          <a:p>
            <a:r>
              <a:rPr lang="hr-HR" sz="2400" dirty="0" smtClean="0"/>
              <a:t>elastični.</a:t>
            </a:r>
          </a:p>
          <a:p>
            <a:pPr>
              <a:buNone/>
            </a:pPr>
            <a:r>
              <a:rPr lang="hr-HR" sz="2400" dirty="0" smtClean="0"/>
              <a:t>Upetim ležajem ostvaruje se kruta veza između raspon-skoga sklopa i stupa ili upornjaka ili izravno s temeljem (upeti luk ili okvir).</a:t>
            </a:r>
          </a:p>
          <a:p>
            <a:pPr>
              <a:buNone/>
            </a:pPr>
            <a:r>
              <a:rPr lang="hr-HR" sz="2400" dirty="0" smtClean="0"/>
              <a:t>Nepomični ležaj može biti:</a:t>
            </a:r>
          </a:p>
          <a:p>
            <a:r>
              <a:rPr lang="hr-HR" sz="2400" dirty="0" smtClean="0"/>
              <a:t>točkast ili</a:t>
            </a:r>
          </a:p>
          <a:p>
            <a:r>
              <a:rPr lang="hr-HR" sz="2400" dirty="0" smtClean="0"/>
              <a:t>crtast (linijski).</a:t>
            </a:r>
          </a:p>
          <a:p>
            <a:pPr>
              <a:buNone/>
            </a:pPr>
            <a:r>
              <a:rPr lang="hr-HR" sz="2400" dirty="0" smtClean="0"/>
              <a:t>Prvi je zaokretljiv u svim smjerovima, a drugi samo u jednom – okomito na os pružanja crte.</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4 Stupovi (3)</a:t>
            </a:r>
            <a:endParaRPr lang="en-US" sz="3600" dirty="0"/>
          </a:p>
        </p:txBody>
      </p:sp>
      <p:sp>
        <p:nvSpPr>
          <p:cNvPr id="3" name="Content Placeholder 2"/>
          <p:cNvSpPr>
            <a:spLocks noGrp="1"/>
          </p:cNvSpPr>
          <p:nvPr>
            <p:ph idx="1"/>
          </p:nvPr>
        </p:nvSpPr>
        <p:spPr>
          <a:xfrm>
            <a:off x="1142976" y="785794"/>
            <a:ext cx="7858180" cy="2143140"/>
          </a:xfrm>
        </p:spPr>
        <p:txBody>
          <a:bodyPr>
            <a:normAutofit/>
          </a:bodyPr>
          <a:lstStyle/>
          <a:p>
            <a:pPr>
              <a:buNone/>
            </a:pPr>
            <a:r>
              <a:rPr lang="hr-HR" dirty="0" smtClean="0"/>
              <a:t>4.1 Široki stupovi (2)</a:t>
            </a:r>
          </a:p>
          <a:p>
            <a:pPr>
              <a:buNone/>
            </a:pPr>
            <a:r>
              <a:rPr lang="hr-HR" sz="2400" dirty="0" smtClean="0"/>
              <a:t>Stupovi kao masivne stijene izvode se samo u riječnim koritima. U plovnim rijekama moraju biti debeli 3 do 5 m, a u onima s nešto krupnijim nanosom moraju se oblagati eruptivnim kamenom protiv erozije (slika 4.3).</a:t>
            </a:r>
          </a:p>
        </p:txBody>
      </p:sp>
      <p:sp>
        <p:nvSpPr>
          <p:cNvPr id="4" name="Slide Number Placeholder 3"/>
          <p:cNvSpPr>
            <a:spLocks noGrp="1"/>
          </p:cNvSpPr>
          <p:nvPr>
            <p:ph type="sldNum" sz="quarter" idx="12"/>
          </p:nvPr>
        </p:nvSpPr>
        <p:spPr/>
        <p:txBody>
          <a:bodyPr/>
          <a:lstStyle/>
          <a:p>
            <a:fld id="{78ECAB00-919D-402D-9555-9C680F201774}" type="slidenum">
              <a:rPr lang="en-US" smtClean="0"/>
              <a:pPr/>
              <a:t>30</a:t>
            </a:fld>
            <a:endParaRPr lang="en-US"/>
          </a:p>
        </p:txBody>
      </p:sp>
      <p:sp>
        <p:nvSpPr>
          <p:cNvPr id="6" name="TextBox 5"/>
          <p:cNvSpPr txBox="1"/>
          <p:nvPr/>
        </p:nvSpPr>
        <p:spPr>
          <a:xfrm>
            <a:off x="2000232" y="6215082"/>
            <a:ext cx="6131550" cy="369332"/>
          </a:xfrm>
          <a:prstGeom prst="rect">
            <a:avLst/>
          </a:prstGeom>
          <a:noFill/>
        </p:spPr>
        <p:txBody>
          <a:bodyPr wrap="none" rtlCol="0">
            <a:spAutoFit/>
          </a:bodyPr>
          <a:lstStyle/>
          <a:p>
            <a:r>
              <a:rPr lang="hr-HR" i="1" dirty="0" smtClean="0">
                <a:solidFill>
                  <a:schemeClr val="bg2">
                    <a:lumMod val="25000"/>
                  </a:schemeClr>
                </a:solidFill>
              </a:rPr>
              <a:t>Slika 4.3: Oblaganje šiljaka stupa eruptivnim kamenom protiv erozije</a:t>
            </a:r>
            <a:endParaRPr lang="hr-HR" i="1" dirty="0">
              <a:solidFill>
                <a:schemeClr val="bg2">
                  <a:lumMod val="25000"/>
                </a:schemeClr>
              </a:solidFill>
            </a:endParaRPr>
          </a:p>
        </p:txBody>
      </p:sp>
      <p:pic>
        <p:nvPicPr>
          <p:cNvPr id="17411" name="Picture 3"/>
          <p:cNvPicPr>
            <a:picLocks noChangeAspect="1" noChangeArrowheads="1"/>
          </p:cNvPicPr>
          <p:nvPr/>
        </p:nvPicPr>
        <p:blipFill>
          <a:blip r:embed="rId2"/>
          <a:srcRect/>
          <a:stretch>
            <a:fillRect/>
          </a:stretch>
        </p:blipFill>
        <p:spPr bwMode="auto">
          <a:xfrm>
            <a:off x="1214414" y="3000372"/>
            <a:ext cx="7705725" cy="3190875"/>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4 Stupovi (3)</a:t>
            </a:r>
            <a:endParaRPr lang="en-US" sz="3600" dirty="0"/>
          </a:p>
        </p:txBody>
      </p:sp>
      <p:sp>
        <p:nvSpPr>
          <p:cNvPr id="3" name="Content Placeholder 2"/>
          <p:cNvSpPr>
            <a:spLocks noGrp="1"/>
          </p:cNvSpPr>
          <p:nvPr>
            <p:ph idx="1"/>
          </p:nvPr>
        </p:nvSpPr>
        <p:spPr>
          <a:xfrm>
            <a:off x="1142976" y="785794"/>
            <a:ext cx="7858180" cy="1785950"/>
          </a:xfrm>
        </p:spPr>
        <p:txBody>
          <a:bodyPr>
            <a:normAutofit/>
          </a:bodyPr>
          <a:lstStyle/>
          <a:p>
            <a:pPr>
              <a:buNone/>
            </a:pPr>
            <a:r>
              <a:rPr lang="hr-HR" dirty="0" smtClean="0"/>
              <a:t>4.1 Široki stupovi (2)</a:t>
            </a:r>
          </a:p>
          <a:p>
            <a:pPr>
              <a:buNone/>
            </a:pPr>
            <a:r>
              <a:rPr lang="hr-HR" sz="2400" dirty="0" smtClean="0"/>
              <a:t>Bitan je i oblik tlocrtnoga presjeka stupa radi što manjeg ometanja tečenja. Na slici 4.4 prikazan je tlocrt riječnoga stupa mosta preko Drave na zapadnoj zaobilaznici Osijeka.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31</a:t>
            </a:fld>
            <a:endParaRPr lang="en-US"/>
          </a:p>
        </p:txBody>
      </p:sp>
      <p:pic>
        <p:nvPicPr>
          <p:cNvPr id="5" name="Picture 5" descr="STUPISTE_S6-Model"/>
          <p:cNvPicPr>
            <a:picLocks noChangeAspect="1" noChangeArrowheads="1"/>
          </p:cNvPicPr>
          <p:nvPr/>
        </p:nvPicPr>
        <p:blipFill>
          <a:blip r:embed="rId2"/>
          <a:srcRect l="51215" t="76965" r="28016" b="5798"/>
          <a:stretch>
            <a:fillRect/>
          </a:stretch>
        </p:blipFill>
        <p:spPr bwMode="auto">
          <a:xfrm>
            <a:off x="1625007" y="2548684"/>
            <a:ext cx="6787473" cy="3970452"/>
          </a:xfrm>
          <a:prstGeom prst="rect">
            <a:avLst/>
          </a:prstGeom>
          <a:noFill/>
        </p:spPr>
      </p:pic>
      <p:sp>
        <p:nvSpPr>
          <p:cNvPr id="6" name="TextBox 5"/>
          <p:cNvSpPr txBox="1"/>
          <p:nvPr/>
        </p:nvSpPr>
        <p:spPr>
          <a:xfrm>
            <a:off x="2153357" y="6488668"/>
            <a:ext cx="5428537" cy="369332"/>
          </a:xfrm>
          <a:prstGeom prst="rect">
            <a:avLst/>
          </a:prstGeom>
          <a:noFill/>
        </p:spPr>
        <p:txBody>
          <a:bodyPr wrap="none" rtlCol="0">
            <a:spAutoFit/>
          </a:bodyPr>
          <a:lstStyle/>
          <a:p>
            <a:r>
              <a:rPr lang="hr-HR" i="1" dirty="0" smtClean="0">
                <a:solidFill>
                  <a:schemeClr val="bg2">
                    <a:lumMod val="25000"/>
                  </a:schemeClr>
                </a:solidFill>
              </a:rPr>
              <a:t>Slika 4.4: Tlocrtni presjek riječnoga stupa mosta preko Drave</a:t>
            </a:r>
            <a:endParaRPr lang="hr-HR" i="1" dirty="0">
              <a:solidFill>
                <a:schemeClr val="bg2">
                  <a:lumMod val="2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4 Stupovi (3)</a:t>
            </a:r>
            <a:endParaRPr lang="en-US" sz="3600" dirty="0"/>
          </a:p>
        </p:txBody>
      </p:sp>
      <p:sp>
        <p:nvSpPr>
          <p:cNvPr id="3" name="Content Placeholder 2"/>
          <p:cNvSpPr>
            <a:spLocks noGrp="1"/>
          </p:cNvSpPr>
          <p:nvPr>
            <p:ph idx="1"/>
          </p:nvPr>
        </p:nvSpPr>
        <p:spPr>
          <a:xfrm>
            <a:off x="1142976" y="785794"/>
            <a:ext cx="7858180" cy="2624380"/>
          </a:xfrm>
        </p:spPr>
        <p:txBody>
          <a:bodyPr>
            <a:normAutofit/>
          </a:bodyPr>
          <a:lstStyle/>
          <a:p>
            <a:pPr>
              <a:buNone/>
            </a:pPr>
            <a:r>
              <a:rPr lang="hr-HR" dirty="0" smtClean="0"/>
              <a:t>4.1 Široki stupovi (2)</a:t>
            </a:r>
          </a:p>
          <a:p>
            <a:pPr>
              <a:buNone/>
            </a:pPr>
            <a:r>
              <a:rPr lang="hr-HR" sz="2400" dirty="0" smtClean="0"/>
              <a:t>U širokih mostova preko rijeka promjenjiva vodostaja stupove treba oblikovati tako da se stanjuju prema dnu kako bi se ublažilo podlokavanje temelja (slika 4.5).</a:t>
            </a:r>
          </a:p>
          <a:p>
            <a:pPr>
              <a:buNone/>
            </a:pPr>
            <a:r>
              <a:rPr lang="hr-HR" sz="2400" dirty="0" smtClean="0"/>
              <a:t>Osim ležajne klupe cio se masivni stup izvodi od nearmiranog betona.</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32</a:t>
            </a:fld>
            <a:endParaRPr lang="en-US"/>
          </a:p>
        </p:txBody>
      </p:sp>
      <p:pic>
        <p:nvPicPr>
          <p:cNvPr id="18434" name="Picture 2"/>
          <p:cNvPicPr>
            <a:picLocks noChangeAspect="1" noChangeArrowheads="1"/>
          </p:cNvPicPr>
          <p:nvPr/>
        </p:nvPicPr>
        <p:blipFill>
          <a:blip r:embed="rId2"/>
          <a:srcRect/>
          <a:stretch>
            <a:fillRect/>
          </a:stretch>
        </p:blipFill>
        <p:spPr bwMode="auto">
          <a:xfrm>
            <a:off x="1866060" y="3496235"/>
            <a:ext cx="6538102" cy="2550235"/>
          </a:xfrm>
          <a:prstGeom prst="rect">
            <a:avLst/>
          </a:prstGeom>
          <a:noFill/>
          <a:ln w="9525">
            <a:noFill/>
            <a:miter lim="800000"/>
            <a:headEnd/>
            <a:tailEnd/>
          </a:ln>
          <a:effectLst/>
        </p:spPr>
      </p:pic>
      <p:sp>
        <p:nvSpPr>
          <p:cNvPr id="6" name="TextBox 5"/>
          <p:cNvSpPr txBox="1"/>
          <p:nvPr/>
        </p:nvSpPr>
        <p:spPr>
          <a:xfrm>
            <a:off x="1518654" y="6165938"/>
            <a:ext cx="6986080" cy="369332"/>
          </a:xfrm>
          <a:prstGeom prst="rect">
            <a:avLst/>
          </a:prstGeom>
          <a:noFill/>
        </p:spPr>
        <p:txBody>
          <a:bodyPr wrap="none" rtlCol="0">
            <a:spAutoFit/>
          </a:bodyPr>
          <a:lstStyle/>
          <a:p>
            <a:r>
              <a:rPr lang="hr-HR" i="1" dirty="0" smtClean="0">
                <a:solidFill>
                  <a:schemeClr val="bg2">
                    <a:lumMod val="25000"/>
                  </a:schemeClr>
                </a:solidFill>
              </a:rPr>
              <a:t>Slika 4.5: Riječni stup s čelima nagnutima tako da se stup stanjuje prema dolje</a:t>
            </a:r>
            <a:endParaRPr lang="hr-HR" i="1" dirty="0">
              <a:solidFill>
                <a:schemeClr val="bg2">
                  <a:lumMod val="2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4 Stupovi (4)</a:t>
            </a:r>
            <a:endParaRPr lang="en-US" sz="3600" dirty="0"/>
          </a:p>
        </p:txBody>
      </p:sp>
      <p:sp>
        <p:nvSpPr>
          <p:cNvPr id="3" name="Content Placeholder 2"/>
          <p:cNvSpPr>
            <a:spLocks noGrp="1"/>
          </p:cNvSpPr>
          <p:nvPr>
            <p:ph idx="1"/>
          </p:nvPr>
        </p:nvSpPr>
        <p:spPr>
          <a:xfrm>
            <a:off x="1142976" y="642918"/>
            <a:ext cx="7858180" cy="2702710"/>
          </a:xfrm>
        </p:spPr>
        <p:txBody>
          <a:bodyPr>
            <a:normAutofit/>
          </a:bodyPr>
          <a:lstStyle/>
          <a:p>
            <a:pPr>
              <a:buNone/>
            </a:pPr>
            <a:r>
              <a:rPr lang="hr-HR" dirty="0" smtClean="0"/>
              <a:t>4.1 Široki stupovi (3)</a:t>
            </a:r>
          </a:p>
          <a:p>
            <a:pPr>
              <a:buNone/>
            </a:pPr>
            <a:r>
              <a:rPr lang="hr-HR" sz="2400" dirty="0" smtClean="0"/>
              <a:t>Na neplovnim rijekama stupovi se izvode kao lagane stijene, radi što manjeg ometanja tečenja, slika 4.6.</a:t>
            </a:r>
          </a:p>
          <a:p>
            <a:pPr>
              <a:buNone/>
            </a:pPr>
            <a:r>
              <a:rPr lang="hr-HR" sz="2400" dirty="0" smtClean="0"/>
              <a:t>Čela stijena mogu biti ravno odrezana, ali bolje ih je oblikovati kao tlocrtno šiljata ili zaobljena. Stijene moraju biti dobro armirane.</a:t>
            </a:r>
          </a:p>
          <a:p>
            <a:pPr>
              <a:buNone/>
            </a:pPr>
            <a:endParaRPr lang="hr-HR" sz="800" dirty="0" smtClean="0"/>
          </a:p>
        </p:txBody>
      </p:sp>
      <p:sp>
        <p:nvSpPr>
          <p:cNvPr id="4" name="Slide Number Placeholder 3"/>
          <p:cNvSpPr>
            <a:spLocks noGrp="1"/>
          </p:cNvSpPr>
          <p:nvPr>
            <p:ph type="sldNum" sz="quarter" idx="12"/>
          </p:nvPr>
        </p:nvSpPr>
        <p:spPr/>
        <p:txBody>
          <a:bodyPr/>
          <a:lstStyle/>
          <a:p>
            <a:fld id="{78ECAB00-919D-402D-9555-9C680F201774}" type="slidenum">
              <a:rPr lang="en-US" smtClean="0"/>
              <a:pPr/>
              <a:t>33</a:t>
            </a:fld>
            <a:endParaRPr lang="en-US"/>
          </a:p>
        </p:txBody>
      </p:sp>
      <p:pic>
        <p:nvPicPr>
          <p:cNvPr id="19458" name="Picture 2"/>
          <p:cNvPicPr>
            <a:picLocks noChangeAspect="1" noChangeArrowheads="1"/>
          </p:cNvPicPr>
          <p:nvPr/>
        </p:nvPicPr>
        <p:blipFill>
          <a:blip r:embed="rId2"/>
          <a:srcRect b="60101"/>
          <a:stretch>
            <a:fillRect/>
          </a:stretch>
        </p:blipFill>
        <p:spPr bwMode="auto">
          <a:xfrm>
            <a:off x="1462537" y="3233626"/>
            <a:ext cx="7314057" cy="1887014"/>
          </a:xfrm>
          <a:prstGeom prst="rect">
            <a:avLst/>
          </a:prstGeom>
          <a:noFill/>
          <a:ln w="9525">
            <a:noFill/>
            <a:miter lim="800000"/>
            <a:headEnd/>
            <a:tailEnd/>
          </a:ln>
          <a:effectLst/>
        </p:spPr>
      </p:pic>
      <p:pic>
        <p:nvPicPr>
          <p:cNvPr id="19459" name="Picture 3"/>
          <p:cNvPicPr>
            <a:picLocks noChangeAspect="1" noChangeArrowheads="1"/>
          </p:cNvPicPr>
          <p:nvPr/>
        </p:nvPicPr>
        <p:blipFill>
          <a:blip r:embed="rId2"/>
          <a:srcRect l="20788" t="61533" r="29222"/>
          <a:stretch>
            <a:fillRect/>
          </a:stretch>
        </p:blipFill>
        <p:spPr bwMode="auto">
          <a:xfrm>
            <a:off x="1645920" y="5152913"/>
            <a:ext cx="2614108" cy="1300723"/>
          </a:xfrm>
          <a:prstGeom prst="rect">
            <a:avLst/>
          </a:prstGeom>
          <a:noFill/>
          <a:ln w="9525">
            <a:noFill/>
            <a:miter lim="800000"/>
            <a:headEnd/>
            <a:tailEnd/>
          </a:ln>
          <a:effectLst/>
        </p:spPr>
      </p:pic>
      <p:sp>
        <p:nvSpPr>
          <p:cNvPr id="7" name="TextBox 6"/>
          <p:cNvSpPr txBox="1"/>
          <p:nvPr/>
        </p:nvSpPr>
        <p:spPr>
          <a:xfrm>
            <a:off x="4670645" y="5778663"/>
            <a:ext cx="3097515" cy="646331"/>
          </a:xfrm>
          <a:prstGeom prst="rect">
            <a:avLst/>
          </a:prstGeom>
          <a:noFill/>
        </p:spPr>
        <p:txBody>
          <a:bodyPr wrap="none" rtlCol="0">
            <a:spAutoFit/>
          </a:bodyPr>
          <a:lstStyle/>
          <a:p>
            <a:r>
              <a:rPr lang="hr-HR" i="1" dirty="0" smtClean="0">
                <a:solidFill>
                  <a:schemeClr val="bg2">
                    <a:lumMod val="25000"/>
                  </a:schemeClr>
                </a:solidFill>
              </a:rPr>
              <a:t>Slika 4.6: Stupište u obliku</a:t>
            </a:r>
          </a:p>
          <a:p>
            <a:r>
              <a:rPr lang="hr-HR" i="1" dirty="0" smtClean="0">
                <a:solidFill>
                  <a:schemeClr val="bg2">
                    <a:lumMod val="25000"/>
                  </a:schemeClr>
                </a:solidFill>
              </a:rPr>
              <a:t>laganih armiranobetonskih stijena</a:t>
            </a:r>
            <a:endParaRPr lang="hr-HR" i="1" dirty="0">
              <a:solidFill>
                <a:schemeClr val="bg2">
                  <a:lumMod val="25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4 Stupovi (4)</a:t>
            </a:r>
            <a:endParaRPr lang="en-US" sz="3600" dirty="0"/>
          </a:p>
        </p:txBody>
      </p:sp>
      <p:sp>
        <p:nvSpPr>
          <p:cNvPr id="3" name="Content Placeholder 2"/>
          <p:cNvSpPr>
            <a:spLocks noGrp="1"/>
          </p:cNvSpPr>
          <p:nvPr>
            <p:ph idx="1"/>
          </p:nvPr>
        </p:nvSpPr>
        <p:spPr>
          <a:xfrm>
            <a:off x="1142976" y="642918"/>
            <a:ext cx="7858180" cy="3918324"/>
          </a:xfrm>
        </p:spPr>
        <p:txBody>
          <a:bodyPr>
            <a:normAutofit lnSpcReduction="10000"/>
          </a:bodyPr>
          <a:lstStyle/>
          <a:p>
            <a:pPr>
              <a:buNone/>
            </a:pPr>
            <a:r>
              <a:rPr lang="hr-HR" dirty="0" smtClean="0"/>
              <a:t>4.2 Visoki stupovi (1)</a:t>
            </a:r>
          </a:p>
          <a:p>
            <a:pPr>
              <a:buNone/>
            </a:pPr>
            <a:endParaRPr lang="hr-HR" sz="600" dirty="0" smtClean="0"/>
          </a:p>
          <a:p>
            <a:pPr>
              <a:buNone/>
            </a:pPr>
            <a:r>
              <a:rPr lang="hr-HR" sz="2400" dirty="0" smtClean="0"/>
              <a:t>Stupovi dolinskih mostova (vijadukata) znaju biti vrlo visoki (pa i &gt; 100 m) i redovito se izvode kao šuplji.</a:t>
            </a:r>
          </a:p>
          <a:p>
            <a:pPr>
              <a:buNone/>
            </a:pPr>
            <a:r>
              <a:rPr lang="hr-HR" sz="2400" dirty="0" smtClean="0"/>
              <a:t>Bolje je ako je presjek promjenjiv po visini, ali se od toga, na žalost, često odustaje radi jednostavosti izvedbe. U zapadnoeuropskim zemljama (Francuskoj, Portugalu i Španjolskoj) vlada pravi kult skladna oblikovanja visokih stupova. Kao primjer, predočen je na slici 4.7 stup mosta </a:t>
            </a:r>
            <a:r>
              <a:rPr lang="hr-HR" sz="2400" i="1" dirty="0" smtClean="0"/>
              <a:t>Brotonne</a:t>
            </a:r>
            <a:r>
              <a:rPr lang="hr-HR" sz="2400" dirty="0" smtClean="0"/>
              <a:t> u Francuskoj. Ni naš vijadukt Dubračina ne zaostaje (slika 4.8)</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34</a:t>
            </a:fld>
            <a:endParaRPr lang="en-US"/>
          </a:p>
        </p:txBody>
      </p:sp>
      <p:pic>
        <p:nvPicPr>
          <p:cNvPr id="20482" name="Picture 2"/>
          <p:cNvPicPr>
            <a:picLocks noChangeAspect="1" noChangeArrowheads="1"/>
          </p:cNvPicPr>
          <p:nvPr/>
        </p:nvPicPr>
        <p:blipFill>
          <a:blip r:embed="rId2"/>
          <a:srcRect/>
          <a:stretch>
            <a:fillRect/>
          </a:stretch>
        </p:blipFill>
        <p:spPr bwMode="auto">
          <a:xfrm>
            <a:off x="1408074" y="4386681"/>
            <a:ext cx="2034373" cy="1987061"/>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4998208" y="4053789"/>
            <a:ext cx="3823062" cy="2347012"/>
          </a:xfrm>
          <a:prstGeom prst="rect">
            <a:avLst/>
          </a:prstGeom>
          <a:noFill/>
          <a:ln w="9525">
            <a:noFill/>
            <a:miter lim="800000"/>
            <a:headEnd/>
            <a:tailEnd/>
          </a:ln>
          <a:effectLst/>
        </p:spPr>
      </p:pic>
      <p:sp>
        <p:nvSpPr>
          <p:cNvPr id="7" name="TextBox 6"/>
          <p:cNvSpPr txBox="1"/>
          <p:nvPr/>
        </p:nvSpPr>
        <p:spPr>
          <a:xfrm>
            <a:off x="1131379" y="6488668"/>
            <a:ext cx="2858026" cy="369332"/>
          </a:xfrm>
          <a:prstGeom prst="rect">
            <a:avLst/>
          </a:prstGeom>
          <a:noFill/>
        </p:spPr>
        <p:txBody>
          <a:bodyPr wrap="none" rtlCol="0">
            <a:spAutoFit/>
          </a:bodyPr>
          <a:lstStyle/>
          <a:p>
            <a:r>
              <a:rPr lang="hr-HR" i="1" dirty="0" smtClean="0">
                <a:solidFill>
                  <a:schemeClr val="bg2">
                    <a:lumMod val="25000"/>
                  </a:schemeClr>
                </a:solidFill>
              </a:rPr>
              <a:t>Slika 4.7: Stup mosta Brotonne</a:t>
            </a:r>
            <a:endParaRPr lang="hr-HR" i="1" dirty="0">
              <a:solidFill>
                <a:schemeClr val="bg2">
                  <a:lumMod val="25000"/>
                </a:schemeClr>
              </a:solidFill>
            </a:endParaRPr>
          </a:p>
        </p:txBody>
      </p:sp>
      <p:sp>
        <p:nvSpPr>
          <p:cNvPr id="8" name="TextBox 7"/>
          <p:cNvSpPr txBox="1"/>
          <p:nvPr/>
        </p:nvSpPr>
        <p:spPr>
          <a:xfrm>
            <a:off x="5423681" y="6488668"/>
            <a:ext cx="3225114" cy="369332"/>
          </a:xfrm>
          <a:prstGeom prst="rect">
            <a:avLst/>
          </a:prstGeom>
          <a:noFill/>
        </p:spPr>
        <p:txBody>
          <a:bodyPr wrap="none" rtlCol="0">
            <a:spAutoFit/>
          </a:bodyPr>
          <a:lstStyle/>
          <a:p>
            <a:r>
              <a:rPr lang="hr-HR" i="1" dirty="0" smtClean="0">
                <a:solidFill>
                  <a:schemeClr val="bg2">
                    <a:lumMod val="25000"/>
                  </a:schemeClr>
                </a:solidFill>
              </a:rPr>
              <a:t>Slika 4.8: Stup vijadukta Dubračina</a:t>
            </a:r>
            <a:endParaRPr lang="hr-HR" i="1" dirty="0">
              <a:solidFill>
                <a:schemeClr val="bg2">
                  <a:lumMod val="2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b="-3657"/>
          <a:stretch>
            <a:fillRect/>
          </a:stretch>
        </p:blipFill>
        <p:spPr bwMode="auto">
          <a:xfrm>
            <a:off x="1011387" y="4281540"/>
            <a:ext cx="5345499" cy="2377443"/>
          </a:xfrm>
          <a:prstGeom prst="rect">
            <a:avLst/>
          </a:prstGeom>
          <a:noFill/>
          <a:ln w="9525">
            <a:noFill/>
            <a:miter lim="800000"/>
            <a:headEnd/>
            <a:tailEnd/>
          </a:ln>
          <a:effectLst/>
        </p:spPr>
      </p:pic>
      <p:sp>
        <p:nvSpPr>
          <p:cNvPr id="2" name="Title 1"/>
          <p:cNvSpPr>
            <a:spLocks noGrp="1"/>
          </p:cNvSpPr>
          <p:nvPr>
            <p:ph type="title"/>
          </p:nvPr>
        </p:nvSpPr>
        <p:spPr>
          <a:xfrm>
            <a:off x="1435608" y="-142900"/>
            <a:ext cx="7498080" cy="928694"/>
          </a:xfrm>
        </p:spPr>
        <p:txBody>
          <a:bodyPr>
            <a:normAutofit/>
          </a:bodyPr>
          <a:lstStyle/>
          <a:p>
            <a:r>
              <a:rPr lang="hr-HR" sz="3600" dirty="0" smtClean="0"/>
              <a:t>4 Stupovi (5)</a:t>
            </a:r>
            <a:endParaRPr lang="en-US" sz="3600" dirty="0"/>
          </a:p>
        </p:txBody>
      </p:sp>
      <p:sp>
        <p:nvSpPr>
          <p:cNvPr id="3" name="Content Placeholder 2"/>
          <p:cNvSpPr>
            <a:spLocks noGrp="1"/>
          </p:cNvSpPr>
          <p:nvPr>
            <p:ph idx="1"/>
          </p:nvPr>
        </p:nvSpPr>
        <p:spPr>
          <a:xfrm>
            <a:off x="1071538" y="642918"/>
            <a:ext cx="7929586" cy="3799990"/>
          </a:xfrm>
        </p:spPr>
        <p:txBody>
          <a:bodyPr>
            <a:normAutofit/>
          </a:bodyPr>
          <a:lstStyle/>
          <a:p>
            <a:pPr>
              <a:buNone/>
            </a:pPr>
            <a:r>
              <a:rPr lang="hr-HR" dirty="0" smtClean="0"/>
              <a:t>4.2 Visoki stupovi (2)</a:t>
            </a:r>
          </a:p>
          <a:p>
            <a:pPr>
              <a:buNone/>
            </a:pPr>
            <a:r>
              <a:rPr lang="hr-HR" sz="2400" dirty="0" smtClean="0"/>
              <a:t>U pravilu </a:t>
            </a:r>
            <a:r>
              <a:rPr lang="hr-HR" sz="2400" u="sng" dirty="0" smtClean="0"/>
              <a:t>nema</a:t>
            </a:r>
            <a:r>
              <a:rPr lang="hr-HR" sz="2400" dirty="0" smtClean="0"/>
              <a:t> prepona između temeljne stope i ležajne grede stupa.</a:t>
            </a:r>
          </a:p>
          <a:p>
            <a:pPr>
              <a:buNone/>
            </a:pPr>
            <a:r>
              <a:rPr lang="hr-HR" sz="2400" dirty="0" smtClean="0"/>
              <a:t>Valja znati da poprečna armatura u stupu nije samo razdjelna armatura jakoj uzdužnoj nego je u prvom redu armatura za preuzimanje momenata savijanja od promjene temperature na zatvorenom okviru – popreč-nom presjeku stupa.</a:t>
            </a:r>
          </a:p>
          <a:p>
            <a:pPr>
              <a:buNone/>
            </a:pPr>
            <a:r>
              <a:rPr lang="hr-HR" sz="2400" dirty="0" smtClean="0"/>
              <a:t>Na slici 4.8 predočeni su uvriježeni poprečni presjeci širokih stupova.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35</a:t>
            </a:fld>
            <a:endParaRPr lang="en-US"/>
          </a:p>
        </p:txBody>
      </p:sp>
      <p:pic>
        <p:nvPicPr>
          <p:cNvPr id="21507" name="Picture 3"/>
          <p:cNvPicPr>
            <a:picLocks noChangeAspect="1" noChangeArrowheads="1"/>
          </p:cNvPicPr>
          <p:nvPr/>
        </p:nvPicPr>
        <p:blipFill>
          <a:blip r:embed="rId3"/>
          <a:srcRect/>
          <a:stretch>
            <a:fillRect/>
          </a:stretch>
        </p:blipFill>
        <p:spPr bwMode="auto">
          <a:xfrm>
            <a:off x="6217920" y="4252632"/>
            <a:ext cx="2853579" cy="1556497"/>
          </a:xfrm>
          <a:prstGeom prst="rect">
            <a:avLst/>
          </a:prstGeom>
          <a:noFill/>
          <a:ln w="9525">
            <a:noFill/>
            <a:miter lim="800000"/>
            <a:headEnd/>
            <a:tailEnd/>
          </a:ln>
          <a:effectLst/>
        </p:spPr>
      </p:pic>
      <p:sp>
        <p:nvSpPr>
          <p:cNvPr id="7" name="TextBox 6"/>
          <p:cNvSpPr txBox="1"/>
          <p:nvPr/>
        </p:nvSpPr>
        <p:spPr>
          <a:xfrm>
            <a:off x="6450506" y="5875481"/>
            <a:ext cx="2693494" cy="646331"/>
          </a:xfrm>
          <a:prstGeom prst="rect">
            <a:avLst/>
          </a:prstGeom>
          <a:noFill/>
        </p:spPr>
        <p:txBody>
          <a:bodyPr wrap="none" rtlCol="0">
            <a:spAutoFit/>
          </a:bodyPr>
          <a:lstStyle/>
          <a:p>
            <a:pPr algn="r"/>
            <a:r>
              <a:rPr lang="hr-HR" i="1" dirty="0" smtClean="0">
                <a:solidFill>
                  <a:schemeClr val="bg2">
                    <a:lumMod val="25000"/>
                  </a:schemeClr>
                </a:solidFill>
              </a:rPr>
              <a:t>Slika 4.8: Uvriježeni poprečni</a:t>
            </a:r>
          </a:p>
          <a:p>
            <a:pPr algn="r"/>
            <a:r>
              <a:rPr lang="hr-HR" i="1" dirty="0" smtClean="0">
                <a:solidFill>
                  <a:schemeClr val="bg2">
                    <a:lumMod val="25000"/>
                  </a:schemeClr>
                </a:solidFill>
              </a:rPr>
              <a:t>presjeci širokih stupova</a:t>
            </a:r>
            <a:endParaRPr lang="hr-HR" i="1" dirty="0">
              <a:solidFill>
                <a:schemeClr val="bg2">
                  <a:lumMod val="2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928694"/>
          </a:xfrm>
        </p:spPr>
        <p:txBody>
          <a:bodyPr>
            <a:normAutofit/>
          </a:bodyPr>
          <a:lstStyle/>
          <a:p>
            <a:r>
              <a:rPr lang="hr-HR" sz="3600" dirty="0" smtClean="0"/>
              <a:t>4 Stupovi (5)</a:t>
            </a:r>
            <a:endParaRPr lang="en-US" sz="3600" dirty="0"/>
          </a:p>
        </p:txBody>
      </p:sp>
      <p:sp>
        <p:nvSpPr>
          <p:cNvPr id="3" name="Content Placeholder 2"/>
          <p:cNvSpPr>
            <a:spLocks noGrp="1"/>
          </p:cNvSpPr>
          <p:nvPr>
            <p:ph idx="1"/>
          </p:nvPr>
        </p:nvSpPr>
        <p:spPr>
          <a:xfrm>
            <a:off x="1071538" y="642918"/>
            <a:ext cx="7929586" cy="3799990"/>
          </a:xfrm>
        </p:spPr>
        <p:txBody>
          <a:bodyPr>
            <a:normAutofit/>
          </a:bodyPr>
          <a:lstStyle/>
          <a:p>
            <a:pPr>
              <a:buNone/>
            </a:pPr>
            <a:r>
              <a:rPr lang="hr-HR" dirty="0" smtClean="0"/>
              <a:t>4.2 Visoki stupovi (2)</a:t>
            </a:r>
          </a:p>
        </p:txBody>
      </p:sp>
      <p:sp>
        <p:nvSpPr>
          <p:cNvPr id="4" name="Slide Number Placeholder 3"/>
          <p:cNvSpPr>
            <a:spLocks noGrp="1"/>
          </p:cNvSpPr>
          <p:nvPr>
            <p:ph type="sldNum" sz="quarter" idx="12"/>
          </p:nvPr>
        </p:nvSpPr>
        <p:spPr/>
        <p:txBody>
          <a:bodyPr/>
          <a:lstStyle/>
          <a:p>
            <a:fld id="{78ECAB00-919D-402D-9555-9C680F201774}" type="slidenum">
              <a:rPr lang="en-US" smtClean="0"/>
              <a:pPr/>
              <a:t>36</a:t>
            </a:fld>
            <a:endParaRPr lang="en-US"/>
          </a:p>
        </p:txBody>
      </p:sp>
      <p:sp>
        <p:nvSpPr>
          <p:cNvPr id="7" name="TextBox 6"/>
          <p:cNvSpPr txBox="1"/>
          <p:nvPr/>
        </p:nvSpPr>
        <p:spPr>
          <a:xfrm>
            <a:off x="4464424" y="0"/>
            <a:ext cx="2693494" cy="646331"/>
          </a:xfrm>
          <a:prstGeom prst="rect">
            <a:avLst/>
          </a:prstGeom>
          <a:noFill/>
        </p:spPr>
        <p:txBody>
          <a:bodyPr wrap="square" rtlCol="0">
            <a:spAutoFit/>
          </a:bodyPr>
          <a:lstStyle/>
          <a:p>
            <a:pPr algn="r"/>
            <a:r>
              <a:rPr lang="hr-HR" i="1" dirty="0" smtClean="0">
                <a:solidFill>
                  <a:schemeClr val="bg2">
                    <a:lumMod val="25000"/>
                  </a:schemeClr>
                </a:solidFill>
              </a:rPr>
              <a:t>Slika 4.9 Najviši stup vijadukta Limska draga</a:t>
            </a:r>
            <a:endParaRPr lang="hr-HR" i="1" dirty="0">
              <a:solidFill>
                <a:schemeClr val="bg2">
                  <a:lumMod val="25000"/>
                </a:schemeClr>
              </a:solidFill>
            </a:endParaRPr>
          </a:p>
        </p:txBody>
      </p:sp>
      <p:pic>
        <p:nvPicPr>
          <p:cNvPr id="1026" name="Picture 2"/>
          <p:cNvPicPr>
            <a:picLocks noChangeAspect="1" noChangeArrowheads="1"/>
          </p:cNvPicPr>
          <p:nvPr/>
        </p:nvPicPr>
        <p:blipFill>
          <a:blip r:embed="rId2"/>
          <a:srcRect/>
          <a:stretch>
            <a:fillRect/>
          </a:stretch>
        </p:blipFill>
        <p:spPr bwMode="auto">
          <a:xfrm>
            <a:off x="7207624" y="0"/>
            <a:ext cx="1936376" cy="650622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1274" t="738" r="2152" b="6388"/>
          <a:stretch>
            <a:fillRect/>
          </a:stretch>
        </p:blipFill>
        <p:spPr bwMode="auto">
          <a:xfrm>
            <a:off x="1183342" y="1196558"/>
            <a:ext cx="4475181" cy="5661442"/>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t="2652"/>
          <a:stretch>
            <a:fillRect/>
          </a:stretch>
        </p:blipFill>
        <p:spPr bwMode="auto">
          <a:xfrm rot="-60000">
            <a:off x="1993998" y="1155124"/>
            <a:ext cx="6883904" cy="5423739"/>
          </a:xfrm>
          <a:prstGeom prst="rect">
            <a:avLst/>
          </a:prstGeom>
          <a:noFill/>
          <a:ln w="9525">
            <a:noFill/>
            <a:miter lim="800000"/>
            <a:headEnd/>
            <a:tailEnd/>
          </a:ln>
          <a:effectLst/>
        </p:spPr>
      </p:pic>
      <p:sp>
        <p:nvSpPr>
          <p:cNvPr id="2" name="Title 1"/>
          <p:cNvSpPr>
            <a:spLocks noGrp="1"/>
          </p:cNvSpPr>
          <p:nvPr>
            <p:ph type="title"/>
          </p:nvPr>
        </p:nvSpPr>
        <p:spPr>
          <a:xfrm>
            <a:off x="1435608" y="-142900"/>
            <a:ext cx="7498080" cy="928694"/>
          </a:xfrm>
        </p:spPr>
        <p:txBody>
          <a:bodyPr>
            <a:normAutofit/>
          </a:bodyPr>
          <a:lstStyle/>
          <a:p>
            <a:r>
              <a:rPr lang="hr-HR" sz="3600" dirty="0" smtClean="0"/>
              <a:t>4 Stupovi (5)</a:t>
            </a:r>
            <a:endParaRPr lang="en-US" sz="3600" dirty="0"/>
          </a:p>
        </p:txBody>
      </p:sp>
      <p:sp>
        <p:nvSpPr>
          <p:cNvPr id="3" name="Content Placeholder 2"/>
          <p:cNvSpPr>
            <a:spLocks noGrp="1"/>
          </p:cNvSpPr>
          <p:nvPr>
            <p:ph idx="1"/>
          </p:nvPr>
        </p:nvSpPr>
        <p:spPr>
          <a:xfrm>
            <a:off x="1071538" y="642918"/>
            <a:ext cx="7929586" cy="658757"/>
          </a:xfrm>
        </p:spPr>
        <p:txBody>
          <a:bodyPr>
            <a:normAutofit/>
          </a:bodyPr>
          <a:lstStyle/>
          <a:p>
            <a:pPr>
              <a:buNone/>
            </a:pPr>
            <a:r>
              <a:rPr lang="hr-HR" dirty="0" smtClean="0"/>
              <a:t>4.2 Visoki stupovi (2)</a:t>
            </a:r>
          </a:p>
        </p:txBody>
      </p:sp>
      <p:sp>
        <p:nvSpPr>
          <p:cNvPr id="4" name="Slide Number Placeholder 3"/>
          <p:cNvSpPr>
            <a:spLocks noGrp="1"/>
          </p:cNvSpPr>
          <p:nvPr>
            <p:ph type="sldNum" sz="quarter" idx="12"/>
          </p:nvPr>
        </p:nvSpPr>
        <p:spPr/>
        <p:txBody>
          <a:bodyPr/>
          <a:lstStyle/>
          <a:p>
            <a:fld id="{78ECAB00-919D-402D-9555-9C680F201774}" type="slidenum">
              <a:rPr lang="en-US" smtClean="0"/>
              <a:pPr/>
              <a:t>37</a:t>
            </a:fld>
            <a:endParaRPr lang="en-US"/>
          </a:p>
        </p:txBody>
      </p:sp>
      <p:sp>
        <p:nvSpPr>
          <p:cNvPr id="7" name="TextBox 6"/>
          <p:cNvSpPr txBox="1"/>
          <p:nvPr/>
        </p:nvSpPr>
        <p:spPr>
          <a:xfrm>
            <a:off x="2893807" y="6488668"/>
            <a:ext cx="4087906" cy="369332"/>
          </a:xfrm>
          <a:prstGeom prst="rect">
            <a:avLst/>
          </a:prstGeom>
          <a:noFill/>
        </p:spPr>
        <p:txBody>
          <a:bodyPr wrap="square" rtlCol="0">
            <a:spAutoFit/>
          </a:bodyPr>
          <a:lstStyle/>
          <a:p>
            <a:pPr algn="r"/>
            <a:r>
              <a:rPr lang="hr-HR" i="1" dirty="0" smtClean="0">
                <a:solidFill>
                  <a:schemeClr val="bg2">
                    <a:lumMod val="25000"/>
                  </a:schemeClr>
                </a:solidFill>
              </a:rPr>
              <a:t>Slika 4.10 Stup mosta preko Korane u Slunju</a:t>
            </a:r>
            <a:endParaRPr lang="hr-HR" i="1" dirty="0">
              <a:solidFill>
                <a:schemeClr val="bg2">
                  <a:lumMod val="2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928694"/>
          </a:xfrm>
        </p:spPr>
        <p:txBody>
          <a:bodyPr>
            <a:normAutofit/>
          </a:bodyPr>
          <a:lstStyle/>
          <a:p>
            <a:r>
              <a:rPr lang="hr-HR" sz="3600" dirty="0" smtClean="0"/>
              <a:t>4 Stupovi (5)</a:t>
            </a:r>
            <a:endParaRPr lang="en-US" sz="3600" dirty="0"/>
          </a:p>
        </p:txBody>
      </p:sp>
      <p:sp>
        <p:nvSpPr>
          <p:cNvPr id="3" name="Content Placeholder 2"/>
          <p:cNvSpPr>
            <a:spLocks noGrp="1"/>
          </p:cNvSpPr>
          <p:nvPr>
            <p:ph idx="1"/>
          </p:nvPr>
        </p:nvSpPr>
        <p:spPr>
          <a:xfrm>
            <a:off x="1071538" y="642918"/>
            <a:ext cx="7929586" cy="6072230"/>
          </a:xfrm>
        </p:spPr>
        <p:txBody>
          <a:bodyPr>
            <a:normAutofit/>
          </a:bodyPr>
          <a:lstStyle/>
          <a:p>
            <a:pPr>
              <a:buNone/>
            </a:pPr>
            <a:endParaRPr lang="hr-HR" sz="800" dirty="0" smtClean="0"/>
          </a:p>
          <a:p>
            <a:pPr>
              <a:buNone/>
            </a:pPr>
            <a:r>
              <a:rPr lang="hr-HR" dirty="0" smtClean="0"/>
              <a:t>4.3 Uski pojedinačni stupovi i stupišta (1)</a:t>
            </a:r>
          </a:p>
          <a:p>
            <a:pPr>
              <a:buNone/>
            </a:pPr>
            <a:endParaRPr lang="hr-HR" sz="600" dirty="0" smtClean="0"/>
          </a:p>
          <a:p>
            <a:pPr>
              <a:buNone/>
            </a:pPr>
            <a:r>
              <a:rPr lang="hr-HR" sz="2400" dirty="0" smtClean="0"/>
              <a:t>Ako je most nisko nad ozemljem nema potrebe za širokim, jakim stupovima – bolje je stup raščlaniti u nekoliko pojedinačnih stupaca ili u stupište. </a:t>
            </a:r>
          </a:p>
          <a:p>
            <a:pPr>
              <a:buNone/>
            </a:pPr>
            <a:r>
              <a:rPr lang="hr-HR" sz="2400" dirty="0" smtClean="0"/>
              <a:t>Prednost je ovakva rješenja ne samo u znatno manjem utrošku gradiva nego osobito u postizanju osjetno bolje vidljivosti, osobito na kosim križanjima. Ovo je navlastito važno u gradovima.</a:t>
            </a:r>
          </a:p>
          <a:p>
            <a:pPr>
              <a:buNone/>
            </a:pPr>
            <a:r>
              <a:rPr lang="hr-HR" sz="2400" dirty="0" smtClean="0"/>
              <a:t>Izmjere poprečnoga presjeka određuju se na osnovi:</a:t>
            </a:r>
          </a:p>
          <a:p>
            <a:r>
              <a:rPr lang="hr-HR" sz="2400" dirty="0" smtClean="0"/>
              <a:t>potrebnoga prostora za smještaj ležajeva,</a:t>
            </a:r>
          </a:p>
          <a:p>
            <a:r>
              <a:rPr lang="hr-HR" sz="2400" dirty="0" smtClean="0"/>
              <a:t>granične vitkosti.</a:t>
            </a:r>
          </a:p>
          <a:p>
            <a:pPr>
              <a:buNone/>
            </a:pPr>
            <a:r>
              <a:rPr lang="hr-HR" sz="2400" dirty="0" smtClean="0"/>
              <a:t>Danas se ovaj drugi uvjet ne uzima kao mjerodavan, jer su inženjeri postupno odustali od “cijeđenja” presjeka.</a:t>
            </a:r>
          </a:p>
          <a:p>
            <a:pPr>
              <a:buNone/>
            </a:pP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srcRect l="55807"/>
          <a:stretch>
            <a:fillRect/>
          </a:stretch>
        </p:blipFill>
        <p:spPr bwMode="auto">
          <a:xfrm>
            <a:off x="4605338" y="4519477"/>
            <a:ext cx="4538662" cy="2338523"/>
          </a:xfrm>
          <a:prstGeom prst="rect">
            <a:avLst/>
          </a:prstGeom>
          <a:noFill/>
          <a:ln w="9525">
            <a:noFill/>
            <a:miter lim="800000"/>
            <a:headEnd/>
            <a:tailEnd/>
          </a:ln>
          <a:effectLst/>
        </p:spPr>
      </p:pic>
      <p:sp>
        <p:nvSpPr>
          <p:cNvPr id="2" name="Title 1"/>
          <p:cNvSpPr>
            <a:spLocks noGrp="1"/>
          </p:cNvSpPr>
          <p:nvPr>
            <p:ph type="title"/>
          </p:nvPr>
        </p:nvSpPr>
        <p:spPr>
          <a:xfrm>
            <a:off x="1435608" y="-142900"/>
            <a:ext cx="7498080" cy="857256"/>
          </a:xfrm>
        </p:spPr>
        <p:txBody>
          <a:bodyPr>
            <a:normAutofit/>
          </a:bodyPr>
          <a:lstStyle/>
          <a:p>
            <a:r>
              <a:rPr lang="hr-HR" sz="3600" dirty="0" smtClean="0"/>
              <a:t>4 Stupovi (6)</a:t>
            </a:r>
            <a:endParaRPr lang="en-US" sz="3600" dirty="0"/>
          </a:p>
        </p:txBody>
      </p:sp>
      <p:sp>
        <p:nvSpPr>
          <p:cNvPr id="3" name="Content Placeholder 2"/>
          <p:cNvSpPr>
            <a:spLocks noGrp="1"/>
          </p:cNvSpPr>
          <p:nvPr>
            <p:ph idx="1"/>
          </p:nvPr>
        </p:nvSpPr>
        <p:spPr>
          <a:xfrm>
            <a:off x="1142976" y="714356"/>
            <a:ext cx="7858180" cy="2631272"/>
          </a:xfrm>
        </p:spPr>
        <p:txBody>
          <a:bodyPr>
            <a:normAutofit/>
          </a:bodyPr>
          <a:lstStyle/>
          <a:p>
            <a:pPr lvl="0">
              <a:buClr>
                <a:srgbClr val="3891A7"/>
              </a:buClr>
              <a:buNone/>
            </a:pPr>
            <a:r>
              <a:rPr lang="hr-HR" dirty="0" smtClean="0">
                <a:solidFill>
                  <a:prstClr val="black"/>
                </a:solidFill>
              </a:rPr>
              <a:t>4.3 Uski pojedinačni stupovi i stupišta (2)</a:t>
            </a:r>
            <a:endParaRPr lang="hr-HR" sz="2400" dirty="0" smtClean="0"/>
          </a:p>
          <a:p>
            <a:pPr>
              <a:buNone/>
            </a:pPr>
            <a:r>
              <a:rPr lang="hr-HR" sz="2400" dirty="0" smtClean="0"/>
              <a:t>Treba posvetiti osobitu pozornost mogućnosti udarca vozila u stup; ako ona postoji, bit će mjerodavna za izmjere poprečnoga presjeka.</a:t>
            </a:r>
          </a:p>
          <a:p>
            <a:pPr>
              <a:buNone/>
            </a:pPr>
            <a:r>
              <a:rPr lang="hr-HR" sz="2400" dirty="0" smtClean="0"/>
              <a:t>Na slici 4.9 predočeni su uvriježeni poprečni presjeci tankih stupova.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39</a:t>
            </a:fld>
            <a:endParaRPr lang="en-US"/>
          </a:p>
        </p:txBody>
      </p:sp>
      <p:pic>
        <p:nvPicPr>
          <p:cNvPr id="22530" name="Picture 2"/>
          <p:cNvPicPr>
            <a:picLocks noChangeAspect="1" noChangeArrowheads="1"/>
          </p:cNvPicPr>
          <p:nvPr/>
        </p:nvPicPr>
        <p:blipFill>
          <a:blip r:embed="rId2"/>
          <a:srcRect t="49610" r="46918"/>
          <a:stretch>
            <a:fillRect/>
          </a:stretch>
        </p:blipFill>
        <p:spPr bwMode="auto">
          <a:xfrm>
            <a:off x="1055318" y="3313357"/>
            <a:ext cx="5829577" cy="1260114"/>
          </a:xfrm>
          <a:prstGeom prst="rect">
            <a:avLst/>
          </a:prstGeom>
          <a:noFill/>
          <a:ln w="9525">
            <a:noFill/>
            <a:miter lim="800000"/>
            <a:headEnd/>
            <a:tailEnd/>
          </a:ln>
          <a:effectLst/>
        </p:spPr>
      </p:pic>
      <p:sp>
        <p:nvSpPr>
          <p:cNvPr id="7" name="TextBox 6"/>
          <p:cNvSpPr txBox="1"/>
          <p:nvPr/>
        </p:nvSpPr>
        <p:spPr>
          <a:xfrm>
            <a:off x="1249713" y="5681844"/>
            <a:ext cx="2693494" cy="646331"/>
          </a:xfrm>
          <a:prstGeom prst="rect">
            <a:avLst/>
          </a:prstGeom>
          <a:noFill/>
        </p:spPr>
        <p:txBody>
          <a:bodyPr wrap="none" rtlCol="0">
            <a:spAutoFit/>
          </a:bodyPr>
          <a:lstStyle/>
          <a:p>
            <a:r>
              <a:rPr lang="hr-HR" i="1" dirty="0" smtClean="0">
                <a:solidFill>
                  <a:schemeClr val="bg2">
                    <a:lumMod val="25000"/>
                  </a:schemeClr>
                </a:solidFill>
              </a:rPr>
              <a:t>Slika 4.9: Uvriježeni poprečni</a:t>
            </a:r>
          </a:p>
          <a:p>
            <a:r>
              <a:rPr lang="hr-HR" i="1" dirty="0" smtClean="0">
                <a:solidFill>
                  <a:schemeClr val="bg2">
                    <a:lumMod val="25000"/>
                  </a:schemeClr>
                </a:solidFill>
              </a:rPr>
              <a:t>presjeci tankih stupova</a:t>
            </a:r>
            <a:endParaRPr lang="hr-HR" i="1" dirty="0">
              <a:solidFill>
                <a:schemeClr val="bg2">
                  <a:lumMod val="2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2 Vrsti potpora i ležajeva (2)</a:t>
            </a:r>
            <a:endParaRPr lang="en-US" sz="3600" dirty="0"/>
          </a:p>
        </p:txBody>
      </p:sp>
      <p:sp>
        <p:nvSpPr>
          <p:cNvPr id="3" name="Content Placeholder 2"/>
          <p:cNvSpPr>
            <a:spLocks noGrp="1"/>
          </p:cNvSpPr>
          <p:nvPr>
            <p:ph idx="1"/>
          </p:nvPr>
        </p:nvSpPr>
        <p:spPr>
          <a:xfrm>
            <a:off x="1136073" y="714356"/>
            <a:ext cx="7865083" cy="6000792"/>
          </a:xfrm>
        </p:spPr>
        <p:txBody>
          <a:bodyPr>
            <a:normAutofit fontScale="92500" lnSpcReduction="10000"/>
          </a:bodyPr>
          <a:lstStyle/>
          <a:p>
            <a:pPr>
              <a:buNone/>
            </a:pPr>
            <a:r>
              <a:rPr lang="hr-HR" sz="2400" dirty="0" smtClean="0"/>
              <a:t>I pomični ležajevi mogu biti točkasti ili crtasti što se tiče njihove zaokretljivosti, a dopuštaju pomake rasponskoga sklopa (RS) u jednom smjeru (usporedno s osi RS ili okomito na nju) ili u svim smjerovima.</a:t>
            </a:r>
          </a:p>
          <a:p>
            <a:pPr>
              <a:buNone/>
            </a:pPr>
            <a:r>
              <a:rPr lang="hr-HR" sz="2400" dirty="0" smtClean="0"/>
              <a:t>U elastičnih ležajeva pomaci seograničavaju djelovanjem elastične opruge poput one u odbojniku za željeznička kola. Primjer: prigušnik za potres na kraju mosta.</a:t>
            </a:r>
          </a:p>
          <a:p>
            <a:pPr>
              <a:buNone/>
            </a:pPr>
            <a:endParaRPr lang="hr-HR" sz="800" dirty="0" smtClean="0"/>
          </a:p>
          <a:p>
            <a:pPr>
              <a:buNone/>
            </a:pPr>
            <a:r>
              <a:rPr lang="hr-HR" sz="3900" dirty="0" smtClean="0"/>
              <a:t>3 Upornjaci (1)</a:t>
            </a:r>
          </a:p>
          <a:p>
            <a:pPr>
              <a:buNone/>
            </a:pPr>
            <a:endParaRPr lang="hr-HR" sz="600" dirty="0" smtClean="0"/>
          </a:p>
          <a:p>
            <a:pPr>
              <a:buNone/>
            </a:pPr>
            <a:r>
              <a:rPr lang="hr-HR" sz="2400" dirty="0" smtClean="0"/>
              <a:t>Upornjak je krajnja potpora rasponskoga sklopa i ujedno je sklop što pridržava nasip. Oblik mu zavisi od:</a:t>
            </a:r>
          </a:p>
          <a:p>
            <a:r>
              <a:rPr lang="hr-HR" sz="2400" dirty="0" smtClean="0"/>
              <a:t>visine nasipa,</a:t>
            </a:r>
          </a:p>
          <a:p>
            <a:r>
              <a:rPr lang="hr-HR" sz="2400" dirty="0" smtClean="0"/>
              <a:t>vrsti rasponskoga sklopa (RS),</a:t>
            </a:r>
          </a:p>
          <a:p>
            <a:r>
              <a:rPr lang="hr-HR" sz="2400" dirty="0" smtClean="0"/>
              <a:t>veličine pridržajne sile RS,</a:t>
            </a:r>
          </a:p>
          <a:p>
            <a:r>
              <a:rPr lang="hr-HR" sz="2400" dirty="0" smtClean="0"/>
              <a:t>pomaka RS i </a:t>
            </a:r>
          </a:p>
          <a:p>
            <a:r>
              <a:rPr lang="hr-HR" sz="2400" dirty="0" smtClean="0"/>
              <a:t>statičkog sustava RS.</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4 Stupovi (7)</a:t>
            </a:r>
            <a:endParaRPr lang="en-US" sz="3600" dirty="0"/>
          </a:p>
        </p:txBody>
      </p:sp>
      <p:sp>
        <p:nvSpPr>
          <p:cNvPr id="3" name="Content Placeholder 2"/>
          <p:cNvSpPr>
            <a:spLocks noGrp="1"/>
          </p:cNvSpPr>
          <p:nvPr>
            <p:ph idx="1"/>
          </p:nvPr>
        </p:nvSpPr>
        <p:spPr>
          <a:xfrm>
            <a:off x="1071538" y="714356"/>
            <a:ext cx="7929618" cy="1620053"/>
          </a:xfrm>
        </p:spPr>
        <p:txBody>
          <a:bodyPr>
            <a:normAutofit/>
          </a:bodyPr>
          <a:lstStyle/>
          <a:p>
            <a:pPr>
              <a:buNone/>
            </a:pPr>
            <a:r>
              <a:rPr lang="hr-HR" dirty="0" smtClean="0"/>
              <a:t>4.3 Uski pojedinačni stupovi i stupišta (3)</a:t>
            </a:r>
          </a:p>
          <a:p>
            <a:pPr>
              <a:buNone/>
            </a:pPr>
            <a:endParaRPr lang="hr-HR" sz="600" dirty="0" smtClean="0"/>
          </a:p>
          <a:p>
            <a:pPr>
              <a:buNone/>
            </a:pPr>
            <a:r>
              <a:rPr lang="hr-HR" sz="2400" dirty="0" smtClean="0"/>
              <a:t>Ako su stupovi upeti u rasponski sklop (RS) oni tvore okvir čija je prečka “utopljena” u RS (slika 4.10). </a:t>
            </a:r>
          </a:p>
          <a:p>
            <a:pPr>
              <a:buNone/>
            </a:pPr>
            <a:endParaRPr lang="en-US"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40</a:t>
            </a:fld>
            <a:endParaRPr lang="en-US"/>
          </a:p>
        </p:txBody>
      </p:sp>
      <p:pic>
        <p:nvPicPr>
          <p:cNvPr id="23554" name="Picture 2"/>
          <p:cNvPicPr>
            <a:picLocks noChangeAspect="1" noChangeArrowheads="1"/>
          </p:cNvPicPr>
          <p:nvPr/>
        </p:nvPicPr>
        <p:blipFill>
          <a:blip r:embed="rId2"/>
          <a:srcRect t="3499"/>
          <a:stretch>
            <a:fillRect/>
          </a:stretch>
        </p:blipFill>
        <p:spPr bwMode="auto">
          <a:xfrm>
            <a:off x="1355464" y="2226833"/>
            <a:ext cx="7141620" cy="4213767"/>
          </a:xfrm>
          <a:prstGeom prst="rect">
            <a:avLst/>
          </a:prstGeom>
          <a:noFill/>
          <a:ln w="9525">
            <a:noFill/>
            <a:miter lim="800000"/>
            <a:headEnd/>
            <a:tailEnd/>
          </a:ln>
          <a:effectLst/>
        </p:spPr>
      </p:pic>
      <p:sp>
        <p:nvSpPr>
          <p:cNvPr id="6" name="TextBox 5"/>
          <p:cNvSpPr txBox="1"/>
          <p:nvPr/>
        </p:nvSpPr>
        <p:spPr>
          <a:xfrm>
            <a:off x="2379266" y="6488668"/>
            <a:ext cx="5020798" cy="369332"/>
          </a:xfrm>
          <a:prstGeom prst="rect">
            <a:avLst/>
          </a:prstGeom>
          <a:noFill/>
        </p:spPr>
        <p:txBody>
          <a:bodyPr wrap="none" rtlCol="0">
            <a:spAutoFit/>
          </a:bodyPr>
          <a:lstStyle/>
          <a:p>
            <a:r>
              <a:rPr lang="hr-HR" i="1" dirty="0" smtClean="0">
                <a:solidFill>
                  <a:schemeClr val="bg2">
                    <a:lumMod val="25000"/>
                  </a:schemeClr>
                </a:solidFill>
              </a:rPr>
              <a:t>Slika 4.10: Okvir stupišta s prečkom utopljenom u ploču</a:t>
            </a:r>
            <a:endParaRPr lang="hr-HR" i="1" dirty="0">
              <a:solidFill>
                <a:schemeClr val="bg2">
                  <a:lumMod val="2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4 Stupovi (7)</a:t>
            </a:r>
            <a:endParaRPr lang="en-US" sz="3600" dirty="0"/>
          </a:p>
        </p:txBody>
      </p:sp>
      <p:sp>
        <p:nvSpPr>
          <p:cNvPr id="3" name="Content Placeholder 2"/>
          <p:cNvSpPr>
            <a:spLocks noGrp="1"/>
          </p:cNvSpPr>
          <p:nvPr>
            <p:ph idx="1"/>
          </p:nvPr>
        </p:nvSpPr>
        <p:spPr>
          <a:xfrm>
            <a:off x="1071538" y="714356"/>
            <a:ext cx="7929618" cy="2878698"/>
          </a:xfrm>
        </p:spPr>
        <p:txBody>
          <a:bodyPr>
            <a:normAutofit/>
          </a:bodyPr>
          <a:lstStyle/>
          <a:p>
            <a:pPr>
              <a:buNone/>
            </a:pPr>
            <a:r>
              <a:rPr lang="hr-HR" dirty="0" smtClean="0"/>
              <a:t>4.3 Uski pojedinačni stupovi i stupišta (3)</a:t>
            </a:r>
          </a:p>
          <a:p>
            <a:pPr>
              <a:buNone/>
            </a:pPr>
            <a:r>
              <a:rPr lang="hr-HR" sz="2400" dirty="0" smtClean="0"/>
              <a:t>Ako je pak RS tanka ploča, prečka može biti i vidljiva (slika 4.11) kakva je, uostalom, gotovo redovito u slučaju RS od predgotovljenih prednapetih betonskih nosača i dobetonirane kolničke ploče. U ovakvih RS naglavnica može biti djelomice skrivena, ali onda mora biti privremeno poduprta i/ili djelomice predgotovljena.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41</a:t>
            </a:fld>
            <a:endParaRPr lang="en-US"/>
          </a:p>
        </p:txBody>
      </p:sp>
      <p:pic>
        <p:nvPicPr>
          <p:cNvPr id="24578" name="Picture 2"/>
          <p:cNvPicPr>
            <a:picLocks noChangeAspect="1" noChangeArrowheads="1"/>
          </p:cNvPicPr>
          <p:nvPr/>
        </p:nvPicPr>
        <p:blipFill>
          <a:blip r:embed="rId2"/>
          <a:srcRect/>
          <a:stretch>
            <a:fillRect/>
          </a:stretch>
        </p:blipFill>
        <p:spPr bwMode="auto">
          <a:xfrm>
            <a:off x="2116736" y="3705187"/>
            <a:ext cx="5456647" cy="2524163"/>
          </a:xfrm>
          <a:prstGeom prst="rect">
            <a:avLst/>
          </a:prstGeom>
          <a:noFill/>
          <a:ln w="9525">
            <a:noFill/>
            <a:miter lim="800000"/>
            <a:headEnd/>
            <a:tailEnd/>
          </a:ln>
          <a:effectLst/>
        </p:spPr>
      </p:pic>
      <p:sp>
        <p:nvSpPr>
          <p:cNvPr id="6" name="TextBox 5"/>
          <p:cNvSpPr txBox="1"/>
          <p:nvPr/>
        </p:nvSpPr>
        <p:spPr>
          <a:xfrm>
            <a:off x="2594419" y="6251999"/>
            <a:ext cx="4602414" cy="369332"/>
          </a:xfrm>
          <a:prstGeom prst="rect">
            <a:avLst/>
          </a:prstGeom>
          <a:noFill/>
        </p:spPr>
        <p:txBody>
          <a:bodyPr wrap="none" rtlCol="0">
            <a:spAutoFit/>
          </a:bodyPr>
          <a:lstStyle/>
          <a:p>
            <a:r>
              <a:rPr lang="hr-HR" i="1" dirty="0" smtClean="0">
                <a:solidFill>
                  <a:schemeClr val="bg2">
                    <a:lumMod val="25000"/>
                  </a:schemeClr>
                </a:solidFill>
              </a:rPr>
              <a:t>Slika 4.11: Okvirno stupište s naglašenom prečkom</a:t>
            </a:r>
            <a:endParaRPr lang="hr-HR" i="1" dirty="0">
              <a:solidFill>
                <a:schemeClr val="bg2">
                  <a:lumMod val="2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4 Stupovi (7)</a:t>
            </a:r>
            <a:endParaRPr lang="en-US" sz="3600" dirty="0"/>
          </a:p>
        </p:txBody>
      </p:sp>
      <p:sp>
        <p:nvSpPr>
          <p:cNvPr id="3" name="Content Placeholder 2"/>
          <p:cNvSpPr>
            <a:spLocks noGrp="1"/>
          </p:cNvSpPr>
          <p:nvPr>
            <p:ph idx="1"/>
          </p:nvPr>
        </p:nvSpPr>
        <p:spPr>
          <a:xfrm>
            <a:off x="1071538" y="714356"/>
            <a:ext cx="7929618" cy="2932486"/>
          </a:xfrm>
        </p:spPr>
        <p:txBody>
          <a:bodyPr>
            <a:normAutofit/>
          </a:bodyPr>
          <a:lstStyle/>
          <a:p>
            <a:pPr>
              <a:buNone/>
            </a:pPr>
            <a:r>
              <a:rPr lang="hr-HR" dirty="0" smtClean="0"/>
              <a:t>4.3 Uski pojedinačni stupovi i stupišta (3)</a:t>
            </a:r>
          </a:p>
          <a:p>
            <a:pPr>
              <a:buNone/>
            </a:pPr>
            <a:r>
              <a:rPr lang="hr-HR" sz="2400" dirty="0" smtClean="0"/>
              <a:t>U lučnih mostova s kolnikom gore kolnički se sklop ne razlikuje od RS grednih mostova. Tu valja pripaziti na oblikovne obzire, pa u širokih mostova broj stupaca u poprečnom smjeru ne bi smio biti veći od četiri.</a:t>
            </a:r>
          </a:p>
          <a:p>
            <a:pPr>
              <a:buNone/>
            </a:pPr>
            <a:r>
              <a:rPr lang="hr-HR" sz="2400" dirty="0" smtClean="0"/>
              <a:t>Naravno, oblikovno je poželjno izostaviti naglavnicu (slika 4.12), ali i rješenja s naglavnicom mogu biti prihvatljiva.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42</a:t>
            </a:fld>
            <a:endParaRPr lang="en-US"/>
          </a:p>
        </p:txBody>
      </p:sp>
      <p:pic>
        <p:nvPicPr>
          <p:cNvPr id="5" name="Picture 3" descr="C:\Users\Zvonimir\Documents\Tatine slike za ivsabor-mostovi\Slika 41.jpg"/>
          <p:cNvPicPr>
            <a:picLocks noChangeAspect="1" noChangeArrowheads="1"/>
          </p:cNvPicPr>
          <p:nvPr/>
        </p:nvPicPr>
        <p:blipFill>
          <a:blip r:embed="rId2"/>
          <a:srcRect t="19194" b="15565"/>
          <a:stretch>
            <a:fillRect/>
          </a:stretch>
        </p:blipFill>
        <p:spPr bwMode="auto">
          <a:xfrm>
            <a:off x="1699709" y="3636084"/>
            <a:ext cx="6626710" cy="2578289"/>
          </a:xfrm>
          <a:prstGeom prst="rect">
            <a:avLst/>
          </a:prstGeom>
          <a:noFill/>
        </p:spPr>
      </p:pic>
      <p:sp>
        <p:nvSpPr>
          <p:cNvPr id="6" name="TextBox 5"/>
          <p:cNvSpPr txBox="1"/>
          <p:nvPr/>
        </p:nvSpPr>
        <p:spPr>
          <a:xfrm>
            <a:off x="2798814" y="6338060"/>
            <a:ext cx="4044056" cy="369332"/>
          </a:xfrm>
          <a:prstGeom prst="rect">
            <a:avLst/>
          </a:prstGeom>
          <a:noFill/>
        </p:spPr>
        <p:txBody>
          <a:bodyPr wrap="none" rtlCol="0">
            <a:spAutoFit/>
          </a:bodyPr>
          <a:lstStyle/>
          <a:p>
            <a:r>
              <a:rPr lang="hr-HR" i="1" dirty="0" smtClean="0">
                <a:solidFill>
                  <a:schemeClr val="bg2">
                    <a:lumMod val="25000"/>
                  </a:schemeClr>
                </a:solidFill>
              </a:rPr>
              <a:t>Slika 4.12: Nadlučno stupište bez naglavnice</a:t>
            </a:r>
            <a:endParaRPr lang="hr-HR" i="1" dirty="0">
              <a:solidFill>
                <a:schemeClr val="bg2">
                  <a:lumMod val="2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857232"/>
          </a:xfrm>
        </p:spPr>
        <p:txBody>
          <a:bodyPr>
            <a:normAutofit/>
          </a:bodyPr>
          <a:lstStyle/>
          <a:p>
            <a:r>
              <a:rPr lang="hr-HR" sz="3600" dirty="0" smtClean="0"/>
              <a:t>4 Stupovi (8)</a:t>
            </a:r>
            <a:endParaRPr lang="en-US" sz="3600" dirty="0"/>
          </a:p>
        </p:txBody>
      </p:sp>
      <p:sp>
        <p:nvSpPr>
          <p:cNvPr id="3" name="Content Placeholder 2"/>
          <p:cNvSpPr>
            <a:spLocks noGrp="1"/>
          </p:cNvSpPr>
          <p:nvPr>
            <p:ph idx="1"/>
          </p:nvPr>
        </p:nvSpPr>
        <p:spPr>
          <a:xfrm>
            <a:off x="1071538" y="857232"/>
            <a:ext cx="7929618" cy="5857916"/>
          </a:xfrm>
        </p:spPr>
        <p:txBody>
          <a:bodyPr/>
          <a:lstStyle/>
          <a:p>
            <a:pPr>
              <a:buNone/>
            </a:pPr>
            <a:r>
              <a:rPr lang="hr-HR" dirty="0" smtClean="0"/>
              <a:t>4.3 Uski pojedinačni stupovi i stupišta (4)</a:t>
            </a:r>
          </a:p>
          <a:p>
            <a:pPr>
              <a:buNone/>
            </a:pPr>
            <a:r>
              <a:rPr lang="hr-HR" sz="2400" dirty="0" smtClean="0"/>
              <a:t>Vrlo vitki stupovi moraju gdjekada imati prečke u smjeru okomitu na os mosta. Pritom je poželjno da prečke budu uvijek na približno istoj razini, dotično da slijede razinicu mosta (slika 4.13).</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728" y="0"/>
            <a:ext cx="7498080" cy="857256"/>
          </a:xfrm>
        </p:spPr>
        <p:txBody>
          <a:bodyPr>
            <a:normAutofit/>
          </a:bodyPr>
          <a:lstStyle/>
          <a:p>
            <a:r>
              <a:rPr lang="hr-HR" sz="3600" dirty="0" smtClean="0"/>
              <a:t>5 Piloni</a:t>
            </a:r>
            <a:endParaRPr lang="en-US" sz="3600" dirty="0"/>
          </a:p>
        </p:txBody>
      </p:sp>
      <p:sp>
        <p:nvSpPr>
          <p:cNvPr id="3" name="Content Placeholder 2"/>
          <p:cNvSpPr>
            <a:spLocks noGrp="1"/>
          </p:cNvSpPr>
          <p:nvPr>
            <p:ph idx="1"/>
          </p:nvPr>
        </p:nvSpPr>
        <p:spPr>
          <a:xfrm>
            <a:off x="1142976" y="989704"/>
            <a:ext cx="7858180" cy="5725444"/>
          </a:xfrm>
        </p:spPr>
        <p:txBody>
          <a:bodyPr>
            <a:noAutofit/>
          </a:bodyPr>
          <a:lstStyle/>
          <a:p>
            <a:pPr>
              <a:lnSpc>
                <a:spcPct val="110000"/>
              </a:lnSpc>
              <a:buNone/>
            </a:pPr>
            <a:r>
              <a:rPr lang="hr-HR" sz="2400" dirty="0" smtClean="0"/>
              <a:t>Pilon je stožerni stup mosta što se izdiže nad kolnički sklop (ne nužno okomito) čija je zadaća pridržavanje ovjesnog sustava. Mogu biti upeti u kolnički sklop ili zglobno povezani s njim ili usađeni u odvojene temeljne stope.</a:t>
            </a:r>
          </a:p>
          <a:p>
            <a:pPr>
              <a:lnSpc>
                <a:spcPct val="110000"/>
              </a:lnSpc>
              <a:buNone/>
            </a:pPr>
            <a:r>
              <a:rPr lang="hr-HR" sz="2400" dirty="0" smtClean="0"/>
              <a:t>U pravilu su uzdužno savitljivi. Iznimka su piloni greda s ovješenim stolovima (most Maracaibo u Venezueli).</a:t>
            </a:r>
          </a:p>
          <a:p>
            <a:pPr>
              <a:lnSpc>
                <a:spcPct val="110000"/>
              </a:lnSpc>
              <a:buNone/>
            </a:pPr>
            <a:r>
              <a:rPr lang="hr-HR" sz="2400" dirty="0" smtClean="0"/>
              <a:t>Vodoravne sile od vanjskog opterećenja preuzimaju vješaljke (u ovješenih mostova) ili ovjesna užeta (u visećih mostova).</a:t>
            </a:r>
          </a:p>
          <a:p>
            <a:pPr>
              <a:lnSpc>
                <a:spcPct val="110000"/>
              </a:lnSpc>
              <a:buNone/>
            </a:pPr>
            <a:r>
              <a:rPr lang="hr-HR" sz="2400" dirty="0" smtClean="0"/>
              <a:t>Razlikuju se piloni</a:t>
            </a:r>
          </a:p>
          <a:p>
            <a:pPr>
              <a:lnSpc>
                <a:spcPct val="110000"/>
              </a:lnSpc>
            </a:pPr>
            <a:r>
              <a:rPr lang="hr-HR" sz="2400" dirty="0" smtClean="0"/>
              <a:t>ovješenih, i</a:t>
            </a:r>
          </a:p>
          <a:p>
            <a:pPr>
              <a:lnSpc>
                <a:spcPct val="110000"/>
              </a:lnSpc>
            </a:pPr>
            <a:r>
              <a:rPr lang="hr-HR" sz="2400" dirty="0" smtClean="0"/>
              <a:t>visećih mostova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857256"/>
          </a:xfrm>
        </p:spPr>
        <p:txBody>
          <a:bodyPr>
            <a:normAutofit/>
          </a:bodyPr>
          <a:lstStyle/>
          <a:p>
            <a:r>
              <a:rPr lang="hr-HR" sz="3600" dirty="0" smtClean="0"/>
              <a:t>5 Piloni</a:t>
            </a:r>
            <a:endParaRPr lang="en-US" sz="3600" dirty="0"/>
          </a:p>
        </p:txBody>
      </p:sp>
      <p:sp>
        <p:nvSpPr>
          <p:cNvPr id="3" name="Content Placeholder 2"/>
          <p:cNvSpPr>
            <a:spLocks noGrp="1"/>
          </p:cNvSpPr>
          <p:nvPr>
            <p:ph idx="1"/>
          </p:nvPr>
        </p:nvSpPr>
        <p:spPr>
          <a:xfrm>
            <a:off x="1142976" y="714356"/>
            <a:ext cx="7858180" cy="3169155"/>
          </a:xfrm>
        </p:spPr>
        <p:txBody>
          <a:bodyPr>
            <a:normAutofit fontScale="92500" lnSpcReduction="10000"/>
          </a:bodyPr>
          <a:lstStyle/>
          <a:p>
            <a:pPr>
              <a:buNone/>
            </a:pPr>
            <a:r>
              <a:rPr lang="hr-HR" dirty="0" smtClean="0"/>
              <a:t>5.1 Piloni ovješenih mostova</a:t>
            </a:r>
          </a:p>
          <a:p>
            <a:pPr>
              <a:buNone/>
            </a:pPr>
            <a:r>
              <a:rPr lang="hr-HR" sz="2600" dirty="0" smtClean="0"/>
              <a:t>U poprečnom smjeru oblik im zavisi od toga je li most s jednom ovjesnom ravninom ili dvjema (iznimno i trima). Na slici 5.2 predočeni su najčešći oblici pilona s jednom ovjesnom ravninom, a na slici 5.3 s dvjema.</a:t>
            </a:r>
          </a:p>
          <a:p>
            <a:pPr>
              <a:buNone/>
            </a:pPr>
            <a:r>
              <a:rPr lang="hr-HR" sz="2600" dirty="0" smtClean="0"/>
              <a:t>Ovjesna ploha ne mora biti ravnina. Na slikama 5.1 i 5.4 pri-kazan je most </a:t>
            </a:r>
            <a:r>
              <a:rPr lang="hr-HR" sz="2600" i="1" dirty="0" smtClean="0"/>
              <a:t>L</a:t>
            </a:r>
            <a:r>
              <a:rPr lang="hr-HR" sz="2600" i="1" dirty="0" smtClean="0">
                <a:cs typeface="Arial"/>
              </a:rPr>
              <a:t>érez</a:t>
            </a:r>
            <a:r>
              <a:rPr lang="hr-HR" sz="2600" dirty="0" smtClean="0">
                <a:cs typeface="Arial"/>
              </a:rPr>
              <a:t> u Španjolskoj s hiperboloidnom ovjesnom plohom.</a:t>
            </a:r>
            <a:endParaRPr lang="en-US" sz="26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45</a:t>
            </a:fld>
            <a:endParaRPr lang="en-US"/>
          </a:p>
        </p:txBody>
      </p:sp>
      <p:pic>
        <p:nvPicPr>
          <p:cNvPr id="30722" name="Picture 2"/>
          <p:cNvPicPr>
            <a:picLocks noChangeAspect="1" noChangeArrowheads="1"/>
          </p:cNvPicPr>
          <p:nvPr/>
        </p:nvPicPr>
        <p:blipFill>
          <a:blip r:embed="rId2"/>
          <a:srcRect/>
          <a:stretch>
            <a:fillRect/>
          </a:stretch>
        </p:blipFill>
        <p:spPr bwMode="auto">
          <a:xfrm>
            <a:off x="3905027" y="3331329"/>
            <a:ext cx="4640356" cy="3526671"/>
          </a:xfrm>
          <a:prstGeom prst="rect">
            <a:avLst/>
          </a:prstGeom>
          <a:noFill/>
          <a:ln w="9525">
            <a:noFill/>
            <a:miter lim="800000"/>
            <a:headEnd/>
            <a:tailEnd/>
          </a:ln>
          <a:effectLst/>
        </p:spPr>
      </p:pic>
      <p:sp>
        <p:nvSpPr>
          <p:cNvPr id="6" name="TextBox 5"/>
          <p:cNvSpPr txBox="1"/>
          <p:nvPr/>
        </p:nvSpPr>
        <p:spPr>
          <a:xfrm>
            <a:off x="1787598" y="6211669"/>
            <a:ext cx="2005998" cy="646331"/>
          </a:xfrm>
          <a:prstGeom prst="rect">
            <a:avLst/>
          </a:prstGeom>
          <a:noFill/>
        </p:spPr>
        <p:txBody>
          <a:bodyPr wrap="none" rtlCol="0">
            <a:spAutoFit/>
          </a:bodyPr>
          <a:lstStyle/>
          <a:p>
            <a:pPr algn="r"/>
            <a:r>
              <a:rPr lang="hr-HR" i="1" dirty="0" smtClean="0">
                <a:solidFill>
                  <a:schemeClr val="bg2">
                    <a:lumMod val="25000"/>
                  </a:schemeClr>
                </a:solidFill>
              </a:rPr>
              <a:t>Slika 5.1: Most Lérez</a:t>
            </a:r>
          </a:p>
          <a:p>
            <a:pPr algn="r"/>
            <a:r>
              <a:rPr lang="hr-HR" i="1" dirty="0" smtClean="0">
                <a:solidFill>
                  <a:schemeClr val="bg2">
                    <a:lumMod val="25000"/>
                  </a:schemeClr>
                </a:solidFill>
              </a:rPr>
              <a:t>u Španjolskoj</a:t>
            </a:r>
            <a:endParaRPr lang="hr-HR" i="1" dirty="0">
              <a:solidFill>
                <a:schemeClr val="bg2">
                  <a:lumMod val="2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1714666" y="337526"/>
            <a:ext cx="5955611" cy="2868254"/>
          </a:xfrm>
          <a:prstGeom prst="rect">
            <a:avLst/>
          </a:prstGeom>
          <a:noFill/>
          <a:ln w="9525">
            <a:noFill/>
            <a:miter lim="800000"/>
            <a:headEnd/>
            <a:tailEnd/>
          </a:ln>
          <a:effectLst/>
        </p:spPr>
      </p:pic>
      <p:sp>
        <p:nvSpPr>
          <p:cNvPr id="2" name="Title 1"/>
          <p:cNvSpPr>
            <a:spLocks noGrp="1"/>
          </p:cNvSpPr>
          <p:nvPr>
            <p:ph type="title"/>
          </p:nvPr>
        </p:nvSpPr>
        <p:spPr>
          <a:xfrm>
            <a:off x="1435608" y="-142900"/>
            <a:ext cx="7498080" cy="857256"/>
          </a:xfrm>
        </p:spPr>
        <p:txBody>
          <a:bodyPr>
            <a:normAutofit/>
          </a:bodyPr>
          <a:lstStyle/>
          <a:p>
            <a:r>
              <a:rPr lang="hr-HR" sz="3600" dirty="0" smtClean="0"/>
              <a:t>5 Piloni</a:t>
            </a:r>
            <a:endParaRPr lang="en-US" sz="36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46</a:t>
            </a:fld>
            <a:endParaRPr lang="en-US"/>
          </a:p>
        </p:txBody>
      </p:sp>
      <p:pic>
        <p:nvPicPr>
          <p:cNvPr id="26627" name="Picture 3"/>
          <p:cNvPicPr>
            <a:picLocks noChangeAspect="1" noChangeArrowheads="1"/>
          </p:cNvPicPr>
          <p:nvPr/>
        </p:nvPicPr>
        <p:blipFill>
          <a:blip r:embed="rId3"/>
          <a:srcRect/>
          <a:stretch>
            <a:fillRect/>
          </a:stretch>
        </p:blipFill>
        <p:spPr bwMode="auto">
          <a:xfrm>
            <a:off x="1877432" y="3754419"/>
            <a:ext cx="6026169" cy="2770094"/>
          </a:xfrm>
          <a:prstGeom prst="rect">
            <a:avLst/>
          </a:prstGeom>
          <a:noFill/>
          <a:ln w="9525">
            <a:noFill/>
            <a:miter lim="800000"/>
            <a:headEnd/>
            <a:tailEnd/>
          </a:ln>
          <a:effectLst/>
        </p:spPr>
      </p:pic>
      <p:sp>
        <p:nvSpPr>
          <p:cNvPr id="7" name="TextBox 6"/>
          <p:cNvSpPr txBox="1"/>
          <p:nvPr/>
        </p:nvSpPr>
        <p:spPr>
          <a:xfrm>
            <a:off x="2465328" y="3261374"/>
            <a:ext cx="4831707" cy="369332"/>
          </a:xfrm>
          <a:prstGeom prst="rect">
            <a:avLst/>
          </a:prstGeom>
          <a:noFill/>
        </p:spPr>
        <p:txBody>
          <a:bodyPr wrap="none" rtlCol="0">
            <a:spAutoFit/>
          </a:bodyPr>
          <a:lstStyle/>
          <a:p>
            <a:r>
              <a:rPr lang="hr-HR" i="1" dirty="0" smtClean="0">
                <a:solidFill>
                  <a:schemeClr val="bg2">
                    <a:lumMod val="25000"/>
                  </a:schemeClr>
                </a:solidFill>
              </a:rPr>
              <a:t>Slika 5.2: Piloni mostova s jednom ovjesnom ravninom</a:t>
            </a:r>
            <a:endParaRPr lang="hr-HR" i="1" dirty="0">
              <a:solidFill>
                <a:schemeClr val="bg2">
                  <a:lumMod val="25000"/>
                </a:schemeClr>
              </a:solidFill>
            </a:endParaRPr>
          </a:p>
        </p:txBody>
      </p:sp>
      <p:sp>
        <p:nvSpPr>
          <p:cNvPr id="8" name="TextBox 7"/>
          <p:cNvSpPr txBox="1"/>
          <p:nvPr/>
        </p:nvSpPr>
        <p:spPr>
          <a:xfrm>
            <a:off x="2648208" y="6488668"/>
            <a:ext cx="4862165" cy="369332"/>
          </a:xfrm>
          <a:prstGeom prst="rect">
            <a:avLst/>
          </a:prstGeom>
          <a:noFill/>
        </p:spPr>
        <p:txBody>
          <a:bodyPr wrap="none" rtlCol="0">
            <a:spAutoFit/>
          </a:bodyPr>
          <a:lstStyle/>
          <a:p>
            <a:r>
              <a:rPr lang="hr-HR" i="1" dirty="0" smtClean="0">
                <a:solidFill>
                  <a:schemeClr val="bg2">
                    <a:lumMod val="25000"/>
                  </a:schemeClr>
                </a:solidFill>
              </a:rPr>
              <a:t>Slika 5.3: Piloni mostova s dvjema ovjesnim ravninama</a:t>
            </a:r>
            <a:endParaRPr lang="hr-HR" i="1" dirty="0">
              <a:solidFill>
                <a:schemeClr val="bg2">
                  <a:lumMod val="25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484556" y="3107083"/>
            <a:ext cx="5077608" cy="3750918"/>
          </a:xfrm>
          <a:prstGeom prst="rect">
            <a:avLst/>
          </a:prstGeom>
          <a:noFill/>
          <a:ln w="9525">
            <a:noFill/>
            <a:miter lim="800000"/>
            <a:headEnd/>
            <a:tailEnd/>
          </a:ln>
          <a:effectLst/>
        </p:spPr>
      </p:pic>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3" name="Content Placeholder 2"/>
          <p:cNvSpPr>
            <a:spLocks noGrp="1"/>
          </p:cNvSpPr>
          <p:nvPr>
            <p:ph idx="1"/>
          </p:nvPr>
        </p:nvSpPr>
        <p:spPr>
          <a:xfrm>
            <a:off x="1071538" y="785794"/>
            <a:ext cx="7929618" cy="817095"/>
          </a:xfrm>
        </p:spPr>
        <p:txBody>
          <a:bodyPr>
            <a:normAutofit lnSpcReduction="10000"/>
          </a:bodyPr>
          <a:lstStyle/>
          <a:p>
            <a:pPr>
              <a:buNone/>
            </a:pPr>
            <a:r>
              <a:rPr lang="hr-HR" sz="2400" dirty="0" smtClean="0"/>
              <a:t>Pilon jedinoga domaćeg ovješenog mosta predočen je na slici 5.5.</a:t>
            </a:r>
          </a:p>
        </p:txBody>
      </p:sp>
      <p:sp>
        <p:nvSpPr>
          <p:cNvPr id="4" name="Slide Number Placeholder 3"/>
          <p:cNvSpPr>
            <a:spLocks noGrp="1"/>
          </p:cNvSpPr>
          <p:nvPr>
            <p:ph type="sldNum" sz="quarter" idx="12"/>
          </p:nvPr>
        </p:nvSpPr>
        <p:spPr/>
        <p:txBody>
          <a:bodyPr/>
          <a:lstStyle/>
          <a:p>
            <a:fld id="{78ECAB00-919D-402D-9555-9C680F201774}" type="slidenum">
              <a:rPr lang="en-US" smtClean="0"/>
              <a:pPr/>
              <a:t>47</a:t>
            </a:fld>
            <a:endParaRPr lang="en-US"/>
          </a:p>
        </p:txBody>
      </p:sp>
      <p:sp>
        <p:nvSpPr>
          <p:cNvPr id="6" name="Rectangle 5"/>
          <p:cNvSpPr/>
          <p:nvPr/>
        </p:nvSpPr>
        <p:spPr>
          <a:xfrm>
            <a:off x="1054250" y="4744123"/>
            <a:ext cx="634701" cy="84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TextBox 6"/>
          <p:cNvSpPr txBox="1"/>
          <p:nvPr/>
        </p:nvSpPr>
        <p:spPr>
          <a:xfrm>
            <a:off x="1034000" y="2823010"/>
            <a:ext cx="2763449" cy="646331"/>
          </a:xfrm>
          <a:prstGeom prst="rect">
            <a:avLst/>
          </a:prstGeom>
          <a:noFill/>
        </p:spPr>
        <p:txBody>
          <a:bodyPr wrap="none" rtlCol="0">
            <a:spAutoFit/>
          </a:bodyPr>
          <a:lstStyle/>
          <a:p>
            <a:r>
              <a:rPr lang="hr-HR" i="1" dirty="0" smtClean="0">
                <a:solidFill>
                  <a:schemeClr val="bg2">
                    <a:lumMod val="25000"/>
                  </a:schemeClr>
                </a:solidFill>
              </a:rPr>
              <a:t>Slika 5.4: Pilon i ovjesne plohe</a:t>
            </a:r>
          </a:p>
          <a:p>
            <a:r>
              <a:rPr lang="hr-HR" i="1" dirty="0" smtClean="0">
                <a:solidFill>
                  <a:schemeClr val="bg2">
                    <a:lumMod val="25000"/>
                  </a:schemeClr>
                </a:solidFill>
              </a:rPr>
              <a:t>mosta Lérez u Španjolskoj</a:t>
            </a:r>
            <a:endParaRPr lang="hr-HR" i="1" dirty="0">
              <a:solidFill>
                <a:schemeClr val="bg2">
                  <a:lumMod val="25000"/>
                </a:schemeClr>
              </a:solidFill>
            </a:endParaRPr>
          </a:p>
        </p:txBody>
      </p:sp>
      <p:pic>
        <p:nvPicPr>
          <p:cNvPr id="8" name="Picture 4" descr="sl-1-3p"/>
          <p:cNvPicPr>
            <a:picLocks noChangeAspect="1" noChangeArrowheads="1"/>
          </p:cNvPicPr>
          <p:nvPr/>
        </p:nvPicPr>
        <p:blipFill>
          <a:blip r:embed="rId3"/>
          <a:srcRect l="37561" r="37012"/>
          <a:stretch>
            <a:fillRect/>
          </a:stretch>
        </p:blipFill>
        <p:spPr bwMode="auto">
          <a:xfrm>
            <a:off x="6696967" y="1190996"/>
            <a:ext cx="2447033" cy="5306623"/>
          </a:xfrm>
          <a:prstGeom prst="rect">
            <a:avLst/>
          </a:prstGeom>
          <a:noFill/>
          <a:ln w="15875">
            <a:solidFill>
              <a:schemeClr val="tx1"/>
            </a:solidFill>
            <a:miter lim="800000"/>
            <a:headEnd/>
            <a:tailEnd/>
          </a:ln>
        </p:spPr>
      </p:pic>
      <p:sp>
        <p:nvSpPr>
          <p:cNvPr id="9" name="TextBox 8"/>
          <p:cNvSpPr txBox="1"/>
          <p:nvPr/>
        </p:nvSpPr>
        <p:spPr>
          <a:xfrm>
            <a:off x="3788518" y="1497120"/>
            <a:ext cx="2875146" cy="646331"/>
          </a:xfrm>
          <a:prstGeom prst="rect">
            <a:avLst/>
          </a:prstGeom>
          <a:noFill/>
        </p:spPr>
        <p:txBody>
          <a:bodyPr wrap="none" rtlCol="0">
            <a:spAutoFit/>
          </a:bodyPr>
          <a:lstStyle/>
          <a:p>
            <a:pPr algn="r"/>
            <a:r>
              <a:rPr lang="hr-HR" i="1" dirty="0" smtClean="0">
                <a:solidFill>
                  <a:schemeClr val="bg2">
                    <a:lumMod val="25000"/>
                  </a:schemeClr>
                </a:solidFill>
              </a:rPr>
              <a:t>Slika 5.5: Pilon mosta dr. Franje</a:t>
            </a:r>
          </a:p>
          <a:p>
            <a:pPr algn="r"/>
            <a:r>
              <a:rPr lang="hr-HR" i="1" dirty="0" smtClean="0">
                <a:solidFill>
                  <a:schemeClr val="bg2">
                    <a:lumMod val="25000"/>
                  </a:schemeClr>
                </a:solidFill>
              </a:rPr>
              <a:t>Tuđmana u Dubrovniku</a:t>
            </a:r>
            <a:endParaRPr lang="hr-HR" i="1" dirty="0">
              <a:solidFill>
                <a:schemeClr val="bg2">
                  <a:lumMod val="25000"/>
                </a:scheme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48</a:t>
            </a:fld>
            <a:endParaRPr lang="en-US"/>
          </a:p>
        </p:txBody>
      </p:sp>
      <p:sp>
        <p:nvSpPr>
          <p:cNvPr id="6" name="Rectangle 5"/>
          <p:cNvSpPr/>
          <p:nvPr/>
        </p:nvSpPr>
        <p:spPr>
          <a:xfrm>
            <a:off x="1054250" y="4744123"/>
            <a:ext cx="634701" cy="84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8674" name="Picture 2"/>
          <p:cNvPicPr>
            <a:picLocks noChangeAspect="1" noChangeArrowheads="1"/>
          </p:cNvPicPr>
          <p:nvPr/>
        </p:nvPicPr>
        <p:blipFill>
          <a:blip r:embed="rId2"/>
          <a:srcRect/>
          <a:stretch>
            <a:fillRect/>
          </a:stretch>
        </p:blipFill>
        <p:spPr bwMode="auto">
          <a:xfrm>
            <a:off x="1082657" y="690574"/>
            <a:ext cx="3740265" cy="5473558"/>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a:srcRect/>
          <a:stretch>
            <a:fillRect/>
          </a:stretch>
        </p:blipFill>
        <p:spPr bwMode="auto">
          <a:xfrm>
            <a:off x="5593976" y="0"/>
            <a:ext cx="3324113" cy="6454588"/>
          </a:xfrm>
          <a:prstGeom prst="rect">
            <a:avLst/>
          </a:prstGeom>
          <a:noFill/>
          <a:ln w="9525">
            <a:noFill/>
            <a:miter lim="800000"/>
            <a:headEnd/>
            <a:tailEnd/>
          </a:ln>
          <a:effectLst/>
        </p:spPr>
      </p:pic>
      <p:sp>
        <p:nvSpPr>
          <p:cNvPr id="13" name="TextBox 12"/>
          <p:cNvSpPr txBox="1"/>
          <p:nvPr/>
        </p:nvSpPr>
        <p:spPr>
          <a:xfrm>
            <a:off x="1131380" y="6488668"/>
            <a:ext cx="5852756" cy="369332"/>
          </a:xfrm>
          <a:prstGeom prst="rect">
            <a:avLst/>
          </a:prstGeom>
          <a:noFill/>
        </p:spPr>
        <p:txBody>
          <a:bodyPr wrap="none" rtlCol="0">
            <a:spAutoFit/>
          </a:bodyPr>
          <a:lstStyle/>
          <a:p>
            <a:r>
              <a:rPr lang="hr-HR" i="1" dirty="0" smtClean="0">
                <a:solidFill>
                  <a:schemeClr val="bg2">
                    <a:lumMod val="25000"/>
                  </a:schemeClr>
                </a:solidFill>
              </a:rPr>
              <a:t>Slika 5.6: Piloni mosta Vasco da Gamma (lijevo) i Øresund (desno)</a:t>
            </a:r>
            <a:endParaRPr lang="hr-HR" i="1" dirty="0">
              <a:solidFill>
                <a:schemeClr val="bg2">
                  <a:lumMod val="25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49</a:t>
            </a:fld>
            <a:endParaRPr lang="en-US"/>
          </a:p>
        </p:txBody>
      </p:sp>
      <p:sp>
        <p:nvSpPr>
          <p:cNvPr id="6" name="Rectangle 5"/>
          <p:cNvSpPr/>
          <p:nvPr/>
        </p:nvSpPr>
        <p:spPr>
          <a:xfrm>
            <a:off x="1054250" y="4744123"/>
            <a:ext cx="634701" cy="84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TextBox 12"/>
          <p:cNvSpPr txBox="1"/>
          <p:nvPr/>
        </p:nvSpPr>
        <p:spPr>
          <a:xfrm>
            <a:off x="2917150" y="6488668"/>
            <a:ext cx="4227760" cy="369332"/>
          </a:xfrm>
          <a:prstGeom prst="rect">
            <a:avLst/>
          </a:prstGeom>
          <a:noFill/>
        </p:spPr>
        <p:txBody>
          <a:bodyPr wrap="none" rtlCol="0">
            <a:spAutoFit/>
          </a:bodyPr>
          <a:lstStyle/>
          <a:p>
            <a:r>
              <a:rPr lang="hr-HR" i="1" dirty="0" smtClean="0">
                <a:solidFill>
                  <a:schemeClr val="bg2">
                    <a:lumMod val="25000"/>
                  </a:schemeClr>
                </a:solidFill>
              </a:rPr>
              <a:t>Slika 5.7: Most Vasco da Gamma kod Lisabona</a:t>
            </a:r>
            <a:endParaRPr lang="hr-HR" i="1" dirty="0">
              <a:solidFill>
                <a:schemeClr val="bg2">
                  <a:lumMod val="25000"/>
                </a:schemeClr>
              </a:solidFill>
            </a:endParaRPr>
          </a:p>
        </p:txBody>
      </p:sp>
      <p:pic>
        <p:nvPicPr>
          <p:cNvPr id="29698" name="Picture 2"/>
          <p:cNvPicPr>
            <a:picLocks noChangeAspect="1" noChangeArrowheads="1"/>
          </p:cNvPicPr>
          <p:nvPr/>
        </p:nvPicPr>
        <p:blipFill>
          <a:blip r:embed="rId2"/>
          <a:srcRect/>
          <a:stretch>
            <a:fillRect/>
          </a:stretch>
        </p:blipFill>
        <p:spPr bwMode="auto">
          <a:xfrm>
            <a:off x="1807844" y="655572"/>
            <a:ext cx="6163571" cy="569732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14546" y="3533464"/>
            <a:ext cx="6929454" cy="3324536"/>
          </a:xfrm>
          <a:prstGeom prst="rect">
            <a:avLst/>
          </a:prstGeom>
          <a:noFill/>
          <a:ln w="9525">
            <a:noFill/>
            <a:miter lim="800000"/>
            <a:headEnd/>
            <a:tailEnd/>
          </a:ln>
          <a:effectLst/>
        </p:spPr>
      </p:pic>
      <p:sp>
        <p:nvSpPr>
          <p:cNvPr id="2" name="Title 1"/>
          <p:cNvSpPr>
            <a:spLocks noGrp="1"/>
          </p:cNvSpPr>
          <p:nvPr>
            <p:ph type="title"/>
          </p:nvPr>
        </p:nvSpPr>
        <p:spPr>
          <a:xfrm>
            <a:off x="1435608" y="0"/>
            <a:ext cx="7498080" cy="785794"/>
          </a:xfrm>
        </p:spPr>
        <p:txBody>
          <a:bodyPr>
            <a:normAutofit/>
          </a:bodyPr>
          <a:lstStyle/>
          <a:p>
            <a:r>
              <a:rPr lang="hr-HR" sz="3600" dirty="0" smtClean="0"/>
              <a:t>3 Upornjaci (2)</a:t>
            </a:r>
            <a:endParaRPr lang="en-US" sz="3600" dirty="0"/>
          </a:p>
        </p:txBody>
      </p:sp>
      <p:sp>
        <p:nvSpPr>
          <p:cNvPr id="3" name="Content Placeholder 2"/>
          <p:cNvSpPr>
            <a:spLocks noGrp="1"/>
          </p:cNvSpPr>
          <p:nvPr>
            <p:ph idx="1"/>
          </p:nvPr>
        </p:nvSpPr>
        <p:spPr>
          <a:xfrm>
            <a:off x="1142976" y="785794"/>
            <a:ext cx="7858180" cy="3000396"/>
          </a:xfrm>
        </p:spPr>
        <p:txBody>
          <a:bodyPr>
            <a:normAutofit/>
          </a:bodyPr>
          <a:lstStyle/>
          <a:p>
            <a:pPr>
              <a:buNone/>
            </a:pPr>
            <a:r>
              <a:rPr lang="hr-HR" sz="2400" dirty="0" smtClean="0"/>
              <a:t>Bitno se razlikuju upornjaci grednih mostova od upor-njaka lučnih i okvirnih mostova.</a:t>
            </a:r>
          </a:p>
          <a:p>
            <a:pPr>
              <a:buNone/>
            </a:pPr>
            <a:endParaRPr lang="hr-HR" sz="800" dirty="0" smtClean="0"/>
          </a:p>
          <a:p>
            <a:pPr>
              <a:buNone/>
            </a:pPr>
            <a:r>
              <a:rPr lang="hr-HR" dirty="0" smtClean="0"/>
              <a:t>3.1 Upornjaci malih mostova (1)</a:t>
            </a:r>
          </a:p>
          <a:p>
            <a:pPr>
              <a:buNone/>
            </a:pPr>
            <a:endParaRPr lang="hr-HR" sz="600" dirty="0" smtClean="0"/>
          </a:p>
          <a:p>
            <a:pPr>
              <a:buNone/>
            </a:pPr>
            <a:r>
              <a:rPr lang="hr-HR" sz="2400" dirty="0" smtClean="0"/>
              <a:t>Upornjak malog mosta ima oblik jednostavnog zida na čijem je vrhu ležajna greda (klupa) na koju izravno naliježe ploča (slika 3.1). </a:t>
            </a:r>
          </a:p>
        </p:txBody>
      </p:sp>
      <p:sp>
        <p:nvSpPr>
          <p:cNvPr id="5" name="TextBox 4"/>
          <p:cNvSpPr txBox="1"/>
          <p:nvPr/>
        </p:nvSpPr>
        <p:spPr>
          <a:xfrm>
            <a:off x="1357290" y="6488668"/>
            <a:ext cx="3015890" cy="369332"/>
          </a:xfrm>
          <a:prstGeom prst="rect">
            <a:avLst/>
          </a:prstGeom>
          <a:noFill/>
        </p:spPr>
        <p:txBody>
          <a:bodyPr wrap="none" rtlCol="0">
            <a:spAutoFit/>
          </a:bodyPr>
          <a:lstStyle/>
          <a:p>
            <a:r>
              <a:rPr lang="hr-HR" i="1" dirty="0" smtClean="0">
                <a:solidFill>
                  <a:schemeClr val="bg2">
                    <a:lumMod val="25000"/>
                  </a:schemeClr>
                </a:solidFill>
              </a:rPr>
              <a:t>Slika 3.1: Upornjak malog mosta</a:t>
            </a:r>
            <a:endParaRPr lang="hr-HR" i="1" dirty="0">
              <a:solidFill>
                <a:schemeClr val="bg2">
                  <a:lumMod val="25000"/>
                </a:schemeClr>
              </a:solidFill>
            </a:endParaRPr>
          </a:p>
        </p:txBody>
      </p:sp>
      <p:sp>
        <p:nvSpPr>
          <p:cNvPr id="6" name="Slide Number Placeholder 5"/>
          <p:cNvSpPr>
            <a:spLocks noGrp="1"/>
          </p:cNvSpPr>
          <p:nvPr>
            <p:ph type="sldNum" sz="quarter" idx="12"/>
          </p:nvPr>
        </p:nvSpPr>
        <p:spPr/>
        <p:txBody>
          <a:bodyPr/>
          <a:lstStyle/>
          <a:p>
            <a:fld id="{78ECAB00-919D-402D-9555-9C680F201774}"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50</a:t>
            </a:fld>
            <a:endParaRPr lang="en-US"/>
          </a:p>
        </p:txBody>
      </p:sp>
      <p:sp>
        <p:nvSpPr>
          <p:cNvPr id="6" name="Rectangle 5"/>
          <p:cNvSpPr/>
          <p:nvPr/>
        </p:nvSpPr>
        <p:spPr>
          <a:xfrm>
            <a:off x="1054250" y="4744123"/>
            <a:ext cx="634701" cy="84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TextBox 12"/>
          <p:cNvSpPr txBox="1"/>
          <p:nvPr/>
        </p:nvSpPr>
        <p:spPr>
          <a:xfrm>
            <a:off x="1400322" y="6488668"/>
            <a:ext cx="6521081" cy="369332"/>
          </a:xfrm>
          <a:prstGeom prst="rect">
            <a:avLst/>
          </a:prstGeom>
          <a:noFill/>
        </p:spPr>
        <p:txBody>
          <a:bodyPr wrap="none" rtlCol="0">
            <a:spAutoFit/>
          </a:bodyPr>
          <a:lstStyle/>
          <a:p>
            <a:r>
              <a:rPr lang="hr-HR" i="1" dirty="0" smtClean="0">
                <a:solidFill>
                  <a:schemeClr val="bg2">
                    <a:lumMod val="25000"/>
                  </a:schemeClr>
                </a:solidFill>
              </a:rPr>
              <a:t>Slika 5.8: Most Normandia na ušću Sene – najveći ovješeni most u Europi</a:t>
            </a:r>
            <a:endParaRPr lang="hr-HR" i="1" dirty="0">
              <a:solidFill>
                <a:schemeClr val="bg2">
                  <a:lumMod val="25000"/>
                </a:schemeClr>
              </a:solidFill>
            </a:endParaRPr>
          </a:p>
        </p:txBody>
      </p:sp>
      <p:pic>
        <p:nvPicPr>
          <p:cNvPr id="7" name="Picture 6" descr="7836378.jpg"/>
          <p:cNvPicPr>
            <a:picLocks noChangeAspect="1"/>
          </p:cNvPicPr>
          <p:nvPr/>
        </p:nvPicPr>
        <p:blipFill>
          <a:blip r:embed="rId2" cstate="print"/>
          <a:srcRect r="44233"/>
          <a:stretch>
            <a:fillRect/>
          </a:stretch>
        </p:blipFill>
        <p:spPr>
          <a:xfrm>
            <a:off x="4324574" y="0"/>
            <a:ext cx="4819426" cy="6481561"/>
          </a:xfrm>
          <a:prstGeom prst="rect">
            <a:avLst/>
          </a:prstGeom>
        </p:spPr>
      </p:pic>
      <p:pic>
        <p:nvPicPr>
          <p:cNvPr id="31746" name="Picture 2"/>
          <p:cNvPicPr>
            <a:picLocks noChangeAspect="1" noChangeArrowheads="1"/>
          </p:cNvPicPr>
          <p:nvPr/>
        </p:nvPicPr>
        <p:blipFill>
          <a:blip r:embed="rId3"/>
          <a:srcRect/>
          <a:stretch>
            <a:fillRect/>
          </a:stretch>
        </p:blipFill>
        <p:spPr bwMode="auto">
          <a:xfrm>
            <a:off x="1075765" y="723115"/>
            <a:ext cx="2966460" cy="5836026"/>
          </a:xfrm>
          <a:prstGeom prst="rect">
            <a:avLst/>
          </a:prstGeom>
          <a:noFill/>
          <a:ln w="9525">
            <a:noFill/>
            <a:miter lim="800000"/>
            <a:headEnd/>
            <a:tailEnd/>
          </a:ln>
          <a:effectLst/>
        </p:spPr>
      </p:pic>
      <p:sp>
        <p:nvSpPr>
          <p:cNvPr id="9" name="Rectangle 8"/>
          <p:cNvSpPr/>
          <p:nvPr/>
        </p:nvSpPr>
        <p:spPr>
          <a:xfrm>
            <a:off x="2678655" y="604222"/>
            <a:ext cx="1529380" cy="1299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p:cNvSpPr/>
          <p:nvPr/>
        </p:nvSpPr>
        <p:spPr>
          <a:xfrm>
            <a:off x="3648636" y="5938220"/>
            <a:ext cx="634701" cy="570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2474467" y="2667896"/>
            <a:ext cx="6669532" cy="3942622"/>
          </a:xfrm>
          <a:prstGeom prst="rect">
            <a:avLst/>
          </a:prstGeom>
          <a:noFill/>
          <a:ln w="9525">
            <a:noFill/>
            <a:miter lim="800000"/>
            <a:headEnd/>
            <a:tailEnd/>
          </a:ln>
          <a:effectLst/>
        </p:spPr>
      </p:pic>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6" name="Rectangle 5"/>
          <p:cNvSpPr/>
          <p:nvPr/>
        </p:nvSpPr>
        <p:spPr>
          <a:xfrm>
            <a:off x="2388199" y="2657139"/>
            <a:ext cx="2732442" cy="218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Slide Number Placeholder 3"/>
          <p:cNvSpPr>
            <a:spLocks noGrp="1"/>
          </p:cNvSpPr>
          <p:nvPr>
            <p:ph type="sldNum" sz="quarter" idx="12"/>
          </p:nvPr>
        </p:nvSpPr>
        <p:spPr/>
        <p:txBody>
          <a:bodyPr/>
          <a:lstStyle/>
          <a:p>
            <a:fld id="{78ECAB00-919D-402D-9555-9C680F201774}" type="slidenum">
              <a:rPr lang="en-US" smtClean="0"/>
              <a:pPr/>
              <a:t>51</a:t>
            </a:fld>
            <a:endParaRPr lang="en-US"/>
          </a:p>
        </p:txBody>
      </p:sp>
      <p:sp>
        <p:nvSpPr>
          <p:cNvPr id="3" name="Content Placeholder 2"/>
          <p:cNvSpPr>
            <a:spLocks noGrp="1"/>
          </p:cNvSpPr>
          <p:nvPr>
            <p:ph idx="1"/>
          </p:nvPr>
        </p:nvSpPr>
        <p:spPr>
          <a:xfrm>
            <a:off x="1039265" y="645944"/>
            <a:ext cx="7792763" cy="4775909"/>
          </a:xfrm>
        </p:spPr>
        <p:txBody>
          <a:bodyPr>
            <a:normAutofit/>
          </a:bodyPr>
          <a:lstStyle/>
          <a:p>
            <a:pPr>
              <a:buNone/>
            </a:pPr>
            <a:r>
              <a:rPr lang="hr-HR" dirty="0" smtClean="0"/>
              <a:t>5.2 Piloni visećih mostova</a:t>
            </a:r>
          </a:p>
          <a:p>
            <a:pPr>
              <a:buNone/>
            </a:pPr>
            <a:r>
              <a:rPr lang="hr-HR" sz="2400" dirty="0" smtClean="0"/>
              <a:t>Piloni visećih mostova oblikuju se zavisno od visine, ali i od toga jesu li dvije ovjesne ravnine ili dvije. U mostova većeg raspona u pravilu su dvije. Do visine pilona nad kolničkim sklopom ≈ 1,5b, gdje je b širina mosta, dostatni su samostojeći odvojeni piloni.</a:t>
            </a:r>
          </a:p>
          <a:p>
            <a:pPr>
              <a:buNone/>
            </a:pPr>
            <a:r>
              <a:rPr lang="hr-HR" sz="2400" dirty="0" smtClean="0"/>
              <a:t>Pri većim visinama nužna je</a:t>
            </a:r>
          </a:p>
          <a:p>
            <a:pPr>
              <a:buNone/>
            </a:pPr>
            <a:r>
              <a:rPr lang="hr-HR" sz="2400" dirty="0" smtClean="0"/>
              <a:t>prečka pri vrhu, a pri još većima</a:t>
            </a:r>
          </a:p>
          <a:p>
            <a:pPr>
              <a:buNone/>
            </a:pPr>
            <a:r>
              <a:rPr lang="hr-HR" sz="2400" dirty="0" smtClean="0"/>
              <a:t>i ispod kolničkoga sklopa</a:t>
            </a:r>
          </a:p>
          <a:p>
            <a:pPr>
              <a:buNone/>
            </a:pPr>
            <a:r>
              <a:rPr lang="hr-HR" sz="2400" dirty="0" smtClean="0"/>
              <a:t>(slika 5.9).</a:t>
            </a:r>
            <a:endParaRPr lang="en-US" sz="2400" dirty="0"/>
          </a:p>
        </p:txBody>
      </p:sp>
      <p:sp>
        <p:nvSpPr>
          <p:cNvPr id="7" name="TextBox 6"/>
          <p:cNvSpPr txBox="1"/>
          <p:nvPr/>
        </p:nvSpPr>
        <p:spPr>
          <a:xfrm>
            <a:off x="4165036" y="6488668"/>
            <a:ext cx="2939779" cy="369332"/>
          </a:xfrm>
          <a:prstGeom prst="rect">
            <a:avLst/>
          </a:prstGeom>
          <a:noFill/>
        </p:spPr>
        <p:txBody>
          <a:bodyPr wrap="none" rtlCol="0">
            <a:spAutoFit/>
          </a:bodyPr>
          <a:lstStyle/>
          <a:p>
            <a:r>
              <a:rPr lang="hr-HR" i="1" dirty="0" smtClean="0">
                <a:solidFill>
                  <a:schemeClr val="bg2">
                    <a:lumMod val="25000"/>
                  </a:schemeClr>
                </a:solidFill>
              </a:rPr>
              <a:t>Slika 5.9: Piloni visećih mostova</a:t>
            </a:r>
            <a:endParaRPr lang="hr-HR" i="1" dirty="0">
              <a:solidFill>
                <a:schemeClr val="bg2">
                  <a:lumMod val="25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3" name="Content Placeholder 2"/>
          <p:cNvSpPr>
            <a:spLocks noGrp="1"/>
          </p:cNvSpPr>
          <p:nvPr>
            <p:ph idx="1"/>
          </p:nvPr>
        </p:nvSpPr>
        <p:spPr>
          <a:xfrm>
            <a:off x="1071538" y="785795"/>
            <a:ext cx="7929618" cy="1796040"/>
          </a:xfrm>
        </p:spPr>
        <p:txBody>
          <a:bodyPr>
            <a:normAutofit/>
          </a:bodyPr>
          <a:lstStyle/>
          <a:p>
            <a:pPr>
              <a:buNone/>
            </a:pPr>
            <a:r>
              <a:rPr lang="hr-HR" dirty="0" smtClean="0"/>
              <a:t>5.2 Piloni visećih mostova</a:t>
            </a:r>
          </a:p>
          <a:p>
            <a:pPr>
              <a:buNone/>
            </a:pPr>
            <a:r>
              <a:rPr lang="hr-HR" sz="2400" dirty="0" smtClean="0"/>
              <a:t>Piloni mostova najvećeg raspona tvore rešetku i okvir (američki mostovi, slika 5.10), rešetku (japanski, slika 5.11), dotično samo okvir (europski mostovi, slika 5.12).</a:t>
            </a:r>
          </a:p>
        </p:txBody>
      </p:sp>
      <p:sp>
        <p:nvSpPr>
          <p:cNvPr id="4" name="Slide Number Placeholder 3"/>
          <p:cNvSpPr>
            <a:spLocks noGrp="1"/>
          </p:cNvSpPr>
          <p:nvPr>
            <p:ph type="sldNum" sz="quarter" idx="12"/>
          </p:nvPr>
        </p:nvSpPr>
        <p:spPr/>
        <p:txBody>
          <a:bodyPr/>
          <a:lstStyle/>
          <a:p>
            <a:fld id="{78ECAB00-919D-402D-9555-9C680F201774}" type="slidenum">
              <a:rPr lang="en-US" smtClean="0"/>
              <a:pPr/>
              <a:t>52</a:t>
            </a:fld>
            <a:endParaRPr lang="en-US"/>
          </a:p>
        </p:txBody>
      </p:sp>
      <p:pic>
        <p:nvPicPr>
          <p:cNvPr id="5" name="Picture 4" descr="Golden-Gate-XLg.jpg"/>
          <p:cNvPicPr>
            <a:picLocks noChangeAspect="1"/>
          </p:cNvPicPr>
          <p:nvPr/>
        </p:nvPicPr>
        <p:blipFill>
          <a:blip r:embed="rId2" cstate="print"/>
          <a:srcRect t="7075"/>
          <a:stretch>
            <a:fillRect/>
          </a:stretch>
        </p:blipFill>
        <p:spPr>
          <a:xfrm>
            <a:off x="3105272" y="2519983"/>
            <a:ext cx="5586908" cy="4338017"/>
          </a:xfrm>
          <a:prstGeom prst="rect">
            <a:avLst/>
          </a:prstGeom>
        </p:spPr>
      </p:pic>
      <p:sp>
        <p:nvSpPr>
          <p:cNvPr id="6" name="TextBox 5"/>
          <p:cNvSpPr txBox="1"/>
          <p:nvPr/>
        </p:nvSpPr>
        <p:spPr>
          <a:xfrm>
            <a:off x="5413277" y="2562126"/>
            <a:ext cx="3316998" cy="646331"/>
          </a:xfrm>
          <a:prstGeom prst="rect">
            <a:avLst/>
          </a:prstGeom>
          <a:noFill/>
        </p:spPr>
        <p:txBody>
          <a:bodyPr wrap="none" rtlCol="0">
            <a:spAutoFit/>
          </a:bodyPr>
          <a:lstStyle/>
          <a:p>
            <a:pPr algn="r"/>
            <a:r>
              <a:rPr lang="hr-HR" i="1" dirty="0" smtClean="0">
                <a:solidFill>
                  <a:schemeClr val="bg1"/>
                </a:solidFill>
                <a:effectLst>
                  <a:glow rad="228600">
                    <a:schemeClr val="accent1">
                      <a:satMod val="175000"/>
                      <a:alpha val="40000"/>
                    </a:schemeClr>
                  </a:glow>
                </a:effectLst>
              </a:rPr>
              <a:t>Slika 5.10: Most preko Zlatnih vrata</a:t>
            </a:r>
          </a:p>
          <a:p>
            <a:pPr algn="r"/>
            <a:r>
              <a:rPr lang="hr-HR" i="1" dirty="0" smtClean="0">
                <a:solidFill>
                  <a:schemeClr val="bg1"/>
                </a:solidFill>
                <a:effectLst>
                  <a:glow rad="228600">
                    <a:schemeClr val="accent1">
                      <a:satMod val="175000"/>
                      <a:alpha val="40000"/>
                    </a:schemeClr>
                  </a:glow>
                </a:effectLst>
              </a:rPr>
              <a:t>(Golden Gate) kod San Francisca</a:t>
            </a:r>
            <a:endParaRPr lang="hr-HR" i="1" dirty="0">
              <a:solidFill>
                <a:schemeClr val="bg1"/>
              </a:solidFill>
              <a:effectLst>
                <a:glow rad="228600">
                  <a:schemeClr val="accent1">
                    <a:satMod val="175000"/>
                    <a:alpha val="40000"/>
                  </a:schemeClr>
                </a:glow>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3" name="Content Placeholder 2"/>
          <p:cNvSpPr>
            <a:spLocks noGrp="1"/>
          </p:cNvSpPr>
          <p:nvPr>
            <p:ph idx="1"/>
          </p:nvPr>
        </p:nvSpPr>
        <p:spPr>
          <a:xfrm>
            <a:off x="1071538" y="785795"/>
            <a:ext cx="7929618" cy="655730"/>
          </a:xfrm>
        </p:spPr>
        <p:txBody>
          <a:bodyPr>
            <a:normAutofit/>
          </a:bodyPr>
          <a:lstStyle/>
          <a:p>
            <a:pPr>
              <a:buNone/>
            </a:pPr>
            <a:r>
              <a:rPr lang="hr-HR" dirty="0" smtClean="0"/>
              <a:t>5.2 Piloni visećih mostova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53</a:t>
            </a:fld>
            <a:endParaRPr lang="en-US"/>
          </a:p>
        </p:txBody>
      </p:sp>
      <p:pic>
        <p:nvPicPr>
          <p:cNvPr id="7" name="Picture 6" descr="mama.jpg"/>
          <p:cNvPicPr>
            <a:picLocks noChangeAspect="1"/>
          </p:cNvPicPr>
          <p:nvPr/>
        </p:nvPicPr>
        <p:blipFill>
          <a:blip r:embed="rId2" cstate="print"/>
          <a:stretch>
            <a:fillRect/>
          </a:stretch>
        </p:blipFill>
        <p:spPr>
          <a:xfrm>
            <a:off x="1668855" y="1457960"/>
            <a:ext cx="6860540" cy="5400040"/>
          </a:xfrm>
          <a:prstGeom prst="rect">
            <a:avLst/>
          </a:prstGeom>
        </p:spPr>
      </p:pic>
      <p:sp>
        <p:nvSpPr>
          <p:cNvPr id="8" name="TextBox 7"/>
          <p:cNvSpPr txBox="1"/>
          <p:nvPr/>
        </p:nvSpPr>
        <p:spPr>
          <a:xfrm>
            <a:off x="1658504" y="6295029"/>
            <a:ext cx="6884129" cy="369332"/>
          </a:xfrm>
          <a:prstGeom prst="rect">
            <a:avLst/>
          </a:prstGeom>
          <a:noFill/>
        </p:spPr>
        <p:txBody>
          <a:bodyPr wrap="none" rtlCol="0">
            <a:spAutoFit/>
          </a:bodyPr>
          <a:lstStyle/>
          <a:p>
            <a:r>
              <a:rPr lang="hr-HR" i="1" dirty="0" smtClean="0">
                <a:solidFill>
                  <a:schemeClr val="bg1"/>
                </a:solidFill>
                <a:effectLst>
                  <a:reflection blurRad="6350" stA="50000" endA="300" endPos="50000" dist="60007" dir="5400000" sy="-100000" algn="bl" rotWithShape="0"/>
                </a:effectLst>
              </a:rPr>
              <a:t>Slika 5.11: Most Akashi Kaikyo u Japanu – najveći raspon na svijetu (1991m)</a:t>
            </a:r>
            <a:endParaRPr lang="hr-HR" i="1" dirty="0">
              <a:solidFill>
                <a:schemeClr val="bg1"/>
              </a:solidFill>
              <a:effectLst>
                <a:reflection blurRad="6350" stA="50000" endA="300" endPos="50000" dist="60007" dir="5400000" sy="-100000" algn="bl" rotWithShape="0"/>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3" name="Content Placeholder 2"/>
          <p:cNvSpPr>
            <a:spLocks noGrp="1"/>
          </p:cNvSpPr>
          <p:nvPr>
            <p:ph idx="1"/>
          </p:nvPr>
        </p:nvSpPr>
        <p:spPr>
          <a:xfrm>
            <a:off x="1071538" y="785795"/>
            <a:ext cx="7929618" cy="655730"/>
          </a:xfrm>
        </p:spPr>
        <p:txBody>
          <a:bodyPr>
            <a:normAutofit/>
          </a:bodyPr>
          <a:lstStyle/>
          <a:p>
            <a:pPr>
              <a:buNone/>
            </a:pPr>
            <a:r>
              <a:rPr lang="hr-HR" dirty="0" smtClean="0"/>
              <a:t>5.2 Piloni visećih mostova</a:t>
            </a:r>
          </a:p>
        </p:txBody>
      </p:sp>
      <p:sp>
        <p:nvSpPr>
          <p:cNvPr id="4" name="Slide Number Placeholder 3"/>
          <p:cNvSpPr>
            <a:spLocks noGrp="1"/>
          </p:cNvSpPr>
          <p:nvPr>
            <p:ph type="sldNum" sz="quarter" idx="12"/>
          </p:nvPr>
        </p:nvSpPr>
        <p:spPr/>
        <p:txBody>
          <a:bodyPr/>
          <a:lstStyle/>
          <a:p>
            <a:fld id="{78ECAB00-919D-402D-9555-9C680F201774}" type="slidenum">
              <a:rPr lang="en-US" smtClean="0"/>
              <a:pPr/>
              <a:t>54</a:t>
            </a:fld>
            <a:endParaRPr lang="en-US"/>
          </a:p>
        </p:txBody>
      </p:sp>
      <p:sp>
        <p:nvSpPr>
          <p:cNvPr id="8" name="TextBox 7"/>
          <p:cNvSpPr txBox="1"/>
          <p:nvPr/>
        </p:nvSpPr>
        <p:spPr>
          <a:xfrm>
            <a:off x="4788979" y="6230484"/>
            <a:ext cx="3684342" cy="369332"/>
          </a:xfrm>
          <a:prstGeom prst="rect">
            <a:avLst/>
          </a:prstGeom>
          <a:noFill/>
        </p:spPr>
        <p:txBody>
          <a:bodyPr wrap="none" rtlCol="0">
            <a:spAutoFit/>
          </a:bodyPr>
          <a:lstStyle/>
          <a:p>
            <a:r>
              <a:rPr lang="hr-HR" i="1" dirty="0" smtClean="0">
                <a:solidFill>
                  <a:schemeClr val="bg1"/>
                </a:solidFill>
                <a:effectLst>
                  <a:reflection blurRad="6350" stA="50000" endA="300" endPos="50000" dist="60007" dir="5400000" sy="-100000" algn="bl" rotWithShape="0"/>
                </a:effectLst>
              </a:rPr>
              <a:t>Slika 5.11: Most Akashi Kaikyo u Japanu</a:t>
            </a:r>
            <a:endParaRPr lang="hr-HR" i="1" dirty="0">
              <a:solidFill>
                <a:schemeClr val="bg1"/>
              </a:solidFill>
              <a:effectLst>
                <a:reflection blurRad="6350" stA="50000" endA="300" endPos="50000" dist="60007" dir="5400000" sy="-100000" algn="bl" rotWithShape="0"/>
              </a:effectLst>
            </a:endParaRPr>
          </a:p>
        </p:txBody>
      </p:sp>
      <p:pic>
        <p:nvPicPr>
          <p:cNvPr id="9" name="Picture 8" descr="F_Independence_Storebelt.jpg"/>
          <p:cNvPicPr>
            <a:picLocks noChangeAspect="1"/>
          </p:cNvPicPr>
          <p:nvPr/>
        </p:nvPicPr>
        <p:blipFill>
          <a:blip r:embed="rId2" cstate="print"/>
          <a:stretch>
            <a:fillRect/>
          </a:stretch>
        </p:blipFill>
        <p:spPr>
          <a:xfrm>
            <a:off x="1237129" y="1355049"/>
            <a:ext cx="7412019" cy="5131940"/>
          </a:xfrm>
          <a:prstGeom prst="rect">
            <a:avLst/>
          </a:prstGeom>
        </p:spPr>
      </p:pic>
      <p:sp>
        <p:nvSpPr>
          <p:cNvPr id="10" name="TextBox 9"/>
          <p:cNvSpPr txBox="1"/>
          <p:nvPr/>
        </p:nvSpPr>
        <p:spPr>
          <a:xfrm>
            <a:off x="1636989" y="6488668"/>
            <a:ext cx="6377323" cy="369332"/>
          </a:xfrm>
          <a:prstGeom prst="rect">
            <a:avLst/>
          </a:prstGeom>
          <a:noFill/>
        </p:spPr>
        <p:txBody>
          <a:bodyPr wrap="none" rtlCol="0">
            <a:spAutoFit/>
          </a:bodyPr>
          <a:lstStyle/>
          <a:p>
            <a:r>
              <a:rPr lang="hr-HR" i="1" dirty="0" smtClean="0">
                <a:solidFill>
                  <a:schemeClr val="bg2">
                    <a:lumMod val="25000"/>
                  </a:schemeClr>
                </a:solidFill>
              </a:rPr>
              <a:t>Slika 5.2: Most Øresund u Danskoj – najveći raspon u Europi (1652 m)</a:t>
            </a:r>
            <a:endParaRPr lang="hr-HR" i="1" dirty="0">
              <a:solidFill>
                <a:schemeClr val="bg2">
                  <a:lumMod val="2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71450"/>
            <a:ext cx="7498080" cy="785806"/>
          </a:xfrm>
        </p:spPr>
        <p:txBody>
          <a:bodyPr>
            <a:normAutofit/>
          </a:bodyPr>
          <a:lstStyle/>
          <a:p>
            <a:r>
              <a:rPr lang="hr-HR" sz="3600" dirty="0" smtClean="0"/>
              <a:t>5 Piloni (2)</a:t>
            </a:r>
            <a:endParaRPr lang="en-US" sz="3600" dirty="0"/>
          </a:p>
        </p:txBody>
      </p:sp>
      <p:sp>
        <p:nvSpPr>
          <p:cNvPr id="3" name="Content Placeholder 2"/>
          <p:cNvSpPr>
            <a:spLocks noGrp="1"/>
          </p:cNvSpPr>
          <p:nvPr>
            <p:ph idx="1"/>
          </p:nvPr>
        </p:nvSpPr>
        <p:spPr>
          <a:xfrm>
            <a:off x="1071538" y="785795"/>
            <a:ext cx="7929618" cy="1419523"/>
          </a:xfrm>
        </p:spPr>
        <p:txBody>
          <a:bodyPr>
            <a:normAutofit/>
          </a:bodyPr>
          <a:lstStyle/>
          <a:p>
            <a:pPr>
              <a:buNone/>
            </a:pPr>
            <a:r>
              <a:rPr lang="hr-HR" dirty="0" smtClean="0"/>
              <a:t>5.2 Piloni visećih mostova</a:t>
            </a:r>
          </a:p>
          <a:p>
            <a:pPr>
              <a:buNone/>
            </a:pPr>
            <a:r>
              <a:rPr lang="hr-HR" sz="2400" dirty="0" smtClean="0"/>
              <a:t>Piloni domaćih visećih mostova predočeni su na slikama 5.13 i 5.14.</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55</a:t>
            </a:fld>
            <a:endParaRPr lang="en-US"/>
          </a:p>
        </p:txBody>
      </p:sp>
      <p:pic>
        <p:nvPicPr>
          <p:cNvPr id="5" name="Picture 4" descr="C:\Users\Zvonimir\Documents\Tatine slike za ivsabor-mostovi\Slika 29.jpg"/>
          <p:cNvPicPr>
            <a:picLocks noChangeAspect="1" noChangeArrowheads="1"/>
          </p:cNvPicPr>
          <p:nvPr/>
        </p:nvPicPr>
        <p:blipFill>
          <a:blip r:embed="rId2"/>
          <a:srcRect l="13295" t="29814" r="73716"/>
          <a:stretch>
            <a:fillRect/>
          </a:stretch>
        </p:blipFill>
        <p:spPr bwMode="auto">
          <a:xfrm>
            <a:off x="2323652" y="1792375"/>
            <a:ext cx="1871829" cy="4738807"/>
          </a:xfrm>
          <a:prstGeom prst="rect">
            <a:avLst/>
          </a:prstGeom>
          <a:noFill/>
        </p:spPr>
      </p:pic>
      <p:pic>
        <p:nvPicPr>
          <p:cNvPr id="6" name="Picture 4" descr="osijek_01"/>
          <p:cNvPicPr>
            <a:picLocks noChangeAspect="1" noChangeArrowheads="1"/>
          </p:cNvPicPr>
          <p:nvPr/>
        </p:nvPicPr>
        <p:blipFill>
          <a:blip r:embed="rId3"/>
          <a:srcRect r="2812" b="2820"/>
          <a:stretch>
            <a:fillRect/>
          </a:stretch>
        </p:blipFill>
        <p:spPr bwMode="auto">
          <a:xfrm>
            <a:off x="5406708" y="1818622"/>
            <a:ext cx="3302000" cy="4770437"/>
          </a:xfrm>
          <a:prstGeom prst="rect">
            <a:avLst/>
          </a:prstGeom>
          <a:noFill/>
          <a:ln w="15875">
            <a:noFill/>
            <a:miter lim="800000"/>
            <a:headEnd/>
            <a:tailEnd/>
          </a:ln>
        </p:spPr>
      </p:pic>
      <p:sp>
        <p:nvSpPr>
          <p:cNvPr id="7" name="TextBox 6"/>
          <p:cNvSpPr txBox="1"/>
          <p:nvPr/>
        </p:nvSpPr>
        <p:spPr>
          <a:xfrm>
            <a:off x="1034561" y="6488668"/>
            <a:ext cx="3815147" cy="369332"/>
          </a:xfrm>
          <a:prstGeom prst="rect">
            <a:avLst/>
          </a:prstGeom>
          <a:noFill/>
        </p:spPr>
        <p:txBody>
          <a:bodyPr wrap="none" rtlCol="0">
            <a:spAutoFit/>
          </a:bodyPr>
          <a:lstStyle/>
          <a:p>
            <a:r>
              <a:rPr lang="hr-HR" i="1" dirty="0" smtClean="0">
                <a:solidFill>
                  <a:schemeClr val="bg2">
                    <a:lumMod val="25000"/>
                  </a:schemeClr>
                </a:solidFill>
              </a:rPr>
              <a:t>Slika 5.13: Pilon mosta kod Martinske Vesi</a:t>
            </a:r>
            <a:endParaRPr lang="hr-HR" i="1" dirty="0">
              <a:solidFill>
                <a:schemeClr val="bg2">
                  <a:lumMod val="25000"/>
                </a:schemeClr>
              </a:solidFill>
            </a:endParaRPr>
          </a:p>
        </p:txBody>
      </p:sp>
      <p:sp>
        <p:nvSpPr>
          <p:cNvPr id="8" name="TextBox 7"/>
          <p:cNvSpPr txBox="1"/>
          <p:nvPr/>
        </p:nvSpPr>
        <p:spPr>
          <a:xfrm>
            <a:off x="6260888" y="1830607"/>
            <a:ext cx="2444772" cy="646331"/>
          </a:xfrm>
          <a:prstGeom prst="rect">
            <a:avLst/>
          </a:prstGeom>
          <a:noFill/>
        </p:spPr>
        <p:txBody>
          <a:bodyPr wrap="none" rtlCol="0">
            <a:spAutoFit/>
          </a:bodyPr>
          <a:lstStyle/>
          <a:p>
            <a:pPr algn="r"/>
            <a:r>
              <a:rPr lang="hr-HR" i="1" dirty="0" smtClean="0">
                <a:solidFill>
                  <a:schemeClr val="bg1"/>
                </a:solidFill>
              </a:rPr>
              <a:t>Slika 5.14: Pilon osječkoga</a:t>
            </a:r>
          </a:p>
          <a:p>
            <a:pPr algn="r"/>
            <a:r>
              <a:rPr lang="hr-HR" i="1" dirty="0" smtClean="0">
                <a:solidFill>
                  <a:schemeClr val="bg1"/>
                </a:solidFill>
              </a:rPr>
              <a:t>pješačkog mosta</a:t>
            </a:r>
            <a:endParaRPr lang="hr-HR" i="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785794"/>
          </a:xfrm>
        </p:spPr>
        <p:txBody>
          <a:bodyPr>
            <a:normAutofit/>
          </a:bodyPr>
          <a:lstStyle/>
          <a:p>
            <a:r>
              <a:rPr lang="hr-HR" sz="3600" dirty="0" smtClean="0"/>
              <a:t>3 Upornjaci (2)</a:t>
            </a:r>
            <a:endParaRPr lang="en-US" sz="3600" dirty="0"/>
          </a:p>
        </p:txBody>
      </p:sp>
      <p:sp>
        <p:nvSpPr>
          <p:cNvPr id="3" name="Content Placeholder 2"/>
          <p:cNvSpPr>
            <a:spLocks noGrp="1"/>
          </p:cNvSpPr>
          <p:nvPr>
            <p:ph idx="1"/>
          </p:nvPr>
        </p:nvSpPr>
        <p:spPr>
          <a:xfrm>
            <a:off x="1142976" y="785794"/>
            <a:ext cx="7858180" cy="5929354"/>
          </a:xfrm>
        </p:spPr>
        <p:txBody>
          <a:bodyPr>
            <a:normAutofit/>
          </a:bodyPr>
          <a:lstStyle/>
          <a:p>
            <a:pPr>
              <a:buNone/>
            </a:pPr>
            <a:r>
              <a:rPr lang="hr-HR" sz="2400" dirty="0" smtClean="0"/>
              <a:t>Bitno se razlikuju upornjaci grednih mostova od upor-njaka lučnih i okvirnih mostova.</a:t>
            </a:r>
          </a:p>
          <a:p>
            <a:pPr>
              <a:buNone/>
            </a:pPr>
            <a:endParaRPr lang="hr-HR" sz="800" dirty="0" smtClean="0"/>
          </a:p>
          <a:p>
            <a:pPr>
              <a:buNone/>
            </a:pPr>
            <a:r>
              <a:rPr lang="hr-HR" dirty="0" smtClean="0"/>
              <a:t>3.1 Upornjaci malih mostova (1)</a:t>
            </a:r>
          </a:p>
          <a:p>
            <a:pPr>
              <a:buNone/>
            </a:pPr>
            <a:endParaRPr lang="hr-HR" sz="600" dirty="0" smtClean="0"/>
          </a:p>
          <a:p>
            <a:pPr>
              <a:buNone/>
            </a:pPr>
            <a:r>
              <a:rPr lang="hr-HR" sz="2400" dirty="0" smtClean="0"/>
              <a:t>Do raspona 15 m oba upornjaka mogu imati nepomične crtaste ležajeve, a ako je temeljna stopa uža i tlo mekše, to se proteže do raspona 25 m.</a:t>
            </a:r>
          </a:p>
          <a:p>
            <a:pPr>
              <a:buNone/>
            </a:pPr>
            <a:r>
              <a:rPr lang="hr-HR" sz="2400" dirty="0" smtClean="0"/>
              <a:t>Ležajna klupa preuzima sile cijepanja u smjeru okomitu na smjer pružanja (dakle u smjeru osi mosta), pa se mora armirati u dva okomita smjera. Računa se da je visoka </a:t>
            </a:r>
            <a:r>
              <a:rPr lang="hr-HR" sz="2400" b="1" dirty="0" smtClean="0"/>
              <a:t>0,7b</a:t>
            </a:r>
            <a:r>
              <a:rPr lang="hr-HR" sz="2400" dirty="0" smtClean="0"/>
              <a:t>, gdje je </a:t>
            </a:r>
            <a:r>
              <a:rPr lang="hr-HR" sz="2400" b="1" dirty="0" smtClean="0"/>
              <a:t>b</a:t>
            </a:r>
            <a:r>
              <a:rPr lang="hr-HR" sz="2400" dirty="0" smtClean="0"/>
              <a:t> širina zida.</a:t>
            </a:r>
            <a:endParaRPr lang="en-US" sz="2400"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928694"/>
          </a:xfrm>
        </p:spPr>
        <p:txBody>
          <a:bodyPr>
            <a:normAutofit/>
          </a:bodyPr>
          <a:lstStyle/>
          <a:p>
            <a:r>
              <a:rPr lang="hr-HR" sz="3600" dirty="0" smtClean="0"/>
              <a:t>3 Upornjaci (3)</a:t>
            </a:r>
            <a:endParaRPr lang="en-US" sz="3600" dirty="0"/>
          </a:p>
        </p:txBody>
      </p:sp>
      <p:sp>
        <p:nvSpPr>
          <p:cNvPr id="3" name="Content Placeholder 2"/>
          <p:cNvSpPr>
            <a:spLocks noGrp="1"/>
          </p:cNvSpPr>
          <p:nvPr>
            <p:ph idx="1"/>
          </p:nvPr>
        </p:nvSpPr>
        <p:spPr>
          <a:xfrm>
            <a:off x="1071538" y="714356"/>
            <a:ext cx="7929618" cy="6000792"/>
          </a:xfrm>
        </p:spPr>
        <p:txBody>
          <a:bodyPr/>
          <a:lstStyle/>
          <a:p>
            <a:pPr>
              <a:buNone/>
            </a:pPr>
            <a:r>
              <a:rPr lang="hr-HR" dirty="0" smtClean="0"/>
              <a:t>3.1 Upornjaci malih mostova (2)</a:t>
            </a:r>
          </a:p>
          <a:p>
            <a:pPr>
              <a:buNone/>
            </a:pPr>
            <a:r>
              <a:rPr lang="hr-HR" sz="2400" dirty="0" smtClean="0"/>
              <a:t>Zidovi se samo minimalno armiraju radi sprječavanja prekomjerna raspucavanja.</a:t>
            </a:r>
          </a:p>
          <a:p>
            <a:pPr>
              <a:buNone/>
            </a:pPr>
            <a:r>
              <a:rPr lang="hr-HR" sz="2400" dirty="0" smtClean="0"/>
              <a:t>Valja nastojati da se zid pri spoju s temeljnom stopom jače uzdužno armira radi raspodjeljivanja pukotina od spriječenoga skupljanja. Naime, stopa koja je u vlažnijem okolišu manje se skuplja od zida koji je izložen sušemu zraku, pa sprječava njegovo skupljanje, zbog čega on jače raspucava. U Njemačkoj se zidovi dulji od 12 m obično lagano prednapinju radi sprječavanja raspucavanja.</a:t>
            </a:r>
          </a:p>
          <a:p>
            <a:pPr>
              <a:buNone/>
            </a:pPr>
            <a:r>
              <a:rPr lang="hr-HR" sz="2400" dirty="0" smtClean="0"/>
              <a:t>Ležajni zglob oblikuje se vrlo jednostavno s pomoću ploča od polistirena (“stiropora”) jer one dopuštaju zaokretanje ploče rasponskoga sklopa, a dostatno su čvrste za preuzimanje tereta svježeg betona.</a:t>
            </a:r>
          </a:p>
          <a:p>
            <a:pPr>
              <a:buNone/>
            </a:pPr>
            <a:endParaRPr lang="en-US" dirty="0"/>
          </a:p>
        </p:txBody>
      </p:sp>
      <p:sp>
        <p:nvSpPr>
          <p:cNvPr id="4" name="Slide Number Placeholder 3"/>
          <p:cNvSpPr>
            <a:spLocks noGrp="1"/>
          </p:cNvSpPr>
          <p:nvPr>
            <p:ph type="sldNum" sz="quarter" idx="12"/>
          </p:nvPr>
        </p:nvSpPr>
        <p:spPr/>
        <p:txBody>
          <a:bodyPr/>
          <a:lstStyle/>
          <a:p>
            <a:fld id="{78ECAB00-919D-402D-9555-9C680F201774}"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928694"/>
          </a:xfrm>
        </p:spPr>
        <p:txBody>
          <a:bodyPr>
            <a:normAutofit/>
          </a:bodyPr>
          <a:lstStyle/>
          <a:p>
            <a:r>
              <a:rPr lang="hr-HR" sz="3600" dirty="0" smtClean="0"/>
              <a:t>3 Upornjaci (4)</a:t>
            </a:r>
            <a:endParaRPr lang="en-US" sz="3600" dirty="0"/>
          </a:p>
        </p:txBody>
      </p:sp>
      <p:sp>
        <p:nvSpPr>
          <p:cNvPr id="3" name="Content Placeholder 2"/>
          <p:cNvSpPr>
            <a:spLocks noGrp="1"/>
          </p:cNvSpPr>
          <p:nvPr>
            <p:ph idx="1"/>
          </p:nvPr>
        </p:nvSpPr>
        <p:spPr>
          <a:xfrm>
            <a:off x="1071538" y="642918"/>
            <a:ext cx="7929618" cy="2000264"/>
          </a:xfrm>
        </p:spPr>
        <p:txBody>
          <a:bodyPr>
            <a:normAutofit/>
          </a:bodyPr>
          <a:lstStyle/>
          <a:p>
            <a:pPr>
              <a:buNone/>
            </a:pPr>
            <a:r>
              <a:rPr lang="hr-HR" dirty="0" smtClean="0"/>
              <a:t>3.1 Upornjaci malih mostova (3)</a:t>
            </a:r>
          </a:p>
          <a:p>
            <a:pPr>
              <a:buNone/>
            </a:pPr>
            <a:endParaRPr lang="hr-HR" sz="600" dirty="0" smtClean="0"/>
          </a:p>
          <a:p>
            <a:pPr>
              <a:buNone/>
            </a:pPr>
            <a:r>
              <a:rPr lang="hr-HR" sz="2400" dirty="0" smtClean="0"/>
              <a:t>Ako tlo ne može preuzeti vodoravnu silu među temeljne stope ugrađuje se razupora (ploča ili nekoliko greda, slika 3.2).</a:t>
            </a:r>
          </a:p>
          <a:p>
            <a:pPr>
              <a:buNone/>
            </a:pPr>
            <a:endParaRPr lang="hr-HR" sz="800" dirty="0" smtClean="0"/>
          </a:p>
        </p:txBody>
      </p:sp>
      <p:pic>
        <p:nvPicPr>
          <p:cNvPr id="2050" name="Picture 2"/>
          <p:cNvPicPr>
            <a:picLocks noChangeAspect="1" noChangeArrowheads="1"/>
          </p:cNvPicPr>
          <p:nvPr/>
        </p:nvPicPr>
        <p:blipFill>
          <a:blip r:embed="rId2"/>
          <a:srcRect/>
          <a:stretch>
            <a:fillRect/>
          </a:stretch>
        </p:blipFill>
        <p:spPr bwMode="auto">
          <a:xfrm>
            <a:off x="2500298" y="2357430"/>
            <a:ext cx="5376866" cy="3990643"/>
          </a:xfrm>
          <a:prstGeom prst="rect">
            <a:avLst/>
          </a:prstGeom>
          <a:noFill/>
          <a:ln w="9525">
            <a:noFill/>
            <a:miter lim="800000"/>
            <a:headEnd/>
            <a:tailEnd/>
          </a:ln>
          <a:effectLst/>
        </p:spPr>
      </p:pic>
      <p:sp>
        <p:nvSpPr>
          <p:cNvPr id="5" name="TextBox 4"/>
          <p:cNvSpPr txBox="1"/>
          <p:nvPr/>
        </p:nvSpPr>
        <p:spPr>
          <a:xfrm>
            <a:off x="1643042" y="6488668"/>
            <a:ext cx="6583149" cy="369332"/>
          </a:xfrm>
          <a:prstGeom prst="rect">
            <a:avLst/>
          </a:prstGeom>
          <a:noFill/>
        </p:spPr>
        <p:txBody>
          <a:bodyPr wrap="none" rtlCol="0">
            <a:spAutoFit/>
          </a:bodyPr>
          <a:lstStyle/>
          <a:p>
            <a:r>
              <a:rPr lang="hr-HR" i="1" dirty="0" smtClean="0">
                <a:solidFill>
                  <a:schemeClr val="bg2">
                    <a:lumMod val="25000"/>
                  </a:schemeClr>
                </a:solidFill>
              </a:rPr>
              <a:t>Slika 3.2: Potporna krivulja upornjaka s obostrano nepomičnim ležajevima</a:t>
            </a:r>
            <a:endParaRPr lang="hr-HR" i="1" dirty="0">
              <a:solidFill>
                <a:schemeClr val="bg2">
                  <a:lumMod val="25000"/>
                </a:schemeClr>
              </a:solidFill>
            </a:endParaRPr>
          </a:p>
        </p:txBody>
      </p:sp>
      <p:sp>
        <p:nvSpPr>
          <p:cNvPr id="6" name="Slide Number Placeholder 5"/>
          <p:cNvSpPr>
            <a:spLocks noGrp="1"/>
          </p:cNvSpPr>
          <p:nvPr>
            <p:ph type="sldNum" sz="quarter" idx="12"/>
          </p:nvPr>
        </p:nvSpPr>
        <p:spPr/>
        <p:txBody>
          <a:bodyPr/>
          <a:lstStyle/>
          <a:p>
            <a:fld id="{78ECAB00-919D-402D-9555-9C680F201774}"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900"/>
            <a:ext cx="7498080" cy="928694"/>
          </a:xfrm>
        </p:spPr>
        <p:txBody>
          <a:bodyPr>
            <a:normAutofit/>
          </a:bodyPr>
          <a:lstStyle/>
          <a:p>
            <a:r>
              <a:rPr lang="hr-HR" sz="3600" dirty="0" smtClean="0"/>
              <a:t>3 Upornjaci (4)</a:t>
            </a:r>
            <a:endParaRPr lang="en-US" sz="3600" dirty="0"/>
          </a:p>
        </p:txBody>
      </p:sp>
      <p:sp>
        <p:nvSpPr>
          <p:cNvPr id="3" name="Content Placeholder 2"/>
          <p:cNvSpPr>
            <a:spLocks noGrp="1"/>
          </p:cNvSpPr>
          <p:nvPr>
            <p:ph idx="1"/>
          </p:nvPr>
        </p:nvSpPr>
        <p:spPr>
          <a:xfrm>
            <a:off x="1071538" y="642918"/>
            <a:ext cx="7929618" cy="1928826"/>
          </a:xfrm>
        </p:spPr>
        <p:txBody>
          <a:bodyPr>
            <a:normAutofit/>
          </a:bodyPr>
          <a:lstStyle/>
          <a:p>
            <a:pPr>
              <a:buNone/>
            </a:pPr>
            <a:r>
              <a:rPr lang="hr-HR" dirty="0" smtClean="0"/>
              <a:t>3.1 Upornjaci malih mostova (3)</a:t>
            </a:r>
          </a:p>
          <a:p>
            <a:pPr>
              <a:buNone/>
            </a:pPr>
            <a:endParaRPr lang="hr-HR" sz="600" dirty="0" smtClean="0"/>
          </a:p>
          <a:p>
            <a:pPr>
              <a:buNone/>
            </a:pPr>
            <a:r>
              <a:rPr lang="hr-HR" sz="2400" dirty="0" smtClean="0"/>
              <a:t>Pri rasponima &gt; 15 (25) m na objema se stranama ugrađuju elastomerni ležajevi, jer su oni istodobno i pomični i nepomični i zaokretljivi, slika 3.3.</a:t>
            </a:r>
          </a:p>
        </p:txBody>
      </p:sp>
      <p:pic>
        <p:nvPicPr>
          <p:cNvPr id="3074" name="Picture 2"/>
          <p:cNvPicPr>
            <a:picLocks noChangeAspect="1" noChangeArrowheads="1"/>
          </p:cNvPicPr>
          <p:nvPr/>
        </p:nvPicPr>
        <p:blipFill>
          <a:blip r:embed="rId2"/>
          <a:srcRect/>
          <a:stretch>
            <a:fillRect/>
          </a:stretch>
        </p:blipFill>
        <p:spPr bwMode="auto">
          <a:xfrm>
            <a:off x="2214546" y="2571744"/>
            <a:ext cx="5870497" cy="3357586"/>
          </a:xfrm>
          <a:prstGeom prst="rect">
            <a:avLst/>
          </a:prstGeom>
          <a:noFill/>
          <a:ln w="9525">
            <a:noFill/>
            <a:miter lim="800000"/>
            <a:headEnd/>
            <a:tailEnd/>
          </a:ln>
          <a:effectLst/>
        </p:spPr>
      </p:pic>
      <p:sp>
        <p:nvSpPr>
          <p:cNvPr id="5" name="TextBox 4"/>
          <p:cNvSpPr txBox="1"/>
          <p:nvPr/>
        </p:nvSpPr>
        <p:spPr>
          <a:xfrm>
            <a:off x="2857488" y="6000768"/>
            <a:ext cx="4202497" cy="646331"/>
          </a:xfrm>
          <a:prstGeom prst="rect">
            <a:avLst/>
          </a:prstGeom>
          <a:noFill/>
        </p:spPr>
        <p:txBody>
          <a:bodyPr wrap="none" rtlCol="0">
            <a:spAutoFit/>
          </a:bodyPr>
          <a:lstStyle/>
          <a:p>
            <a:r>
              <a:rPr lang="hr-HR" i="1" dirty="0" smtClean="0">
                <a:solidFill>
                  <a:schemeClr val="bg2">
                    <a:lumMod val="25000"/>
                  </a:schemeClr>
                </a:solidFill>
              </a:rPr>
              <a:t>Slika 3.3: Završetak tanke ploče na pomičnom</a:t>
            </a:r>
          </a:p>
          <a:p>
            <a:r>
              <a:rPr lang="hr-HR" i="1" dirty="0" smtClean="0">
                <a:solidFill>
                  <a:schemeClr val="bg2">
                    <a:lumMod val="25000"/>
                  </a:schemeClr>
                </a:solidFill>
              </a:rPr>
              <a:t>ležaju manjeg mosta na sporednim cestama</a:t>
            </a:r>
            <a:endParaRPr lang="hr-HR" i="1" dirty="0">
              <a:solidFill>
                <a:schemeClr val="bg2">
                  <a:lumMod val="25000"/>
                </a:schemeClr>
              </a:solidFill>
            </a:endParaRPr>
          </a:p>
        </p:txBody>
      </p:sp>
      <p:sp>
        <p:nvSpPr>
          <p:cNvPr id="6" name="Slide Number Placeholder 5"/>
          <p:cNvSpPr>
            <a:spLocks noGrp="1"/>
          </p:cNvSpPr>
          <p:nvPr>
            <p:ph type="sldNum" sz="quarter" idx="12"/>
          </p:nvPr>
        </p:nvSpPr>
        <p:spPr/>
        <p:txBody>
          <a:bodyPr/>
          <a:lstStyle/>
          <a:p>
            <a:fld id="{78ECAB00-919D-402D-9555-9C680F201774}"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731</TotalTime>
  <Words>3692</Words>
  <Application>Microsoft Office PowerPoint</Application>
  <PresentationFormat>On-screen Show (4:3)</PresentationFormat>
  <Paragraphs>408</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Gill Sans MT</vt:lpstr>
      <vt:lpstr>Verdana</vt:lpstr>
      <vt:lpstr>Wingdings 2</vt:lpstr>
      <vt:lpstr>Solstice</vt:lpstr>
      <vt:lpstr>POTPORE RASPONSKIH SKLOPOVA</vt:lpstr>
      <vt:lpstr>1 Zadaće potpora (2)</vt:lpstr>
      <vt:lpstr>2 Vrsti potpora i ležajeva (1)</vt:lpstr>
      <vt:lpstr>2 Vrsti potpora i ležajeva (2)</vt:lpstr>
      <vt:lpstr>3 Upornjaci (2)</vt:lpstr>
      <vt:lpstr>3 Upornjaci (2)</vt:lpstr>
      <vt:lpstr>3 Upornjaci (3)</vt:lpstr>
      <vt:lpstr>3 Upornjaci (4)</vt:lpstr>
      <vt:lpstr>3 Upornjaci (4)</vt:lpstr>
      <vt:lpstr>3 Upornjaci (4)</vt:lpstr>
      <vt:lpstr>3 Upornjaci (4)</vt:lpstr>
      <vt:lpstr>3 Upornjaci (5)</vt:lpstr>
      <vt:lpstr>3 Upornjaci (5)</vt:lpstr>
      <vt:lpstr>3 Upornjaci (5)</vt:lpstr>
      <vt:lpstr>3 Upornjaci (6)</vt:lpstr>
      <vt:lpstr>3 Upornjaci (6)</vt:lpstr>
      <vt:lpstr>3 Upornjaci (7)</vt:lpstr>
      <vt:lpstr>3 Upornjaci (7)</vt:lpstr>
      <vt:lpstr>3 Upornjaci (8)</vt:lpstr>
      <vt:lpstr>3 Upornjaci (9)</vt:lpstr>
      <vt:lpstr>3 Upornjaci (9)</vt:lpstr>
      <vt:lpstr>3 Upornjaci (9)</vt:lpstr>
      <vt:lpstr>3 Upornjaci (10)</vt:lpstr>
      <vt:lpstr>3 Upornjaci (10)</vt:lpstr>
      <vt:lpstr>3 Upornjaci (11)</vt:lpstr>
      <vt:lpstr>4 Stupovi (1)</vt:lpstr>
      <vt:lpstr>4 Stupovi (1)</vt:lpstr>
      <vt:lpstr>4 Stupovi (2)</vt:lpstr>
      <vt:lpstr>4 Stupovi (2)</vt:lpstr>
      <vt:lpstr>4 Stupovi (3)</vt:lpstr>
      <vt:lpstr>4 Stupovi (3)</vt:lpstr>
      <vt:lpstr>4 Stupovi (3)</vt:lpstr>
      <vt:lpstr>4 Stupovi (4)</vt:lpstr>
      <vt:lpstr>4 Stupovi (4)</vt:lpstr>
      <vt:lpstr>4 Stupovi (5)</vt:lpstr>
      <vt:lpstr>4 Stupovi (5)</vt:lpstr>
      <vt:lpstr>4 Stupovi (5)</vt:lpstr>
      <vt:lpstr>4 Stupovi (5)</vt:lpstr>
      <vt:lpstr>4 Stupovi (6)</vt:lpstr>
      <vt:lpstr>4 Stupovi (7)</vt:lpstr>
      <vt:lpstr>4 Stupovi (7)</vt:lpstr>
      <vt:lpstr>4 Stupovi (7)</vt:lpstr>
      <vt:lpstr>4 Stupovi (8)</vt:lpstr>
      <vt:lpstr>5 Piloni</vt:lpstr>
      <vt:lpstr>5 Piloni</vt:lpstr>
      <vt:lpstr>5 Piloni</vt:lpstr>
      <vt:lpstr>5 Piloni (2)</vt:lpstr>
      <vt:lpstr>5 Piloni (2)</vt:lpstr>
      <vt:lpstr>5 Piloni (2)</vt:lpstr>
      <vt:lpstr>5 Piloni (2)</vt:lpstr>
      <vt:lpstr>5 Piloni (2)</vt:lpstr>
      <vt:lpstr>5 Piloni (2)</vt:lpstr>
      <vt:lpstr>5 Piloni (2)</vt:lpstr>
      <vt:lpstr>5 Piloni (2)</vt:lpstr>
      <vt:lpstr>5 Piloni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POTPORE RASPONSKIH SKLOPOVA</dc:title>
  <dc:creator>Zvonimir Marić</dc:creator>
  <cp:lastModifiedBy>dvarevac</cp:lastModifiedBy>
  <cp:revision>100</cp:revision>
  <dcterms:created xsi:type="dcterms:W3CDTF">2008-12-06T08:12:38Z</dcterms:created>
  <dcterms:modified xsi:type="dcterms:W3CDTF">2018-03-23T10:45:26Z</dcterms:modified>
</cp:coreProperties>
</file>