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5"/>
  </p:notesMasterIdLst>
  <p:handoutMasterIdLst>
    <p:handoutMasterId r:id="rId16"/>
  </p:handoutMasterIdLst>
  <p:sldIdLst>
    <p:sldId id="607" r:id="rId2"/>
    <p:sldId id="605" r:id="rId3"/>
    <p:sldId id="598" r:id="rId4"/>
    <p:sldId id="599" r:id="rId5"/>
    <p:sldId id="604" r:id="rId6"/>
    <p:sldId id="596" r:id="rId7"/>
    <p:sldId id="606" r:id="rId8"/>
    <p:sldId id="600" r:id="rId9"/>
    <p:sldId id="601" r:id="rId10"/>
    <p:sldId id="602" r:id="rId11"/>
    <p:sldId id="595" r:id="rId12"/>
    <p:sldId id="597" r:id="rId13"/>
    <p:sldId id="574" r:id="rId14"/>
  </p:sldIdLst>
  <p:sldSz cx="9144000" cy="6858000" type="screen4x3"/>
  <p:notesSz cx="6735763" cy="9799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724930"/>
    <a:srgbClr val="777777"/>
    <a:srgbClr val="4D4D4D"/>
    <a:srgbClr val="A56A45"/>
    <a:srgbClr val="957755"/>
    <a:srgbClr val="A1AE52"/>
    <a:srgbClr val="29292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6" autoAdjust="0"/>
    <p:restoredTop sz="85369" autoAdjust="0"/>
  </p:normalViewPr>
  <p:slideViewPr>
    <p:cSldViewPr>
      <p:cViewPr varScale="1">
        <p:scale>
          <a:sx n="120" d="100"/>
          <a:sy n="120" d="100"/>
        </p:scale>
        <p:origin x="6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08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r">
              <a:defRPr sz="1200"/>
            </a:lvl1pPr>
          </a:lstStyle>
          <a:p>
            <a:pPr>
              <a:defRPr/>
            </a:pPr>
            <a:fld id="{653A9949-CF94-4799-A79F-DF36B6179EC4}" type="datetimeFigureOut">
              <a:rPr lang="hr-HR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r">
              <a:defRPr sz="1200"/>
            </a:lvl1pPr>
          </a:lstStyle>
          <a:p>
            <a:pPr>
              <a:defRPr/>
            </a:pPr>
            <a:fld id="{EC6C7A41-D9EE-4766-A31B-0BDFCBB486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96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7090-BB1E-449A-91C5-D379E9DB20E9}" type="datetimeFigureOut">
              <a:rPr lang="hr-HR" smtClean="0"/>
              <a:pPr/>
              <a:t>31.5.2022.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C07-D7E8-48BA-995D-98A3AF1174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8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597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</a:t>
            </a:r>
            <a:r>
              <a:rPr lang="vi-VN" dirty="0" smtClean="0"/>
              <a:t>PPOBŽ</a:t>
            </a:r>
            <a:r>
              <a:rPr lang="hr-HR" dirty="0" smtClean="0"/>
              <a:t>, karta namjene</a:t>
            </a:r>
            <a:endParaRPr lang="vi-VN" dirty="0" smtClean="0"/>
          </a:p>
          <a:p>
            <a:pPr rtl="0"/>
            <a:r>
              <a:rPr lang="vi-VN" dirty="0" smtClean="0"/>
              <a:t>- </a:t>
            </a:r>
            <a:r>
              <a:rPr lang="hr-HR" dirty="0" smtClean="0"/>
              <a:t>ako npr. </a:t>
            </a:r>
            <a:r>
              <a:rPr lang="vi-VN" dirty="0" smtClean="0"/>
              <a:t>na </a:t>
            </a:r>
            <a:r>
              <a:rPr lang="vi-VN" dirty="0" smtClean="0"/>
              <a:t>nekom mjestu u poljoprivrednom zemljištu, bilo kojem, HŽ hoće prugu, HEP plinovod, H. Vode akumulaciju, a načelnik općine da uđe u građevinsko područke naselja </a:t>
            </a:r>
          </a:p>
          <a:p>
            <a:pPr rtl="0"/>
            <a:r>
              <a:rPr lang="vi-VN" dirty="0" smtClean="0"/>
              <a:t>- ima puno onih koji bi negdje nešto </a:t>
            </a:r>
            <a:r>
              <a:rPr lang="vi-VN" dirty="0" smtClean="0"/>
              <a:t>htjeli</a:t>
            </a:r>
            <a:r>
              <a:rPr lang="hr-HR" dirty="0" smtClean="0"/>
              <a:t>;</a:t>
            </a:r>
            <a:r>
              <a:rPr lang="hr-HR" baseline="0" dirty="0" smtClean="0"/>
              <a:t> k</a:t>
            </a:r>
            <a:r>
              <a:rPr lang="vi-VN" dirty="0" smtClean="0"/>
              <a:t>ako </a:t>
            </a:r>
            <a:r>
              <a:rPr lang="vi-VN" dirty="0" smtClean="0"/>
              <a:t>ćemo odrediti tko će moći, a tko neće?</a:t>
            </a:r>
          </a:p>
          <a:p>
            <a:pPr rtl="0"/>
            <a:r>
              <a:rPr lang="vi-VN" dirty="0" smtClean="0"/>
              <a:t>- to je opće načelo prostornog planiranja i urbanizma: posredovanje između raznih interesa u prostoru</a:t>
            </a:r>
          </a:p>
          <a:p>
            <a:pPr rtl="0"/>
            <a:r>
              <a:rPr lang="vi-VN" dirty="0" smtClean="0"/>
              <a:t>- svi oni nešto sebi planiraju, u svom resoru, ali tako da i gledaju svaki samo svoje, a bit prostornog planiranja je u tome da bude integralno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Prostorni planovi uređenja općina i gradova </a:t>
            </a:r>
            <a:r>
              <a:rPr lang="hr-HR" dirty="0" smtClean="0"/>
              <a:t>(PPU) </a:t>
            </a:r>
            <a:r>
              <a:rPr lang="vi-VN" dirty="0" smtClean="0"/>
              <a:t>od </a:t>
            </a:r>
            <a:r>
              <a:rPr lang="vi-VN" dirty="0" smtClean="0"/>
              <a:t>županijskog se plana prvenstveno razlikuju svojim obuhvatom: koji je područje samo jedne JLS (tj. općine ili grada)</a:t>
            </a:r>
          </a:p>
          <a:p>
            <a:pPr rtl="0"/>
            <a:r>
              <a:rPr lang="vi-VN" dirty="0" smtClean="0"/>
              <a:t>- pa je i zadatak jednostavniji utoliko što integralnost planiranja nije potpuna, nego smiju biti sektorski u dijelu da smiju prioritetno mariti za interese svog nositelja izrade, tj. grad ili općinu kao jednu od tih javnih instanci</a:t>
            </a:r>
          </a:p>
          <a:p>
            <a:pPr rtl="0"/>
            <a:r>
              <a:rPr lang="vi-VN" dirty="0" smtClean="0"/>
              <a:t>- ali ne baš kako hoće, nego mora pritom dobiti papir da je u skladu sa županijskim planom</a:t>
            </a:r>
          </a:p>
          <a:p>
            <a:pPr rtl="0"/>
            <a:r>
              <a:rPr lang="vi-VN" dirty="0" smtClean="0"/>
              <a:t>- i drugo po čemu se PPU razliku od županijskog plana: dok županijski uopće ne ulazi u propisivanje pravila igre unutar građevinskog područja naselja, PPU ih uvijek propisuje, tako da sadrži aspekt osnovnog urbanizma </a:t>
            </a:r>
          </a:p>
          <a:p>
            <a:pPr rtl="0"/>
            <a:r>
              <a:rPr lang="vi-VN" dirty="0" smtClean="0"/>
              <a:t>- to je dakle djelomično urbanistički plan, no i najniža razina planiranja koja još uvijek razmatra i površine van građevinskih područja, tj. ukupan teritorij neke jedinice samouprave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bitna razlika koja dolazi s urbanizmom: ulijeću u sliku privatni </a:t>
            </a:r>
            <a:r>
              <a:rPr lang="vi-VN" dirty="0" smtClean="0"/>
              <a:t>interes</a:t>
            </a:r>
            <a:r>
              <a:rPr lang="hr-HR" baseline="0" dirty="0" smtClean="0"/>
              <a:t> </a:t>
            </a:r>
            <a:r>
              <a:rPr lang="vi-VN" dirty="0" smtClean="0"/>
              <a:t>– </a:t>
            </a:r>
            <a:r>
              <a:rPr lang="vi-VN" dirty="0" smtClean="0"/>
              <a:t>za razliku od županijskog plana, kod kojega urbanizma nema i svi interesi u igri su oni javni, kao posredovanje između raznih javnih uprava i javnopravnih tijela. </a:t>
            </a:r>
          </a:p>
          <a:p>
            <a:pPr rtl="0"/>
            <a:r>
              <a:rPr lang="vi-VN" dirty="0" smtClean="0"/>
              <a:t>- urbanizam posreduje između javnog interesa i raznih pojedinih privatnih međusobno</a:t>
            </a:r>
          </a:p>
          <a:p>
            <a:pPr marL="0" indent="0" rtl="0">
              <a:buFontTx/>
              <a:buNone/>
            </a:pPr>
            <a:r>
              <a:rPr lang="hr-HR" dirty="0" smtClean="0"/>
              <a:t>- </a:t>
            </a:r>
            <a:r>
              <a:rPr lang="vi-VN" dirty="0" smtClean="0"/>
              <a:t>npr</a:t>
            </a:r>
            <a:r>
              <a:rPr lang="vi-VN" dirty="0" smtClean="0"/>
              <a:t>. ne želim da posred koridora javne prometnice netko sebi sagradi </a:t>
            </a:r>
            <a:r>
              <a:rPr lang="vi-VN" dirty="0" smtClean="0"/>
              <a:t>svinjac</a:t>
            </a:r>
            <a:endParaRPr lang="hr-HR" dirty="0" smtClean="0"/>
          </a:p>
          <a:p>
            <a:pPr marL="0" indent="0" rtl="0">
              <a:buFontTx/>
              <a:buNone/>
            </a:pPr>
            <a:r>
              <a:rPr lang="hr-HR" dirty="0" smtClean="0"/>
              <a:t>- i</a:t>
            </a:r>
            <a:r>
              <a:rPr lang="vi-VN" dirty="0" smtClean="0"/>
              <a:t>li </a:t>
            </a:r>
            <a:r>
              <a:rPr lang="vi-VN" dirty="0" smtClean="0"/>
              <a:t>ne želim da netko na svojoj maloj parceli na kojoj se nalazi ugrađena obiteljska gradnja sagradi neboder. To su sve javni interesi naspram nekog privatnog – a jedno od osnovnih načela prostornog uređenja je da javni interesi imaju prednost pred privatnima</a:t>
            </a:r>
          </a:p>
          <a:p>
            <a:pPr rtl="0"/>
            <a:r>
              <a:rPr lang="vi-VN" dirty="0" smtClean="0"/>
              <a:t>- ali ne želim ni da mi susjed nazida na samoj međi zid sa staklenom stijenom iz koje mi bulji u dvorište; to su međusobni privatni interesi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GUP </a:t>
            </a:r>
            <a:r>
              <a:rPr lang="en-GB" dirty="0" err="1" smtClean="0"/>
              <a:t>ih</a:t>
            </a:r>
            <a:r>
              <a:rPr lang="en-GB" dirty="0" smtClean="0"/>
              <a:t> </a:t>
            </a:r>
            <a:r>
              <a:rPr lang="en-GB" dirty="0" err="1" smtClean="0"/>
              <a:t>propisuje</a:t>
            </a:r>
            <a:r>
              <a:rPr lang="en-GB" dirty="0" smtClean="0"/>
              <a:t>, </a:t>
            </a:r>
            <a:r>
              <a:rPr lang="en-GB" dirty="0" err="1" smtClean="0"/>
              <a:t>sama</a:t>
            </a:r>
            <a:r>
              <a:rPr lang="en-GB" dirty="0" smtClean="0"/>
              <a:t> </a:t>
            </a:r>
            <a:r>
              <a:rPr lang="en-GB" dirty="0" err="1" smtClean="0"/>
              <a:t>riječ</a:t>
            </a:r>
            <a:r>
              <a:rPr lang="en-GB" dirty="0" smtClean="0"/>
              <a:t> </a:t>
            </a:r>
            <a:r>
              <a:rPr lang="en-GB" dirty="0" err="1" smtClean="0"/>
              <a:t>kaže</a:t>
            </a:r>
            <a:r>
              <a:rPr lang="en-GB" dirty="0" smtClean="0"/>
              <a:t>, </a:t>
            </a:r>
            <a:r>
              <a:rPr lang="en-GB" dirty="0" err="1" smtClean="0"/>
              <a:t>kao</a:t>
            </a:r>
            <a:r>
              <a:rPr lang="en-GB" dirty="0" smtClean="0"/>
              <a:t> </a:t>
            </a:r>
            <a:r>
              <a:rPr lang="en-GB" dirty="0" err="1" smtClean="0"/>
              <a:t>generalna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područje</a:t>
            </a:r>
            <a:r>
              <a:rPr lang="en-GB" dirty="0" smtClean="0"/>
              <a:t> </a:t>
            </a:r>
            <a:r>
              <a:rPr lang="en-GB" dirty="0" err="1" smtClean="0"/>
              <a:t>čitavog</a:t>
            </a:r>
            <a:r>
              <a:rPr lang="en-GB" dirty="0" smtClean="0"/>
              <a:t> </a:t>
            </a:r>
            <a:r>
              <a:rPr lang="en-GB" dirty="0" err="1" smtClean="0"/>
              <a:t>naselja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ponekad</a:t>
            </a:r>
            <a:r>
              <a:rPr lang="en-GB" dirty="0" smtClean="0"/>
              <a:t> </a:t>
            </a:r>
            <a:r>
              <a:rPr lang="en-GB" dirty="0" err="1" smtClean="0"/>
              <a:t>trebaju</a:t>
            </a:r>
            <a:r>
              <a:rPr lang="en-GB" dirty="0" smtClean="0"/>
              <a:t> </a:t>
            </a:r>
            <a:r>
              <a:rPr lang="en-GB" dirty="0" err="1" smtClean="0"/>
              <a:t>neka</a:t>
            </a:r>
            <a:r>
              <a:rPr lang="en-GB" dirty="0" smtClean="0"/>
              <a:t> </a:t>
            </a:r>
            <a:r>
              <a:rPr lang="en-GB" dirty="0" err="1" smtClean="0"/>
              <a:t>posebna</a:t>
            </a:r>
            <a:r>
              <a:rPr lang="en-GB" dirty="0" smtClean="0"/>
              <a:t> </a:t>
            </a:r>
            <a:r>
              <a:rPr lang="en-GB" dirty="0" err="1" smtClean="0"/>
              <a:t>pravila</a:t>
            </a:r>
            <a:r>
              <a:rPr lang="en-GB" dirty="0" smtClean="0"/>
              <a:t> </a:t>
            </a:r>
            <a:r>
              <a:rPr lang="en-GB" dirty="0" err="1" smtClean="0"/>
              <a:t>igre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posebna</a:t>
            </a:r>
            <a:r>
              <a:rPr lang="en-GB" dirty="0" smtClean="0"/>
              <a:t> </a:t>
            </a:r>
            <a:r>
              <a:rPr lang="en-GB" dirty="0" err="1" smtClean="0"/>
              <a:t>područja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kad</a:t>
            </a:r>
            <a:r>
              <a:rPr lang="en-GB" dirty="0" smtClean="0"/>
              <a:t>? U </a:t>
            </a:r>
            <a:r>
              <a:rPr lang="en-GB" dirty="0" err="1" smtClean="0"/>
              <a:t>nekim</a:t>
            </a:r>
            <a:r>
              <a:rPr lang="en-GB" dirty="0" smtClean="0"/>
              <a:t> </a:t>
            </a:r>
            <a:r>
              <a:rPr lang="en-GB" dirty="0" err="1" smtClean="0"/>
              <a:t>općim</a:t>
            </a:r>
            <a:r>
              <a:rPr lang="en-GB" dirty="0" smtClean="0"/>
              <a:t> </a:t>
            </a:r>
            <a:r>
              <a:rPr lang="en-GB" dirty="0" err="1" smtClean="0"/>
              <a:t>slučajevima</a:t>
            </a:r>
            <a:r>
              <a:rPr lang="en-GB" dirty="0" smtClean="0"/>
              <a:t> </a:t>
            </a:r>
            <a:r>
              <a:rPr lang="hr-HR" dirty="0" smtClean="0"/>
              <a:t>o</a:t>
            </a:r>
            <a:r>
              <a:rPr lang="en-GB" dirty="0" err="1" smtClean="0"/>
              <a:t>baveza</a:t>
            </a:r>
            <a:r>
              <a:rPr lang="en-GB" dirty="0" smtClean="0"/>
              <a:t> </a:t>
            </a:r>
            <a:r>
              <a:rPr lang="en-GB" dirty="0" err="1" smtClean="0"/>
              <a:t>njihove</a:t>
            </a:r>
            <a:r>
              <a:rPr lang="en-GB" dirty="0" smtClean="0"/>
              <a:t> </a:t>
            </a:r>
            <a:r>
              <a:rPr lang="en-GB" dirty="0" err="1" smtClean="0"/>
              <a:t>izrade</a:t>
            </a:r>
            <a:r>
              <a:rPr lang="en-GB" dirty="0" smtClean="0"/>
              <a:t> </a:t>
            </a:r>
            <a:r>
              <a:rPr lang="en-GB" dirty="0" err="1" smtClean="0"/>
              <a:t>proizlazi</a:t>
            </a:r>
            <a:r>
              <a:rPr lang="en-GB" dirty="0" smtClean="0"/>
              <a:t> </a:t>
            </a:r>
            <a:r>
              <a:rPr lang="en-GB" dirty="0" err="1" smtClean="0"/>
              <a:t>iz</a:t>
            </a:r>
            <a:r>
              <a:rPr lang="en-GB" dirty="0" smtClean="0"/>
              <a:t> ZPU, a </a:t>
            </a:r>
            <a:r>
              <a:rPr lang="en-GB" dirty="0" err="1" smtClean="0"/>
              <a:t>nekada</a:t>
            </a:r>
            <a:r>
              <a:rPr lang="en-GB" dirty="0" smtClean="0"/>
              <a:t> je se </a:t>
            </a:r>
            <a:r>
              <a:rPr lang="en-GB" dirty="0" err="1" smtClean="0"/>
              <a:t>propiše</a:t>
            </a:r>
            <a:r>
              <a:rPr lang="en-GB" dirty="0" smtClean="0"/>
              <a:t> PPU-om, </a:t>
            </a:r>
            <a:r>
              <a:rPr lang="en-GB" dirty="0" err="1" smtClean="0"/>
              <a:t>odnosno</a:t>
            </a:r>
            <a:r>
              <a:rPr lang="en-GB" dirty="0" smtClean="0"/>
              <a:t> GUP-om, </a:t>
            </a:r>
            <a:r>
              <a:rPr lang="en-GB" dirty="0" err="1" smtClean="0"/>
              <a:t>ka</a:t>
            </a:r>
            <a:r>
              <a:rPr lang="en-GB" sz="1200" dirty="0" err="1" smtClean="0"/>
              <a:t>o</a:t>
            </a:r>
            <a:r>
              <a:rPr lang="en-GB" sz="1200" dirty="0" smtClean="0"/>
              <a:t> </a:t>
            </a:r>
            <a:r>
              <a:rPr lang="en-GB" sz="1200" dirty="0" err="1" smtClean="0"/>
              <a:t>planom</a:t>
            </a:r>
            <a:r>
              <a:rPr lang="en-GB" sz="1200" dirty="0" smtClean="0"/>
              <a:t> </a:t>
            </a:r>
            <a:r>
              <a:rPr lang="en-GB" sz="1200" dirty="0" err="1" smtClean="0"/>
              <a:t>višeg</a:t>
            </a:r>
            <a:r>
              <a:rPr lang="en-GB" sz="1200" dirty="0" smtClean="0"/>
              <a:t> </a:t>
            </a:r>
            <a:r>
              <a:rPr lang="en-GB" sz="1200" dirty="0" err="1" smtClean="0"/>
              <a:t>reda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281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pojam prostorno planiranje odnosi se, sama riječ kaže, na planiranje prostora</a:t>
            </a:r>
          </a:p>
          <a:p>
            <a:pPr rtl="0"/>
            <a:r>
              <a:rPr lang="vi-VN" dirty="0" smtClean="0"/>
              <a:t>- što je prostor? - svi intuitivno i iskustveno znamo, a ovako glasi definicija iz Zakona o prostornom uređenju</a:t>
            </a:r>
          </a:p>
          <a:p>
            <a:pPr rtl="0"/>
            <a:r>
              <a:rPr lang="vi-VN" dirty="0" smtClean="0"/>
              <a:t>- prostorno planiranje je naime djelatnost koju ne radi tko kako hoće, po slobodnoj inspiraciji i, nego je podrobno regulirana, a krovni zakon je ZPU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ZPU </a:t>
            </a:r>
            <a:r>
              <a:rPr lang="en-GB" dirty="0" err="1" smtClean="0"/>
              <a:t>niže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dosta</a:t>
            </a:r>
            <a:r>
              <a:rPr lang="en-GB" dirty="0" smtClean="0"/>
              <a:t> </a:t>
            </a:r>
            <a:r>
              <a:rPr lang="en-GB" dirty="0" err="1" smtClean="0"/>
              <a:t>ciljeva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suštinski</a:t>
            </a:r>
            <a:r>
              <a:rPr lang="en-GB" dirty="0" smtClean="0"/>
              <a:t>: </a:t>
            </a:r>
            <a:r>
              <a:rPr lang="en-GB" dirty="0" err="1" smtClean="0"/>
              <a:t>neobnovljiv</a:t>
            </a:r>
            <a:r>
              <a:rPr lang="en-GB" dirty="0" smtClean="0"/>
              <a:t> </a:t>
            </a:r>
            <a:r>
              <a:rPr lang="en-GB" dirty="0" err="1" smtClean="0"/>
              <a:t>resurs</a:t>
            </a:r>
            <a:r>
              <a:rPr lang="en-GB" dirty="0" smtClean="0"/>
              <a:t> </a:t>
            </a:r>
            <a:r>
              <a:rPr lang="en-GB" dirty="0" err="1" smtClean="0"/>
              <a:t>itd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en-GB" dirty="0" err="1" smtClean="0"/>
              <a:t>kad</a:t>
            </a:r>
            <a:r>
              <a:rPr lang="en-GB" dirty="0" smtClean="0"/>
              <a:t> se </a:t>
            </a:r>
            <a:r>
              <a:rPr lang="en-GB" dirty="0" err="1" smtClean="0"/>
              <a:t>kaže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je </a:t>
            </a:r>
            <a:r>
              <a:rPr lang="en-GB" dirty="0" err="1" smtClean="0"/>
              <a:t>potrošiv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neobnovljiv</a:t>
            </a:r>
            <a:r>
              <a:rPr lang="en-GB" dirty="0" smtClean="0"/>
              <a:t>, to </a:t>
            </a:r>
            <a:r>
              <a:rPr lang="en-GB" dirty="0" err="1" smtClean="0"/>
              <a:t>zvuči</a:t>
            </a:r>
            <a:r>
              <a:rPr lang="en-GB" dirty="0" smtClean="0"/>
              <a:t> </a:t>
            </a:r>
            <a:r>
              <a:rPr lang="en-GB" dirty="0" err="1" smtClean="0"/>
              <a:t>naizgled</a:t>
            </a:r>
            <a:r>
              <a:rPr lang="en-GB" dirty="0" smtClean="0"/>
              <a:t> </a:t>
            </a:r>
            <a:r>
              <a:rPr lang="en-GB" dirty="0" err="1" smtClean="0"/>
              <a:t>čudno</a:t>
            </a:r>
            <a:r>
              <a:rPr lang="en-GB" dirty="0" smtClean="0"/>
              <a:t>, </a:t>
            </a:r>
            <a:r>
              <a:rPr lang="en-GB" dirty="0" err="1" smtClean="0"/>
              <a:t>kontraintuitivno</a:t>
            </a:r>
            <a:r>
              <a:rPr lang="en-GB" dirty="0" smtClean="0"/>
              <a:t> – </a:t>
            </a:r>
            <a:r>
              <a:rPr lang="en-GB" dirty="0" err="1" smtClean="0"/>
              <a:t>zar</a:t>
            </a:r>
            <a:r>
              <a:rPr lang="en-GB" dirty="0" smtClean="0"/>
              <a:t> </a:t>
            </a:r>
            <a:r>
              <a:rPr lang="en-GB" dirty="0" err="1" smtClean="0"/>
              <a:t>nema</a:t>
            </a:r>
            <a:r>
              <a:rPr lang="en-GB" dirty="0" smtClean="0"/>
              <a:t> </a:t>
            </a:r>
            <a:r>
              <a:rPr lang="en-GB" dirty="0" err="1" smtClean="0"/>
              <a:t>prostora</a:t>
            </a:r>
            <a:r>
              <a:rPr lang="en-GB" dirty="0" smtClean="0"/>
              <a:t> </a:t>
            </a:r>
            <a:r>
              <a:rPr lang="en-GB" dirty="0" err="1" smtClean="0"/>
              <a:t>dovoljno</a:t>
            </a:r>
            <a:r>
              <a:rPr lang="en-GB" dirty="0" smtClean="0"/>
              <a:t> </a:t>
            </a:r>
            <a:r>
              <a:rPr lang="en-GB" dirty="0" err="1" smtClean="0"/>
              <a:t>oko</a:t>
            </a:r>
            <a:r>
              <a:rPr lang="en-GB" dirty="0" smtClean="0"/>
              <a:t> </a:t>
            </a:r>
            <a:r>
              <a:rPr lang="en-GB" dirty="0" err="1" smtClean="0"/>
              <a:t>nas</a:t>
            </a:r>
            <a:r>
              <a:rPr lang="en-GB" dirty="0" smtClean="0"/>
              <a:t>,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?</a:t>
            </a:r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ljudi</a:t>
            </a:r>
            <a:r>
              <a:rPr lang="en-GB" dirty="0" smtClean="0"/>
              <a:t> u </a:t>
            </a:r>
            <a:r>
              <a:rPr lang="en-GB" dirty="0" err="1" smtClean="0"/>
              <a:t>naseljavanju</a:t>
            </a:r>
            <a:r>
              <a:rPr lang="en-GB" dirty="0" smtClean="0"/>
              <a:t> </a:t>
            </a:r>
            <a:r>
              <a:rPr lang="en-GB" dirty="0" err="1" smtClean="0"/>
              <a:t>teže</a:t>
            </a:r>
            <a:r>
              <a:rPr lang="en-GB" dirty="0" smtClean="0"/>
              <a:t> </a:t>
            </a:r>
            <a:r>
              <a:rPr lang="en-GB" dirty="0" err="1" smtClean="0"/>
              <a:t>zbijanju</a:t>
            </a:r>
            <a:r>
              <a:rPr lang="en-GB" dirty="0" smtClean="0"/>
              <a:t>, to se </a:t>
            </a:r>
            <a:r>
              <a:rPr lang="en-GB" dirty="0" err="1" smtClean="0"/>
              <a:t>zove</a:t>
            </a:r>
            <a:r>
              <a:rPr lang="en-GB" dirty="0" smtClean="0"/>
              <a:t> </a:t>
            </a:r>
            <a:r>
              <a:rPr lang="en-GB" dirty="0" err="1" smtClean="0"/>
              <a:t>urbanizacija</a:t>
            </a:r>
            <a:r>
              <a:rPr lang="en-GB" dirty="0" smtClean="0"/>
              <a:t>: </a:t>
            </a:r>
            <a:r>
              <a:rPr lang="en-GB" dirty="0" err="1" smtClean="0"/>
              <a:t>želiš</a:t>
            </a:r>
            <a:r>
              <a:rPr lang="en-GB" dirty="0" smtClean="0"/>
              <a:t> </a:t>
            </a:r>
            <a:r>
              <a:rPr lang="en-GB" dirty="0" err="1" smtClean="0"/>
              <a:t>živjeti</a:t>
            </a:r>
            <a:r>
              <a:rPr lang="en-GB" dirty="0" smtClean="0"/>
              <a:t> </a:t>
            </a:r>
            <a:r>
              <a:rPr lang="en-GB" dirty="0" err="1" smtClean="0"/>
              <a:t>tamo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imaš</a:t>
            </a:r>
            <a:r>
              <a:rPr lang="en-GB" dirty="0" smtClean="0"/>
              <a:t> </a:t>
            </a:r>
            <a:r>
              <a:rPr lang="en-GB" dirty="0" err="1" smtClean="0"/>
              <a:t>infrastrukturu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tamo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pritom</a:t>
            </a:r>
            <a:r>
              <a:rPr lang="en-GB" dirty="0" smtClean="0"/>
              <a:t> </a:t>
            </a:r>
            <a:r>
              <a:rPr lang="en-GB" dirty="0" err="1" smtClean="0"/>
              <a:t>zakaže</a:t>
            </a:r>
            <a:r>
              <a:rPr lang="en-GB" dirty="0" smtClean="0"/>
              <a:t> </a:t>
            </a:r>
            <a:r>
              <a:rPr lang="en-GB" dirty="0" err="1" smtClean="0"/>
              <a:t>planiranje</a:t>
            </a:r>
            <a:r>
              <a:rPr lang="en-GB" dirty="0" smtClean="0"/>
              <a:t>, </a:t>
            </a:r>
            <a:r>
              <a:rPr lang="en-GB" dirty="0" err="1" smtClean="0"/>
              <a:t>dogodi</a:t>
            </a:r>
            <a:r>
              <a:rPr lang="en-GB" dirty="0" smtClean="0"/>
              <a:t> se </a:t>
            </a:r>
            <a:r>
              <a:rPr lang="en-GB" dirty="0" err="1" smtClean="0"/>
              <a:t>ovo</a:t>
            </a:r>
            <a:r>
              <a:rPr lang="en-GB" dirty="0" smtClean="0"/>
              <a:t> - </a:t>
            </a:r>
            <a:r>
              <a:rPr lang="en-GB" dirty="0" err="1" smtClean="0"/>
              <a:t>imamo</a:t>
            </a:r>
            <a:r>
              <a:rPr lang="en-GB" dirty="0" smtClean="0"/>
              <a:t> </a:t>
            </a:r>
            <a:r>
              <a:rPr lang="en-GB" dirty="0" err="1" smtClean="0"/>
              <a:t>kaos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tuču</a:t>
            </a:r>
            <a:r>
              <a:rPr lang="en-GB" dirty="0" smtClean="0"/>
              <a:t>, </a:t>
            </a:r>
            <a:r>
              <a:rPr lang="en-GB" dirty="0" err="1" smtClean="0"/>
              <a:t>sva</a:t>
            </a:r>
            <a:r>
              <a:rPr lang="hr-HR" dirty="0" smtClean="0"/>
              <a:t>t</a:t>
            </a:r>
            <a:r>
              <a:rPr lang="en-GB" dirty="0" err="1" smtClean="0"/>
              <a:t>ko</a:t>
            </a:r>
            <a:r>
              <a:rPr lang="en-GB" dirty="0" smtClean="0"/>
              <a:t> </a:t>
            </a:r>
            <a:r>
              <a:rPr lang="en-GB" dirty="0" err="1" smtClean="0"/>
              <a:t>gradi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stigne</a:t>
            </a:r>
            <a:r>
              <a:rPr lang="en-GB" dirty="0" smtClean="0"/>
              <a:t>, </a:t>
            </a:r>
            <a:r>
              <a:rPr lang="en-GB" dirty="0" err="1" smtClean="0"/>
              <a:t>tko</a:t>
            </a:r>
            <a:r>
              <a:rPr lang="en-GB" dirty="0" smtClean="0"/>
              <a:t> </a:t>
            </a:r>
            <a:r>
              <a:rPr lang="en-GB" dirty="0" err="1" smtClean="0"/>
              <a:t>prvi</a:t>
            </a:r>
            <a:r>
              <a:rPr lang="en-GB" dirty="0" smtClean="0"/>
              <a:t> </a:t>
            </a:r>
            <a:r>
              <a:rPr lang="en-GB" dirty="0" err="1" smtClean="0"/>
              <a:t>njegovo</a:t>
            </a:r>
            <a:r>
              <a:rPr lang="en-GB" dirty="0" smtClean="0"/>
              <a:t>, </a:t>
            </a:r>
            <a:r>
              <a:rPr lang="en-GB" dirty="0" err="1" smtClean="0"/>
              <a:t>divlji</a:t>
            </a:r>
            <a:r>
              <a:rPr lang="en-GB" dirty="0" smtClean="0"/>
              <a:t> </a:t>
            </a:r>
            <a:r>
              <a:rPr lang="en-GB" dirty="0" err="1" smtClean="0"/>
              <a:t>zapad</a:t>
            </a:r>
            <a:r>
              <a:rPr lang="en-GB" dirty="0" smtClean="0"/>
              <a:t>: </a:t>
            </a:r>
            <a:r>
              <a:rPr lang="en-GB" dirty="0" err="1" smtClean="0"/>
              <a:t>tzv</a:t>
            </a:r>
            <a:r>
              <a:rPr lang="en-GB" dirty="0" smtClean="0"/>
              <a:t>. </a:t>
            </a:r>
            <a:r>
              <a:rPr lang="en-GB" dirty="0" err="1" smtClean="0"/>
              <a:t>divlja</a:t>
            </a:r>
            <a:r>
              <a:rPr lang="en-GB" dirty="0" smtClean="0"/>
              <a:t>, </a:t>
            </a:r>
            <a:r>
              <a:rPr lang="en-GB" dirty="0" err="1" smtClean="0"/>
              <a:t>bespravna</a:t>
            </a:r>
            <a:r>
              <a:rPr lang="en-GB" dirty="0" smtClean="0"/>
              <a:t>, </a:t>
            </a:r>
            <a:r>
              <a:rPr lang="en-GB" dirty="0" err="1" smtClean="0"/>
              <a:t>neplanska</a:t>
            </a:r>
            <a:r>
              <a:rPr lang="en-GB" dirty="0" smtClean="0"/>
              <a:t> </a:t>
            </a:r>
            <a:r>
              <a:rPr lang="en-GB" dirty="0" err="1" smtClean="0"/>
              <a:t>gradnja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spontano</a:t>
            </a:r>
            <a:r>
              <a:rPr lang="en-GB" dirty="0" smtClean="0"/>
              <a:t>, </a:t>
            </a:r>
            <a:r>
              <a:rPr lang="en-GB" dirty="0" err="1" smtClean="0"/>
              <a:t>stihijom</a:t>
            </a:r>
            <a:r>
              <a:rPr lang="en-GB" dirty="0" smtClean="0"/>
              <a:t>, </a:t>
            </a:r>
            <a:r>
              <a:rPr lang="en-GB" dirty="0" err="1" smtClean="0"/>
              <a:t>neće</a:t>
            </a:r>
            <a:r>
              <a:rPr lang="en-GB" dirty="0" smtClean="0"/>
              <a:t> </a:t>
            </a:r>
            <a:r>
              <a:rPr lang="en-GB" dirty="0" err="1" smtClean="0"/>
              <a:t>doći</a:t>
            </a:r>
            <a:r>
              <a:rPr lang="en-GB" dirty="0" smtClean="0"/>
              <a:t> do </a:t>
            </a:r>
            <a:r>
              <a:rPr lang="en-GB" dirty="0" err="1" smtClean="0"/>
              <a:t>ostvarenja</a:t>
            </a:r>
            <a:r>
              <a:rPr lang="en-GB" dirty="0" smtClean="0"/>
              <a:t> </a:t>
            </a:r>
            <a:r>
              <a:rPr lang="en-GB" dirty="0" err="1" smtClean="0"/>
              <a:t>ciljeva</a:t>
            </a:r>
            <a:r>
              <a:rPr lang="en-GB" dirty="0" smtClean="0"/>
              <a:t> s </a:t>
            </a:r>
            <a:r>
              <a:rPr lang="en-GB" dirty="0" err="1" smtClean="0"/>
              <a:t>prethodnog</a:t>
            </a:r>
            <a:r>
              <a:rPr lang="en-GB" dirty="0" smtClean="0"/>
              <a:t> </a:t>
            </a:r>
            <a:r>
              <a:rPr lang="en-GB" dirty="0" err="1" smtClean="0"/>
              <a:t>slajda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hr-HR" dirty="0" smtClean="0"/>
              <a:t>favele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en-GB" dirty="0" err="1" smtClean="0"/>
              <a:t>jedan</a:t>
            </a:r>
            <a:r>
              <a:rPr lang="en-GB" dirty="0" smtClean="0"/>
              <a:t> </a:t>
            </a:r>
            <a:r>
              <a:rPr lang="en-GB" dirty="0" err="1" smtClean="0"/>
              <a:t>primjer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hr-HR" dirty="0" smtClean="0"/>
              <a:t>i </a:t>
            </a:r>
            <a:r>
              <a:rPr lang="en-GB" dirty="0" err="1" smtClean="0"/>
              <a:t>tzv</a:t>
            </a:r>
            <a:r>
              <a:rPr lang="en-GB" dirty="0" smtClean="0"/>
              <a:t>. </a:t>
            </a:r>
            <a:r>
              <a:rPr lang="en-GB" dirty="0" err="1" smtClean="0"/>
              <a:t>splitske</a:t>
            </a:r>
            <a:r>
              <a:rPr lang="en-GB" dirty="0" smtClean="0"/>
              <a:t> </a:t>
            </a:r>
            <a:r>
              <a:rPr lang="en-GB" dirty="0" err="1" smtClean="0"/>
              <a:t>favele</a:t>
            </a:r>
            <a:r>
              <a:rPr lang="en-GB" dirty="0" smtClean="0"/>
              <a:t>, to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prigradska</a:t>
            </a:r>
            <a:r>
              <a:rPr lang="en-GB" dirty="0" smtClean="0"/>
              <a:t> </a:t>
            </a:r>
            <a:r>
              <a:rPr lang="en-GB" dirty="0" err="1" smtClean="0"/>
              <a:t>naselja</a:t>
            </a:r>
            <a:r>
              <a:rPr lang="en-GB" dirty="0" smtClean="0"/>
              <a:t>: </a:t>
            </a:r>
            <a:r>
              <a:rPr lang="en-GB" dirty="0" err="1" smtClean="0"/>
              <a:t>Mejaši</a:t>
            </a:r>
            <a:r>
              <a:rPr lang="en-GB" dirty="0" smtClean="0"/>
              <a:t>, </a:t>
            </a:r>
            <a:r>
              <a:rPr lang="en-GB" dirty="0" err="1" smtClean="0"/>
              <a:t>Dragovode</a:t>
            </a:r>
            <a:r>
              <a:rPr lang="en-GB" dirty="0" smtClean="0"/>
              <a:t>, </a:t>
            </a:r>
            <a:r>
              <a:rPr lang="en-GB" dirty="0" err="1" smtClean="0"/>
              <a:t>Sirobuja</a:t>
            </a:r>
            <a:r>
              <a:rPr lang="en-GB" dirty="0" smtClean="0"/>
              <a:t>... </a:t>
            </a:r>
            <a:r>
              <a:rPr lang="hr-HR" dirty="0" smtClean="0"/>
              <a:t>- </a:t>
            </a:r>
            <a:r>
              <a:rPr lang="en-GB" dirty="0" err="1" smtClean="0"/>
              <a:t>nije</a:t>
            </a:r>
            <a:r>
              <a:rPr lang="en-GB" dirty="0" smtClean="0"/>
              <a:t> </a:t>
            </a:r>
            <a:r>
              <a:rPr lang="en-GB" dirty="0" smtClean="0"/>
              <a:t>to </a:t>
            </a:r>
            <a:r>
              <a:rPr lang="en-GB" dirty="0" err="1" smtClean="0"/>
              <a:t>tek</a:t>
            </a:r>
            <a:r>
              <a:rPr lang="en-GB" dirty="0" smtClean="0"/>
              <a:t> </a:t>
            </a:r>
            <a:r>
              <a:rPr lang="en-GB" dirty="0" err="1" smtClean="0"/>
              <a:t>pitanje</a:t>
            </a:r>
            <a:r>
              <a:rPr lang="en-GB" dirty="0" smtClean="0"/>
              <a:t> </a:t>
            </a:r>
            <a:r>
              <a:rPr lang="en-GB" dirty="0" err="1" smtClean="0"/>
              <a:t>estetike</a:t>
            </a:r>
            <a:r>
              <a:rPr lang="en-GB" dirty="0" smtClean="0"/>
              <a:t> </a:t>
            </a:r>
            <a:r>
              <a:rPr lang="en-GB" dirty="0" err="1" smtClean="0"/>
              <a:t>naselja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prije</a:t>
            </a:r>
            <a:r>
              <a:rPr lang="en-GB" dirty="0" smtClean="0"/>
              <a:t> </a:t>
            </a:r>
            <a:r>
              <a:rPr lang="en-GB" dirty="0" smtClean="0"/>
              <a:t>par </a:t>
            </a:r>
            <a:r>
              <a:rPr lang="en-GB" dirty="0" err="1" smtClean="0"/>
              <a:t>godina</a:t>
            </a:r>
            <a:r>
              <a:rPr lang="en-GB" dirty="0" smtClean="0"/>
              <a:t> </a:t>
            </a:r>
            <a:r>
              <a:rPr lang="en-GB" dirty="0" err="1" smtClean="0"/>
              <a:t>kad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bili</a:t>
            </a:r>
            <a:r>
              <a:rPr lang="en-GB" dirty="0" smtClean="0"/>
              <a:t> </a:t>
            </a:r>
            <a:r>
              <a:rPr lang="en-GB" dirty="0" err="1" smtClean="0"/>
              <a:t>veliki</a:t>
            </a:r>
            <a:r>
              <a:rPr lang="en-GB" dirty="0" smtClean="0"/>
              <a:t> </a:t>
            </a:r>
            <a:r>
              <a:rPr lang="en-GB" dirty="0" err="1" smtClean="0"/>
              <a:t>požari</a:t>
            </a:r>
            <a:r>
              <a:rPr lang="en-GB" dirty="0" smtClean="0"/>
              <a:t>, pa se </a:t>
            </a:r>
            <a:r>
              <a:rPr lang="en-GB" dirty="0" err="1" smtClean="0"/>
              <a:t>govorilo</a:t>
            </a:r>
            <a:r>
              <a:rPr lang="en-GB" dirty="0" smtClean="0"/>
              <a:t> </a:t>
            </a:r>
            <a:r>
              <a:rPr lang="en-GB" dirty="0" err="1" smtClean="0"/>
              <a:t>kako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zakazale</a:t>
            </a:r>
            <a:r>
              <a:rPr lang="en-GB" dirty="0" smtClean="0"/>
              <a:t> </a:t>
            </a:r>
            <a:r>
              <a:rPr lang="en-GB" dirty="0" err="1" smtClean="0"/>
              <a:t>vatrogasne</a:t>
            </a:r>
            <a:r>
              <a:rPr lang="en-GB" dirty="0" smtClean="0"/>
              <a:t> </a:t>
            </a:r>
            <a:r>
              <a:rPr lang="en-GB" dirty="0" err="1" smtClean="0"/>
              <a:t>službe</a:t>
            </a:r>
            <a:r>
              <a:rPr lang="en-GB" dirty="0" smtClean="0"/>
              <a:t>? 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nisu</a:t>
            </a:r>
            <a:r>
              <a:rPr lang="en-GB" dirty="0" smtClean="0"/>
              <a:t> </a:t>
            </a:r>
            <a:r>
              <a:rPr lang="en-GB" dirty="0" err="1" smtClean="0"/>
              <a:t>samo</a:t>
            </a:r>
            <a:r>
              <a:rPr lang="en-GB" dirty="0" smtClean="0"/>
              <a:t> one, </a:t>
            </a:r>
            <a:r>
              <a:rPr lang="en-GB" dirty="0" err="1" smtClean="0"/>
              <a:t>nego</a:t>
            </a:r>
            <a:r>
              <a:rPr lang="en-GB" dirty="0" smtClean="0"/>
              <a:t> </a:t>
            </a:r>
            <a:r>
              <a:rPr lang="en-GB" dirty="0" err="1" smtClean="0"/>
              <a:t>zato</a:t>
            </a:r>
            <a:r>
              <a:rPr lang="en-GB" dirty="0" smtClean="0"/>
              <a:t> </a:t>
            </a:r>
            <a:r>
              <a:rPr lang="en-GB" dirty="0" err="1" smtClean="0"/>
              <a:t>što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to </a:t>
            </a:r>
            <a:r>
              <a:rPr lang="en-GB" dirty="0" err="1" smtClean="0"/>
              <a:t>bespravna</a:t>
            </a:r>
            <a:r>
              <a:rPr lang="en-GB" dirty="0" smtClean="0"/>
              <a:t> </a:t>
            </a:r>
            <a:r>
              <a:rPr lang="en-GB" dirty="0" err="1" smtClean="0"/>
              <a:t>naselja</a:t>
            </a:r>
            <a:r>
              <a:rPr lang="en-GB" dirty="0" smtClean="0"/>
              <a:t>, </a:t>
            </a:r>
            <a:r>
              <a:rPr lang="en-GB" dirty="0" err="1" smtClean="0"/>
              <a:t>nitko</a:t>
            </a:r>
            <a:r>
              <a:rPr lang="en-GB" dirty="0" smtClean="0"/>
              <a:t> ne </a:t>
            </a:r>
            <a:r>
              <a:rPr lang="en-GB" dirty="0" err="1" smtClean="0"/>
              <a:t>plati</a:t>
            </a:r>
            <a:r>
              <a:rPr lang="en-GB" dirty="0" smtClean="0"/>
              <a:t> </a:t>
            </a:r>
            <a:r>
              <a:rPr lang="en-GB" dirty="0" err="1" smtClean="0"/>
              <a:t>komunalnu</a:t>
            </a:r>
            <a:r>
              <a:rPr lang="en-GB" dirty="0" smtClean="0"/>
              <a:t> </a:t>
            </a:r>
            <a:r>
              <a:rPr lang="en-GB" dirty="0" err="1" smtClean="0"/>
              <a:t>naknadu</a:t>
            </a:r>
            <a:r>
              <a:rPr lang="en-GB" dirty="0" smtClean="0"/>
              <a:t> (</a:t>
            </a:r>
            <a:r>
              <a:rPr lang="en-GB" dirty="0" err="1" smtClean="0"/>
              <a:t>što</a:t>
            </a:r>
            <a:r>
              <a:rPr lang="en-GB" dirty="0" smtClean="0"/>
              <a:t> je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značajan</a:t>
            </a:r>
            <a:r>
              <a:rPr lang="en-GB" dirty="0" smtClean="0"/>
              <a:t> </a:t>
            </a:r>
            <a:r>
              <a:rPr lang="en-GB" dirty="0" err="1" smtClean="0"/>
              <a:t>razlog</a:t>
            </a:r>
            <a:r>
              <a:rPr lang="en-GB" dirty="0" smtClean="0"/>
              <a:t> </a:t>
            </a:r>
            <a:r>
              <a:rPr lang="en-GB" dirty="0" err="1" smtClean="0"/>
              <a:t>zašto</a:t>
            </a:r>
            <a:r>
              <a:rPr lang="en-GB" dirty="0" smtClean="0"/>
              <a:t> se </a:t>
            </a:r>
            <a:r>
              <a:rPr lang="en-GB" dirty="0" err="1" smtClean="0"/>
              <a:t>ljudi</a:t>
            </a:r>
            <a:r>
              <a:rPr lang="en-GB" dirty="0" smtClean="0"/>
              <a:t> to </a:t>
            </a:r>
            <a:r>
              <a:rPr lang="en-GB" dirty="0" err="1" smtClean="0"/>
              <a:t>odlučuju</a:t>
            </a:r>
            <a:r>
              <a:rPr lang="en-GB" dirty="0" smtClean="0"/>
              <a:t>: </a:t>
            </a:r>
            <a:r>
              <a:rPr lang="en-GB" dirty="0" err="1" smtClean="0"/>
              <a:t>da</a:t>
            </a:r>
            <a:r>
              <a:rPr lang="en-GB" dirty="0" smtClean="0"/>
              <a:t> ne </a:t>
            </a:r>
            <a:r>
              <a:rPr lang="en-GB" dirty="0" err="1" smtClean="0"/>
              <a:t>moraju</a:t>
            </a:r>
            <a:r>
              <a:rPr lang="en-GB" dirty="0" smtClean="0"/>
              <a:t> </a:t>
            </a:r>
            <a:r>
              <a:rPr lang="en-GB" dirty="0" err="1" smtClean="0"/>
              <a:t>platiti</a:t>
            </a:r>
            <a:r>
              <a:rPr lang="en-GB" dirty="0" smtClean="0"/>
              <a:t> </a:t>
            </a:r>
            <a:r>
              <a:rPr lang="en-GB" dirty="0" err="1" smtClean="0"/>
              <a:t>projekte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 </a:t>
            </a:r>
            <a:r>
              <a:rPr lang="en-GB" dirty="0" err="1" smtClean="0"/>
              <a:t>naknade</a:t>
            </a:r>
            <a:r>
              <a:rPr lang="en-GB" dirty="0" smtClean="0"/>
              <a:t>), a </a:t>
            </a:r>
            <a:r>
              <a:rPr lang="en-GB" dirty="0" err="1" smtClean="0"/>
              <a:t>koja</a:t>
            </a:r>
            <a:r>
              <a:rPr lang="en-GB" dirty="0" smtClean="0"/>
              <a:t> je </a:t>
            </a:r>
            <a:r>
              <a:rPr lang="en-GB" dirty="0" err="1" smtClean="0"/>
              <a:t>zamišljena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to </a:t>
            </a:r>
            <a:r>
              <a:rPr lang="en-GB" dirty="0" err="1" smtClean="0"/>
              <a:t>da</a:t>
            </a:r>
            <a:r>
              <a:rPr lang="en-GB" dirty="0" smtClean="0"/>
              <a:t> se </a:t>
            </a:r>
            <a:r>
              <a:rPr lang="en-GB" dirty="0" err="1" smtClean="0"/>
              <a:t>iz</a:t>
            </a:r>
            <a:r>
              <a:rPr lang="en-GB" dirty="0" smtClean="0"/>
              <a:t> </a:t>
            </a:r>
            <a:r>
              <a:rPr lang="en-GB" dirty="0" err="1" smtClean="0"/>
              <a:t>nje</a:t>
            </a:r>
            <a:r>
              <a:rPr lang="en-GB" dirty="0" smtClean="0"/>
              <a:t> </a:t>
            </a:r>
            <a:r>
              <a:rPr lang="en-GB" dirty="0" err="1" smtClean="0"/>
              <a:t>gradi</a:t>
            </a:r>
            <a:r>
              <a:rPr lang="en-GB" dirty="0" smtClean="0"/>
              <a:t> </a:t>
            </a:r>
            <a:r>
              <a:rPr lang="en-GB" dirty="0" err="1" smtClean="0"/>
              <a:t>komunalna</a:t>
            </a:r>
            <a:r>
              <a:rPr lang="en-GB" dirty="0" smtClean="0"/>
              <a:t> </a:t>
            </a:r>
            <a:r>
              <a:rPr lang="en-GB" dirty="0" err="1" smtClean="0"/>
              <a:t>infrastruktura</a:t>
            </a:r>
            <a:r>
              <a:rPr lang="en-GB" dirty="0" smtClean="0"/>
              <a:t> – pa </a:t>
            </a:r>
            <a:r>
              <a:rPr lang="en-GB" dirty="0" err="1" smtClean="0"/>
              <a:t>nema</a:t>
            </a:r>
            <a:r>
              <a:rPr lang="en-GB" dirty="0" smtClean="0"/>
              <a:t> </a:t>
            </a:r>
            <a:r>
              <a:rPr lang="en-GB" dirty="0" err="1" smtClean="0"/>
              <a:t>vodovoda</a:t>
            </a:r>
            <a:r>
              <a:rPr lang="en-GB" dirty="0" smtClean="0"/>
              <a:t>, </a:t>
            </a:r>
            <a:r>
              <a:rPr lang="en-GB" dirty="0" err="1" smtClean="0"/>
              <a:t>kanalizacije</a:t>
            </a:r>
            <a:r>
              <a:rPr lang="en-GB" dirty="0" smtClean="0"/>
              <a:t>, </a:t>
            </a:r>
            <a:r>
              <a:rPr lang="en-GB" dirty="0" err="1" smtClean="0"/>
              <a:t>nema</a:t>
            </a:r>
            <a:r>
              <a:rPr lang="en-GB" dirty="0" smtClean="0"/>
              <a:t> </a:t>
            </a:r>
            <a:r>
              <a:rPr lang="en-GB" dirty="0" err="1" smtClean="0"/>
              <a:t>hidranata</a:t>
            </a:r>
            <a:r>
              <a:rPr lang="en-GB" dirty="0" smtClean="0"/>
              <a:t>, </a:t>
            </a:r>
            <a:r>
              <a:rPr lang="en-GB" dirty="0" err="1" smtClean="0"/>
              <a:t>osim</a:t>
            </a:r>
            <a:r>
              <a:rPr lang="en-GB" dirty="0" smtClean="0"/>
              <a:t> toga je </a:t>
            </a:r>
            <a:r>
              <a:rPr lang="en-GB" dirty="0" err="1" smtClean="0"/>
              <a:t>nered</a:t>
            </a:r>
            <a:r>
              <a:rPr lang="en-GB" dirty="0" smtClean="0"/>
              <a:t> pa </a:t>
            </a:r>
            <a:r>
              <a:rPr lang="en-GB" dirty="0" err="1" smtClean="0"/>
              <a:t>ni</a:t>
            </a:r>
            <a:r>
              <a:rPr lang="en-GB" dirty="0" smtClean="0"/>
              <a:t> </a:t>
            </a:r>
            <a:r>
              <a:rPr lang="en-GB" dirty="0" err="1" smtClean="0"/>
              <a:t>širina</a:t>
            </a:r>
            <a:r>
              <a:rPr lang="en-GB" dirty="0" smtClean="0"/>
              <a:t> </a:t>
            </a:r>
            <a:r>
              <a:rPr lang="en-GB" dirty="0" err="1" smtClean="0"/>
              <a:t>ulice</a:t>
            </a:r>
            <a:r>
              <a:rPr lang="en-GB" dirty="0" smtClean="0"/>
              <a:t> ne </a:t>
            </a:r>
            <a:r>
              <a:rPr lang="en-GB" dirty="0" err="1" smtClean="0"/>
              <a:t>omogućava</a:t>
            </a:r>
            <a:r>
              <a:rPr lang="en-GB" dirty="0" smtClean="0"/>
              <a:t> </a:t>
            </a:r>
            <a:r>
              <a:rPr lang="en-GB" dirty="0" err="1" smtClean="0"/>
              <a:t>pristup</a:t>
            </a:r>
            <a:r>
              <a:rPr lang="en-GB" dirty="0" smtClean="0"/>
              <a:t> </a:t>
            </a:r>
            <a:r>
              <a:rPr lang="en-GB" dirty="0" err="1" smtClean="0"/>
              <a:t>vatrogasnom</a:t>
            </a:r>
            <a:r>
              <a:rPr lang="en-GB" dirty="0" smtClean="0"/>
              <a:t> </a:t>
            </a:r>
            <a:r>
              <a:rPr lang="en-GB" dirty="0" err="1" smtClean="0"/>
              <a:t>vozilu</a:t>
            </a:r>
            <a:r>
              <a:rPr lang="en-GB" dirty="0" smtClean="0"/>
              <a:t>, </a:t>
            </a:r>
            <a:r>
              <a:rPr lang="en-GB" dirty="0" err="1" smtClean="0"/>
              <a:t>itd</a:t>
            </a:r>
            <a:r>
              <a:rPr lang="en-GB" dirty="0" smtClean="0"/>
              <a:t>. (to je </a:t>
            </a:r>
            <a:r>
              <a:rPr lang="en-GB" dirty="0" err="1" smtClean="0"/>
              <a:t>primjer</a:t>
            </a:r>
            <a:r>
              <a:rPr lang="en-GB" dirty="0" smtClean="0"/>
              <a:t> </a:t>
            </a:r>
            <a:r>
              <a:rPr lang="en-GB" dirty="0" err="1" smtClean="0"/>
              <a:t>idealan</a:t>
            </a:r>
            <a:r>
              <a:rPr lang="en-GB" dirty="0" smtClean="0"/>
              <a:t> </a:t>
            </a:r>
            <a:r>
              <a:rPr lang="en-GB" dirty="0" err="1" smtClean="0"/>
              <a:t>zašto</a:t>
            </a:r>
            <a:r>
              <a:rPr lang="en-GB" dirty="0" smtClean="0"/>
              <a:t> </a:t>
            </a:r>
            <a:r>
              <a:rPr lang="en-GB" dirty="0" err="1" smtClean="0"/>
              <a:t>nam</a:t>
            </a:r>
            <a:r>
              <a:rPr lang="en-GB" dirty="0" smtClean="0"/>
              <a:t> </a:t>
            </a:r>
            <a:r>
              <a:rPr lang="en-GB" dirty="0" err="1" smtClean="0"/>
              <a:t>treba</a:t>
            </a:r>
            <a:r>
              <a:rPr lang="en-GB" dirty="0" smtClean="0"/>
              <a:t> </a:t>
            </a:r>
            <a:r>
              <a:rPr lang="en-GB" dirty="0" err="1" smtClean="0"/>
              <a:t>urbanizam</a:t>
            </a:r>
            <a:r>
              <a:rPr lang="en-GB" dirty="0" smtClean="0"/>
              <a:t>)</a:t>
            </a:r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zato</a:t>
            </a:r>
            <a:r>
              <a:rPr lang="en-GB" dirty="0" smtClean="0"/>
              <a:t> </a:t>
            </a:r>
            <a:r>
              <a:rPr lang="en-GB" dirty="0" err="1" smtClean="0"/>
              <a:t>trebamo</a:t>
            </a:r>
            <a:r>
              <a:rPr lang="en-GB" dirty="0" smtClean="0"/>
              <a:t> </a:t>
            </a:r>
            <a:r>
              <a:rPr lang="en-GB" dirty="0" err="1" smtClean="0"/>
              <a:t>pravila</a:t>
            </a:r>
            <a:r>
              <a:rPr lang="en-GB" dirty="0" smtClean="0"/>
              <a:t> </a:t>
            </a:r>
            <a:r>
              <a:rPr lang="en-GB" dirty="0" err="1" smtClean="0"/>
              <a:t>igre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64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problem neplanskosti je najzaoštreniji u građevinskim područjima, ali se ne svodi na njega, nego i ostale površine imaju svoje uloge, te se mogu međusubno kositi ili rivalizirati</a:t>
            </a:r>
          </a:p>
          <a:p>
            <a:pPr rtl="0"/>
            <a:r>
              <a:rPr lang="vi-VN" dirty="0" smtClean="0"/>
              <a:t>- i prostorno planiranje i urbanizam su suštinski propisivanje pravila igre u prostoru</a:t>
            </a:r>
          </a:p>
          <a:p>
            <a:pPr marL="0" indent="0" rtl="0">
              <a:buFontTx/>
              <a:buNone/>
            </a:pPr>
            <a:r>
              <a:rPr lang="hr-HR" dirty="0" smtClean="0"/>
              <a:t>- </a:t>
            </a:r>
            <a:r>
              <a:rPr lang="vi-VN" dirty="0" smtClean="0"/>
              <a:t>urbanizam </a:t>
            </a:r>
            <a:r>
              <a:rPr lang="vi-VN" dirty="0" smtClean="0"/>
              <a:t>je podvrsta prostornog planiranja koje se, malo pojednostavljeno, bavi pravilima igre na površinama unutar naselja </a:t>
            </a:r>
            <a:endParaRPr lang="hr-HR" dirty="0" smtClean="0"/>
          </a:p>
          <a:p>
            <a:pPr marL="0" indent="0" rtl="0">
              <a:buFontTx/>
              <a:buNone/>
            </a:pPr>
            <a:r>
              <a:rPr lang="hr-HR" dirty="0" smtClean="0"/>
              <a:t>- </a:t>
            </a:r>
            <a:r>
              <a:rPr lang="vi-VN" dirty="0" smtClean="0"/>
              <a:t>dok </a:t>
            </a:r>
            <a:r>
              <a:rPr lang="vi-VN" dirty="0" smtClean="0"/>
              <a:t>se prostorno planiranje bavi pravilima igre ukupnog prostora, odnosno teritorija, pri čemu su naselja prikazana ili kao točke ili kao poligoni, ali bez njihove unutrašnje strukture – samo žute fleke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instrumenti planiranja uglavnom su prostorni planovi, koji imaju svoju hijerarhiju</a:t>
            </a:r>
          </a:p>
          <a:p>
            <a:pPr rtl="0"/>
            <a:r>
              <a:rPr lang="vi-VN" dirty="0" smtClean="0"/>
              <a:t>- ali recimo viša od svih njih je Strategija prostornog razvoja, a ona nije prostorni plan</a:t>
            </a:r>
          </a:p>
          <a:p>
            <a:pPr rtl="0"/>
            <a:r>
              <a:rPr lang="vi-VN" dirty="0" smtClean="0"/>
              <a:t>- zato govorimo o dokumentima prostornog uređanja</a:t>
            </a:r>
          </a:p>
          <a:p>
            <a:pPr rtl="0"/>
            <a:r>
              <a:rPr lang="vi-VN" dirty="0" smtClean="0"/>
              <a:t>- osnovna hijerarhija sustava prostornog uređenja: tri razine: nacionalna, regionalna, lokalna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320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2B14-C792-432D-8CFC-12F646F1B7F2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7F13-C201-4507-B72F-4B11C348379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7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36E94603-A64B-4481-9B20-8A95CBBBAEDA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6BDA3E2A-6460-4F51-BC21-43514DCB28B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8" r:id="rId2"/>
    <p:sldLayoutId id="2147483955" r:id="rId3"/>
    <p:sldLayoutId id="2147483967" r:id="rId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INFORMACIJE O KOLEGIJU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Pravokutnik 2">
            <a:extLst>
              <a:ext uri="{FF2B5EF4-FFF2-40B4-BE49-F238E27FC236}">
                <a16:creationId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214282" y="1643050"/>
            <a:ext cx="6286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NOSITELJI KOLEGIJA: </a:t>
            </a:r>
          </a:p>
          <a:p>
            <a:pPr marL="0" lvl="5">
              <a:defRPr/>
            </a:pPr>
            <a:r>
              <a:rPr lang="en-GB" sz="1600" b="1" dirty="0" smtClean="0">
                <a:solidFill>
                  <a:srgbClr val="0070C0"/>
                </a:solidFill>
                <a:latin typeface="Trebuchet MS" pitchFamily="34" charset="0"/>
              </a:rPr>
              <a:t>IVAN CINGEL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dipl.ing.arh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. </a:t>
            </a:r>
            <a:r>
              <a:rPr lang="en-GB" sz="1600" dirty="0" smtClean="0">
                <a:solidFill>
                  <a:srgbClr val="0070C0"/>
                </a:solidFill>
              </a:rPr>
              <a:t>→ PROSTORNO PLANIRANJE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mr.sc. </a:t>
            </a:r>
            <a:r>
              <a:rPr lang="en-GB" sz="1600" b="1" dirty="0" smtClean="0">
                <a:solidFill>
                  <a:srgbClr val="0070C0"/>
                </a:solidFill>
                <a:latin typeface="Trebuchet MS" pitchFamily="34" charset="0"/>
              </a:rPr>
              <a:t>SINIŠA MARIČIĆ</a:t>
            </a:r>
            <a:r>
              <a:rPr lang="en-GB" sz="1600" b="1" dirty="0" smtClean="0">
                <a:solidFill>
                  <a:srgbClr val="0070C0"/>
                </a:solidFill>
              </a:rPr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→ ZAŠTITA OKOLIŠA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 </a:t>
            </a: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10243" name="Picture 3" descr="C:\Users\Ivan Cingel\Dropbox\faks\nastupno\ocekivanj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884888" cy="4357694"/>
          </a:xfrm>
          <a:prstGeom prst="rect">
            <a:avLst/>
          </a:prstGeom>
          <a:noFill/>
        </p:spPr>
      </p:pic>
      <p:sp>
        <p:nvSpPr>
          <p:cNvPr id="9" name="Pravokutnik 2">
            <a:extLst>
              <a:ext uri="{FF2B5EF4-FFF2-40B4-BE49-F238E27FC236}">
                <a16:creationId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7072330" y="3786191"/>
            <a:ext cx="18573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POTPIS: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en-GB" sz="20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min. 34/70</a:t>
            </a:r>
          </a:p>
          <a:p>
            <a:pPr marL="0" lvl="5">
              <a:defRPr/>
            </a:pPr>
            <a:endParaRPr lang="en-GB" sz="20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ISPIT:</a:t>
            </a:r>
          </a:p>
          <a:p>
            <a:pPr marL="0" lvl="5">
              <a:defRPr/>
            </a:pP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min. 16/30</a:t>
            </a:r>
          </a:p>
          <a:p>
            <a:pPr marL="0" lvl="5">
              <a:defRPr/>
            </a:pPr>
            <a:endParaRPr lang="en-GB" sz="20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UKUPNO:</a:t>
            </a:r>
          </a:p>
          <a:p>
            <a:pPr marL="0" lvl="5">
              <a:defRPr/>
            </a:pP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min. 50/100</a:t>
            </a: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SEKTORSKI INTERESI vs INTEGRALNO PLANIRANJE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C9A7F-F433-4FA0-9BEA-9DBE6CA4E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738"/>
            <a:ext cx="6251852" cy="5333262"/>
          </a:xfrm>
          <a:prstGeom prst="rect">
            <a:avLst/>
          </a:prstGeom>
        </p:spPr>
      </p:pic>
      <p:sp>
        <p:nvSpPr>
          <p:cNvPr id="4" name="Pravokutnik 2">
            <a:extLst>
              <a:ext uri="{FF2B5EF4-FFF2-40B4-BE49-F238E27FC236}">
                <a16:creationId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6357950" y="1714488"/>
            <a:ext cx="26432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OPĆE NAČELO: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POSREDOVANJE IZMEĐU RAZNIH INTERESA U PROSTORU</a:t>
            </a:r>
          </a:p>
          <a:p>
            <a:pPr marL="0" lvl="5">
              <a:defRPr/>
            </a:pPr>
            <a:endParaRPr lang="en-GB" sz="20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SEKTORSKI PLANOVI: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sagledavanju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prostora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gledaju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samo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svoj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područje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ili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interes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INTEGRALNO PLANIRANJE:</a:t>
            </a:r>
          </a:p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sagledava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širu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sliku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optimizira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sektorske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interese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pozicije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cjeline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PROSTORNI 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 </a:t>
            </a: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UREĐENJA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 OPĆINE/GRADA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BD03B-2031-4789-B9F0-7E7F08B94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9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GENERALNI URBANISTIČKI PLAN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E03D3-135B-472E-9B3A-E3C8168E9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536248"/>
            <a:ext cx="13558941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RBANISTIČKI </a:t>
            </a: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LANOVI UŽEG PODRUČJA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44DCD-C68C-4B70-98B9-416C78D8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4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43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3600" b="1" dirty="0" smtClean="0">
                <a:solidFill>
                  <a:srgbClr val="FFCC66"/>
                </a:solidFill>
                <a:latin typeface="Bell Gothic Std Black" pitchFamily="34" charset="0"/>
              </a:rPr>
              <a:t>U</a:t>
            </a: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VOD U PROSTORNO PLANIRANJE</a:t>
            </a:r>
            <a:endParaRPr lang="en-GB" sz="3600" b="1" dirty="0">
              <a:solidFill>
                <a:srgbClr val="FFCC66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PROSTOR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572132" y="1643051"/>
            <a:ext cx="3392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solidFill>
                  <a:schemeClr val="bg1"/>
                </a:solidFill>
                <a:latin typeface="Trebuchet MS" pitchFamily="34" charset="0"/>
              </a:rPr>
              <a:t>“sastav fizičkih sklopova na površini te ispod i iznad zemlje </a:t>
            </a: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i </a:t>
            </a:r>
            <a:r>
              <a:rPr lang="hr-HR" sz="2000" dirty="0">
                <a:solidFill>
                  <a:schemeClr val="bg1"/>
                </a:solidFill>
                <a:latin typeface="Trebuchet MS" pitchFamily="34" charset="0"/>
              </a:rPr>
              <a:t>mora, </a:t>
            </a: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do kojih dopiru ili mogu doprijeti utjecaji djelovanja ljudi”</a:t>
            </a:r>
          </a:p>
          <a:p>
            <a:pPr marL="0" lvl="5">
              <a:defRPr/>
            </a:pPr>
            <a:endParaRPr lang="en-GB" sz="2000" dirty="0">
              <a:solidFill>
                <a:schemeClr val="bg1"/>
              </a:solidFill>
              <a:latin typeface="Trebuchet MS" pitchFamily="34" charset="0"/>
            </a:endParaRPr>
          </a:p>
          <a:p>
            <a:pPr marL="0" lvl="5" algn="r">
              <a:defRPr/>
            </a:pPr>
            <a:r>
              <a:rPr lang="en-GB" sz="2000" dirty="0">
                <a:solidFill>
                  <a:schemeClr val="bg1"/>
                </a:solidFill>
                <a:latin typeface="Trebuchet MS" pitchFamily="34" charset="0"/>
              </a:rPr>
              <a:t>(ZAKON O PROSTORNOM UREĐENJU)</a:t>
            </a:r>
            <a:endParaRPr lang="hr-HR" sz="2000" baseline="-25000" dirty="0">
              <a:solidFill>
                <a:schemeClr val="bg1"/>
              </a:solidFill>
              <a:latin typeface="Trebuchet MS" pitchFamily="34" charset="0"/>
            </a:endParaRPr>
          </a:p>
          <a:p>
            <a:pPr marL="342900" lvl="5" indent="-342900">
              <a:buFontTx/>
              <a:buChar char="-"/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ZAŠTO PROSTOR MORAMO PLANIRATI?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4786314" y="1714488"/>
            <a:ext cx="40324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  <a:sym typeface="Wingdings" panose="05000000000000000000" pitchFamily="2" charset="2"/>
              </a:rPr>
              <a:t>    </a:t>
            </a:r>
            <a:r>
              <a:rPr lang="hr-HR" sz="2000" dirty="0">
                <a:latin typeface="Trebuchet MS" pitchFamily="34" charset="0"/>
              </a:rPr>
              <a:t>ZAKON O </a:t>
            </a: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       PROSTORNOM   </a:t>
            </a: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       UREĐENJU</a:t>
            </a: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PROSTOR:</a:t>
            </a:r>
          </a:p>
          <a:p>
            <a:pPr marL="342900" lvl="5" indent="-342900">
              <a:buFontTx/>
              <a:buChar char="-"/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temeljno dobro</a:t>
            </a:r>
          </a:p>
          <a:p>
            <a:pPr marL="342900" lvl="5" indent="-342900">
              <a:buFontTx/>
              <a:buChar char="-"/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konačan, ograničen,najčešće neobnovljiv resurs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4CD3E-006A-4230-9365-41D670160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4622869" cy="4512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C034A-D75A-4D9D-9788-2124A10C0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15044"/>
            <a:ext cx="4622868" cy="7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van Cingel\Dropbox\faks\nastupno\v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838092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IZOSTANAK PROSTORNOG </a:t>
            </a:r>
            <a:r>
              <a:rPr lang="en-GB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PLANIRANJA/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URBANIZMA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PRAVILA IGRE?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id="{58794533-64E9-4F26-9A11-94153EB2B974}"/>
              </a:ext>
            </a:extLst>
          </p:cNvPr>
          <p:cNvSpPr/>
          <p:nvPr/>
        </p:nvSpPr>
        <p:spPr>
          <a:xfrm>
            <a:off x="215516" y="538064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ctr">
              <a:defRPr/>
            </a:pPr>
            <a:r>
              <a:rPr lang="hr-HR" sz="9600" dirty="0">
                <a:solidFill>
                  <a:srgbClr val="FFFF00"/>
                </a:solidFill>
                <a:latin typeface="Trebuchet MS" pitchFamily="34" charset="0"/>
              </a:rPr>
              <a:t>PRAVILA IGRE?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5B31E-C259-488F-941A-96C3C73E8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865"/>
            <a:ext cx="9144000" cy="61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PRAVILA IGRE?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ODNOS PROSTORNOG </a:t>
            </a:r>
            <a:r>
              <a:rPr lang="en-GB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PLANIRANJA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 I URBANIZMA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2F833-529F-4E81-AA29-5024B7D3E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8101024" cy="5727541"/>
          </a:xfrm>
          <a:prstGeom prst="rect">
            <a:avLst/>
          </a:prstGeom>
        </p:spPr>
      </p:pic>
      <p:sp>
        <p:nvSpPr>
          <p:cNvPr id="7" name="Pravokutnik 2">
            <a:extLst>
              <a:ext uri="{FF2B5EF4-FFF2-40B4-BE49-F238E27FC236}">
                <a16:creationId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143384" y="5301208"/>
            <a:ext cx="3142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PROSTORNO </a:t>
            </a:r>
            <a:r>
              <a:rPr lang="hr-HR" sz="2000" dirty="0" smtClean="0">
                <a:latin typeface="Trebuchet MS" pitchFamily="34" charset="0"/>
              </a:rPr>
              <a:t>PLANIRANJ</a:t>
            </a:r>
            <a:r>
              <a:rPr lang="en-GB" sz="2000" dirty="0" smtClean="0">
                <a:latin typeface="Trebuchet MS" pitchFamily="34" charset="0"/>
              </a:rPr>
              <a:t>E: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pravila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ukupnog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teritorija</a:t>
            </a:r>
            <a:r>
              <a:rPr lang="en-GB" sz="2000" dirty="0" smtClean="0">
                <a:latin typeface="Trebuchet MS" pitchFamily="34" charset="0"/>
              </a:rPr>
              <a:t> </a:t>
            </a: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7358082" y="3500438"/>
            <a:ext cx="1621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URBANIZA</a:t>
            </a:r>
            <a:r>
              <a:rPr lang="en-GB" sz="2000" dirty="0" smtClean="0">
                <a:latin typeface="Trebuchet MS" pitchFamily="34" charset="0"/>
              </a:rPr>
              <a:t>M: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 pr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avila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unutar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naselja</a:t>
            </a: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SUSTAV PROSTORNOG UREĐENJA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Pravokutnik 2">
            <a:extLst>
              <a:ext uri="{FF2B5EF4-FFF2-40B4-BE49-F238E27FC236}">
                <a16:creationId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1475656" y="5373216"/>
            <a:ext cx="34563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SVI PROSTORNI PLANOVI SU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DOKUMENTI PROSTORNOG UREĐENJA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ALI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SVI DOKUMENTI PROSTORNOG UREĐENJA NISU PROSTORNI PLANOVI</a:t>
            </a: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281547" y="1936283"/>
            <a:ext cx="486651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DOKUMENTI PROSTORNOG UREĐENJA:</a:t>
            </a:r>
          </a:p>
          <a:p>
            <a:pPr marL="0" lvl="5">
              <a:defRPr/>
            </a:pP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1. DRŽAVNE RAZINE</a:t>
            </a:r>
          </a:p>
          <a:p>
            <a:pPr marL="0" lvl="5">
              <a:defRPr/>
            </a:pPr>
            <a:r>
              <a:rPr lang="hr-HR" sz="1600" dirty="0">
                <a:solidFill>
                  <a:srgbClr val="0070C0"/>
                </a:solidFill>
                <a:latin typeface="Trebuchet MS" pitchFamily="34" charset="0"/>
              </a:rPr>
              <a:t>STRATEGIJA PROSTORNOG RAZVOJA: temeljni državni dokument za usmjerenje razvoja u prostoru </a:t>
            </a:r>
          </a:p>
          <a:p>
            <a:pPr marL="0" lvl="5">
              <a:defRPr/>
            </a:pP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2. PODRUČNE (REGIONALNE) RAZINE</a:t>
            </a: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3. LOKALNE RAZINE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8F68F-CC66-486A-ADA9-F08F426D5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11699"/>
            <a:ext cx="3779912" cy="53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i="1" dirty="0" smtClean="0">
            <a:solidFill>
              <a:schemeClr val="bg1">
                <a:lumMod val="50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28255</TotalTime>
  <Words>1172</Words>
  <Application>Microsoft Office PowerPoint</Application>
  <PresentationFormat>On-screen Show (4:3)</PresentationFormat>
  <Paragraphs>115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Bell Gothic Std Black</vt:lpstr>
      <vt:lpstr>Calibri</vt:lpstr>
      <vt:lpstr>Corbel</vt:lpstr>
      <vt:lpstr>Trebuchet MS</vt:lpstr>
      <vt:lpstr>Wingdings</vt:lpstr>
      <vt:lpstr>Wingdings 2</vt:lpstr>
      <vt:lpstr>Wingdings 3</vt:lpstr>
      <vt:lpstr>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PERSPEKTIVE OBNOVE GATORA KAO ELEMENTA BARANJSKOG KULTURNOG KRAJOLIKA</dc:title>
  <dc:creator>sanja</dc:creator>
  <cp:lastModifiedBy>icingel</cp:lastModifiedBy>
  <cp:revision>756</cp:revision>
  <cp:lastPrinted>2012-11-11T11:25:20Z</cp:lastPrinted>
  <dcterms:created xsi:type="dcterms:W3CDTF">2012-09-27T09:03:07Z</dcterms:created>
  <dcterms:modified xsi:type="dcterms:W3CDTF">2022-05-31T11:32:31Z</dcterms:modified>
</cp:coreProperties>
</file>