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4" r:id="rId1"/>
  </p:sldMasterIdLst>
  <p:notesMasterIdLst>
    <p:notesMasterId r:id="rId13"/>
  </p:notesMasterIdLst>
  <p:handoutMasterIdLst>
    <p:handoutMasterId r:id="rId14"/>
  </p:handoutMasterIdLst>
  <p:sldIdLst>
    <p:sldId id="605" r:id="rId2"/>
    <p:sldId id="598" r:id="rId3"/>
    <p:sldId id="599" r:id="rId4"/>
    <p:sldId id="604" r:id="rId5"/>
    <p:sldId id="596" r:id="rId6"/>
    <p:sldId id="600" r:id="rId7"/>
    <p:sldId id="601" r:id="rId8"/>
    <p:sldId id="602" r:id="rId9"/>
    <p:sldId id="595" r:id="rId10"/>
    <p:sldId id="597" r:id="rId11"/>
    <p:sldId id="574" r:id="rId12"/>
  </p:sldIdLst>
  <p:sldSz cx="9144000" cy="6858000" type="screen4x3"/>
  <p:notesSz cx="6735763" cy="9799638"/>
  <p:defaultTextStyle>
    <a:defPPr>
      <a:defRPr lang="sr-Latn-C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87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CC66"/>
    <a:srgbClr val="724930"/>
    <a:srgbClr val="777777"/>
    <a:srgbClr val="4D4D4D"/>
    <a:srgbClr val="A56A45"/>
    <a:srgbClr val="957755"/>
    <a:srgbClr val="A1AE52"/>
    <a:srgbClr val="292929"/>
    <a:srgbClr val="C0C0C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76" autoAdjust="0"/>
    <p:restoredTop sz="85369" autoAdjust="0"/>
  </p:normalViewPr>
  <p:slideViewPr>
    <p:cSldViewPr>
      <p:cViewPr>
        <p:scale>
          <a:sx n="100" d="100"/>
          <a:sy n="100" d="100"/>
        </p:scale>
        <p:origin x="-2292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3087"/>
        <p:guide pos="212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8830" cy="489982"/>
          </a:xfrm>
          <a:prstGeom prst="rect">
            <a:avLst/>
          </a:prstGeom>
        </p:spPr>
        <p:txBody>
          <a:bodyPr vert="horz" lIns="94478" tIns="47239" rIns="94478" bIns="47239" rtlCol="0"/>
          <a:lstStyle>
            <a:lvl1pPr algn="l"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5" y="1"/>
            <a:ext cx="2918830" cy="489982"/>
          </a:xfrm>
          <a:prstGeom prst="rect">
            <a:avLst/>
          </a:prstGeom>
        </p:spPr>
        <p:txBody>
          <a:bodyPr vert="horz" lIns="94478" tIns="47239" rIns="94478" bIns="47239" rtlCol="0"/>
          <a:lstStyle>
            <a:lvl1pPr algn="r">
              <a:defRPr sz="1200"/>
            </a:lvl1pPr>
          </a:lstStyle>
          <a:p>
            <a:pPr>
              <a:defRPr/>
            </a:pPr>
            <a:fld id="{653A9949-CF94-4799-A79F-DF36B6179EC4}" type="datetimeFigureOut">
              <a:rPr lang="hr-HR"/>
              <a:pPr>
                <a:defRPr/>
              </a:pPr>
              <a:t>17.11.2020.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07956"/>
            <a:ext cx="2918830" cy="489982"/>
          </a:xfrm>
          <a:prstGeom prst="rect">
            <a:avLst/>
          </a:prstGeom>
        </p:spPr>
        <p:txBody>
          <a:bodyPr vert="horz" lIns="94478" tIns="47239" rIns="94478" bIns="4723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5" y="9307956"/>
            <a:ext cx="2918830" cy="489982"/>
          </a:xfrm>
          <a:prstGeom prst="rect">
            <a:avLst/>
          </a:prstGeom>
        </p:spPr>
        <p:txBody>
          <a:bodyPr vert="horz" lIns="94478" tIns="47239" rIns="94478" bIns="47239" rtlCol="0" anchor="b"/>
          <a:lstStyle>
            <a:lvl1pPr algn="r">
              <a:defRPr sz="1200"/>
            </a:lvl1pPr>
          </a:lstStyle>
          <a:p>
            <a:pPr>
              <a:defRPr/>
            </a:pPr>
            <a:fld id="{EC6C7A41-D9EE-4766-A31B-0BDFCBB486A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204962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A7090-BB1E-449A-91C5-D379E9DB20E9}" type="datetimeFigureOut">
              <a:rPr lang="hr-HR" smtClean="0"/>
              <a:pPr/>
              <a:t>17.11.2020.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35013"/>
            <a:ext cx="4897437" cy="3675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654550"/>
            <a:ext cx="5389563" cy="4410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07513"/>
            <a:ext cx="2919413" cy="4905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4763" y="9307513"/>
            <a:ext cx="2919412" cy="4905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BFC07-D7E8-48BA-995D-98A3AF11747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827809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822818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dirty="0" smtClean="0"/>
              <a:t>- bitna razlika koja dolazi s urbanizmom: ulijeću u sliku privatni interesi, za razliku – za razliku od županijskog plana, kod kojega urbanizma nema i svi interesi u igri su oni javni, kao posredovanje između raznih javnih uprava i javnopravnih tijela. </a:t>
            </a:r>
          </a:p>
          <a:p>
            <a:pPr rtl="0">
              <a:buFontTx/>
              <a:buChar char="-"/>
            </a:pPr>
            <a:r>
              <a:rPr lang="vi-VN" dirty="0" smtClean="0"/>
              <a:t>urbanizam </a:t>
            </a:r>
            <a:r>
              <a:rPr lang="vi-VN" dirty="0" smtClean="0"/>
              <a:t>posreduje između </a:t>
            </a:r>
            <a:r>
              <a:rPr lang="vi-VN" dirty="0" smtClean="0"/>
              <a:t>javnog</a:t>
            </a:r>
            <a:r>
              <a:rPr lang="hr-HR" dirty="0" smtClean="0"/>
              <a:t> i privatnog </a:t>
            </a:r>
            <a:r>
              <a:rPr lang="vi-VN" dirty="0" smtClean="0"/>
              <a:t>interesa </a:t>
            </a:r>
            <a:r>
              <a:rPr lang="vi-VN" dirty="0" smtClean="0"/>
              <a:t>i raznih pojedinih privatnih međusobno</a:t>
            </a:r>
          </a:p>
          <a:p>
            <a:pPr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10</a:t>
            </a:fld>
            <a:endParaRPr lang="hr-H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>
              <a:buFontTx/>
              <a:buChar char="-"/>
            </a:pPr>
            <a:r>
              <a:rPr lang="hr-HR" dirty="0" smtClean="0"/>
              <a:t> </a:t>
            </a:r>
            <a:r>
              <a:rPr lang="en-GB" dirty="0" smtClean="0"/>
              <a:t>GUP </a:t>
            </a:r>
            <a:r>
              <a:rPr lang="en-GB" dirty="0" err="1" smtClean="0"/>
              <a:t>ih</a:t>
            </a:r>
            <a:r>
              <a:rPr lang="en-GB" dirty="0" smtClean="0"/>
              <a:t> </a:t>
            </a:r>
            <a:r>
              <a:rPr lang="en-GB" dirty="0" err="1" smtClean="0"/>
              <a:t>propisuje</a:t>
            </a:r>
            <a:r>
              <a:rPr lang="en-GB" dirty="0" smtClean="0"/>
              <a:t>, </a:t>
            </a:r>
            <a:r>
              <a:rPr lang="en-GB" dirty="0" err="1" smtClean="0"/>
              <a:t>sama</a:t>
            </a:r>
            <a:r>
              <a:rPr lang="en-GB" dirty="0" smtClean="0"/>
              <a:t> </a:t>
            </a:r>
            <a:r>
              <a:rPr lang="en-GB" dirty="0" err="1" smtClean="0"/>
              <a:t>riječ</a:t>
            </a:r>
            <a:r>
              <a:rPr lang="en-GB" dirty="0" smtClean="0"/>
              <a:t> </a:t>
            </a:r>
            <a:r>
              <a:rPr lang="en-GB" dirty="0" err="1" smtClean="0"/>
              <a:t>kaže</a:t>
            </a:r>
            <a:r>
              <a:rPr lang="en-GB" dirty="0" smtClean="0"/>
              <a:t>, </a:t>
            </a:r>
            <a:r>
              <a:rPr lang="en-GB" dirty="0" err="1" smtClean="0"/>
              <a:t>kao</a:t>
            </a:r>
            <a:r>
              <a:rPr lang="en-GB" dirty="0" smtClean="0"/>
              <a:t> </a:t>
            </a:r>
            <a:r>
              <a:rPr lang="en-GB" dirty="0" err="1" smtClean="0"/>
              <a:t>generalna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područje</a:t>
            </a:r>
            <a:r>
              <a:rPr lang="en-GB" dirty="0" smtClean="0"/>
              <a:t> </a:t>
            </a:r>
            <a:r>
              <a:rPr lang="en-GB" dirty="0" err="1" smtClean="0"/>
              <a:t>čitavog</a:t>
            </a:r>
            <a:r>
              <a:rPr lang="en-GB" dirty="0" smtClean="0"/>
              <a:t> </a:t>
            </a:r>
            <a:r>
              <a:rPr lang="en-GB" dirty="0" err="1" smtClean="0"/>
              <a:t>naselja</a:t>
            </a:r>
            <a:endParaRPr lang="en-GB" dirty="0" smtClean="0"/>
          </a:p>
          <a:p>
            <a:pPr rtl="0">
              <a:buFontTx/>
              <a:buNone/>
            </a:pPr>
            <a:r>
              <a:rPr lang="en-GB" dirty="0" smtClean="0"/>
              <a:t>- </a:t>
            </a:r>
            <a:r>
              <a:rPr lang="en-GB" dirty="0" err="1" smtClean="0"/>
              <a:t>ali</a:t>
            </a:r>
            <a:r>
              <a:rPr lang="en-GB" dirty="0" smtClean="0"/>
              <a:t> </a:t>
            </a:r>
            <a:r>
              <a:rPr lang="en-GB" dirty="0" err="1" smtClean="0"/>
              <a:t>ponekad</a:t>
            </a:r>
            <a:r>
              <a:rPr lang="en-GB" dirty="0" smtClean="0"/>
              <a:t> </a:t>
            </a:r>
            <a:r>
              <a:rPr lang="en-GB" dirty="0" err="1" smtClean="0"/>
              <a:t>trebaju</a:t>
            </a:r>
            <a:r>
              <a:rPr lang="en-GB" dirty="0" smtClean="0"/>
              <a:t> </a:t>
            </a:r>
            <a:r>
              <a:rPr lang="en-GB" dirty="0" err="1" smtClean="0"/>
              <a:t>neka</a:t>
            </a:r>
            <a:r>
              <a:rPr lang="en-GB" dirty="0" smtClean="0"/>
              <a:t> </a:t>
            </a:r>
            <a:r>
              <a:rPr lang="en-GB" dirty="0" err="1" smtClean="0"/>
              <a:t>posebna</a:t>
            </a:r>
            <a:r>
              <a:rPr lang="en-GB" dirty="0" smtClean="0"/>
              <a:t> </a:t>
            </a:r>
            <a:r>
              <a:rPr lang="en-GB" dirty="0" err="1" smtClean="0"/>
              <a:t>pravila</a:t>
            </a:r>
            <a:r>
              <a:rPr lang="en-GB" dirty="0" smtClean="0"/>
              <a:t> </a:t>
            </a:r>
            <a:r>
              <a:rPr lang="en-GB" dirty="0" err="1" smtClean="0"/>
              <a:t>igre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posebna</a:t>
            </a:r>
            <a:r>
              <a:rPr lang="en-GB" dirty="0" smtClean="0"/>
              <a:t> </a:t>
            </a:r>
            <a:r>
              <a:rPr lang="en-GB" dirty="0" err="1" smtClean="0"/>
              <a:t>područja</a:t>
            </a:r>
            <a:endParaRPr lang="en-GB" dirty="0" smtClean="0"/>
          </a:p>
          <a:p>
            <a:pPr rtl="0"/>
            <a:r>
              <a:rPr lang="en-GB" dirty="0" smtClean="0"/>
              <a:t>- </a:t>
            </a:r>
            <a:r>
              <a:rPr lang="en-GB" dirty="0" err="1" smtClean="0"/>
              <a:t>kad</a:t>
            </a:r>
            <a:r>
              <a:rPr lang="en-GB" dirty="0" smtClean="0"/>
              <a:t>? U </a:t>
            </a:r>
            <a:r>
              <a:rPr lang="en-GB" dirty="0" err="1" smtClean="0"/>
              <a:t>nekim</a:t>
            </a:r>
            <a:r>
              <a:rPr lang="en-GB" dirty="0" smtClean="0"/>
              <a:t> </a:t>
            </a:r>
            <a:r>
              <a:rPr lang="en-GB" dirty="0" err="1" smtClean="0"/>
              <a:t>općim</a:t>
            </a:r>
            <a:r>
              <a:rPr lang="en-GB" dirty="0" smtClean="0"/>
              <a:t> </a:t>
            </a:r>
            <a:r>
              <a:rPr lang="en-GB" dirty="0" err="1" smtClean="0"/>
              <a:t>slučajevima</a:t>
            </a:r>
            <a:r>
              <a:rPr lang="en-GB" dirty="0" smtClean="0"/>
              <a:t> </a:t>
            </a:r>
            <a:r>
              <a:rPr lang="en-GB" dirty="0" err="1" smtClean="0"/>
              <a:t>baveza</a:t>
            </a:r>
            <a:r>
              <a:rPr lang="en-GB" dirty="0" smtClean="0"/>
              <a:t> </a:t>
            </a:r>
            <a:r>
              <a:rPr lang="en-GB" dirty="0" err="1" smtClean="0"/>
              <a:t>njihove</a:t>
            </a:r>
            <a:r>
              <a:rPr lang="en-GB" dirty="0" smtClean="0"/>
              <a:t> </a:t>
            </a:r>
            <a:r>
              <a:rPr lang="en-GB" dirty="0" err="1" smtClean="0"/>
              <a:t>izrade</a:t>
            </a:r>
            <a:r>
              <a:rPr lang="en-GB" dirty="0" smtClean="0"/>
              <a:t> </a:t>
            </a:r>
            <a:r>
              <a:rPr lang="en-GB" dirty="0" err="1" smtClean="0"/>
              <a:t>proizlazi</a:t>
            </a:r>
            <a:r>
              <a:rPr lang="en-GB" dirty="0" smtClean="0"/>
              <a:t> </a:t>
            </a:r>
            <a:r>
              <a:rPr lang="en-GB" dirty="0" err="1" smtClean="0"/>
              <a:t>iz</a:t>
            </a:r>
            <a:r>
              <a:rPr lang="en-GB" dirty="0" smtClean="0"/>
              <a:t> ZPU, a </a:t>
            </a:r>
            <a:r>
              <a:rPr lang="en-GB" dirty="0" err="1" smtClean="0"/>
              <a:t>nekada</a:t>
            </a:r>
            <a:r>
              <a:rPr lang="en-GB" dirty="0" smtClean="0"/>
              <a:t> je se </a:t>
            </a:r>
            <a:r>
              <a:rPr lang="en-GB" dirty="0" err="1" smtClean="0"/>
              <a:t>propiše</a:t>
            </a:r>
            <a:r>
              <a:rPr lang="en-GB" dirty="0" smtClean="0"/>
              <a:t> PPU-</a:t>
            </a:r>
            <a:r>
              <a:rPr lang="en-GB" dirty="0" err="1" smtClean="0"/>
              <a:t>om</a:t>
            </a:r>
            <a:r>
              <a:rPr lang="en-GB" dirty="0" smtClean="0"/>
              <a:t>, </a:t>
            </a:r>
            <a:r>
              <a:rPr lang="en-GB" dirty="0" err="1" smtClean="0"/>
              <a:t>odnosno</a:t>
            </a:r>
            <a:r>
              <a:rPr lang="en-GB" dirty="0" smtClean="0"/>
              <a:t> GUP-</a:t>
            </a:r>
            <a:r>
              <a:rPr lang="en-GB" dirty="0" err="1" smtClean="0"/>
              <a:t>om</a:t>
            </a:r>
            <a:r>
              <a:rPr lang="en-GB" dirty="0" smtClean="0"/>
              <a:t>, </a:t>
            </a:r>
            <a:r>
              <a:rPr lang="en-GB" dirty="0" err="1" smtClean="0"/>
              <a:t>ka</a:t>
            </a:r>
            <a:r>
              <a:rPr lang="en-GB" sz="1200" dirty="0" err="1" smtClean="0"/>
              <a:t>o</a:t>
            </a:r>
            <a:r>
              <a:rPr lang="en-GB" sz="1200" dirty="0" smtClean="0"/>
              <a:t> </a:t>
            </a:r>
            <a:r>
              <a:rPr lang="en-GB" sz="1200" dirty="0" err="1" smtClean="0"/>
              <a:t>planom</a:t>
            </a:r>
            <a:r>
              <a:rPr lang="en-GB" sz="1200" dirty="0" smtClean="0"/>
              <a:t> </a:t>
            </a:r>
            <a:r>
              <a:rPr lang="en-GB" sz="1200" dirty="0" err="1" smtClean="0"/>
              <a:t>višeg</a:t>
            </a:r>
            <a:r>
              <a:rPr lang="en-GB" sz="1200" dirty="0" smtClean="0"/>
              <a:t> </a:t>
            </a:r>
            <a:r>
              <a:rPr lang="en-GB" sz="1200" dirty="0" err="1" smtClean="0"/>
              <a:t>reda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11</a:t>
            </a:fld>
            <a:endParaRPr lang="hr-H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dirty="0" smtClean="0"/>
              <a:t>- pojam prostorno planiranje odnosi se, sama riječ kaže, na planiranje prostora</a:t>
            </a:r>
          </a:p>
          <a:p>
            <a:pPr rtl="0"/>
            <a:r>
              <a:rPr lang="vi-VN" dirty="0" smtClean="0"/>
              <a:t>- što je prostor? - svi intuitivno i iskustveno znamo, a ovako glasi definicija iz Zakona o prostornom uređenju</a:t>
            </a:r>
          </a:p>
          <a:p>
            <a:pPr rtl="0"/>
            <a:r>
              <a:rPr lang="vi-VN" dirty="0" smtClean="0"/>
              <a:t>- prostorno planiranje je naime djelatnost koju ne radi tko kako hoće, po slobodnoj inspiraciji i, nego je podrobno regulirana, a krovni zakon je ZPU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2</a:t>
            </a:fld>
            <a:endParaRPr lang="hr-H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GB" dirty="0" smtClean="0"/>
              <a:t>- ZPU </a:t>
            </a:r>
            <a:r>
              <a:rPr lang="en-GB" dirty="0" err="1" smtClean="0"/>
              <a:t>niže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dosta</a:t>
            </a:r>
            <a:r>
              <a:rPr lang="en-GB" dirty="0" smtClean="0"/>
              <a:t> </a:t>
            </a:r>
            <a:r>
              <a:rPr lang="en-GB" dirty="0" err="1" smtClean="0"/>
              <a:t>ciljeva</a:t>
            </a:r>
            <a:endParaRPr lang="en-GB" dirty="0" smtClean="0"/>
          </a:p>
          <a:p>
            <a:pPr rtl="0"/>
            <a:r>
              <a:rPr lang="en-GB" dirty="0" smtClean="0"/>
              <a:t>- </a:t>
            </a:r>
            <a:r>
              <a:rPr lang="en-GB" dirty="0" err="1" smtClean="0"/>
              <a:t>ali</a:t>
            </a:r>
            <a:r>
              <a:rPr lang="en-GB" dirty="0" smtClean="0"/>
              <a:t> </a:t>
            </a:r>
            <a:r>
              <a:rPr lang="en-GB" dirty="0" err="1" smtClean="0"/>
              <a:t>suštinski</a:t>
            </a:r>
            <a:r>
              <a:rPr lang="en-GB" dirty="0" smtClean="0"/>
              <a:t>: </a:t>
            </a:r>
            <a:r>
              <a:rPr lang="en-GB" dirty="0" err="1" smtClean="0"/>
              <a:t>neobnovljiv</a:t>
            </a:r>
            <a:r>
              <a:rPr lang="en-GB" dirty="0" smtClean="0"/>
              <a:t> </a:t>
            </a:r>
            <a:r>
              <a:rPr lang="en-GB" dirty="0" err="1" smtClean="0"/>
              <a:t>resurs</a:t>
            </a:r>
            <a:r>
              <a:rPr lang="en-GB" dirty="0" smtClean="0"/>
              <a:t> </a:t>
            </a:r>
            <a:r>
              <a:rPr lang="en-GB" dirty="0" err="1" smtClean="0"/>
              <a:t>itd</a:t>
            </a:r>
            <a:r>
              <a:rPr lang="en-GB" dirty="0" smtClean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3</a:t>
            </a:fld>
            <a:endParaRPr lang="hr-H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GB" dirty="0" smtClean="0"/>
              <a:t>- </a:t>
            </a:r>
            <a:r>
              <a:rPr lang="en-GB" dirty="0" err="1" smtClean="0"/>
              <a:t>kad</a:t>
            </a:r>
            <a:r>
              <a:rPr lang="en-GB" dirty="0" smtClean="0"/>
              <a:t> se </a:t>
            </a:r>
            <a:r>
              <a:rPr lang="en-GB" dirty="0" err="1" smtClean="0"/>
              <a:t>kaže</a:t>
            </a:r>
            <a:r>
              <a:rPr lang="en-GB" dirty="0" smtClean="0"/>
              <a:t> </a:t>
            </a:r>
            <a:r>
              <a:rPr lang="en-GB" dirty="0" err="1" smtClean="0"/>
              <a:t>da</a:t>
            </a:r>
            <a:r>
              <a:rPr lang="en-GB" dirty="0" smtClean="0"/>
              <a:t> je </a:t>
            </a:r>
            <a:r>
              <a:rPr lang="en-GB" dirty="0" err="1" smtClean="0"/>
              <a:t>potrošiv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neobnovljiv</a:t>
            </a:r>
            <a:r>
              <a:rPr lang="en-GB" dirty="0" smtClean="0"/>
              <a:t>, to </a:t>
            </a:r>
            <a:r>
              <a:rPr lang="en-GB" dirty="0" err="1" smtClean="0"/>
              <a:t>zvuči</a:t>
            </a:r>
            <a:r>
              <a:rPr lang="en-GB" dirty="0" smtClean="0"/>
              <a:t> </a:t>
            </a:r>
            <a:r>
              <a:rPr lang="en-GB" dirty="0" err="1" smtClean="0"/>
              <a:t>naizgled</a:t>
            </a:r>
            <a:r>
              <a:rPr lang="en-GB" dirty="0" smtClean="0"/>
              <a:t> </a:t>
            </a:r>
            <a:r>
              <a:rPr lang="en-GB" dirty="0" err="1" smtClean="0"/>
              <a:t>čudno</a:t>
            </a:r>
            <a:r>
              <a:rPr lang="en-GB" dirty="0" smtClean="0"/>
              <a:t>, </a:t>
            </a:r>
            <a:r>
              <a:rPr lang="en-GB" dirty="0" err="1" smtClean="0"/>
              <a:t>kontraintuitivno</a:t>
            </a:r>
            <a:r>
              <a:rPr lang="en-GB" dirty="0" smtClean="0"/>
              <a:t> – </a:t>
            </a:r>
            <a:r>
              <a:rPr lang="en-GB" dirty="0" err="1" smtClean="0"/>
              <a:t>zar</a:t>
            </a:r>
            <a:r>
              <a:rPr lang="en-GB" dirty="0" smtClean="0"/>
              <a:t> </a:t>
            </a:r>
            <a:r>
              <a:rPr lang="en-GB" dirty="0" err="1" smtClean="0"/>
              <a:t>nema</a:t>
            </a:r>
            <a:r>
              <a:rPr lang="en-GB" dirty="0" smtClean="0"/>
              <a:t> </a:t>
            </a:r>
            <a:r>
              <a:rPr lang="en-GB" dirty="0" err="1" smtClean="0"/>
              <a:t>prostora</a:t>
            </a:r>
            <a:r>
              <a:rPr lang="en-GB" dirty="0" smtClean="0"/>
              <a:t> </a:t>
            </a:r>
            <a:r>
              <a:rPr lang="en-GB" dirty="0" err="1" smtClean="0"/>
              <a:t>dovoljno</a:t>
            </a:r>
            <a:r>
              <a:rPr lang="en-GB" dirty="0" smtClean="0"/>
              <a:t> </a:t>
            </a:r>
            <a:r>
              <a:rPr lang="en-GB" dirty="0" err="1" smtClean="0"/>
              <a:t>oko</a:t>
            </a:r>
            <a:r>
              <a:rPr lang="en-GB" dirty="0" smtClean="0"/>
              <a:t> </a:t>
            </a:r>
            <a:r>
              <a:rPr lang="en-GB" dirty="0" err="1" smtClean="0"/>
              <a:t>nas</a:t>
            </a:r>
            <a:r>
              <a:rPr lang="en-GB" dirty="0" smtClean="0"/>
              <a:t>,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sve</a:t>
            </a:r>
            <a:r>
              <a:rPr lang="en-GB" dirty="0" smtClean="0"/>
              <a:t>?</a:t>
            </a:r>
          </a:p>
          <a:p>
            <a:pPr rtl="0"/>
            <a:r>
              <a:rPr lang="en-GB" dirty="0" smtClean="0"/>
              <a:t>- </a:t>
            </a:r>
            <a:r>
              <a:rPr lang="en-GB" dirty="0" err="1" smtClean="0"/>
              <a:t>ali</a:t>
            </a:r>
            <a:r>
              <a:rPr lang="en-GB" dirty="0" smtClean="0"/>
              <a:t> </a:t>
            </a:r>
            <a:r>
              <a:rPr lang="en-GB" dirty="0" err="1" smtClean="0"/>
              <a:t>ljudi</a:t>
            </a:r>
            <a:r>
              <a:rPr lang="en-GB" dirty="0" smtClean="0"/>
              <a:t> u </a:t>
            </a:r>
            <a:r>
              <a:rPr lang="en-GB" dirty="0" err="1" smtClean="0"/>
              <a:t>naseljavanju</a:t>
            </a:r>
            <a:r>
              <a:rPr lang="en-GB" dirty="0" smtClean="0"/>
              <a:t> </a:t>
            </a:r>
            <a:r>
              <a:rPr lang="en-GB" dirty="0" err="1" smtClean="0"/>
              <a:t>teže</a:t>
            </a:r>
            <a:r>
              <a:rPr lang="en-GB" dirty="0" smtClean="0"/>
              <a:t> </a:t>
            </a:r>
            <a:r>
              <a:rPr lang="en-GB" dirty="0" err="1" smtClean="0"/>
              <a:t>zbijanju</a:t>
            </a:r>
            <a:r>
              <a:rPr lang="en-GB" dirty="0" smtClean="0"/>
              <a:t>, to se </a:t>
            </a:r>
            <a:r>
              <a:rPr lang="en-GB" dirty="0" err="1" smtClean="0"/>
              <a:t>zove</a:t>
            </a:r>
            <a:r>
              <a:rPr lang="en-GB" dirty="0" smtClean="0"/>
              <a:t> </a:t>
            </a:r>
            <a:r>
              <a:rPr lang="en-GB" dirty="0" err="1" smtClean="0"/>
              <a:t>urbanizacija</a:t>
            </a:r>
            <a:r>
              <a:rPr lang="en-GB" dirty="0" smtClean="0"/>
              <a:t>: </a:t>
            </a:r>
            <a:r>
              <a:rPr lang="en-GB" dirty="0" err="1" smtClean="0"/>
              <a:t>želiš</a:t>
            </a:r>
            <a:r>
              <a:rPr lang="en-GB" dirty="0" smtClean="0"/>
              <a:t> </a:t>
            </a:r>
            <a:r>
              <a:rPr lang="en-GB" dirty="0" err="1" smtClean="0"/>
              <a:t>živjeti</a:t>
            </a:r>
            <a:r>
              <a:rPr lang="en-GB" dirty="0" smtClean="0"/>
              <a:t> </a:t>
            </a:r>
            <a:r>
              <a:rPr lang="en-GB" dirty="0" err="1" smtClean="0"/>
              <a:t>tamo</a:t>
            </a:r>
            <a:r>
              <a:rPr lang="en-GB" dirty="0" smtClean="0"/>
              <a:t> </a:t>
            </a:r>
            <a:r>
              <a:rPr lang="en-GB" dirty="0" err="1" smtClean="0"/>
              <a:t>gdje</a:t>
            </a:r>
            <a:r>
              <a:rPr lang="en-GB" dirty="0" smtClean="0"/>
              <a:t> </a:t>
            </a:r>
            <a:r>
              <a:rPr lang="en-GB" dirty="0" err="1" smtClean="0"/>
              <a:t>imaš</a:t>
            </a:r>
            <a:r>
              <a:rPr lang="en-GB" dirty="0" smtClean="0"/>
              <a:t> </a:t>
            </a:r>
            <a:r>
              <a:rPr lang="en-GB" dirty="0" err="1" smtClean="0"/>
              <a:t>infrastrukturu</a:t>
            </a:r>
            <a:endParaRPr lang="en-GB" dirty="0" smtClean="0"/>
          </a:p>
          <a:p>
            <a:pPr rtl="0"/>
            <a:r>
              <a:rPr lang="en-GB" dirty="0" smtClean="0"/>
              <a:t>- </a:t>
            </a:r>
            <a:r>
              <a:rPr lang="en-GB" dirty="0" err="1" smtClean="0"/>
              <a:t>tamo</a:t>
            </a:r>
            <a:r>
              <a:rPr lang="en-GB" dirty="0" smtClean="0"/>
              <a:t> </a:t>
            </a:r>
            <a:r>
              <a:rPr lang="en-GB" dirty="0" err="1" smtClean="0"/>
              <a:t>gdje</a:t>
            </a:r>
            <a:r>
              <a:rPr lang="en-GB" dirty="0" smtClean="0"/>
              <a:t> </a:t>
            </a:r>
            <a:r>
              <a:rPr lang="en-GB" dirty="0" err="1" smtClean="0"/>
              <a:t>pritom</a:t>
            </a:r>
            <a:r>
              <a:rPr lang="en-GB" dirty="0" smtClean="0"/>
              <a:t> </a:t>
            </a:r>
            <a:r>
              <a:rPr lang="en-GB" dirty="0" err="1" smtClean="0"/>
              <a:t>zakaže</a:t>
            </a:r>
            <a:r>
              <a:rPr lang="en-GB" dirty="0" smtClean="0"/>
              <a:t> </a:t>
            </a:r>
            <a:r>
              <a:rPr lang="en-GB" dirty="0" err="1" smtClean="0"/>
              <a:t>planiranje</a:t>
            </a:r>
            <a:r>
              <a:rPr lang="en-GB" dirty="0" smtClean="0"/>
              <a:t>, </a:t>
            </a:r>
            <a:r>
              <a:rPr lang="en-GB" dirty="0" err="1" smtClean="0"/>
              <a:t>dogodi</a:t>
            </a:r>
            <a:r>
              <a:rPr lang="en-GB" dirty="0" smtClean="0"/>
              <a:t> se </a:t>
            </a:r>
            <a:r>
              <a:rPr lang="en-GB" dirty="0" err="1" smtClean="0"/>
              <a:t>ovo</a:t>
            </a:r>
            <a:r>
              <a:rPr lang="en-GB" dirty="0" smtClean="0"/>
              <a:t> - </a:t>
            </a:r>
            <a:r>
              <a:rPr lang="en-GB" dirty="0" err="1" smtClean="0"/>
              <a:t>imamo</a:t>
            </a:r>
            <a:r>
              <a:rPr lang="en-GB" dirty="0" smtClean="0"/>
              <a:t> </a:t>
            </a:r>
            <a:r>
              <a:rPr lang="en-GB" dirty="0" err="1" smtClean="0"/>
              <a:t>kaos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tuču</a:t>
            </a:r>
            <a:r>
              <a:rPr lang="en-GB" dirty="0" smtClean="0"/>
              <a:t>, </a:t>
            </a:r>
            <a:r>
              <a:rPr lang="en-GB" dirty="0" err="1" smtClean="0"/>
              <a:t>svako</a:t>
            </a:r>
            <a:r>
              <a:rPr lang="en-GB" dirty="0" smtClean="0"/>
              <a:t> </a:t>
            </a:r>
            <a:r>
              <a:rPr lang="en-GB" dirty="0" err="1" smtClean="0"/>
              <a:t>gradi</a:t>
            </a:r>
            <a:r>
              <a:rPr lang="en-GB" dirty="0" smtClean="0"/>
              <a:t> </a:t>
            </a:r>
            <a:r>
              <a:rPr lang="en-GB" dirty="0" err="1" smtClean="0"/>
              <a:t>gdje</a:t>
            </a:r>
            <a:r>
              <a:rPr lang="en-GB" dirty="0" smtClean="0"/>
              <a:t> </a:t>
            </a:r>
            <a:r>
              <a:rPr lang="en-GB" dirty="0" err="1" smtClean="0"/>
              <a:t>stigne</a:t>
            </a:r>
            <a:r>
              <a:rPr lang="en-GB" dirty="0" smtClean="0"/>
              <a:t>, </a:t>
            </a:r>
            <a:r>
              <a:rPr lang="en-GB" dirty="0" err="1" smtClean="0"/>
              <a:t>tko</a:t>
            </a:r>
            <a:r>
              <a:rPr lang="en-GB" dirty="0" smtClean="0"/>
              <a:t> </a:t>
            </a:r>
            <a:r>
              <a:rPr lang="en-GB" dirty="0" err="1" smtClean="0"/>
              <a:t>prvi</a:t>
            </a:r>
            <a:r>
              <a:rPr lang="en-GB" dirty="0" smtClean="0"/>
              <a:t> </a:t>
            </a:r>
            <a:r>
              <a:rPr lang="en-GB" dirty="0" err="1" smtClean="0"/>
              <a:t>njegovo</a:t>
            </a:r>
            <a:r>
              <a:rPr lang="en-GB" dirty="0" smtClean="0"/>
              <a:t>, </a:t>
            </a:r>
            <a:r>
              <a:rPr lang="en-GB" dirty="0" err="1" smtClean="0"/>
              <a:t>divlji</a:t>
            </a:r>
            <a:r>
              <a:rPr lang="en-GB" dirty="0" smtClean="0"/>
              <a:t> </a:t>
            </a:r>
            <a:r>
              <a:rPr lang="en-GB" dirty="0" err="1" smtClean="0"/>
              <a:t>zapad</a:t>
            </a:r>
            <a:r>
              <a:rPr lang="en-GB" dirty="0" smtClean="0"/>
              <a:t>: </a:t>
            </a:r>
            <a:r>
              <a:rPr lang="en-GB" dirty="0" err="1" smtClean="0"/>
              <a:t>tzv</a:t>
            </a:r>
            <a:r>
              <a:rPr lang="en-GB" dirty="0" smtClean="0"/>
              <a:t>. </a:t>
            </a:r>
            <a:r>
              <a:rPr lang="en-GB" dirty="0" err="1" smtClean="0"/>
              <a:t>divlja</a:t>
            </a:r>
            <a:r>
              <a:rPr lang="en-GB" dirty="0" smtClean="0"/>
              <a:t>, </a:t>
            </a:r>
            <a:r>
              <a:rPr lang="en-GB" dirty="0" err="1" smtClean="0"/>
              <a:t>bespravna</a:t>
            </a:r>
            <a:r>
              <a:rPr lang="en-GB" dirty="0" smtClean="0"/>
              <a:t>, </a:t>
            </a:r>
            <a:r>
              <a:rPr lang="en-GB" dirty="0" err="1" smtClean="0"/>
              <a:t>neplanska</a:t>
            </a:r>
            <a:r>
              <a:rPr lang="en-GB" dirty="0" smtClean="0"/>
              <a:t> </a:t>
            </a:r>
            <a:r>
              <a:rPr lang="en-GB" dirty="0" err="1" smtClean="0"/>
              <a:t>gradnja</a:t>
            </a:r>
            <a:endParaRPr lang="en-GB" dirty="0" smtClean="0"/>
          </a:p>
          <a:p>
            <a:pPr rtl="0"/>
            <a:r>
              <a:rPr lang="en-GB" dirty="0" smtClean="0"/>
              <a:t>- </a:t>
            </a:r>
            <a:r>
              <a:rPr lang="en-GB" dirty="0" err="1" smtClean="0"/>
              <a:t>spontano</a:t>
            </a:r>
            <a:r>
              <a:rPr lang="en-GB" dirty="0" smtClean="0"/>
              <a:t>, </a:t>
            </a:r>
            <a:r>
              <a:rPr lang="en-GB" dirty="0" err="1" smtClean="0"/>
              <a:t>stihijom</a:t>
            </a:r>
            <a:r>
              <a:rPr lang="en-GB" dirty="0" smtClean="0"/>
              <a:t>, </a:t>
            </a:r>
            <a:r>
              <a:rPr lang="en-GB" dirty="0" err="1" smtClean="0"/>
              <a:t>neće</a:t>
            </a:r>
            <a:r>
              <a:rPr lang="en-GB" dirty="0" smtClean="0"/>
              <a:t> </a:t>
            </a:r>
            <a:r>
              <a:rPr lang="en-GB" dirty="0" err="1" smtClean="0"/>
              <a:t>doći</a:t>
            </a:r>
            <a:r>
              <a:rPr lang="en-GB" dirty="0" smtClean="0"/>
              <a:t> do </a:t>
            </a:r>
            <a:r>
              <a:rPr lang="en-GB" dirty="0" err="1" smtClean="0"/>
              <a:t>ostvarenja</a:t>
            </a:r>
            <a:r>
              <a:rPr lang="en-GB" dirty="0" smtClean="0"/>
              <a:t> </a:t>
            </a:r>
            <a:r>
              <a:rPr lang="en-GB" dirty="0" err="1" smtClean="0"/>
              <a:t>ciljeva</a:t>
            </a:r>
            <a:r>
              <a:rPr lang="en-GB" dirty="0" smtClean="0"/>
              <a:t> s </a:t>
            </a:r>
            <a:r>
              <a:rPr lang="en-GB" dirty="0" err="1" smtClean="0"/>
              <a:t>prethodnog</a:t>
            </a:r>
            <a:r>
              <a:rPr lang="en-GB" dirty="0" smtClean="0"/>
              <a:t> </a:t>
            </a:r>
            <a:r>
              <a:rPr lang="en-GB" dirty="0" err="1" smtClean="0"/>
              <a:t>slajda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4</a:t>
            </a:fld>
            <a:endParaRPr lang="hr-H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5</a:t>
            </a:fld>
            <a:endParaRPr lang="hr-H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dirty="0" smtClean="0"/>
              <a:t>- problem neplanskosti je najzaoštreniji u građevinskim područjima, ali se ne svodi na njega, nego i ostale površine imaju svoje uloge, te se mogu međusubno kositi ili rivalizirati</a:t>
            </a:r>
          </a:p>
          <a:p>
            <a:pPr rtl="0"/>
            <a:r>
              <a:rPr lang="vi-VN" dirty="0" smtClean="0"/>
              <a:t>- i prostorno planiranje i urbanizam su suštinski propisivanje pravila igre u prostoru</a:t>
            </a:r>
          </a:p>
          <a:p>
            <a:pPr rtl="0"/>
            <a:r>
              <a:rPr lang="vi-VN" dirty="0" smtClean="0"/>
              <a:t>- urbanizam je podvrsta prostornog planiranja koje se, malo pojednostavljeno, bavi pravilima igre na površinama unutar </a:t>
            </a:r>
            <a:r>
              <a:rPr lang="vi-VN" dirty="0" smtClean="0"/>
              <a:t>naselja</a:t>
            </a:r>
            <a:r>
              <a:rPr lang="hr-HR" dirty="0" smtClean="0"/>
              <a:t>,</a:t>
            </a:r>
            <a:r>
              <a:rPr lang="vi-VN" dirty="0" smtClean="0"/>
              <a:t> </a:t>
            </a:r>
            <a:r>
              <a:rPr lang="vi-VN" dirty="0" smtClean="0"/>
              <a:t>dok se prostorno planiranje bavi pravilima igre ukupnog prostora, odnosno teritorija, pri čemu su naselja prikazana ili kao točke ili kao poligoni, ali bez njihove unutrašnje strukture – samo žute fleke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6</a:t>
            </a:fld>
            <a:endParaRPr lang="hr-H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dirty="0" smtClean="0"/>
              <a:t>- instrumenti planiranja uglavnom su prostorni planovi, koji imaju svoju hijerarhiju</a:t>
            </a:r>
          </a:p>
          <a:p>
            <a:pPr rtl="0"/>
            <a:r>
              <a:rPr lang="vi-VN" dirty="0" smtClean="0"/>
              <a:t>- ali recimo viša od svih njih je Strategija prostornog razvoja, a ona nije prostorni plan</a:t>
            </a:r>
          </a:p>
          <a:p>
            <a:pPr rtl="0">
              <a:buFontTx/>
              <a:buChar char="-"/>
            </a:pPr>
            <a:r>
              <a:rPr lang="vi-VN" dirty="0" smtClean="0"/>
              <a:t>zato </a:t>
            </a:r>
            <a:r>
              <a:rPr lang="vi-VN" dirty="0" smtClean="0"/>
              <a:t>govorimo o dokumentima prostornog uređanja</a:t>
            </a:r>
          </a:p>
          <a:p>
            <a:pPr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7</a:t>
            </a:fld>
            <a:endParaRPr lang="hr-H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8</a:t>
            </a:fld>
            <a:endParaRPr lang="hr-H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dirty="0" smtClean="0"/>
              <a:t>- Prostorni planovi uređenja općina i gradova od županijskog se plana prvenstveno razlikuju svojim obuhvatom: koji je područje samo jedne JLS (tj. općine ili grada)</a:t>
            </a:r>
          </a:p>
          <a:p>
            <a:pPr rtl="0"/>
            <a:r>
              <a:rPr lang="vi-VN" dirty="0" smtClean="0"/>
              <a:t>- pa je i zadatak jednostavniji utoliko što integralnost planiranja nije potpuna, nego smiju biti sektorski u dijelu da smiju prioritetno mariti za interese svog nositelja izrade, tj. grad ili općinu kao jednu od tih javnih instanci</a:t>
            </a:r>
          </a:p>
          <a:p>
            <a:pPr rtl="0"/>
            <a:r>
              <a:rPr lang="vi-VN" dirty="0" smtClean="0"/>
              <a:t>- ali ne baš kako hoće, nego mora pritom dobiti papir da je u skladu sa županijskim planom</a:t>
            </a:r>
          </a:p>
          <a:p>
            <a:pPr rtl="0"/>
            <a:r>
              <a:rPr lang="vi-VN" dirty="0" smtClean="0"/>
              <a:t>- i drugo po čemu se PPU razliku od županijskog plana: dok županijski uopće ne ulazi u propisivanje pravila igre unutar građevinskog područja naselja, PPU ih uvijek propisuje, tako da sadrži aspekt osnovnog urbanizma </a:t>
            </a:r>
          </a:p>
          <a:p>
            <a:pPr rtl="0"/>
            <a:r>
              <a:rPr lang="vi-VN" dirty="0" smtClean="0"/>
              <a:t>- to je dakle djelomično urbanistički plan, no i najniža razina planiranja koja još uvijek razmatra i površine van građevinskih područja, tj. ukupan teritorij neke jedinice samouprave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9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pPr>
              <a:defRPr/>
            </a:pPr>
            <a:fld id="{AD116D5C-5EE9-4F43-BF52-FB6F9AFC2245}" type="datetimeFigureOut">
              <a:rPr lang="hr-HR" smtClean="0"/>
              <a:pPr>
                <a:defRPr/>
              </a:pPr>
              <a:t>17.11.2020.</a:t>
            </a:fld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pPr>
              <a:defRPr/>
            </a:pPr>
            <a:fld id="{A4B75267-5E13-4BD5-8EB1-7D27D36F3DFF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pPr>
              <a:defRPr/>
            </a:pPr>
            <a:fld id="{AD116D5C-5EE9-4F43-BF52-FB6F9AFC2245}" type="datetimeFigureOut">
              <a:rPr lang="hr-HR" smtClean="0"/>
              <a:pPr>
                <a:defRPr/>
              </a:pPr>
              <a:t>17.11.2020.</a:t>
            </a:fld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pPr>
              <a:defRPr/>
            </a:pPr>
            <a:fld id="{A4B75267-5E13-4BD5-8EB1-7D27D36F3DFF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673209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912B14-C792-432D-8CFC-12F646F1B7F2}" type="datetimeFigureOut">
              <a:rPr lang="hr-HR" smtClean="0"/>
              <a:pPr>
                <a:defRPr/>
              </a:pPr>
              <a:t>17.11.2020.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7F13-C201-4507-B72F-4B11C348379D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637726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fld id="{36E94603-A64B-4481-9B20-8A95CBBBAEDA}" type="datetimeFigureOut">
              <a:rPr lang="hr-HR" smtClean="0"/>
              <a:pPr>
                <a:defRPr/>
              </a:pPr>
              <a:t>17.11.2020.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fld id="{6BDA3E2A-6460-4F51-BC21-43514DCB28BB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8" r:id="rId2"/>
    <p:sldLayoutId id="2147483955" r:id="rId3"/>
    <p:sldLayoutId id="2147483967" r:id="rId4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14338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r-HR" sz="3600" b="1" dirty="0" smtClean="0">
                <a:solidFill>
                  <a:srgbClr val="FFCC66"/>
                </a:solidFill>
                <a:latin typeface="Bell Gothic Std Black" pitchFamily="34" charset="0"/>
              </a:rPr>
              <a:t>U</a:t>
            </a:r>
            <a:r>
              <a:rPr lang="en-GB" sz="3600" b="1" dirty="0" smtClean="0">
                <a:solidFill>
                  <a:srgbClr val="FFCC66"/>
                </a:solidFill>
                <a:latin typeface="Bell Gothic Std Black" pitchFamily="34" charset="0"/>
              </a:rPr>
              <a:t>VOD U PROSTORNO PLANIRANJE</a:t>
            </a:r>
            <a:endParaRPr lang="en-GB" sz="3600" b="1" dirty="0">
              <a:solidFill>
                <a:srgbClr val="FFCC66"/>
              </a:solidFill>
              <a:latin typeface="Bell Gothic Std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92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GENERALNI URBANISTIČKI PLAN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DFE03D3-135B-472E-9B3A-E3C8168E90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1536248"/>
            <a:ext cx="13558941" cy="5292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2016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r-HR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U</a:t>
            </a: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RBANISTIČKI </a:t>
            </a:r>
            <a:r>
              <a:rPr lang="hr-HR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P</a:t>
            </a: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LANOVI UŽEG PODRUČJA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D644DCD-C68C-4B70-98B9-416C78D8B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9144000" cy="44345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r-HR" sz="2800" i="1" dirty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PROSTOR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4"/>
            <a:ext cx="9144000" cy="608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ravokutnik 2">
            <a:extLst>
              <a:ext uri="{FF2B5EF4-FFF2-40B4-BE49-F238E27FC236}">
                <a16:creationId xmlns=""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5572132" y="1643051"/>
            <a:ext cx="33923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hr-HR" sz="2000" dirty="0">
                <a:solidFill>
                  <a:schemeClr val="bg1"/>
                </a:solidFill>
                <a:latin typeface="Trebuchet MS" pitchFamily="34" charset="0"/>
              </a:rPr>
              <a:t>“sastav fizičkih sklopova na površini te ispod i iznad zemlje </a:t>
            </a:r>
            <a:r>
              <a:rPr lang="hr-HR" sz="2000" dirty="0" smtClean="0">
                <a:solidFill>
                  <a:schemeClr val="bg1"/>
                </a:solidFill>
                <a:latin typeface="Trebuchet MS" pitchFamily="34" charset="0"/>
              </a:rPr>
              <a:t>i </a:t>
            </a:r>
            <a:r>
              <a:rPr lang="hr-HR" sz="2000" dirty="0">
                <a:solidFill>
                  <a:schemeClr val="bg1"/>
                </a:solidFill>
                <a:latin typeface="Trebuchet MS" pitchFamily="34" charset="0"/>
              </a:rPr>
              <a:t>mora, </a:t>
            </a:r>
            <a:r>
              <a:rPr lang="hr-HR" sz="2000" dirty="0" smtClean="0">
                <a:solidFill>
                  <a:schemeClr val="bg1"/>
                </a:solidFill>
                <a:latin typeface="Trebuchet MS" pitchFamily="34" charset="0"/>
              </a:rPr>
              <a:t>do kojih dopiru ili mogu doprijeti utjecaji djelovanja ljudi”</a:t>
            </a:r>
          </a:p>
          <a:p>
            <a:pPr marL="0" lvl="5">
              <a:defRPr/>
            </a:pPr>
            <a:endParaRPr lang="en-GB" sz="2000" dirty="0">
              <a:solidFill>
                <a:schemeClr val="bg1"/>
              </a:solidFill>
              <a:latin typeface="Trebuchet MS" pitchFamily="34" charset="0"/>
            </a:endParaRPr>
          </a:p>
          <a:p>
            <a:pPr marL="0" lvl="5" algn="r">
              <a:defRPr/>
            </a:pPr>
            <a:r>
              <a:rPr lang="en-GB" sz="2000" dirty="0">
                <a:solidFill>
                  <a:schemeClr val="bg1"/>
                </a:solidFill>
                <a:latin typeface="Trebuchet MS" pitchFamily="34" charset="0"/>
              </a:rPr>
              <a:t>(ZAKON O PROSTORNOM UREĐENJU)</a:t>
            </a:r>
            <a:endParaRPr lang="hr-HR" sz="2000" baseline="-25000" dirty="0">
              <a:solidFill>
                <a:schemeClr val="bg1"/>
              </a:solidFill>
              <a:latin typeface="Trebuchet MS" pitchFamily="34" charset="0"/>
            </a:endParaRPr>
          </a:p>
          <a:p>
            <a:pPr marL="342900" lvl="5" indent="-342900">
              <a:buFontTx/>
              <a:buChar char="-"/>
              <a:defRPr/>
            </a:pPr>
            <a:endParaRPr lang="hr-HR" sz="2000" baseline="-25000" dirty="0">
              <a:latin typeface="Trebuchet MS" pitchFamily="34" charset="0"/>
            </a:endParaRPr>
          </a:p>
          <a:p>
            <a:pPr marL="0" lvl="5">
              <a:defRPr/>
            </a:pPr>
            <a:endParaRPr lang="hr-HR" sz="2000" baseline="-25000" dirty="0">
              <a:latin typeface="Trebuchet MS" pitchFamily="34" charset="0"/>
            </a:endParaRPr>
          </a:p>
          <a:p>
            <a:pPr marL="0" lvl="5">
              <a:defRPr/>
            </a:pPr>
            <a:endParaRPr lang="hr-HR" sz="2000" baseline="-25000" dirty="0">
              <a:latin typeface="Trebuchet MS" pitchFamily="34" charset="0"/>
            </a:endParaRPr>
          </a:p>
          <a:p>
            <a:pPr marL="0" lvl="5">
              <a:defRPr/>
            </a:pPr>
            <a:endParaRPr lang="hr-HR" sz="20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699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r-HR" sz="2800" i="1" dirty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ZAŠTO PROSTOR MORAMO PLANIRATI?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5" name="Pravokutnik 2">
            <a:extLst>
              <a:ext uri="{FF2B5EF4-FFF2-40B4-BE49-F238E27FC236}">
                <a16:creationId xmlns=""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4786314" y="1714488"/>
            <a:ext cx="403244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endParaRPr lang="hr-HR" sz="2000" dirty="0">
              <a:latin typeface="Trebuchet MS" pitchFamily="34" charset="0"/>
              <a:sym typeface="Wingdings" panose="05000000000000000000" pitchFamily="2" charset="2"/>
            </a:endParaRPr>
          </a:p>
          <a:p>
            <a:pPr marL="0" lvl="5">
              <a:defRPr/>
            </a:pPr>
            <a:endParaRPr lang="hr-HR" sz="2000" dirty="0">
              <a:latin typeface="Trebuchet MS" pitchFamily="34" charset="0"/>
              <a:sym typeface="Wingdings" panose="05000000000000000000" pitchFamily="2" charset="2"/>
            </a:endParaRPr>
          </a:p>
          <a:p>
            <a:pPr marL="0" lvl="5">
              <a:defRPr/>
            </a:pPr>
            <a:endParaRPr lang="hr-HR" sz="2000" dirty="0">
              <a:latin typeface="Trebuchet MS" pitchFamily="34" charset="0"/>
              <a:sym typeface="Wingdings" panose="05000000000000000000" pitchFamily="2" charset="2"/>
            </a:endParaRPr>
          </a:p>
          <a:p>
            <a:pPr marL="0" lvl="5">
              <a:defRPr/>
            </a:pPr>
            <a:r>
              <a:rPr lang="hr-HR" sz="2000" dirty="0">
                <a:latin typeface="Trebuchet MS" pitchFamily="34" charset="0"/>
                <a:sym typeface="Wingdings" panose="05000000000000000000" pitchFamily="2" charset="2"/>
              </a:rPr>
              <a:t>    </a:t>
            </a:r>
            <a:r>
              <a:rPr lang="hr-HR" sz="2000" dirty="0">
                <a:latin typeface="Trebuchet MS" pitchFamily="34" charset="0"/>
              </a:rPr>
              <a:t>ZAKON O </a:t>
            </a:r>
          </a:p>
          <a:p>
            <a:pPr marL="0" lvl="5">
              <a:defRPr/>
            </a:pPr>
            <a:r>
              <a:rPr lang="hr-HR" sz="2000" dirty="0">
                <a:latin typeface="Trebuchet MS" pitchFamily="34" charset="0"/>
              </a:rPr>
              <a:t>       PROSTORNOM   </a:t>
            </a:r>
          </a:p>
          <a:p>
            <a:pPr marL="0" lvl="5">
              <a:defRPr/>
            </a:pPr>
            <a:r>
              <a:rPr lang="hr-HR" sz="2000" dirty="0">
                <a:latin typeface="Trebuchet MS" pitchFamily="34" charset="0"/>
              </a:rPr>
              <a:t>       UREĐENJU</a:t>
            </a:r>
          </a:p>
          <a:p>
            <a:pPr marL="0" lvl="5">
              <a:defRPr/>
            </a:pPr>
            <a:endParaRPr lang="hr-HR" sz="2000" dirty="0">
              <a:latin typeface="Trebuchet MS" pitchFamily="34" charset="0"/>
            </a:endParaRPr>
          </a:p>
          <a:p>
            <a:pPr marL="0" lvl="5">
              <a:defRPr/>
            </a:pPr>
            <a:endParaRPr lang="hr-HR" sz="2000" dirty="0">
              <a:latin typeface="Trebuchet MS" pitchFamily="34" charset="0"/>
            </a:endParaRPr>
          </a:p>
          <a:p>
            <a:pPr marL="0" lvl="5">
              <a:defRPr/>
            </a:pPr>
            <a:endParaRPr lang="hr-HR" sz="2000" dirty="0">
              <a:latin typeface="Trebuchet MS" pitchFamily="34" charset="0"/>
            </a:endParaRPr>
          </a:p>
          <a:p>
            <a:pPr marL="0" lvl="5">
              <a:defRPr/>
            </a:pPr>
            <a:r>
              <a:rPr lang="hr-HR" sz="2000" dirty="0">
                <a:solidFill>
                  <a:srgbClr val="0070C0"/>
                </a:solidFill>
                <a:latin typeface="Trebuchet MS" pitchFamily="34" charset="0"/>
              </a:rPr>
              <a:t>PROSTOR:</a:t>
            </a:r>
          </a:p>
          <a:p>
            <a:pPr marL="342900" lvl="5" indent="-342900">
              <a:buFontTx/>
              <a:buChar char="-"/>
              <a:defRPr/>
            </a:pPr>
            <a:r>
              <a:rPr lang="hr-HR" sz="2000" dirty="0">
                <a:solidFill>
                  <a:srgbClr val="0070C0"/>
                </a:solidFill>
                <a:latin typeface="Trebuchet MS" pitchFamily="34" charset="0"/>
              </a:rPr>
              <a:t>temeljno dobro</a:t>
            </a:r>
          </a:p>
          <a:p>
            <a:pPr marL="342900" lvl="5" indent="-342900">
              <a:buFontTx/>
              <a:buChar char="-"/>
              <a:defRPr/>
            </a:pPr>
            <a:r>
              <a:rPr lang="hr-HR" sz="2000" dirty="0">
                <a:solidFill>
                  <a:srgbClr val="0070C0"/>
                </a:solidFill>
                <a:latin typeface="Trebuchet MS" pitchFamily="34" charset="0"/>
              </a:rPr>
              <a:t>konačan, ograničen,najčešće neobnovljiv resurs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B74CD3E-006A-4230-9365-41D6701601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8880"/>
            <a:ext cx="4622869" cy="45124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5FC034A-D75A-4D9D-9788-2124A10C0C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515044"/>
            <a:ext cx="4622868" cy="7996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889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Ivan Cingel\Dropbox\faks\nastupno\v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4"/>
            <a:ext cx="9144000" cy="5838092"/>
          </a:xfrm>
          <a:prstGeom prst="rect">
            <a:avLst/>
          </a:prstGeom>
          <a:noFill/>
        </p:spPr>
      </p:pic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r-HR" sz="2800" i="1" dirty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IZOSTANAK PROSTORNOG </a:t>
            </a:r>
            <a:r>
              <a:rPr lang="en-GB" sz="2800" i="1" dirty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PLANIRANJA/</a:t>
            </a:r>
            <a:r>
              <a:rPr lang="hr-HR" sz="2800" i="1" dirty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URBANIZMA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273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PRAVILA IGRE?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4" name="Pravokutnik 2">
            <a:extLst>
              <a:ext uri="{FF2B5EF4-FFF2-40B4-BE49-F238E27FC236}">
                <a16:creationId xmlns="" xmlns:a16="http://schemas.microsoft.com/office/drawing/2014/main" id="{58794533-64E9-4F26-9A11-94153EB2B974}"/>
              </a:ext>
            </a:extLst>
          </p:cNvPr>
          <p:cNvSpPr/>
          <p:nvPr/>
        </p:nvSpPr>
        <p:spPr>
          <a:xfrm>
            <a:off x="215516" y="5380641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 algn="ctr">
              <a:defRPr/>
            </a:pPr>
            <a:r>
              <a:rPr lang="hr-HR" sz="9600" dirty="0">
                <a:solidFill>
                  <a:srgbClr val="FFFF00"/>
                </a:solidFill>
                <a:latin typeface="Trebuchet MS" pitchFamily="34" charset="0"/>
              </a:rPr>
              <a:t>PRAVILA IGRE?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8E5B31E-C259-488F-941A-96C3C73E82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7865"/>
            <a:ext cx="9144000" cy="61000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3273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r-HR" sz="2800" i="1" dirty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ODNOS PROSTORNOG </a:t>
            </a:r>
            <a:r>
              <a:rPr lang="en-GB" sz="2800" i="1" dirty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PLANIRANJA</a:t>
            </a:r>
            <a:r>
              <a:rPr lang="hr-HR" sz="2800" i="1" dirty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 I URBANIZMA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432F833-529F-4E81-AA29-5024B7D3E1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8101024" cy="5727541"/>
          </a:xfrm>
          <a:prstGeom prst="rect">
            <a:avLst/>
          </a:prstGeom>
        </p:spPr>
      </p:pic>
      <p:sp>
        <p:nvSpPr>
          <p:cNvPr id="7" name="Pravokutnik 2">
            <a:extLst>
              <a:ext uri="{FF2B5EF4-FFF2-40B4-BE49-F238E27FC236}">
                <a16:creationId xmlns="" xmlns:a16="http://schemas.microsoft.com/office/drawing/2014/main" id="{7E3B0298-ABE1-4819-8370-06F5D57E0F49}"/>
              </a:ext>
            </a:extLst>
          </p:cNvPr>
          <p:cNvSpPr/>
          <p:nvPr/>
        </p:nvSpPr>
        <p:spPr>
          <a:xfrm>
            <a:off x="143384" y="5301208"/>
            <a:ext cx="31427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hr-HR" sz="2000" dirty="0">
                <a:latin typeface="Trebuchet MS" pitchFamily="34" charset="0"/>
              </a:rPr>
              <a:t>PROSTORNO </a:t>
            </a:r>
            <a:r>
              <a:rPr lang="hr-HR" sz="2000" dirty="0" smtClean="0">
                <a:latin typeface="Trebuchet MS" pitchFamily="34" charset="0"/>
              </a:rPr>
              <a:t>PLANIRANJ</a:t>
            </a:r>
            <a:r>
              <a:rPr lang="en-GB" sz="2000" dirty="0" smtClean="0">
                <a:latin typeface="Trebuchet MS" pitchFamily="34" charset="0"/>
              </a:rPr>
              <a:t>E:</a:t>
            </a:r>
            <a:r>
              <a:rPr lang="hr-HR" sz="20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Trebuchet MS" pitchFamily="34" charset="0"/>
              </a:rPr>
              <a:t>pravila</a:t>
            </a:r>
            <a:r>
              <a:rPr lang="en-GB" sz="20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Trebuchet MS" pitchFamily="34" charset="0"/>
              </a:rPr>
              <a:t>igre</a:t>
            </a:r>
            <a:r>
              <a:rPr lang="en-GB" sz="20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Trebuchet MS" pitchFamily="34" charset="0"/>
              </a:rPr>
              <a:t>ukupnog</a:t>
            </a:r>
            <a:r>
              <a:rPr lang="en-GB" sz="20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Trebuchet MS" pitchFamily="34" charset="0"/>
              </a:rPr>
              <a:t>teritorija</a:t>
            </a:r>
            <a:r>
              <a:rPr lang="en-GB" sz="2000" dirty="0" smtClean="0">
                <a:latin typeface="Trebuchet MS" pitchFamily="34" charset="0"/>
              </a:rPr>
              <a:t> </a:t>
            </a:r>
            <a:endParaRPr lang="hr-HR" sz="2000" dirty="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8" name="Pravokutnik 2">
            <a:extLst>
              <a:ext uri="{FF2B5EF4-FFF2-40B4-BE49-F238E27FC236}">
                <a16:creationId xmlns="" xmlns:a16="http://schemas.microsoft.com/office/drawing/2014/main" id="{F9A35EAB-4E62-435F-894A-C1D85F4C0FD8}"/>
              </a:ext>
            </a:extLst>
          </p:cNvPr>
          <p:cNvSpPr/>
          <p:nvPr/>
        </p:nvSpPr>
        <p:spPr>
          <a:xfrm>
            <a:off x="7358082" y="3500438"/>
            <a:ext cx="16214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hr-HR" sz="2000" dirty="0" smtClean="0">
                <a:latin typeface="Trebuchet MS" pitchFamily="34" charset="0"/>
              </a:rPr>
              <a:t>URBANIZA</a:t>
            </a:r>
            <a:r>
              <a:rPr lang="en-GB" sz="2000" dirty="0" smtClean="0">
                <a:latin typeface="Trebuchet MS" pitchFamily="34" charset="0"/>
              </a:rPr>
              <a:t>M:</a:t>
            </a:r>
            <a:r>
              <a:rPr lang="hr-HR" sz="2000" dirty="0" smtClean="0">
                <a:solidFill>
                  <a:srgbClr val="0070C0"/>
                </a:solidFill>
                <a:latin typeface="Trebuchet MS" pitchFamily="34" charset="0"/>
              </a:rPr>
              <a:t> pr</a:t>
            </a:r>
            <a:r>
              <a:rPr lang="en-GB" sz="2000" dirty="0" err="1" smtClean="0">
                <a:solidFill>
                  <a:srgbClr val="0070C0"/>
                </a:solidFill>
                <a:latin typeface="Trebuchet MS" pitchFamily="34" charset="0"/>
              </a:rPr>
              <a:t>avila</a:t>
            </a:r>
            <a:r>
              <a:rPr lang="en-GB" sz="20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Trebuchet MS" pitchFamily="34" charset="0"/>
              </a:rPr>
              <a:t>igre</a:t>
            </a:r>
            <a:r>
              <a:rPr lang="en-GB" sz="20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Trebuchet MS" pitchFamily="34" charset="0"/>
              </a:rPr>
              <a:t>unutar</a:t>
            </a:r>
            <a:r>
              <a:rPr lang="en-GB" sz="20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Trebuchet MS" pitchFamily="34" charset="0"/>
              </a:rPr>
              <a:t>naselja</a:t>
            </a:r>
            <a:endParaRPr lang="hr-HR" sz="2000" dirty="0">
              <a:solidFill>
                <a:srgbClr val="0070C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664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r-HR" sz="2800" i="1" dirty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SUSTAV PROSTORNOG UREĐENJA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7" name="Pravokutnik 2">
            <a:extLst>
              <a:ext uri="{FF2B5EF4-FFF2-40B4-BE49-F238E27FC236}">
                <a16:creationId xmlns="" xmlns:a16="http://schemas.microsoft.com/office/drawing/2014/main" id="{7E3B0298-ABE1-4819-8370-06F5D57E0F49}"/>
              </a:ext>
            </a:extLst>
          </p:cNvPr>
          <p:cNvSpPr/>
          <p:nvPr/>
        </p:nvSpPr>
        <p:spPr>
          <a:xfrm>
            <a:off x="1475656" y="5373216"/>
            <a:ext cx="34563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hr-HR" sz="1400" dirty="0">
                <a:solidFill>
                  <a:srgbClr val="0070C0"/>
                </a:solidFill>
                <a:latin typeface="Trebuchet MS" pitchFamily="34" charset="0"/>
              </a:rPr>
              <a:t>SVI PROSTORNI PLANOVI SU </a:t>
            </a:r>
          </a:p>
          <a:p>
            <a:pPr marL="0" lvl="5">
              <a:defRPr/>
            </a:pPr>
            <a:r>
              <a:rPr lang="hr-HR" sz="1400" dirty="0">
                <a:solidFill>
                  <a:srgbClr val="0070C0"/>
                </a:solidFill>
                <a:latin typeface="Trebuchet MS" pitchFamily="34" charset="0"/>
              </a:rPr>
              <a:t>DOKUMENTI PROSTORNOG UREĐENJA </a:t>
            </a:r>
          </a:p>
          <a:p>
            <a:pPr marL="0" lvl="5">
              <a:defRPr/>
            </a:pPr>
            <a:r>
              <a:rPr lang="hr-HR" sz="1400" dirty="0">
                <a:solidFill>
                  <a:srgbClr val="0070C0"/>
                </a:solidFill>
                <a:latin typeface="Trebuchet MS" pitchFamily="34" charset="0"/>
              </a:rPr>
              <a:t>ALI </a:t>
            </a:r>
          </a:p>
          <a:p>
            <a:pPr marL="0" lvl="5">
              <a:defRPr/>
            </a:pPr>
            <a:r>
              <a:rPr lang="hr-HR" sz="1400" dirty="0">
                <a:solidFill>
                  <a:srgbClr val="0070C0"/>
                </a:solidFill>
                <a:latin typeface="Trebuchet MS" pitchFamily="34" charset="0"/>
              </a:rPr>
              <a:t>SVI DOKUMENTI PROSTORNOG UREĐENJA NISU PROSTORNI PLANOVI</a:t>
            </a:r>
          </a:p>
        </p:txBody>
      </p:sp>
      <p:sp>
        <p:nvSpPr>
          <p:cNvPr id="8" name="Pravokutnik 2">
            <a:extLst>
              <a:ext uri="{FF2B5EF4-FFF2-40B4-BE49-F238E27FC236}">
                <a16:creationId xmlns="" xmlns:a16="http://schemas.microsoft.com/office/drawing/2014/main" id="{F9A35EAB-4E62-435F-894A-C1D85F4C0FD8}"/>
              </a:ext>
            </a:extLst>
          </p:cNvPr>
          <p:cNvSpPr/>
          <p:nvPr/>
        </p:nvSpPr>
        <p:spPr>
          <a:xfrm>
            <a:off x="281547" y="1936283"/>
            <a:ext cx="486651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hr-HR" sz="2000" dirty="0">
                <a:latin typeface="Trebuchet MS" pitchFamily="34" charset="0"/>
              </a:rPr>
              <a:t>DOKUMENTI PROSTORNOG UREĐENJA:</a:t>
            </a:r>
          </a:p>
          <a:p>
            <a:pPr marL="0" lvl="5">
              <a:defRPr/>
            </a:pPr>
            <a:endParaRPr lang="hr-HR" sz="2000" dirty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defRPr/>
            </a:pPr>
            <a:r>
              <a:rPr lang="hr-HR" sz="2000" dirty="0">
                <a:latin typeface="Trebuchet MS" pitchFamily="34" charset="0"/>
              </a:rPr>
              <a:t>1. DRŽAVNE RAZINE</a:t>
            </a:r>
          </a:p>
          <a:p>
            <a:pPr marL="0" lvl="5">
              <a:defRPr/>
            </a:pPr>
            <a:r>
              <a:rPr lang="hr-HR" sz="1600" dirty="0">
                <a:solidFill>
                  <a:srgbClr val="0070C0"/>
                </a:solidFill>
                <a:latin typeface="Trebuchet MS" pitchFamily="34" charset="0"/>
              </a:rPr>
              <a:t>STRATEGIJA PROSTORNOG RAZVOJA: temeljni državni dokument za usmjerenje razvoja u prostoru </a:t>
            </a:r>
          </a:p>
          <a:p>
            <a:pPr marL="0" lvl="5">
              <a:defRPr/>
            </a:pPr>
            <a:endParaRPr lang="hr-HR" sz="2000" dirty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defRPr/>
            </a:pPr>
            <a:r>
              <a:rPr lang="hr-HR" sz="2000" dirty="0">
                <a:latin typeface="Trebuchet MS" pitchFamily="34" charset="0"/>
              </a:rPr>
              <a:t>2. PODRUČNE (REGIONALNE) RAZINE</a:t>
            </a:r>
          </a:p>
          <a:p>
            <a:pPr marL="0" lvl="5">
              <a:defRPr/>
            </a:pPr>
            <a:endParaRPr lang="hr-HR" sz="2000" dirty="0">
              <a:latin typeface="Trebuchet MS" pitchFamily="34" charset="0"/>
            </a:endParaRPr>
          </a:p>
          <a:p>
            <a:pPr marL="0" lvl="5">
              <a:defRPr/>
            </a:pPr>
            <a:r>
              <a:rPr lang="hr-HR" sz="2000" dirty="0">
                <a:latin typeface="Trebuchet MS" pitchFamily="34" charset="0"/>
              </a:rPr>
              <a:t>3. LOKALNE RAZINE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DC8F68F-CC66-486A-ADA9-F08F426D5F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511699"/>
            <a:ext cx="3779912" cy="53463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070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r-HR" sz="2800" i="1" dirty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SEKTORSKI INTERESI vs INTEGRALNO PLANIRANJE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FDC9A7F-F433-4FA0-9BEA-9DBE6CA4E7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738"/>
            <a:ext cx="6251852" cy="5333262"/>
          </a:xfrm>
          <a:prstGeom prst="rect">
            <a:avLst/>
          </a:prstGeom>
        </p:spPr>
      </p:pic>
      <p:sp>
        <p:nvSpPr>
          <p:cNvPr id="4" name="Pravokutnik 2">
            <a:extLst>
              <a:ext uri="{FF2B5EF4-FFF2-40B4-BE49-F238E27FC236}">
                <a16:creationId xmlns="" xmlns:a16="http://schemas.microsoft.com/office/drawing/2014/main" id="{F9A35EAB-4E62-435F-894A-C1D85F4C0FD8}"/>
              </a:ext>
            </a:extLst>
          </p:cNvPr>
          <p:cNvSpPr/>
          <p:nvPr/>
        </p:nvSpPr>
        <p:spPr>
          <a:xfrm>
            <a:off x="6357950" y="1714488"/>
            <a:ext cx="264320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latin typeface="Trebuchet MS" pitchFamily="34" charset="0"/>
              </a:rPr>
              <a:t>OPĆE NAČELO: </a:t>
            </a:r>
            <a:r>
              <a:rPr lang="en-GB" sz="2000" dirty="0" smtClean="0">
                <a:solidFill>
                  <a:srgbClr val="0070C0"/>
                </a:solidFill>
                <a:latin typeface="Trebuchet MS" pitchFamily="34" charset="0"/>
              </a:rPr>
              <a:t>POSREDOVANJE IZMEĐU RAZNIH INTERESA U PROSTORU</a:t>
            </a:r>
          </a:p>
          <a:p>
            <a:pPr marL="0" lvl="5">
              <a:defRPr/>
            </a:pPr>
            <a:endParaRPr lang="en-GB" sz="20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defRPr/>
            </a:pPr>
            <a:r>
              <a:rPr lang="en-GB" sz="1600" dirty="0" smtClean="0">
                <a:latin typeface="Trebuchet MS" pitchFamily="34" charset="0"/>
              </a:rPr>
              <a:t>SEKTORSKI PLANOVI:</a:t>
            </a:r>
          </a:p>
          <a:p>
            <a:pPr marL="0" lvl="5"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u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sagledavanju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prostora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gledaju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samo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svoj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sloj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područje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ili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interes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defRPr/>
            </a:pP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defRPr/>
            </a:pPr>
            <a:r>
              <a:rPr lang="en-GB" sz="1600" dirty="0" smtClean="0">
                <a:latin typeface="Trebuchet MS" pitchFamily="34" charset="0"/>
              </a:rPr>
              <a:t>INTEGRALNO PLANIRANJE:</a:t>
            </a:r>
          </a:p>
          <a:p>
            <a:pPr marL="0" lvl="5">
              <a:defRPr/>
            </a:pP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sagledava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širu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sliku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optimizira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sektorske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interese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s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pozicije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cjeline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587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r-HR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PROSTORNI </a:t>
            </a:r>
            <a:r>
              <a:rPr lang="hr-HR" sz="2800" i="1" dirty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PLAN </a:t>
            </a:r>
            <a:r>
              <a:rPr lang="hr-HR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UREĐENJA</a:t>
            </a: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 OPĆINE/GRADA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52BD03B-2031-4789-B9F0-7E7F08B94E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59467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7699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i="1" dirty="0" smtClean="0">
            <a:solidFill>
              <a:schemeClr val="bg1">
                <a:lumMod val="50000"/>
              </a:schemeClr>
            </a:solidFill>
            <a:latin typeface="Trebuchet MS" panose="020B0603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28877</TotalTime>
  <Words>774</Words>
  <Application>Microsoft Office PowerPoint</Application>
  <PresentationFormat>On-screen Show (4:3)</PresentationFormat>
  <Paragraphs>86</Paragraphs>
  <Slides>11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Module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>GFOS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PERSPEKTIVE OBNOVE GATORA KAO ELEMENTA BARANJSKOG KULTURNOG KRAJOLIKA</dc:title>
  <dc:creator>sanja</dc:creator>
  <cp:lastModifiedBy>icingel</cp:lastModifiedBy>
  <cp:revision>754</cp:revision>
  <cp:lastPrinted>2012-11-11T11:25:20Z</cp:lastPrinted>
  <dcterms:created xsi:type="dcterms:W3CDTF">2012-09-27T09:03:07Z</dcterms:created>
  <dcterms:modified xsi:type="dcterms:W3CDTF">2020-11-17T11:15:59Z</dcterms:modified>
</cp:coreProperties>
</file>