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notesMasterIdLst>
    <p:notesMasterId r:id="rId19"/>
  </p:notesMasterIdLst>
  <p:sldIdLst>
    <p:sldId id="299" r:id="rId4"/>
    <p:sldId id="322" r:id="rId5"/>
    <p:sldId id="326" r:id="rId6"/>
    <p:sldId id="335" r:id="rId7"/>
    <p:sldId id="306" r:id="rId8"/>
    <p:sldId id="339" r:id="rId9"/>
    <p:sldId id="350" r:id="rId10"/>
    <p:sldId id="340" r:id="rId11"/>
    <p:sldId id="345" r:id="rId12"/>
    <p:sldId id="347" r:id="rId13"/>
    <p:sldId id="324" r:id="rId14"/>
    <p:sldId id="348" r:id="rId15"/>
    <p:sldId id="349" r:id="rId16"/>
    <p:sldId id="313" r:id="rId17"/>
    <p:sldId id="325" r:id="rId18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8">
          <p15:clr>
            <a:srgbClr val="A4A3A4"/>
          </p15:clr>
        </p15:guide>
        <p15:guide id="2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F4D"/>
    <a:srgbClr val="A50021"/>
    <a:srgbClr val="8EABDE"/>
    <a:srgbClr val="298742"/>
    <a:srgbClr val="F50736"/>
    <a:srgbClr val="1F88C8"/>
    <a:srgbClr val="78F8FF"/>
    <a:srgbClr val="8FACE1"/>
    <a:srgbClr val="5DD8F2"/>
    <a:srgbClr val="A4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3" autoAdjust="0"/>
  </p:normalViewPr>
  <p:slideViewPr>
    <p:cSldViewPr snapToGrid="0">
      <p:cViewPr varScale="1">
        <p:scale>
          <a:sx n="83" d="100"/>
          <a:sy n="83" d="100"/>
        </p:scale>
        <p:origin x="-1500" y="-84"/>
      </p:cViewPr>
      <p:guideLst>
        <p:guide orient="horz" pos="3728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51B52-3AC4-ED4F-89E4-5901821EBF4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81367FA0-8C3B-8740-BC89-98086D8376AB}">
      <dgm:prSet phldrT="[Text]" custT="1"/>
      <dgm:spPr/>
      <dgm:t>
        <a:bodyPr/>
        <a:lstStyle/>
        <a:p>
          <a:r>
            <a:rPr lang="hr-HR" sz="2000" dirty="0" smtClean="0">
              <a:solidFill>
                <a:schemeClr val="accent4">
                  <a:lumMod val="50000"/>
                </a:schemeClr>
              </a:solidFill>
            </a:rPr>
            <a:t>Rođena u Osijeku</a:t>
          </a:r>
          <a:endParaRPr lang="en-U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2C2517EE-EEED-D54E-9963-28B6A7C6320D}" type="parTrans" cxnId="{1A9E0342-8195-A345-97C6-27958D8FE98C}">
      <dgm:prSet/>
      <dgm:spPr/>
      <dgm:t>
        <a:bodyPr/>
        <a:lstStyle/>
        <a:p>
          <a:endParaRPr lang="en-US"/>
        </a:p>
      </dgm:t>
    </dgm:pt>
    <dgm:pt modelId="{D05B3370-65A9-984B-A629-90118080E6F1}" type="sibTrans" cxnId="{1A9E0342-8195-A345-97C6-27958D8FE98C}">
      <dgm:prSet/>
      <dgm:spPr/>
      <dgm:t>
        <a:bodyPr/>
        <a:lstStyle/>
        <a:p>
          <a:endParaRPr lang="en-US"/>
        </a:p>
      </dgm:t>
    </dgm:pt>
    <dgm:pt modelId="{2CD19B97-16CF-1040-A181-14CA907B0738}">
      <dgm:prSet phldrT="[Text]" custT="1"/>
      <dgm:spPr/>
      <dgm:t>
        <a:bodyPr/>
        <a:lstStyle/>
        <a:p>
          <a:r>
            <a:rPr lang="hr-HR" sz="2000" dirty="0" smtClean="0">
              <a:solidFill>
                <a:srgbClr val="00405F"/>
              </a:solidFill>
            </a:rPr>
            <a:t>Diplomirala i magistrirala na Ekonomskom fakultetu u Zagrebu</a:t>
          </a:r>
          <a:endParaRPr lang="en-US" sz="2000" dirty="0">
            <a:solidFill>
              <a:srgbClr val="00405F"/>
            </a:solidFill>
          </a:endParaRPr>
        </a:p>
      </dgm:t>
    </dgm:pt>
    <dgm:pt modelId="{B950B4E9-9B93-BF4F-AC36-B0CE8F747942}" type="parTrans" cxnId="{FBD9F861-4465-8E47-9DA9-F1F07AD566F2}">
      <dgm:prSet/>
      <dgm:spPr/>
      <dgm:t>
        <a:bodyPr/>
        <a:lstStyle/>
        <a:p>
          <a:endParaRPr lang="en-US"/>
        </a:p>
      </dgm:t>
    </dgm:pt>
    <dgm:pt modelId="{9E2F4C2C-4E0C-A947-9779-4E9365F8FCEE}" type="sibTrans" cxnId="{FBD9F861-4465-8E47-9DA9-F1F07AD566F2}">
      <dgm:prSet/>
      <dgm:spPr/>
      <dgm:t>
        <a:bodyPr/>
        <a:lstStyle/>
        <a:p>
          <a:endParaRPr lang="en-US"/>
        </a:p>
      </dgm:t>
    </dgm:pt>
    <dgm:pt modelId="{FBC579DC-5FF1-0D42-ABCE-EB9213E55AE4}">
      <dgm:prSet phldrT="[Text]" custT="1"/>
      <dgm:spPr/>
      <dgm:t>
        <a:bodyPr/>
        <a:lstStyle/>
        <a:p>
          <a:r>
            <a:rPr lang="hr-HR" sz="2000" dirty="0" smtClean="0">
              <a:solidFill>
                <a:srgbClr val="00405F"/>
              </a:solidFill>
            </a:rPr>
            <a:t>2000.-2005. Zagrebačka banka d.d. Zagreb</a:t>
          </a:r>
        </a:p>
        <a:p>
          <a:r>
            <a:rPr lang="hr-HR" sz="2000" dirty="0" smtClean="0">
              <a:solidFill>
                <a:srgbClr val="00405F"/>
              </a:solidFill>
            </a:rPr>
            <a:t>2005.-2011. Werkos d.o.o. Osijek</a:t>
          </a:r>
        </a:p>
        <a:p>
          <a:r>
            <a:rPr lang="hr-HR" sz="2000" dirty="0" smtClean="0">
              <a:solidFill>
                <a:srgbClr val="00405F"/>
              </a:solidFill>
            </a:rPr>
            <a:t>2011.-</a:t>
          </a:r>
        </a:p>
        <a:p>
          <a:r>
            <a:rPr lang="hr-HR" sz="2000" dirty="0" smtClean="0">
              <a:solidFill>
                <a:srgbClr val="00405F"/>
              </a:solidFill>
            </a:rPr>
            <a:t>Građevinski  i arhitektonski fakultet Osijek</a:t>
          </a:r>
          <a:endParaRPr lang="en-US" sz="2000" dirty="0">
            <a:solidFill>
              <a:srgbClr val="00405F"/>
            </a:solidFill>
          </a:endParaRPr>
        </a:p>
      </dgm:t>
    </dgm:pt>
    <dgm:pt modelId="{425D5EE4-23C9-9644-9ABC-771C470AE342}" type="parTrans" cxnId="{6171DD09-1A27-394E-9A35-2B8DC9A9AF6D}">
      <dgm:prSet/>
      <dgm:spPr/>
      <dgm:t>
        <a:bodyPr/>
        <a:lstStyle/>
        <a:p>
          <a:endParaRPr lang="en-US"/>
        </a:p>
      </dgm:t>
    </dgm:pt>
    <dgm:pt modelId="{5A5EC4E8-98F0-9B4E-ABE8-DFFAE8FEACD3}" type="sibTrans" cxnId="{6171DD09-1A27-394E-9A35-2B8DC9A9AF6D}">
      <dgm:prSet/>
      <dgm:spPr/>
      <dgm:t>
        <a:bodyPr/>
        <a:lstStyle/>
        <a:p>
          <a:endParaRPr lang="en-US"/>
        </a:p>
      </dgm:t>
    </dgm:pt>
    <dgm:pt modelId="{BF298954-A3AC-6342-B774-647350D1AA6F}" type="pres">
      <dgm:prSet presAssocID="{16A51B52-3AC4-ED4F-89E4-5901821EBF4B}" presName="arrowDiagram" presStyleCnt="0">
        <dgm:presLayoutVars>
          <dgm:chMax val="5"/>
          <dgm:dir/>
          <dgm:resizeHandles val="exact"/>
        </dgm:presLayoutVars>
      </dgm:prSet>
      <dgm:spPr/>
    </dgm:pt>
    <dgm:pt modelId="{AFC0C313-B5B2-734A-AA4F-15FFA9F5AB83}" type="pres">
      <dgm:prSet presAssocID="{16A51B52-3AC4-ED4F-89E4-5901821EBF4B}" presName="arrow" presStyleLbl="bgShp" presStyleIdx="0" presStyleCnt="1"/>
      <dgm:spPr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</dgm:spPr>
    </dgm:pt>
    <dgm:pt modelId="{7603F387-A399-5049-B933-7C1CC74B8F3C}" type="pres">
      <dgm:prSet presAssocID="{16A51B52-3AC4-ED4F-89E4-5901821EBF4B}" presName="arrowDiagram3" presStyleCnt="0"/>
      <dgm:spPr/>
    </dgm:pt>
    <dgm:pt modelId="{06970A73-0BDF-7A48-ABCA-FB56D647CEFF}" type="pres">
      <dgm:prSet presAssocID="{81367FA0-8C3B-8740-BC89-98086D8376AB}" presName="bullet3a" presStyleLbl="node1" presStyleIdx="0" presStyleCnt="3" custScaleX="507122" custScaleY="507122"/>
      <dgm:spPr>
        <a:gradFill rotWithShape="0">
          <a:gsLst>
            <a:gs pos="0">
              <a:srgbClr val="34A8CC"/>
            </a:gs>
            <a:gs pos="100000">
              <a:srgbClr val="227088"/>
            </a:gs>
          </a:gsLst>
        </a:gradFill>
      </dgm:spPr>
    </dgm:pt>
    <dgm:pt modelId="{24D49483-C766-6549-90BC-461258ED1729}" type="pres">
      <dgm:prSet presAssocID="{81367FA0-8C3B-8740-BC89-98086D8376A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653-55BE-AF47-86CB-3CD9C8399F83}" type="pres">
      <dgm:prSet presAssocID="{2CD19B97-16CF-1040-A181-14CA907B0738}" presName="bullet3b" presStyleLbl="node1" presStyleIdx="1" presStyleCnt="3" custScaleX="395587" custScaleY="395587"/>
      <dgm:spPr>
        <a:gradFill rotWithShape="0">
          <a:gsLst>
            <a:gs pos="0">
              <a:srgbClr val="60DCEB"/>
            </a:gs>
            <a:gs pos="100000">
              <a:srgbClr val="1F88C8"/>
            </a:gs>
          </a:gsLst>
        </a:gradFill>
      </dgm:spPr>
    </dgm:pt>
    <dgm:pt modelId="{BB9520BA-1B3A-FA4E-A838-146C35BF2ADD}" type="pres">
      <dgm:prSet presAssocID="{2CD19B97-16CF-1040-A181-14CA907B0738}" presName="textBox3b" presStyleLbl="revTx" presStyleIdx="1" presStyleCnt="3" custScaleX="10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2683-E277-EA41-8422-7B2EC899A09B}" type="pres">
      <dgm:prSet presAssocID="{FBC579DC-5FF1-0D42-ABCE-EB9213E55AE4}" presName="bullet3c" presStyleLbl="node1" presStyleIdx="2" presStyleCnt="3" custScaleX="358120" custScaleY="358120"/>
      <dgm:spPr>
        <a:gradFill rotWithShape="0">
          <a:gsLst>
            <a:gs pos="0">
              <a:srgbClr val="60DCEB"/>
            </a:gs>
            <a:gs pos="100000">
              <a:srgbClr val="3FC1FF"/>
            </a:gs>
          </a:gsLst>
        </a:gradFill>
      </dgm:spPr>
    </dgm:pt>
    <dgm:pt modelId="{72F40DAD-736C-5B40-866F-9B4FE839E66B}" type="pres">
      <dgm:prSet presAssocID="{FBC579DC-5FF1-0D42-ABCE-EB9213E55AE4}" presName="textBox3c" presStyleLbl="revTx" presStyleIdx="2" presStyleCnt="3" custScaleX="127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6C53B-827C-4268-9CEC-01A581AF6EB3}" type="presOf" srcId="{81367FA0-8C3B-8740-BC89-98086D8376AB}" destId="{24D49483-C766-6549-90BC-461258ED1729}" srcOrd="0" destOrd="0" presId="urn:microsoft.com/office/officeart/2005/8/layout/arrow2"/>
    <dgm:cxn modelId="{728AE0B0-5484-4C42-B1DE-8ABC2E685211}" type="presOf" srcId="{FBC579DC-5FF1-0D42-ABCE-EB9213E55AE4}" destId="{72F40DAD-736C-5B40-866F-9B4FE839E66B}" srcOrd="0" destOrd="0" presId="urn:microsoft.com/office/officeart/2005/8/layout/arrow2"/>
    <dgm:cxn modelId="{6171DD09-1A27-394E-9A35-2B8DC9A9AF6D}" srcId="{16A51B52-3AC4-ED4F-89E4-5901821EBF4B}" destId="{FBC579DC-5FF1-0D42-ABCE-EB9213E55AE4}" srcOrd="2" destOrd="0" parTransId="{425D5EE4-23C9-9644-9ABC-771C470AE342}" sibTransId="{5A5EC4E8-98F0-9B4E-ABE8-DFFAE8FEACD3}"/>
    <dgm:cxn modelId="{FBD9F861-4465-8E47-9DA9-F1F07AD566F2}" srcId="{16A51B52-3AC4-ED4F-89E4-5901821EBF4B}" destId="{2CD19B97-16CF-1040-A181-14CA907B0738}" srcOrd="1" destOrd="0" parTransId="{B950B4E9-9B93-BF4F-AC36-B0CE8F747942}" sibTransId="{9E2F4C2C-4E0C-A947-9779-4E9365F8FCEE}"/>
    <dgm:cxn modelId="{FED8F68C-4D08-413B-ADDC-C5C6E8118CB8}" type="presOf" srcId="{2CD19B97-16CF-1040-A181-14CA907B0738}" destId="{BB9520BA-1B3A-FA4E-A838-146C35BF2ADD}" srcOrd="0" destOrd="0" presId="urn:microsoft.com/office/officeart/2005/8/layout/arrow2"/>
    <dgm:cxn modelId="{1A9E0342-8195-A345-97C6-27958D8FE98C}" srcId="{16A51B52-3AC4-ED4F-89E4-5901821EBF4B}" destId="{81367FA0-8C3B-8740-BC89-98086D8376AB}" srcOrd="0" destOrd="0" parTransId="{2C2517EE-EEED-D54E-9963-28B6A7C6320D}" sibTransId="{D05B3370-65A9-984B-A629-90118080E6F1}"/>
    <dgm:cxn modelId="{7EE8CB93-5CE7-4750-B86B-F46965A7AC73}" type="presOf" srcId="{16A51B52-3AC4-ED4F-89E4-5901821EBF4B}" destId="{BF298954-A3AC-6342-B774-647350D1AA6F}" srcOrd="0" destOrd="0" presId="urn:microsoft.com/office/officeart/2005/8/layout/arrow2"/>
    <dgm:cxn modelId="{267DC324-FA34-486A-9D15-F95F3E8AB163}" type="presParOf" srcId="{BF298954-A3AC-6342-B774-647350D1AA6F}" destId="{AFC0C313-B5B2-734A-AA4F-15FFA9F5AB83}" srcOrd="0" destOrd="0" presId="urn:microsoft.com/office/officeart/2005/8/layout/arrow2"/>
    <dgm:cxn modelId="{913F7E81-0B2A-4F7D-82B7-5AF9408A3F61}" type="presParOf" srcId="{BF298954-A3AC-6342-B774-647350D1AA6F}" destId="{7603F387-A399-5049-B933-7C1CC74B8F3C}" srcOrd="1" destOrd="0" presId="urn:microsoft.com/office/officeart/2005/8/layout/arrow2"/>
    <dgm:cxn modelId="{333DCCB9-0B0E-4564-89AE-6D5007AE5BE4}" type="presParOf" srcId="{7603F387-A399-5049-B933-7C1CC74B8F3C}" destId="{06970A73-0BDF-7A48-ABCA-FB56D647CEFF}" srcOrd="0" destOrd="0" presId="urn:microsoft.com/office/officeart/2005/8/layout/arrow2"/>
    <dgm:cxn modelId="{F61BECE7-FA24-4C6B-A961-2D3BE75FCA33}" type="presParOf" srcId="{7603F387-A399-5049-B933-7C1CC74B8F3C}" destId="{24D49483-C766-6549-90BC-461258ED1729}" srcOrd="1" destOrd="0" presId="urn:microsoft.com/office/officeart/2005/8/layout/arrow2"/>
    <dgm:cxn modelId="{925B0D4A-3C43-43FD-83F3-0347C9BF7DFA}" type="presParOf" srcId="{7603F387-A399-5049-B933-7C1CC74B8F3C}" destId="{B943E653-55BE-AF47-86CB-3CD9C8399F83}" srcOrd="2" destOrd="0" presId="urn:microsoft.com/office/officeart/2005/8/layout/arrow2"/>
    <dgm:cxn modelId="{0468BDEF-BA04-4D60-8053-025D5870D532}" type="presParOf" srcId="{7603F387-A399-5049-B933-7C1CC74B8F3C}" destId="{BB9520BA-1B3A-FA4E-A838-146C35BF2ADD}" srcOrd="3" destOrd="0" presId="urn:microsoft.com/office/officeart/2005/8/layout/arrow2"/>
    <dgm:cxn modelId="{B2B3DC03-FB80-43A2-A0A8-C77069E85717}" type="presParOf" srcId="{7603F387-A399-5049-B933-7C1CC74B8F3C}" destId="{E0532683-E277-EA41-8422-7B2EC899A09B}" srcOrd="4" destOrd="0" presId="urn:microsoft.com/office/officeart/2005/8/layout/arrow2"/>
    <dgm:cxn modelId="{2D33B044-D2BB-4010-8128-E230EB895ECA}" type="presParOf" srcId="{7603F387-A399-5049-B933-7C1CC74B8F3C}" destId="{72F40DAD-736C-5B40-866F-9B4FE839E6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339CD-1334-5346-B1E0-0495A20CAFA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4E22AB2-4765-D64A-AF93-9BD4314CF21A}">
      <dgm:prSet phldrT="[Text]" custT="1"/>
      <dgm:spPr>
        <a:gradFill rotWithShape="0">
          <a:gsLst>
            <a:gs pos="0">
              <a:srgbClr val="0070C0"/>
            </a:gs>
            <a:gs pos="100000">
              <a:srgbClr val="00405F"/>
            </a:gs>
          </a:gsLst>
          <a:lin ang="10500000" scaled="0"/>
        </a:gradFill>
      </dgm:spPr>
      <dgm:t>
        <a:bodyPr/>
        <a:lstStyle/>
        <a:p>
          <a:r>
            <a:rPr lang="en-US" sz="1600" dirty="0" smtClean="0">
              <a:latin typeface="Arial"/>
              <a:cs typeface="Arial"/>
            </a:rPr>
            <a:t>OSNOVNI EKONOMSKI POJMOVI I ZAKONSKI OKVIR</a:t>
          </a:r>
          <a:endParaRPr lang="en-US" sz="1600" dirty="0">
            <a:latin typeface="Arial"/>
            <a:cs typeface="Arial"/>
          </a:endParaRPr>
        </a:p>
      </dgm:t>
    </dgm:pt>
    <dgm:pt modelId="{E57A1F93-E60C-4F44-9CD8-235A1F174F87}" type="parTrans" cxnId="{63B59877-B442-1D4F-ADAE-30D06FDF219B}">
      <dgm:prSet/>
      <dgm:spPr/>
      <dgm:t>
        <a:bodyPr/>
        <a:lstStyle/>
        <a:p>
          <a:endParaRPr lang="en-US"/>
        </a:p>
      </dgm:t>
    </dgm:pt>
    <dgm:pt modelId="{A68D47C3-2314-A94E-AB40-486C41778A10}" type="sibTrans" cxnId="{63B59877-B442-1D4F-ADAE-30D06FDF219B}">
      <dgm:prSet/>
      <dgm:spPr/>
      <dgm:t>
        <a:bodyPr/>
        <a:lstStyle/>
        <a:p>
          <a:endParaRPr lang="en-US"/>
        </a:p>
      </dgm:t>
    </dgm:pt>
    <dgm:pt modelId="{296C8D5A-7545-EC49-ABF5-F3D46CDD93A5}">
      <dgm:prSet phldrT="[Text]" custT="1"/>
      <dgm:spPr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0500000" scaled="0"/>
        </a:gradFill>
      </dgm:spPr>
      <dgm:t>
        <a:bodyPr/>
        <a:lstStyle/>
        <a:p>
          <a:r>
            <a:rPr lang="en-US" sz="1600" dirty="0" smtClean="0">
              <a:latin typeface="Arial"/>
              <a:cs typeface="Arial"/>
            </a:rPr>
            <a:t>FINANCIJE I RAČUNOVODSTVO</a:t>
          </a:r>
          <a:endParaRPr lang="en-US" sz="1600" dirty="0">
            <a:latin typeface="Arial"/>
            <a:cs typeface="Arial"/>
          </a:endParaRPr>
        </a:p>
      </dgm:t>
    </dgm:pt>
    <dgm:pt modelId="{192EB120-D01A-AB44-93C2-BE598B29EE49}" type="parTrans" cxnId="{0983A8E8-F81D-2C42-BEB8-67EF5B070FB5}">
      <dgm:prSet/>
      <dgm:spPr/>
      <dgm:t>
        <a:bodyPr/>
        <a:lstStyle/>
        <a:p>
          <a:endParaRPr lang="en-US"/>
        </a:p>
      </dgm:t>
    </dgm:pt>
    <dgm:pt modelId="{CBCEB8E4-4636-1E42-82B5-5DE753507621}" type="sibTrans" cxnId="{0983A8E8-F81D-2C42-BEB8-67EF5B070FB5}">
      <dgm:prSet/>
      <dgm:spPr/>
      <dgm:t>
        <a:bodyPr/>
        <a:lstStyle/>
        <a:p>
          <a:endParaRPr lang="en-US"/>
        </a:p>
      </dgm:t>
    </dgm:pt>
    <dgm:pt modelId="{D32E4BE2-9E68-9D4E-83C1-855103317570}">
      <dgm:prSet phldrT="[Text]" custT="1"/>
      <dgm:spPr>
        <a:gradFill rotWithShape="0">
          <a:gsLst>
            <a:gs pos="0">
              <a:srgbClr val="3FC1FF"/>
            </a:gs>
            <a:gs pos="100000">
              <a:srgbClr val="1F88C8"/>
            </a:gs>
          </a:gsLst>
          <a:lin ang="10500000" scaled="0"/>
        </a:gra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"/>
              <a:cs typeface="Arial"/>
            </a:rPr>
            <a:t>MARKETING</a:t>
          </a:r>
          <a:endParaRPr lang="en-US" sz="1600" dirty="0">
            <a:solidFill>
              <a:schemeClr val="bg1"/>
            </a:solidFill>
            <a:latin typeface="Arial"/>
            <a:cs typeface="Arial"/>
          </a:endParaRPr>
        </a:p>
      </dgm:t>
    </dgm:pt>
    <dgm:pt modelId="{E3B898FA-0B57-ED42-9E2D-87DF56A8EE6D}" type="parTrans" cxnId="{8A60FB06-0A0A-F748-AD7F-F2400853258B}">
      <dgm:prSet/>
      <dgm:spPr/>
      <dgm:t>
        <a:bodyPr/>
        <a:lstStyle/>
        <a:p>
          <a:endParaRPr lang="en-US"/>
        </a:p>
      </dgm:t>
    </dgm:pt>
    <dgm:pt modelId="{BF1A1DCE-7E60-F94E-A3C3-8FB42C780955}" type="sibTrans" cxnId="{8A60FB06-0A0A-F748-AD7F-F2400853258B}">
      <dgm:prSet/>
      <dgm:spPr/>
      <dgm:t>
        <a:bodyPr/>
        <a:lstStyle/>
        <a:p>
          <a:endParaRPr lang="en-US"/>
        </a:p>
      </dgm:t>
    </dgm:pt>
    <dgm:pt modelId="{6AAFFD00-A11E-4F8D-938A-AB5318D9F408}">
      <dgm:prSet phldrT="[Text]" custT="1"/>
      <dgm:spPr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0500000" scaled="0"/>
        </a:gradFill>
      </dgm:spPr>
      <dgm:t>
        <a:bodyPr/>
        <a:lstStyle/>
        <a:p>
          <a:r>
            <a:rPr lang="en-US" sz="1600" dirty="0" smtClean="0">
              <a:latin typeface="Arial"/>
              <a:cs typeface="Arial"/>
            </a:rPr>
            <a:t>MENADŽMENT</a:t>
          </a:r>
          <a:endParaRPr lang="en-US" sz="1600" dirty="0">
            <a:latin typeface="Arial"/>
            <a:cs typeface="Arial"/>
          </a:endParaRPr>
        </a:p>
      </dgm:t>
    </dgm:pt>
    <dgm:pt modelId="{96177669-B712-447F-A70B-A4FF3C6DDF45}" type="parTrans" cxnId="{D5FB3A47-D9E5-42BA-9CC8-D382B33D28A0}">
      <dgm:prSet/>
      <dgm:spPr/>
      <dgm:t>
        <a:bodyPr/>
        <a:lstStyle/>
        <a:p>
          <a:endParaRPr lang="hr-HR"/>
        </a:p>
      </dgm:t>
    </dgm:pt>
    <dgm:pt modelId="{CD69478C-C16F-4642-AB11-DD2F198BCE8D}" type="sibTrans" cxnId="{D5FB3A47-D9E5-42BA-9CC8-D382B33D28A0}">
      <dgm:prSet/>
      <dgm:spPr/>
      <dgm:t>
        <a:bodyPr/>
        <a:lstStyle/>
        <a:p>
          <a:endParaRPr lang="hr-HR"/>
        </a:p>
      </dgm:t>
    </dgm:pt>
    <dgm:pt modelId="{E6398FE1-A6D9-4E40-84D6-71F78BCE9508}" type="pres">
      <dgm:prSet presAssocID="{537339CD-1334-5346-B1E0-0495A20CAFA7}" presName="CompostProcess" presStyleCnt="0">
        <dgm:presLayoutVars>
          <dgm:dir/>
          <dgm:resizeHandles val="exact"/>
        </dgm:presLayoutVars>
      </dgm:prSet>
      <dgm:spPr/>
    </dgm:pt>
    <dgm:pt modelId="{11D6DE97-E59A-0F45-B8AE-BAAED31D1F1B}" type="pres">
      <dgm:prSet presAssocID="{537339CD-1334-5346-B1E0-0495A20CAFA7}" presName="arrow" presStyleLbl="bgShp" presStyleIdx="0" presStyleCnt="1" custScaleX="117647" custLinFactNeighborY="210"/>
      <dgm:spPr>
        <a:solidFill>
          <a:schemeClr val="tx1">
            <a:lumMod val="85000"/>
          </a:schemeClr>
        </a:solidFill>
      </dgm:spPr>
    </dgm:pt>
    <dgm:pt modelId="{9A5CED87-ACD7-764B-8A4D-0EF8896E25B6}" type="pres">
      <dgm:prSet presAssocID="{537339CD-1334-5346-B1E0-0495A20CAFA7}" presName="linearProcess" presStyleCnt="0"/>
      <dgm:spPr/>
    </dgm:pt>
    <dgm:pt modelId="{9F17E099-765B-CF4F-89E9-D17A76BFDC55}" type="pres">
      <dgm:prSet presAssocID="{74E22AB2-4765-D64A-AF93-9BD4314CF21A}" presName="textNode" presStyleLbl="node1" presStyleIdx="0" presStyleCnt="4" custScaleX="153228" custScaleY="90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C5F2A-B0D1-FE41-B478-6C853D971F12}" type="pres">
      <dgm:prSet presAssocID="{A68D47C3-2314-A94E-AB40-486C41778A10}" presName="sibTrans" presStyleCnt="0"/>
      <dgm:spPr/>
    </dgm:pt>
    <dgm:pt modelId="{079BE834-201D-644F-A04A-268B34F078A6}" type="pres">
      <dgm:prSet presAssocID="{296C8D5A-7545-EC49-ABF5-F3D46CDD93A5}" presName="textNode" presStyleLbl="node1" presStyleIdx="1" presStyleCnt="4" custScaleX="186233" custScaleY="91931" custLinFactNeighborX="-80128" custLinFactNeighborY="-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5A554-3098-0F49-9D1A-2FC4F151AAD4}" type="pres">
      <dgm:prSet presAssocID="{CBCEB8E4-4636-1E42-82B5-5DE753507621}" presName="sibTrans" presStyleCnt="0"/>
      <dgm:spPr/>
    </dgm:pt>
    <dgm:pt modelId="{04324481-A458-47BF-84B6-58BCF25116B0}" type="pres">
      <dgm:prSet presAssocID="{6AAFFD00-A11E-4F8D-938A-AB5318D9F408}" presName="textNode" presStyleLbl="node1" presStyleIdx="2" presStyleCnt="4" custScaleX="133291" custScaleY="89587" custLinFactX="-10277" custLinFactNeighborX="-100000" custLinFactNeighborY="5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05DE7F-2317-4DDF-8DB2-9DDADB04D680}" type="pres">
      <dgm:prSet presAssocID="{CD69478C-C16F-4642-AB11-DD2F198BCE8D}" presName="sibTrans" presStyleCnt="0"/>
      <dgm:spPr/>
    </dgm:pt>
    <dgm:pt modelId="{4076167F-96B9-2840-9D51-11191ECEA048}" type="pres">
      <dgm:prSet presAssocID="{D32E4BE2-9E68-9D4E-83C1-855103317570}" presName="textNode" presStyleLbl="node1" presStyleIdx="3" presStyleCnt="4" custScaleX="113157" custScaleY="89611" custLinFactX="-23974" custLinFactNeighborX="-100000" custLinFactNeighborY="-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3A8E8-F81D-2C42-BEB8-67EF5B070FB5}" srcId="{537339CD-1334-5346-B1E0-0495A20CAFA7}" destId="{296C8D5A-7545-EC49-ABF5-F3D46CDD93A5}" srcOrd="1" destOrd="0" parTransId="{192EB120-D01A-AB44-93C2-BE598B29EE49}" sibTransId="{CBCEB8E4-4636-1E42-82B5-5DE753507621}"/>
    <dgm:cxn modelId="{63B59877-B442-1D4F-ADAE-30D06FDF219B}" srcId="{537339CD-1334-5346-B1E0-0495A20CAFA7}" destId="{74E22AB2-4765-D64A-AF93-9BD4314CF21A}" srcOrd="0" destOrd="0" parTransId="{E57A1F93-E60C-4F44-9CD8-235A1F174F87}" sibTransId="{A68D47C3-2314-A94E-AB40-486C41778A10}"/>
    <dgm:cxn modelId="{3715C493-A360-4FF7-B196-F90A180B2766}" type="presOf" srcId="{537339CD-1334-5346-B1E0-0495A20CAFA7}" destId="{E6398FE1-A6D9-4E40-84D6-71F78BCE9508}" srcOrd="0" destOrd="0" presId="urn:microsoft.com/office/officeart/2005/8/layout/hProcess9"/>
    <dgm:cxn modelId="{D5FB3A47-D9E5-42BA-9CC8-D382B33D28A0}" srcId="{537339CD-1334-5346-B1E0-0495A20CAFA7}" destId="{6AAFFD00-A11E-4F8D-938A-AB5318D9F408}" srcOrd="2" destOrd="0" parTransId="{96177669-B712-447F-A70B-A4FF3C6DDF45}" sibTransId="{CD69478C-C16F-4642-AB11-DD2F198BCE8D}"/>
    <dgm:cxn modelId="{0BD69C2F-8037-4E60-999C-2B308D9A2B52}" type="presOf" srcId="{6AAFFD00-A11E-4F8D-938A-AB5318D9F408}" destId="{04324481-A458-47BF-84B6-58BCF25116B0}" srcOrd="0" destOrd="0" presId="urn:microsoft.com/office/officeart/2005/8/layout/hProcess9"/>
    <dgm:cxn modelId="{8A60FB06-0A0A-F748-AD7F-F2400853258B}" srcId="{537339CD-1334-5346-B1E0-0495A20CAFA7}" destId="{D32E4BE2-9E68-9D4E-83C1-855103317570}" srcOrd="3" destOrd="0" parTransId="{E3B898FA-0B57-ED42-9E2D-87DF56A8EE6D}" sibTransId="{BF1A1DCE-7E60-F94E-A3C3-8FB42C780955}"/>
    <dgm:cxn modelId="{4066BBEB-D764-480D-BCF7-1AF5883BF5F9}" type="presOf" srcId="{74E22AB2-4765-D64A-AF93-9BD4314CF21A}" destId="{9F17E099-765B-CF4F-89E9-D17A76BFDC55}" srcOrd="0" destOrd="0" presId="urn:microsoft.com/office/officeart/2005/8/layout/hProcess9"/>
    <dgm:cxn modelId="{8BD6C445-E462-49EC-919A-3B123E8D5455}" type="presOf" srcId="{D32E4BE2-9E68-9D4E-83C1-855103317570}" destId="{4076167F-96B9-2840-9D51-11191ECEA048}" srcOrd="0" destOrd="0" presId="urn:microsoft.com/office/officeart/2005/8/layout/hProcess9"/>
    <dgm:cxn modelId="{85272DB9-287E-42DF-824C-E0DB24CE1905}" type="presOf" srcId="{296C8D5A-7545-EC49-ABF5-F3D46CDD93A5}" destId="{079BE834-201D-644F-A04A-268B34F078A6}" srcOrd="0" destOrd="0" presId="urn:microsoft.com/office/officeart/2005/8/layout/hProcess9"/>
    <dgm:cxn modelId="{4B9FD25B-8D6C-4FC8-9DCB-012F0D378DA8}" type="presParOf" srcId="{E6398FE1-A6D9-4E40-84D6-71F78BCE9508}" destId="{11D6DE97-E59A-0F45-B8AE-BAAED31D1F1B}" srcOrd="0" destOrd="0" presId="urn:microsoft.com/office/officeart/2005/8/layout/hProcess9"/>
    <dgm:cxn modelId="{A5ED3D89-4717-4993-B2D2-7EBF52B5A95F}" type="presParOf" srcId="{E6398FE1-A6D9-4E40-84D6-71F78BCE9508}" destId="{9A5CED87-ACD7-764B-8A4D-0EF8896E25B6}" srcOrd="1" destOrd="0" presId="urn:microsoft.com/office/officeart/2005/8/layout/hProcess9"/>
    <dgm:cxn modelId="{8C326F2E-286E-44BB-B769-16414ED3A080}" type="presParOf" srcId="{9A5CED87-ACD7-764B-8A4D-0EF8896E25B6}" destId="{9F17E099-765B-CF4F-89E9-D17A76BFDC55}" srcOrd="0" destOrd="0" presId="urn:microsoft.com/office/officeart/2005/8/layout/hProcess9"/>
    <dgm:cxn modelId="{617D3740-999F-4552-B498-D344471AD4AA}" type="presParOf" srcId="{9A5CED87-ACD7-764B-8A4D-0EF8896E25B6}" destId="{9D6C5F2A-B0D1-FE41-B478-6C853D971F12}" srcOrd="1" destOrd="0" presId="urn:microsoft.com/office/officeart/2005/8/layout/hProcess9"/>
    <dgm:cxn modelId="{B86B592C-7DF7-42A8-AD5B-C76CD4B322AB}" type="presParOf" srcId="{9A5CED87-ACD7-764B-8A4D-0EF8896E25B6}" destId="{079BE834-201D-644F-A04A-268B34F078A6}" srcOrd="2" destOrd="0" presId="urn:microsoft.com/office/officeart/2005/8/layout/hProcess9"/>
    <dgm:cxn modelId="{A7EEF07F-1FC9-4478-BE38-786253080711}" type="presParOf" srcId="{9A5CED87-ACD7-764B-8A4D-0EF8896E25B6}" destId="{4F05A554-3098-0F49-9D1A-2FC4F151AAD4}" srcOrd="3" destOrd="0" presId="urn:microsoft.com/office/officeart/2005/8/layout/hProcess9"/>
    <dgm:cxn modelId="{3DB3FAA0-D5DB-4238-81B5-BA14E4DC17B2}" type="presParOf" srcId="{9A5CED87-ACD7-764B-8A4D-0EF8896E25B6}" destId="{04324481-A458-47BF-84B6-58BCF25116B0}" srcOrd="4" destOrd="0" presId="urn:microsoft.com/office/officeart/2005/8/layout/hProcess9"/>
    <dgm:cxn modelId="{EE4E512D-DE87-4F2C-AF6B-613ED46ABBFF}" type="presParOf" srcId="{9A5CED87-ACD7-764B-8A4D-0EF8896E25B6}" destId="{B205DE7F-2317-4DDF-8DB2-9DDADB04D680}" srcOrd="5" destOrd="0" presId="urn:microsoft.com/office/officeart/2005/8/layout/hProcess9"/>
    <dgm:cxn modelId="{A957EEEE-FAAD-4926-BB4A-B7A46FA370C9}" type="presParOf" srcId="{9A5CED87-ACD7-764B-8A4D-0EF8896E25B6}" destId="{4076167F-96B9-2840-9D51-11191ECEA04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C313-B5B2-734A-AA4F-15FFA9F5AB83}">
      <dsp:nvSpPr>
        <dsp:cNvPr id="0" name=""/>
        <dsp:cNvSpPr/>
      </dsp:nvSpPr>
      <dsp:spPr>
        <a:xfrm>
          <a:off x="0" y="126118"/>
          <a:ext cx="6053667" cy="3783541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70A73-0BDF-7A48-ABCA-FB56D647CEFF}">
      <dsp:nvSpPr>
        <dsp:cNvPr id="0" name=""/>
        <dsp:cNvSpPr/>
      </dsp:nvSpPr>
      <dsp:spPr>
        <a:xfrm>
          <a:off x="448420" y="2417123"/>
          <a:ext cx="798186" cy="798186"/>
        </a:xfrm>
        <a:prstGeom prst="ellipse">
          <a:avLst/>
        </a:prstGeom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9483-C766-6549-90BC-461258ED1729}">
      <dsp:nvSpPr>
        <dsp:cNvPr id="0" name=""/>
        <dsp:cNvSpPr/>
      </dsp:nvSpPr>
      <dsp:spPr>
        <a:xfrm>
          <a:off x="847513" y="2816216"/>
          <a:ext cx="1410504" cy="109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accent4">
                  <a:lumMod val="50000"/>
                </a:schemeClr>
              </a:solidFill>
            </a:rPr>
            <a:t>Rođena u Osijeku</a:t>
          </a:r>
          <a:endParaRPr lang="en-U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847513" y="2816216"/>
        <a:ext cx="1410504" cy="1093443"/>
      </dsp:txXfrm>
    </dsp:sp>
    <dsp:sp modelId="{B943E653-55BE-AF47-86CB-3CD9C8399F83}">
      <dsp:nvSpPr>
        <dsp:cNvPr id="0" name=""/>
        <dsp:cNvSpPr/>
      </dsp:nvSpPr>
      <dsp:spPr>
        <a:xfrm>
          <a:off x="1737626" y="1288646"/>
          <a:ext cx="1125533" cy="1125533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1F88C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520BA-1B3A-FA4E-A838-146C35BF2ADD}">
      <dsp:nvSpPr>
        <dsp:cNvPr id="0" name=""/>
        <dsp:cNvSpPr/>
      </dsp:nvSpPr>
      <dsp:spPr>
        <a:xfrm>
          <a:off x="2229107" y="1851413"/>
          <a:ext cx="1595451" cy="205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6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405F"/>
              </a:solidFill>
            </a:rPr>
            <a:t>Diplomirala i magistrirala na Ekonomskom fakultetu u Zagrebu</a:t>
          </a:r>
          <a:endParaRPr lang="en-US" sz="2000" kern="1200" dirty="0">
            <a:solidFill>
              <a:srgbClr val="00405F"/>
            </a:solidFill>
          </a:endParaRPr>
        </a:p>
      </dsp:txBody>
      <dsp:txXfrm>
        <a:off x="2229107" y="1851413"/>
        <a:ext cx="1595451" cy="2058246"/>
      </dsp:txXfrm>
    </dsp:sp>
    <dsp:sp modelId="{E0532683-E277-EA41-8422-7B2EC899A09B}">
      <dsp:nvSpPr>
        <dsp:cNvPr id="0" name=""/>
        <dsp:cNvSpPr/>
      </dsp:nvSpPr>
      <dsp:spPr>
        <a:xfrm>
          <a:off x="3321108" y="575518"/>
          <a:ext cx="1409160" cy="1409160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3FC1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40DAD-736C-5B40-866F-9B4FE839E66B}">
      <dsp:nvSpPr>
        <dsp:cNvPr id="0" name=""/>
        <dsp:cNvSpPr/>
      </dsp:nvSpPr>
      <dsp:spPr>
        <a:xfrm>
          <a:off x="3825634" y="1280098"/>
          <a:ext cx="1852988" cy="262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5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405F"/>
              </a:solidFill>
            </a:rPr>
            <a:t>2000.-2005. Zagrebačka banka d.d. Zagreb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405F"/>
              </a:solidFill>
            </a:rPr>
            <a:t>2005.-2011. Werkos d.o.o. Osijek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405F"/>
              </a:solidFill>
            </a:rPr>
            <a:t>2011.-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rgbClr val="00405F"/>
              </a:solidFill>
            </a:rPr>
            <a:t>Građevinski  i arhitektonski fakultet Osijek</a:t>
          </a:r>
          <a:endParaRPr lang="en-US" sz="2000" kern="1200" dirty="0">
            <a:solidFill>
              <a:srgbClr val="00405F"/>
            </a:solidFill>
          </a:endParaRPr>
        </a:p>
      </dsp:txBody>
      <dsp:txXfrm>
        <a:off x="3825634" y="1280098"/>
        <a:ext cx="1852988" cy="2629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6DE97-E59A-0F45-B8AE-BAAED31D1F1B}">
      <dsp:nvSpPr>
        <dsp:cNvPr id="0" name=""/>
        <dsp:cNvSpPr/>
      </dsp:nvSpPr>
      <dsp:spPr>
        <a:xfrm>
          <a:off x="2" y="0"/>
          <a:ext cx="8522203" cy="4188135"/>
        </a:xfrm>
        <a:prstGeom prst="rightArrow">
          <a:avLst/>
        </a:prstGeom>
        <a:solidFill>
          <a:schemeClr val="tx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17E099-765B-CF4F-89E9-D17A76BFDC55}">
      <dsp:nvSpPr>
        <dsp:cNvPr id="0" name=""/>
        <dsp:cNvSpPr/>
      </dsp:nvSpPr>
      <dsp:spPr>
        <a:xfrm>
          <a:off x="6068" y="1333292"/>
          <a:ext cx="2050578" cy="1521549"/>
        </a:xfrm>
        <a:prstGeom prst="roundRect">
          <a:avLst/>
        </a:prstGeom>
        <a:gradFill rotWithShape="0">
          <a:gsLst>
            <a:gs pos="0">
              <a:srgbClr val="0070C0"/>
            </a:gs>
            <a:gs pos="100000">
              <a:srgbClr val="00405F"/>
            </a:gs>
          </a:gsLst>
          <a:lin ang="105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OSNOVNI EKONOMSKI POJMOVI I ZAKONSKI OKVIR</a:t>
          </a:r>
          <a:endParaRPr lang="en-US" sz="1600" kern="1200" dirty="0">
            <a:latin typeface="Arial"/>
            <a:cs typeface="Arial"/>
          </a:endParaRPr>
        </a:p>
      </dsp:txBody>
      <dsp:txXfrm>
        <a:off x="80344" y="1407568"/>
        <a:ext cx="1902026" cy="1372997"/>
      </dsp:txXfrm>
    </dsp:sp>
    <dsp:sp modelId="{079BE834-201D-644F-A04A-268B34F078A6}">
      <dsp:nvSpPr>
        <dsp:cNvPr id="0" name=""/>
        <dsp:cNvSpPr/>
      </dsp:nvSpPr>
      <dsp:spPr>
        <a:xfrm>
          <a:off x="2100969" y="1314764"/>
          <a:ext cx="2492268" cy="1540077"/>
        </a:xfrm>
        <a:prstGeom prst="roundRect">
          <a:avLst/>
        </a:prstGeom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05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FINANCIJE I RAČUNOVODSTVO</a:t>
          </a:r>
          <a:endParaRPr lang="en-US" sz="1600" kern="1200" dirty="0">
            <a:latin typeface="Arial"/>
            <a:cs typeface="Arial"/>
          </a:endParaRPr>
        </a:p>
      </dsp:txBody>
      <dsp:txXfrm>
        <a:off x="2176149" y="1389944"/>
        <a:ext cx="2341908" cy="1389717"/>
      </dsp:txXfrm>
    </dsp:sp>
    <dsp:sp modelId="{04324481-A458-47BF-84B6-58BCF25116B0}">
      <dsp:nvSpPr>
        <dsp:cNvPr id="0" name=""/>
        <dsp:cNvSpPr/>
      </dsp:nvSpPr>
      <dsp:spPr>
        <a:xfrm>
          <a:off x="4634425" y="1344583"/>
          <a:ext cx="1783770" cy="1500809"/>
        </a:xfrm>
        <a:prstGeom prst="roundRect">
          <a:avLst/>
        </a:prstGeom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05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MENADŽMENT</a:t>
          </a:r>
          <a:endParaRPr lang="en-US" sz="1600" kern="1200" dirty="0">
            <a:latin typeface="Arial"/>
            <a:cs typeface="Arial"/>
          </a:endParaRPr>
        </a:p>
      </dsp:txBody>
      <dsp:txXfrm>
        <a:off x="4707688" y="1417846"/>
        <a:ext cx="1637244" cy="1354283"/>
      </dsp:txXfrm>
    </dsp:sp>
    <dsp:sp modelId="{4076167F-96B9-2840-9D51-11191ECEA048}">
      <dsp:nvSpPr>
        <dsp:cNvPr id="0" name=""/>
        <dsp:cNvSpPr/>
      </dsp:nvSpPr>
      <dsp:spPr>
        <a:xfrm>
          <a:off x="6457937" y="1335102"/>
          <a:ext cx="1514326" cy="1501211"/>
        </a:xfrm>
        <a:prstGeom prst="roundRect">
          <a:avLst/>
        </a:prstGeom>
        <a:gradFill rotWithShape="0">
          <a:gsLst>
            <a:gs pos="0">
              <a:srgbClr val="3FC1FF"/>
            </a:gs>
            <a:gs pos="100000">
              <a:srgbClr val="1F88C8"/>
            </a:gs>
          </a:gsLst>
          <a:lin ang="105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/>
              <a:cs typeface="Arial"/>
            </a:rPr>
            <a:t>MARKETING</a:t>
          </a:r>
          <a:endParaRPr lang="en-US" sz="1600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6531220" y="1408385"/>
        <a:ext cx="1367760" cy="1354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DD17-49EA-461E-BB5E-2CC283484171}" type="datetimeFigureOut">
              <a:rPr lang="sr-Latn-CS" smtClean="0"/>
              <a:pPr/>
              <a:t>7.10.2021.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8E320-C569-47D7-85E5-981E6A46A2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6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320-C569-47D7-85E5-981E6A46A2A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320-C569-47D7-85E5-981E6A46A2A4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Nadam se da ćete naći puno zajedničkog među ovim ciljevima i upravo iznesenim vašim ciljevima!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E320-C569-47D7-85E5-981E6A46A2A4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9F64210-BE59-4BAE-A07C-4F9AD0DAB6C8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8ACC4F-1AC8-4ED3-B130-E40469D9DC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A52C85F-1694-441B-A7F4-0A4282CDA640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362D4E-F125-4D63-BA91-D27A1C751FE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Handsoverlappin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785813"/>
            <a:ext cx="189071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4E88A1-EA3E-43A3-B79B-BB026EFA9D92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E6F67-889D-447C-B5F7-757168D4655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1B1D8A-EB27-4392-A1B9-CC868E65DFA6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12AA71-B099-4682-AA9C-289A014B8A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2C8A6E-58CE-42C4-A8EF-9AC75B976FFF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7923DD-478A-43B8-BAC6-3873755B7C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77A9E-EA30-4512-9475-418FAF6F7CA5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32E53E-1DAA-41F4-B829-B7DE6CF9674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6D64C-63BF-41C9-8C8D-90404C3C94B2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DDD1CB-504D-4539-849B-0EFD3AD1E9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95EAD5-FFB0-4871-9357-B1D334AF9DFC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8E4CAB-1E6F-4566-9991-2AF6A2DCF7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20078E-66D3-4519-BB64-E869678FBAB9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220CE8-3985-4179-BCCF-2238B10939F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884CCE-1A42-4347-9FC8-453993AEB662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89B8B17-ECB4-47EF-A81E-85FA004374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D54716-E720-4D05-862E-7A467BC65C37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B68EB8C-DD0A-433D-95FE-AD07FBB8CC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FC609B-D527-4C78-9FB7-3D08698ACBDE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052D3A4-931B-48B8-B513-B001E5DFD15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6A74525-5B36-4E0D-B241-EBF4A62C0F22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37D9360-CC6F-4C0D-8960-578C7FFE388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F1AAD0A-0F2D-41BA-9F47-46104AFCC7ED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903C74D-0643-4A75-9593-1D9A8E15377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B7DFD2-F6DF-4459-A8ED-0113AA7007E4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A4AD978-D06B-4EC8-AFBB-00AD097D20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2EDBDCE-1842-4D63-BFCA-BC71275857C8}" type="datetime1">
              <a:rPr lang="da-DK"/>
              <a:pPr>
                <a:defRPr/>
              </a:pPr>
              <a:t>07-10-2021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B878EA9-22B3-4431-A00F-417EDF43EB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26" descr="dreamstime_Handsoverlapp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ktangel 27"/>
          <p:cNvSpPr/>
          <p:nvPr/>
        </p:nvSpPr>
        <p:spPr>
          <a:xfrm>
            <a:off x="-31750" y="2936875"/>
            <a:ext cx="5913438" cy="2951163"/>
          </a:xfrm>
          <a:prstGeom prst="rect">
            <a:avLst/>
          </a:prstGeom>
          <a:gradFill flip="none" rotWithShape="1">
            <a:gsLst>
              <a:gs pos="31000">
                <a:schemeClr val="accent1">
                  <a:tint val="100000"/>
                  <a:shade val="100000"/>
                  <a:satMod val="130000"/>
                  <a:alpha val="44000"/>
                </a:schemeClr>
              </a:gs>
              <a:gs pos="96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519113" y="4127500"/>
            <a:ext cx="48529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Kolegij: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EKONOMIKA GRAĐENJA</a:t>
            </a:r>
          </a:p>
          <a:p>
            <a:pPr defTabSz="801688"/>
            <a:r>
              <a:rPr lang="hr-HR" sz="2000" smtClean="0">
                <a:solidFill>
                  <a:schemeClr val="accent4">
                    <a:lumMod val="50000"/>
                  </a:schemeClr>
                </a:solidFill>
              </a:rPr>
              <a:t>Izv.prof</a:t>
            </a:r>
            <a:r>
              <a:rPr lang="en-US" sz="2000" smtClean="0">
                <a:solidFill>
                  <a:schemeClr val="accent4">
                    <a:lumMod val="50000"/>
                  </a:schemeClr>
                </a:solidFill>
              </a:rPr>
              <a:t>.dr.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sc. Ivana Šandrk Nukić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519113" y="3297238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chemeClr val="accent4">
                    <a:lumMod val="50000"/>
                  </a:schemeClr>
                </a:solidFill>
              </a:rPr>
              <a:t>Dobrodošli!</a:t>
            </a:r>
            <a:endParaRPr lang="en-US" sz="3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gray">
          <a:xfrm>
            <a:off x="2708910" y="5278439"/>
            <a:ext cx="2883853" cy="3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Građevinski i arhitektonski fakultet Osijek</a:t>
            </a:r>
            <a:endParaRPr lang="en-US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 defTabSz="801688"/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reddiplomski </a:t>
            </a:r>
            <a:r>
              <a:rPr lang="hr-HR" sz="1200" dirty="0">
                <a:solidFill>
                  <a:schemeClr val="accent4">
                    <a:lumMod val="50000"/>
                  </a:schemeClr>
                </a:solidFill>
              </a:rPr>
              <a:t>stručni studij</a:t>
            </a:r>
          </a:p>
          <a:p>
            <a:pPr algn="r" defTabSz="801688"/>
            <a:endParaRPr lang="hr-HR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 defTabSz="801688"/>
            <a:r>
              <a:rPr lang="hr-HR" sz="1200" dirty="0" smtClean="0">
                <a:solidFill>
                  <a:srgbClr val="171717"/>
                </a:solidFill>
              </a:rPr>
              <a:t>.</a:t>
            </a:r>
            <a:endParaRPr lang="en-US" sz="1200" dirty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661" y="1084957"/>
            <a:ext cx="7071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Građevinska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poduzeća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dio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tržišta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kao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svaka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druga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organizacija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7643" y="2008287"/>
            <a:ext cx="7013167" cy="3886200"/>
            <a:chOff x="1317643" y="2008287"/>
            <a:chExt cx="7013167" cy="38862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17643" y="2008287"/>
              <a:ext cx="5154763" cy="3886200"/>
              <a:chOff x="1809" y="633"/>
              <a:chExt cx="2849" cy="2849"/>
            </a:xfrm>
          </p:grpSpPr>
          <p:sp>
            <p:nvSpPr>
              <p:cNvPr id="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4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Privatne</a:t>
                </a:r>
                <a:endParaRPr 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     </a:t>
                </a:r>
                <a:r>
                  <a:rPr lang="en-US" dirty="0" err="1" smtClean="0">
                    <a:solidFill>
                      <a:schemeClr val="accent4">
                        <a:lumMod val="75000"/>
                      </a:schemeClr>
                    </a:solidFill>
                  </a:rPr>
                  <a:t>mješovite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>
                    <a:solidFill>
                      <a:srgbClr val="298742"/>
                    </a:solidFill>
                  </a:rPr>
                  <a:t>javne</a:t>
                </a:r>
                <a:endParaRPr lang="en-US" dirty="0">
                  <a:solidFill>
                    <a:srgbClr val="298742"/>
                  </a:solidFill>
                </a:endParaRPr>
              </a:p>
            </p:txBody>
          </p:sp>
          <p:sp>
            <p:nvSpPr>
              <p:cNvPr id="7" name="Puzzle1"/>
              <p:cNvSpPr>
                <a:spLocks noEditPoints="1" noChangeArrowheads="1"/>
              </p:cNvSpPr>
              <p:nvPr/>
            </p:nvSpPr>
            <p:spPr bwMode="auto">
              <a:xfrm>
                <a:off x="1809" y="1098"/>
                <a:ext cx="1800" cy="10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1400" dirty="0" err="1" smtClean="0">
                    <a:solidFill>
                      <a:srgbClr val="FF0000"/>
                    </a:solidFill>
                  </a:rPr>
                  <a:t>Profitne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5074027" y="2639846"/>
              <a:ext cx="3256783" cy="1433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US" sz="1400" dirty="0" smtClean="0">
                <a:solidFill>
                  <a:srgbClr val="002060"/>
                </a:solidFill>
              </a:endParaRPr>
            </a:p>
            <a:p>
              <a:endParaRPr lang="en-US" sz="1400" dirty="0" smtClean="0">
                <a:solidFill>
                  <a:srgbClr val="002060"/>
                </a:solidFill>
              </a:endParaRPr>
            </a:p>
            <a:p>
              <a:r>
                <a:rPr lang="en-US" sz="1400" dirty="0" err="1" smtClean="0">
                  <a:solidFill>
                    <a:srgbClr val="002060"/>
                  </a:solidFill>
                </a:rPr>
                <a:t>Neprofitne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1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el 16"/>
          <p:cNvSpPr>
            <a:spLocks noGrp="1"/>
          </p:cNvSpPr>
          <p:nvPr>
            <p:ph type="title"/>
          </p:nvPr>
        </p:nvSpPr>
        <p:spPr bwMode="auto">
          <a:xfrm>
            <a:off x="177800" y="842582"/>
            <a:ext cx="6890512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3000" dirty="0" smtClean="0">
                <a:latin typeface="Arial" charset="0"/>
                <a:ea typeface="ＭＳ Ｐゴシック" charset="-128"/>
                <a:cs typeface="Arial" charset="0"/>
              </a:rPr>
              <a:t>Najvažnije </a:t>
            </a:r>
            <a:r>
              <a:rPr lang="hr-H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  <a:cs typeface="Arial" charset="0"/>
              </a:rPr>
              <a:t>teme </a:t>
            </a:r>
            <a:r>
              <a:rPr lang="hr-HR" sz="3000" dirty="0" smtClean="0">
                <a:latin typeface="Arial" charset="0"/>
                <a:ea typeface="ＭＳ Ｐゴシック" charset="-128"/>
                <a:cs typeface="Arial" charset="0"/>
              </a:rPr>
              <a:t>iz kolegija   </a:t>
            </a:r>
            <a:r>
              <a:rPr lang="en-US" sz="3000" dirty="0" err="1" smtClean="0">
                <a:latin typeface="Arial" charset="0"/>
                <a:ea typeface="ＭＳ Ｐゴシック" charset="-128"/>
                <a:cs typeface="Arial" charset="0"/>
              </a:rPr>
              <a:t>Ekonomika</a:t>
            </a:r>
            <a:r>
              <a:rPr lang="en-US" sz="3000" dirty="0" smtClean="0">
                <a:latin typeface="Arial" charset="0"/>
                <a:ea typeface="ＭＳ Ｐゴシック" charset="-128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ea typeface="ＭＳ Ｐゴシック" charset="-128"/>
                <a:cs typeface="Arial" charset="0"/>
              </a:rPr>
              <a:t>građenja</a:t>
            </a:r>
            <a:endParaRPr lang="da-DK" sz="3000" dirty="0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651351965"/>
              </p:ext>
            </p:extLst>
          </p:nvPr>
        </p:nvGraphicFramePr>
        <p:xfrm>
          <a:off x="265176" y="2251165"/>
          <a:ext cx="8522208" cy="41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2480" y="4606290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F88C8"/>
                </a:solidFill>
              </a:rPr>
              <a:t>…</a:t>
            </a:r>
            <a:endParaRPr lang="en-US" sz="3000" b="1" dirty="0">
              <a:solidFill>
                <a:srgbClr val="1F88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2353316" y="682188"/>
            <a:ext cx="44949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3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 vježbi </a:t>
            </a:r>
            <a:r>
              <a:rPr lang="hr-HR" sz="3000" b="1" dirty="0" smtClean="0">
                <a:solidFill>
                  <a:srgbClr val="171717"/>
                </a:solidFill>
              </a:rPr>
              <a:t>iz kolegija</a:t>
            </a:r>
          </a:p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err="1" smtClean="0">
                <a:solidFill>
                  <a:srgbClr val="171717"/>
                </a:solidFill>
              </a:rPr>
              <a:t>Ekonomika</a:t>
            </a:r>
            <a:r>
              <a:rPr lang="en-US" sz="3000" b="1" dirty="0" smtClean="0">
                <a:solidFill>
                  <a:srgbClr val="171717"/>
                </a:solidFill>
              </a:rPr>
              <a:t> </a:t>
            </a:r>
            <a:r>
              <a:rPr lang="en-US" sz="3000" b="1" dirty="0" err="1" smtClean="0">
                <a:solidFill>
                  <a:srgbClr val="171717"/>
                </a:solidFill>
              </a:rPr>
              <a:t>građenja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1270097" y="2448805"/>
            <a:ext cx="4000500" cy="1343586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5" name="Rektangel 34"/>
          <p:cNvSpPr>
            <a:spLocks noChangeArrowheads="1"/>
          </p:cNvSpPr>
          <p:nvPr/>
        </p:nvSpPr>
        <p:spPr bwMode="auto">
          <a:xfrm>
            <a:off x="1260475" y="3883742"/>
            <a:ext cx="4000500" cy="1362004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540" name="Tekstboks 44"/>
          <p:cNvSpPr txBox="1">
            <a:spLocks noChangeArrowheads="1"/>
          </p:cNvSpPr>
          <p:nvPr/>
        </p:nvSpPr>
        <p:spPr bwMode="auto">
          <a:xfrm>
            <a:off x="1295400" y="2393696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171717"/>
                </a:solidFill>
              </a:rPr>
              <a:t>Maksimalno uključiti studente – istraživački rad i interaktivn</a:t>
            </a:r>
            <a:r>
              <a:rPr lang="en-US" sz="2400" dirty="0" smtClean="0">
                <a:solidFill>
                  <a:srgbClr val="171717"/>
                </a:solidFill>
              </a:rPr>
              <a:t>a</a:t>
            </a:r>
            <a:r>
              <a:rPr lang="hr-HR" sz="2400" dirty="0" smtClean="0">
                <a:solidFill>
                  <a:srgbClr val="171717"/>
                </a:solidFill>
              </a:rPr>
              <a:t> </a:t>
            </a:r>
            <a:r>
              <a:rPr lang="en-US" sz="2400" dirty="0" err="1" smtClean="0">
                <a:solidFill>
                  <a:srgbClr val="171717"/>
                </a:solidFill>
              </a:rPr>
              <a:t>nastava</a:t>
            </a:r>
            <a:endParaRPr lang="da-DK" sz="2400" dirty="0" smtClean="0"/>
          </a:p>
        </p:txBody>
      </p:sp>
      <p:sp>
        <p:nvSpPr>
          <p:cNvPr id="22544" name="Tekstboks 48"/>
          <p:cNvSpPr txBox="1">
            <a:spLocks noChangeArrowheads="1"/>
          </p:cNvSpPr>
          <p:nvPr/>
        </p:nvSpPr>
        <p:spPr bwMode="auto">
          <a:xfrm>
            <a:off x="1295400" y="3886036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171717"/>
                </a:solidFill>
              </a:rPr>
              <a:t>Obraditi važne teme putem individualnih seminarskih radova </a:t>
            </a:r>
            <a:endParaRPr lang="da-DK" sz="2400" dirty="0"/>
          </a:p>
        </p:txBody>
      </p:sp>
      <p:grpSp>
        <p:nvGrpSpPr>
          <p:cNvPr id="7" name="Gruppe 83"/>
          <p:cNvGrpSpPr>
            <a:grpSpLocks/>
          </p:cNvGrpSpPr>
          <p:nvPr/>
        </p:nvGrpSpPr>
        <p:grpSpPr bwMode="auto">
          <a:xfrm>
            <a:off x="457301" y="4083716"/>
            <a:ext cx="734406" cy="735362"/>
            <a:chOff x="871785" y="3410326"/>
            <a:chExt cx="344488" cy="344488"/>
          </a:xfrm>
        </p:grpSpPr>
        <p:sp>
          <p:nvSpPr>
            <p:cNvPr id="10" name="Rektangel 9"/>
            <p:cNvSpPr>
              <a:spLocks noChangeArrowheads="1"/>
            </p:cNvSpPr>
            <p:nvPr/>
          </p:nvSpPr>
          <p:spPr bwMode="auto">
            <a:xfrm>
              <a:off x="871785" y="3410326"/>
              <a:ext cx="344488" cy="344488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3" name="Tekstboks 82"/>
            <p:cNvSpPr txBox="1">
              <a:spLocks noChangeArrowheads="1"/>
            </p:cNvSpPr>
            <p:nvPr/>
          </p:nvSpPr>
          <p:spPr bwMode="auto">
            <a:xfrm>
              <a:off x="881558" y="343248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4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</p:grpSp>
      <p:grpSp>
        <p:nvGrpSpPr>
          <p:cNvPr id="9" name="Gruppe 85"/>
          <p:cNvGrpSpPr>
            <a:grpSpLocks/>
          </p:cNvGrpSpPr>
          <p:nvPr/>
        </p:nvGrpSpPr>
        <p:grpSpPr bwMode="auto">
          <a:xfrm>
            <a:off x="466926" y="2740167"/>
            <a:ext cx="734406" cy="731972"/>
            <a:chOff x="876300" y="2511425"/>
            <a:chExt cx="344488" cy="342900"/>
          </a:xfrm>
        </p:grpSpPr>
        <p:sp>
          <p:nvSpPr>
            <p:cNvPr id="8" name="Rektangel 7"/>
            <p:cNvSpPr>
              <a:spLocks noChangeArrowheads="1"/>
            </p:cNvSpPr>
            <p:nvPr/>
          </p:nvSpPr>
          <p:spPr bwMode="auto">
            <a:xfrm>
              <a:off x="876300" y="2511425"/>
              <a:ext cx="344488" cy="342900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5" name="Tekstboks 84"/>
            <p:cNvSpPr txBox="1">
              <a:spLocks noChangeArrowheads="1"/>
            </p:cNvSpPr>
            <p:nvPr/>
          </p:nvSpPr>
          <p:spPr bwMode="auto">
            <a:xfrm>
              <a:off x="890588" y="2552447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da-DK" sz="240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</p:grpSp>
      <p:grpSp>
        <p:nvGrpSpPr>
          <p:cNvPr id="11" name="Gruppe 51"/>
          <p:cNvGrpSpPr>
            <a:grpSpLocks/>
          </p:cNvGrpSpPr>
          <p:nvPr/>
        </p:nvGrpSpPr>
        <p:grpSpPr bwMode="auto">
          <a:xfrm>
            <a:off x="5359400" y="2304288"/>
            <a:ext cx="3089656" cy="3113024"/>
            <a:chOff x="5359400" y="2489200"/>
            <a:chExt cx="2946400" cy="2946400"/>
          </a:xfrm>
        </p:grpSpPr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5359400" y="24892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51" name="Billede 50" descr="dreamstime_business handshake PC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462588" y="2616200"/>
              <a:ext cx="2732087" cy="267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73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a\Desktop\Metode učen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007"/>
            <a:ext cx="9144000" cy="6294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7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399" y="2755900"/>
            <a:ext cx="4594459" cy="294640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821" name="Titel 16"/>
          <p:cNvSpPr>
            <a:spLocks noGrp="1"/>
          </p:cNvSpPr>
          <p:nvPr>
            <p:ph type="title"/>
          </p:nvPr>
        </p:nvSpPr>
        <p:spPr bwMode="auto">
          <a:xfrm>
            <a:off x="3970153" y="2883753"/>
            <a:ext cx="45847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hr-HR" dirty="0" smtClean="0">
                <a:latin typeface="Arial" charset="0"/>
                <a:ea typeface="ＭＳ Ｐゴシック" charset="-128"/>
              </a:rPr>
              <a:t>Inženjeri građevinarstva</a:t>
            </a:r>
            <a:br>
              <a:rPr lang="hr-HR" dirty="0" smtClean="0">
                <a:latin typeface="Arial" charset="0"/>
                <a:ea typeface="ＭＳ Ｐゴシック" charset="-128"/>
              </a:rPr>
            </a:br>
            <a:r>
              <a:rPr lang="hr-HR" dirty="0" smtClean="0"/>
              <a:t>mogu i moraju biti</a:t>
            </a:r>
            <a:br>
              <a:rPr lang="hr-HR" dirty="0" smtClean="0"/>
            </a:br>
            <a:r>
              <a:rPr lang="hr-HR" dirty="0" smtClean="0">
                <a:solidFill>
                  <a:schemeClr val="tx2"/>
                </a:solidFill>
              </a:rPr>
              <a:t>uspješni poslovni ljudi !</a:t>
            </a:r>
            <a:r>
              <a:rPr lang="da-DK" dirty="0" smtClean="0">
                <a:solidFill>
                  <a:schemeClr val="tx2"/>
                </a:solidFill>
              </a:rPr>
              <a:t/>
            </a:r>
            <a:br>
              <a:rPr lang="da-DK" dirty="0" smtClean="0">
                <a:solidFill>
                  <a:schemeClr val="tx2"/>
                </a:solidFill>
              </a:rPr>
            </a:b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34822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799" y="1130300"/>
            <a:ext cx="7224028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err="1" smtClean="0">
                <a:latin typeface="Arial" charset="0"/>
                <a:ea typeface="ＭＳ Ｐゴシック" charset="-128"/>
              </a:rPr>
              <a:t>Kad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je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nastava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zanimljiva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niti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ocjenjivanje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nije</a:t>
            </a:r>
            <a:r>
              <a:rPr lang="en-US" sz="3200" dirty="0" smtClean="0">
                <a:latin typeface="Arial" charset="0"/>
                <a:ea typeface="ＭＳ Ｐゴシック" charset="-128"/>
              </a:rPr>
              <a:t> </a:t>
            </a:r>
            <a:r>
              <a:rPr lang="en-US" sz="3200" dirty="0" err="1" smtClean="0">
                <a:latin typeface="Arial" charset="0"/>
                <a:ea typeface="ＭＳ Ｐゴシック" charset="-128"/>
              </a:rPr>
              <a:t>stresno</a:t>
            </a:r>
            <a:r>
              <a:rPr lang="hr-HR" sz="3200" dirty="0" smtClean="0">
                <a:latin typeface="Arial" charset="0"/>
                <a:ea typeface="ＭＳ Ｐゴシック" charset="-128"/>
              </a:rPr>
              <a:t>:</a:t>
            </a:r>
            <a:endParaRPr lang="en-US" sz="3200" dirty="0" smtClean="0">
              <a:latin typeface="Arial" charset="0"/>
              <a:ea typeface="ＭＳ Ｐゴシック" charset="-128"/>
            </a:endParaRPr>
          </a:p>
        </p:txBody>
      </p:sp>
      <p:grpSp>
        <p:nvGrpSpPr>
          <p:cNvPr id="34824" name="Gruppe 18"/>
          <p:cNvGrpSpPr>
            <a:grpSpLocks/>
          </p:cNvGrpSpPr>
          <p:nvPr/>
        </p:nvGrpSpPr>
        <p:grpSpPr bwMode="auto">
          <a:xfrm>
            <a:off x="889000" y="2755900"/>
            <a:ext cx="2946400" cy="2946400"/>
            <a:chOff x="889000" y="2755900"/>
            <a:chExt cx="2946400" cy="2946400"/>
          </a:xfrm>
        </p:grpSpPr>
        <p:sp>
          <p:nvSpPr>
            <p:cNvPr id="9" name="Rektangel 8"/>
            <p:cNvSpPr>
              <a:spLocks noChangeArrowheads="1"/>
            </p:cNvSpPr>
            <p:nvPr/>
          </p:nvSpPr>
          <p:spPr bwMode="auto">
            <a:xfrm>
              <a:off x="889000" y="2755900"/>
              <a:ext cx="2946400" cy="2946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18" name="Billede 17" descr="dreamstime_Business Meeting_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4250" y="3128963"/>
              <a:ext cx="2755900" cy="2265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6000" b="1" dirty="0" smtClean="0">
                <a:solidFill>
                  <a:schemeClr val="tx2"/>
                </a:solidFill>
                <a:cs typeface="Arial" charset="0"/>
              </a:rPr>
              <a:t>Želim vam uspješnu akademsku godinu</a:t>
            </a:r>
            <a:r>
              <a:rPr lang="en-US" sz="6000" b="1" dirty="0" smtClean="0">
                <a:solidFill>
                  <a:schemeClr val="tx2"/>
                </a:solidFill>
                <a:cs typeface="Arial" charset="0"/>
              </a:rPr>
              <a:t>!</a:t>
            </a: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6"/>
          <p:cNvSpPr txBox="1">
            <a:spLocks/>
          </p:cNvSpPr>
          <p:nvPr/>
        </p:nvSpPr>
        <p:spPr bwMode="auto">
          <a:xfrm>
            <a:off x="177800" y="833438"/>
            <a:ext cx="45847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sz="3200" dirty="0" smtClean="0"/>
              <a:t>Vaša </a:t>
            </a:r>
            <a:r>
              <a:rPr lang="en-US" sz="3200" dirty="0" err="1" smtClean="0"/>
              <a:t>profesorica</a:t>
            </a:r>
            <a:endParaRPr lang="hr-HR" sz="3200" dirty="0" smtClean="0"/>
          </a:p>
          <a:p>
            <a:r>
              <a:rPr lang="hr-HR" sz="3200" dirty="0" smtClean="0"/>
              <a:t>Ivana Šandrk Nukić</a:t>
            </a:r>
            <a:endParaRPr lang="da-DK" sz="32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61415004"/>
              </p:ext>
            </p:extLst>
          </p:nvPr>
        </p:nvGraphicFramePr>
        <p:xfrm>
          <a:off x="1533708" y="2004958"/>
          <a:ext cx="6053667" cy="403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7210" y="2267013"/>
            <a:ext cx="8229600" cy="1989519"/>
          </a:xfrm>
        </p:spPr>
        <p:txBody>
          <a:bodyPr/>
          <a:lstStyle/>
          <a:p>
            <a:r>
              <a:rPr lang="en-US" sz="2200" dirty="0" err="1" smtClean="0"/>
              <a:t>Sveučilišni</a:t>
            </a:r>
            <a:r>
              <a:rPr lang="en-US" sz="2200" dirty="0" smtClean="0"/>
              <a:t> </a:t>
            </a:r>
            <a:r>
              <a:rPr lang="en-US" sz="2200" dirty="0" err="1" smtClean="0"/>
              <a:t>studij</a:t>
            </a:r>
            <a:r>
              <a:rPr lang="hr-HR" sz="2200" dirty="0" smtClean="0"/>
              <a:t>: </a:t>
            </a:r>
            <a:r>
              <a:rPr lang="en-US" sz="2200" dirty="0" smtClean="0"/>
              <a:t>   </a:t>
            </a:r>
            <a:r>
              <a:rPr lang="en-US" sz="2200" dirty="0" err="1" smtClean="0"/>
              <a:t>Inženjerska</a:t>
            </a:r>
            <a:r>
              <a:rPr lang="en-US" sz="2200" dirty="0" smtClean="0"/>
              <a:t> </a:t>
            </a:r>
            <a:r>
              <a:rPr lang="en-US" sz="2200" dirty="0" err="1" smtClean="0"/>
              <a:t>ekonomija</a:t>
            </a:r>
            <a:endParaRPr lang="hr-HR" sz="2200" dirty="0" smtClean="0">
              <a:sym typeface="Wingdings" pitchFamily="2" charset="2"/>
            </a:endParaRPr>
          </a:p>
          <a:p>
            <a:pPr>
              <a:buNone/>
            </a:pPr>
            <a:r>
              <a:rPr lang="hr-HR" sz="2200" dirty="0" smtClean="0">
                <a:sym typeface="Wingdings" pitchFamily="2" charset="2"/>
              </a:rPr>
              <a:t>							 </a:t>
            </a:r>
            <a:r>
              <a:rPr lang="en-US" sz="2200" dirty="0" smtClean="0">
                <a:sym typeface="Wingdings" pitchFamily="2" charset="2"/>
              </a:rPr>
              <a:t>Marketing</a:t>
            </a:r>
          </a:p>
          <a:p>
            <a:pPr>
              <a:buNone/>
            </a:pPr>
            <a:r>
              <a:rPr lang="en-US" sz="2200" dirty="0">
                <a:sym typeface="Wingdings" pitchFamily="2" charset="2"/>
              </a:rPr>
              <a:t>	</a:t>
            </a:r>
            <a:r>
              <a:rPr lang="en-US" sz="2200" dirty="0" smtClean="0">
                <a:sym typeface="Wingdings" pitchFamily="2" charset="2"/>
              </a:rPr>
              <a:t>						 </a:t>
            </a:r>
            <a:r>
              <a:rPr lang="en-US" sz="2200" dirty="0" err="1" smtClean="0">
                <a:sym typeface="Wingdings" pitchFamily="2" charset="2"/>
              </a:rPr>
              <a:t>Energetski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učinkovite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građevine</a:t>
            </a:r>
            <a:endParaRPr lang="hr-HR" sz="2200" dirty="0" smtClean="0">
              <a:sym typeface="Wingdings" pitchFamily="2" charset="2"/>
            </a:endParaRPr>
          </a:p>
          <a:p>
            <a:endParaRPr lang="hr-HR" sz="800" dirty="0" smtClean="0"/>
          </a:p>
          <a:p>
            <a:r>
              <a:rPr lang="en-US" sz="2200" dirty="0" err="1" smtClean="0"/>
              <a:t>Stručni</a:t>
            </a:r>
            <a:r>
              <a:rPr lang="en-US" sz="2200" dirty="0" smtClean="0"/>
              <a:t> </a:t>
            </a:r>
            <a:r>
              <a:rPr lang="en-US" sz="2200" dirty="0" err="1" smtClean="0"/>
              <a:t>studij</a:t>
            </a:r>
            <a:r>
              <a:rPr lang="en-US" sz="2200" dirty="0" smtClean="0"/>
              <a:t>: </a:t>
            </a:r>
            <a:r>
              <a:rPr lang="en-US" sz="2200" dirty="0" err="1" smtClean="0"/>
              <a:t>Ekonomika</a:t>
            </a:r>
            <a:r>
              <a:rPr lang="en-US" sz="2200" dirty="0" smtClean="0"/>
              <a:t> </a:t>
            </a:r>
            <a:r>
              <a:rPr lang="en-US" sz="2200" dirty="0" err="1" smtClean="0"/>
              <a:t>građenja</a:t>
            </a:r>
            <a:r>
              <a:rPr lang="en-US" sz="2200" dirty="0" smtClean="0"/>
              <a:t> </a:t>
            </a:r>
            <a:r>
              <a:rPr lang="hr-HR" sz="2200" dirty="0">
                <a:sym typeface="Wingdings" pitchFamily="2" charset="2"/>
              </a:rPr>
              <a:t>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i="1" dirty="0"/>
              <a:t>	</a:t>
            </a:r>
            <a:r>
              <a:rPr lang="en-US" sz="2200" i="1" dirty="0" smtClean="0"/>
              <a:t>			</a:t>
            </a:r>
            <a:endParaRPr lang="hr-HR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Sadašnje aktivnosti</a:t>
            </a:r>
            <a:endParaRPr lang="hr-HR" dirty="0"/>
          </a:p>
        </p:txBody>
      </p:sp>
      <p:pic>
        <p:nvPicPr>
          <p:cNvPr id="1026" name="Picture 2" descr="C:\Users\Ivana\Downloads\pet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24" y="4790694"/>
            <a:ext cx="2912364" cy="1941576"/>
          </a:xfrm>
          <a:prstGeom prst="rect">
            <a:avLst/>
          </a:prstGeom>
          <a:noFill/>
        </p:spPr>
      </p:pic>
      <p:pic>
        <p:nvPicPr>
          <p:cNvPr id="1027" name="Picture 3" descr="C:\Users\Ivana\Downloads\matej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544" y="4799838"/>
            <a:ext cx="2944368" cy="196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451" y="2761516"/>
            <a:ext cx="8229600" cy="1989519"/>
          </a:xfrm>
        </p:spPr>
        <p:txBody>
          <a:bodyPr/>
          <a:lstStyle/>
          <a:p>
            <a:pPr algn="ctr"/>
            <a:r>
              <a:rPr lang="hr-HR" sz="2400" dirty="0" smtClean="0"/>
              <a:t>Kabinet 27/ II</a:t>
            </a:r>
            <a:r>
              <a:rPr lang="en-US" sz="2400" dirty="0" smtClean="0"/>
              <a:t>I</a:t>
            </a:r>
            <a:endParaRPr lang="hr-HR" sz="2400" dirty="0" smtClean="0"/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Konzultacije:    četvrtkom </a:t>
            </a:r>
            <a:r>
              <a:rPr lang="en-US" sz="2400" dirty="0" smtClean="0"/>
              <a:t>9</a:t>
            </a:r>
            <a:r>
              <a:rPr lang="hr-HR" sz="2400" dirty="0" smtClean="0"/>
              <a:t>-1</a:t>
            </a:r>
            <a:r>
              <a:rPr lang="en-US" sz="2400" dirty="0" smtClean="0"/>
              <a:t>0</a:t>
            </a:r>
            <a:r>
              <a:rPr lang="hr-HR" sz="2400" dirty="0" smtClean="0"/>
              <a:t> h</a:t>
            </a:r>
          </a:p>
          <a:p>
            <a:pPr algn="ctr">
              <a:buNone/>
            </a:pPr>
            <a:r>
              <a:rPr lang="hr-HR" sz="2400" dirty="0" smtClean="0"/>
              <a:t>                     </a:t>
            </a:r>
            <a:endParaRPr lang="hr-HR" sz="2400" i="1" dirty="0" smtClean="0"/>
          </a:p>
          <a:p>
            <a:pPr algn="ctr"/>
            <a:r>
              <a:rPr lang="hr-HR" sz="2400" dirty="0" smtClean="0"/>
              <a:t>isandrknukic@gfos.hr</a:t>
            </a:r>
          </a:p>
          <a:p>
            <a:pPr algn="ctr"/>
            <a:endParaRPr lang="hr-HR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925" y="833438"/>
            <a:ext cx="4584700" cy="563562"/>
          </a:xfrm>
        </p:spPr>
        <p:txBody>
          <a:bodyPr/>
          <a:lstStyle/>
          <a:p>
            <a:r>
              <a:rPr lang="hr-HR" dirty="0" smtClean="0"/>
              <a:t>Kontakt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25"/>
          <p:cNvGrpSpPr>
            <a:grpSpLocks/>
          </p:cNvGrpSpPr>
          <p:nvPr/>
        </p:nvGrpSpPr>
        <p:grpSpPr bwMode="auto">
          <a:xfrm>
            <a:off x="2950019" y="1591056"/>
            <a:ext cx="5731967" cy="4666892"/>
            <a:chOff x="3151188" y="2147888"/>
            <a:chExt cx="4331864" cy="3990555"/>
          </a:xfrm>
        </p:grpSpPr>
        <p:grpSp>
          <p:nvGrpSpPr>
            <p:cNvPr id="32787" name="Gruppe 23"/>
            <p:cNvGrpSpPr>
              <a:grpSpLocks/>
            </p:cNvGrpSpPr>
            <p:nvPr/>
          </p:nvGrpSpPr>
          <p:grpSpPr bwMode="auto">
            <a:xfrm>
              <a:off x="3151188" y="2147888"/>
              <a:ext cx="4331864" cy="3990555"/>
              <a:chOff x="3151188" y="2147888"/>
              <a:chExt cx="4331864" cy="3990555"/>
            </a:xfrm>
          </p:grpSpPr>
          <p:sp>
            <p:nvSpPr>
              <p:cNvPr id="28" name="Rektangel 27"/>
              <p:cNvSpPr>
                <a:spLocks noChangeArrowheads="1"/>
              </p:cNvSpPr>
              <p:nvPr/>
            </p:nvSpPr>
            <p:spPr bwMode="auto">
              <a:xfrm>
                <a:off x="3151188" y="2147888"/>
                <a:ext cx="4260850" cy="37703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2540" name="Tekstboks 30"/>
              <p:cNvSpPr txBox="1">
                <a:spLocks noChangeArrowheads="1"/>
              </p:cNvSpPr>
              <p:nvPr/>
            </p:nvSpPr>
            <p:spPr bwMode="auto">
              <a:xfrm>
                <a:off x="3288780" y="4875213"/>
                <a:ext cx="4194272" cy="1263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Tijekom </a:t>
                </a:r>
                <a:r>
                  <a:rPr lang="en-US" dirty="0" err="1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nastave</a:t>
                </a:r>
                <a:r>
                  <a:rPr lang="en-US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 </a:t>
                </a: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predstavljamo </a:t>
                </a:r>
                <a:r>
                  <a:rPr lang="hr-HR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ＭＳ Ｐゴシック" pitchFamily="-97" charset="-128"/>
                  </a:rPr>
                  <a:t>zajednicu</a:t>
                </a: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. </a:t>
                </a:r>
              </a:p>
              <a:p>
                <a:pPr algn="ctr">
                  <a:defRPr/>
                </a:pP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Da bismo </a:t>
                </a:r>
                <a:r>
                  <a:rPr lang="hr-HR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ＭＳ Ｐゴシック" pitchFamily="-97" charset="-128"/>
                  </a:rPr>
                  <a:t>zajednički ostvarili </a:t>
                </a:r>
                <a:r>
                  <a:rPr lang="hr-HR" dirty="0" smtClean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zadan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e</a:t>
                </a:r>
                <a:r>
                  <a:rPr lang="hr-HR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ＭＳ Ｐゴシック" pitchFamily="-97" charset="-128"/>
                  </a:rPr>
                  <a:t> ciljev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ＭＳ Ｐゴシック" pitchFamily="-97" charset="-128"/>
                  </a:rPr>
                  <a:t>e</a:t>
                </a: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, moramo imati pravila. </a:t>
                </a:r>
              </a:p>
              <a:p>
                <a:pPr algn="ctr">
                  <a:defRPr/>
                </a:pPr>
                <a:r>
                  <a:rPr lang="hr-HR" dirty="0" smtClean="0">
                    <a:solidFill>
                      <a:schemeClr val="accent1">
                        <a:lumMod val="10000"/>
                      </a:schemeClr>
                    </a:solidFill>
                    <a:latin typeface="Arial" pitchFamily="34" charset="0"/>
                    <a:ea typeface="ＭＳ Ｐゴシック" pitchFamily="-97" charset="-128"/>
                  </a:rPr>
                  <a:t>Pravila nam olakšavaju zajedničko funkcioniranje.</a:t>
                </a:r>
                <a:endParaRPr lang="da-DK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  <a:p>
                <a:pPr algn="ctr">
                  <a:defRPr/>
                </a:pPr>
                <a:endParaRPr lang="da-DK" dirty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pic>
          <p:nvPicPr>
            <p:cNvPr id="25" name="Billede 24" descr="dreamstime_Mind map.jpg"/>
            <p:cNvPicPr>
              <a:picLocks noChangeAspect="1"/>
            </p:cNvPicPr>
            <p:nvPr/>
          </p:nvPicPr>
          <p:blipFill>
            <a:blip r:embed="rId3">
              <a:lum bright="18000"/>
            </a:blip>
            <a:srcRect/>
            <a:stretch>
              <a:fillRect/>
            </a:stretch>
          </p:blipFill>
          <p:spPr>
            <a:xfrm>
              <a:off x="3271838" y="2303463"/>
              <a:ext cx="4019550" cy="2497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2282029" y="643278"/>
            <a:ext cx="468299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30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</a:t>
            </a:r>
            <a:r>
              <a:rPr lang="hr-HR" sz="3000" b="1" dirty="0" smtClean="0">
                <a:solidFill>
                  <a:srgbClr val="17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000" b="1" dirty="0" smtClean="0">
                <a:solidFill>
                  <a:srgbClr val="171717"/>
                </a:solidFill>
              </a:rPr>
              <a:t>kolegija</a:t>
            </a:r>
          </a:p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err="1" smtClean="0">
                <a:solidFill>
                  <a:srgbClr val="171717"/>
                </a:solidFill>
              </a:rPr>
              <a:t>Ekonomika</a:t>
            </a:r>
            <a:r>
              <a:rPr lang="en-US" sz="3000" b="1" dirty="0" smtClean="0">
                <a:solidFill>
                  <a:srgbClr val="171717"/>
                </a:solidFill>
              </a:rPr>
              <a:t> </a:t>
            </a:r>
            <a:r>
              <a:rPr lang="en-US" sz="3000" b="1" dirty="0" err="1" smtClean="0">
                <a:solidFill>
                  <a:srgbClr val="171717"/>
                </a:solidFill>
              </a:rPr>
              <a:t>građenja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32778" name="Gruppe 35"/>
          <p:cNvGrpSpPr>
            <a:grpSpLocks/>
          </p:cNvGrpSpPr>
          <p:nvPr/>
        </p:nvGrpSpPr>
        <p:grpSpPr bwMode="auto">
          <a:xfrm>
            <a:off x="596766" y="1600200"/>
            <a:ext cx="2243716" cy="4606557"/>
            <a:chOff x="1222375" y="2146300"/>
            <a:chExt cx="1346255" cy="3973477"/>
          </a:xfrm>
        </p:grpSpPr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31900" y="4738688"/>
              <a:ext cx="1333554" cy="117951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9" name="Rektangel 38"/>
            <p:cNvSpPr>
              <a:spLocks noChangeArrowheads="1"/>
            </p:cNvSpPr>
            <p:nvPr/>
          </p:nvSpPr>
          <p:spPr bwMode="auto">
            <a:xfrm>
              <a:off x="1231900" y="3441700"/>
              <a:ext cx="1333554" cy="1179513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1231900" y="2146300"/>
              <a:ext cx="1333554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4" name="Text Box 52"/>
            <p:cNvSpPr txBox="1">
              <a:spLocks noChangeArrowheads="1"/>
            </p:cNvSpPr>
            <p:nvPr/>
          </p:nvSpPr>
          <p:spPr bwMode="gray">
            <a:xfrm>
              <a:off x="1222375" y="2447237"/>
              <a:ext cx="1346255" cy="557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noProof="1" smtClean="0">
                  <a:solidFill>
                    <a:srgbClr val="171717"/>
                  </a:solidFill>
                </a:rPr>
                <a:t>Pohađajte </a:t>
              </a:r>
              <a:r>
                <a:rPr lang="en-US" noProof="1" smtClean="0">
                  <a:solidFill>
                    <a:srgbClr val="171717"/>
                  </a:solidFill>
                </a:rPr>
                <a:t>nastavu </a:t>
              </a:r>
              <a:r>
                <a:rPr lang="hr-HR" noProof="1" smtClean="0">
                  <a:solidFill>
                    <a:srgbClr val="171717"/>
                  </a:solidFill>
                </a:rPr>
                <a:t>i budite točni!</a:t>
              </a:r>
              <a:r>
                <a:rPr lang="en-US" noProof="1" smtClean="0">
                  <a:solidFill>
                    <a:srgbClr val="171717"/>
                  </a:solidFill>
                </a:rPr>
                <a:t> </a:t>
              </a:r>
              <a:endParaRPr lang="en-US" noProof="1">
                <a:solidFill>
                  <a:srgbClr val="171717"/>
                </a:solidFill>
              </a:endParaRPr>
            </a:p>
          </p:txBody>
        </p:sp>
        <p:sp>
          <p:nvSpPr>
            <p:cNvPr id="32785" name="Text Box 52"/>
            <p:cNvSpPr txBox="1">
              <a:spLocks noChangeArrowheads="1"/>
            </p:cNvSpPr>
            <p:nvPr/>
          </p:nvSpPr>
          <p:spPr bwMode="gray">
            <a:xfrm>
              <a:off x="1222375" y="5084409"/>
              <a:ext cx="1346255" cy="1035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noProof="1" smtClean="0">
                  <a:solidFill>
                    <a:schemeClr val="bg2"/>
                  </a:solidFill>
                </a:rPr>
                <a:t>Pripremajte se, budite organizirani i slijedite upute!</a:t>
              </a:r>
              <a:endParaRPr lang="en-US" noProof="1">
                <a:solidFill>
                  <a:schemeClr val="bg2"/>
                </a:solidFill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222375" y="3800097"/>
              <a:ext cx="1346255" cy="127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noProof="1" smtClean="0">
                  <a:solidFill>
                    <a:srgbClr val="171717"/>
                  </a:solidFill>
                </a:rPr>
                <a:t>Budite odgovorni i poštujte ostale članove zajednice!</a:t>
              </a:r>
              <a:endParaRPr lang="en-US" noProof="1">
                <a:solidFill>
                  <a:srgbClr val="171717"/>
                </a:solidFill>
              </a:endParaRPr>
            </a:p>
          </p:txBody>
        </p:sp>
        <p:sp>
          <p:nvSpPr>
            <p:cNvPr id="40" name="Højrepil 39"/>
            <p:cNvSpPr/>
            <p:nvPr/>
          </p:nvSpPr>
          <p:spPr bwMode="auto">
            <a:xfrm rot="5400000">
              <a:off x="1654997" y="3358349"/>
              <a:ext cx="485775" cy="354027"/>
            </a:xfrm>
            <a:prstGeom prst="rightArrow">
              <a:avLst>
                <a:gd name="adj1" fmla="val 50000"/>
                <a:gd name="adj2" fmla="val 82469"/>
              </a:avLst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38" name="Højrepil 37"/>
            <p:cNvSpPr/>
            <p:nvPr/>
          </p:nvSpPr>
          <p:spPr bwMode="auto">
            <a:xfrm rot="5400000">
              <a:off x="1631183" y="4653750"/>
              <a:ext cx="485775" cy="354026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</p:grpSp>
      <p:sp>
        <p:nvSpPr>
          <p:cNvPr id="30" name="Højrepil 29"/>
          <p:cNvSpPr/>
          <p:nvPr/>
        </p:nvSpPr>
        <p:spPr bwMode="auto">
          <a:xfrm>
            <a:off x="2802500" y="5159737"/>
            <a:ext cx="595218" cy="422916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1540"/>
            <a:ext cx="7658100" cy="3827463"/>
          </a:xfrm>
        </p:spPr>
        <p:txBody>
          <a:bodyPr/>
          <a:lstStyle/>
          <a:p>
            <a:r>
              <a:rPr lang="en-US" sz="2000" dirty="0" err="1" smtClean="0"/>
              <a:t>Obveze</a:t>
            </a:r>
            <a:r>
              <a:rPr lang="en-US" sz="2000" dirty="0" smtClean="0"/>
              <a:t> </a:t>
            </a:r>
            <a:r>
              <a:rPr lang="en-US" sz="2000" dirty="0" err="1" smtClean="0"/>
              <a:t>studenata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potpis</a:t>
            </a:r>
            <a:r>
              <a:rPr lang="en-US" sz="2000" dirty="0" smtClean="0"/>
              <a:t> u </a:t>
            </a:r>
            <a:r>
              <a:rPr lang="en-US" sz="2000" dirty="0" err="1" smtClean="0"/>
              <a:t>indeks</a:t>
            </a:r>
            <a:r>
              <a:rPr lang="en-US" sz="2000" dirty="0" smtClean="0"/>
              <a:t>: </a:t>
            </a:r>
            <a:endParaRPr lang="hr-H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 smtClean="0"/>
              <a:t>napravljen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prezentiran</a:t>
            </a:r>
            <a:r>
              <a:rPr lang="en-US" sz="1600" dirty="0" smtClean="0"/>
              <a:t> </a:t>
            </a:r>
            <a:r>
              <a:rPr lang="en-US" sz="1600" dirty="0" err="1" smtClean="0"/>
              <a:t>seminarski</a:t>
            </a:r>
            <a:r>
              <a:rPr lang="en-US" sz="1600" dirty="0" smtClean="0"/>
              <a:t> rad</a:t>
            </a:r>
            <a:endParaRPr lang="hr-HR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err="1" smtClean="0"/>
              <a:t>prisutnost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nastavi</a:t>
            </a:r>
            <a:r>
              <a:rPr lang="hr-HR" sz="1600" dirty="0" smtClean="0"/>
              <a:t> (-25%)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r>
              <a:rPr lang="en-US" sz="2000" dirty="0" err="1"/>
              <a:t>Konačna</a:t>
            </a:r>
            <a:r>
              <a:rPr lang="en-US" sz="2000" dirty="0"/>
              <a:t> </a:t>
            </a:r>
            <a:r>
              <a:rPr lang="en-US" sz="2000" dirty="0" err="1"/>
              <a:t>ocjena</a:t>
            </a:r>
            <a:r>
              <a:rPr lang="en-US" sz="2000" dirty="0"/>
              <a:t> </a:t>
            </a:r>
            <a:r>
              <a:rPr lang="en-US" sz="2000" dirty="0" err="1"/>
              <a:t>proizlazi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uspjeha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kolokvijima</a:t>
            </a:r>
            <a:r>
              <a:rPr lang="en-US" sz="2000" dirty="0"/>
              <a:t> </a:t>
            </a:r>
            <a:r>
              <a:rPr lang="hr-HR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seminarskog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hr-HR" sz="20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Dva kolokvija, svaki do max 15 bodova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Seminarski rad do max 10 bodova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Prisutnost na nastavi do max 5 bodova</a:t>
            </a:r>
            <a:endParaRPr lang="en-US" sz="1600" dirty="0"/>
          </a:p>
          <a:p>
            <a:pPr marL="0" indent="0">
              <a:buNone/>
            </a:pPr>
            <a:endParaRPr lang="hr-HR" sz="200" dirty="0" smtClean="0"/>
          </a:p>
          <a:p>
            <a:r>
              <a:rPr lang="en-US" sz="2000" dirty="0" err="1" smtClean="0"/>
              <a:t>Ocjene</a:t>
            </a:r>
            <a:r>
              <a:rPr lang="en-US" sz="2000" dirty="0" smtClean="0"/>
              <a:t>:</a:t>
            </a:r>
          </a:p>
          <a:p>
            <a:pPr marL="800100" lvl="0" indent="0">
              <a:buNone/>
            </a:pPr>
            <a:r>
              <a:rPr lang="en-US" sz="2000" dirty="0" err="1" smtClean="0"/>
              <a:t>dovoljan</a:t>
            </a:r>
            <a:r>
              <a:rPr lang="en-US" sz="2000" dirty="0" smtClean="0"/>
              <a:t> </a:t>
            </a:r>
            <a:r>
              <a:rPr lang="en-US" sz="2000" dirty="0"/>
              <a:t>(2)................................ 50% - </a:t>
            </a:r>
            <a:r>
              <a:rPr lang="en-US" sz="2000" dirty="0" smtClean="0"/>
              <a:t>6</a:t>
            </a:r>
            <a:r>
              <a:rPr lang="hr-HR" sz="2000" dirty="0" smtClean="0"/>
              <a:t>2</a:t>
            </a:r>
            <a:r>
              <a:rPr lang="en-US" sz="2000" dirty="0" smtClean="0"/>
              <a:t>%</a:t>
            </a:r>
            <a:endParaRPr lang="en-US" sz="2000" dirty="0"/>
          </a:p>
          <a:p>
            <a:pPr marL="800100" lvl="0" indent="0">
              <a:buNone/>
            </a:pPr>
            <a:r>
              <a:rPr lang="en-US" sz="2000" dirty="0" err="1"/>
              <a:t>dobar</a:t>
            </a:r>
            <a:r>
              <a:rPr lang="en-US" sz="2000" dirty="0"/>
              <a:t> (3).................................... </a:t>
            </a:r>
            <a:r>
              <a:rPr lang="en-US" sz="2000" dirty="0" smtClean="0"/>
              <a:t>6</a:t>
            </a:r>
            <a:r>
              <a:rPr lang="hr-HR" sz="2000" dirty="0" smtClean="0"/>
              <a:t>3</a:t>
            </a:r>
            <a:r>
              <a:rPr lang="en-US" sz="2000" dirty="0" smtClean="0"/>
              <a:t>% </a:t>
            </a:r>
            <a:r>
              <a:rPr lang="en-US" sz="2000" dirty="0"/>
              <a:t>- </a:t>
            </a:r>
            <a:r>
              <a:rPr lang="en-US" sz="2000" dirty="0" smtClean="0"/>
              <a:t>7</a:t>
            </a:r>
            <a:r>
              <a:rPr lang="hr-HR" sz="2000" dirty="0" smtClean="0"/>
              <a:t>7</a:t>
            </a:r>
            <a:r>
              <a:rPr lang="en-US" sz="2000" dirty="0" smtClean="0"/>
              <a:t>%</a:t>
            </a:r>
            <a:endParaRPr lang="en-US" sz="2000" dirty="0"/>
          </a:p>
          <a:p>
            <a:pPr marL="800100" lvl="0" indent="0">
              <a:buNone/>
            </a:pP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dobar</a:t>
            </a:r>
            <a:r>
              <a:rPr lang="en-US" sz="2000" dirty="0"/>
              <a:t> (4).............................  </a:t>
            </a:r>
            <a:r>
              <a:rPr lang="hr-HR" sz="2000" dirty="0" smtClean="0"/>
              <a:t>78</a:t>
            </a:r>
            <a:r>
              <a:rPr lang="en-US" sz="2000" dirty="0" smtClean="0"/>
              <a:t>% </a:t>
            </a:r>
            <a:r>
              <a:rPr lang="en-US" sz="2000" dirty="0"/>
              <a:t>- </a:t>
            </a:r>
            <a:r>
              <a:rPr lang="en-US" sz="2000" dirty="0" smtClean="0"/>
              <a:t>8</a:t>
            </a:r>
            <a:r>
              <a:rPr lang="hr-HR" sz="2000" dirty="0" smtClean="0"/>
              <a:t>7</a:t>
            </a:r>
            <a:r>
              <a:rPr lang="en-US" sz="2000" dirty="0" smtClean="0"/>
              <a:t>%</a:t>
            </a:r>
            <a:endParaRPr lang="en-US" sz="2000" dirty="0"/>
          </a:p>
          <a:p>
            <a:pPr marL="800100" lvl="0" indent="0">
              <a:buNone/>
            </a:pPr>
            <a:r>
              <a:rPr lang="en-US" sz="2000" dirty="0" err="1"/>
              <a:t>izvrstan</a:t>
            </a:r>
            <a:r>
              <a:rPr lang="en-US" sz="2000" dirty="0"/>
              <a:t> (5).................................  </a:t>
            </a:r>
            <a:r>
              <a:rPr lang="hr-HR" sz="2000" dirty="0" smtClean="0"/>
              <a:t>88</a:t>
            </a:r>
            <a:r>
              <a:rPr lang="en-US" sz="2000" dirty="0" smtClean="0"/>
              <a:t>% </a:t>
            </a:r>
            <a:r>
              <a:rPr lang="en-US" sz="2000" dirty="0"/>
              <a:t>- 100</a:t>
            </a:r>
            <a:r>
              <a:rPr lang="en-US" sz="2000" dirty="0" smtClean="0"/>
              <a:t>%</a:t>
            </a:r>
          </a:p>
          <a:p>
            <a:pPr marL="800100" lvl="0" indent="0">
              <a:buNone/>
            </a:pP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Važne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 smtClean="0"/>
              <a:t>Prezentacije s predavanja na web stranici kolegija:</a:t>
            </a:r>
          </a:p>
          <a:p>
            <a:endParaRPr lang="hr-HR" sz="1000" dirty="0" smtClean="0"/>
          </a:p>
          <a:p>
            <a:pPr marL="457200" lvl="1" indent="0">
              <a:buNone/>
            </a:pPr>
            <a:r>
              <a:rPr lang="hr-HR" sz="2200" dirty="0" smtClean="0"/>
              <a:t>Šifra: EK21</a:t>
            </a:r>
          </a:p>
          <a:p>
            <a:pPr marL="457200" lvl="1" indent="0">
              <a:buNone/>
            </a:pPr>
            <a:endParaRPr lang="hr-HR" sz="2200" dirty="0" smtClean="0"/>
          </a:p>
          <a:p>
            <a:r>
              <a:rPr lang="hr-HR" sz="2200" dirty="0" smtClean="0"/>
              <a:t>Dodatno:</a:t>
            </a:r>
          </a:p>
          <a:p>
            <a:endParaRPr lang="hr-HR" sz="1000" dirty="0" smtClean="0"/>
          </a:p>
          <a:p>
            <a:pPr marL="457200" lvl="1" indent="0">
              <a:buNone/>
            </a:pPr>
            <a:r>
              <a:rPr lang="hr-HR" sz="2200" dirty="0" smtClean="0"/>
              <a:t>www.zakon.hr</a:t>
            </a:r>
          </a:p>
          <a:p>
            <a:pPr marL="457200" lvl="1" indent="0">
              <a:buNone/>
            </a:pPr>
            <a:endParaRPr lang="hr-HR" sz="1000" dirty="0" smtClean="0"/>
          </a:p>
          <a:p>
            <a:pPr marL="457200" lvl="1" indent="0">
              <a:buNone/>
            </a:pPr>
            <a:r>
              <a:rPr lang="vi-VN" sz="2200" dirty="0" smtClean="0"/>
              <a:t>Medanić</a:t>
            </a:r>
            <a:r>
              <a:rPr lang="vi-VN" sz="2200" dirty="0"/>
              <a:t>, B.: Management u građevinarstvu, Građevinski fakultet, Osijek, Zagreb, Split i Rijeka, 1997.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za polaganje kolokvija i ispita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690" y="2973071"/>
            <a:ext cx="4114800" cy="20561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</a:t>
            </a:r>
            <a:r>
              <a:rPr lang="hr-HR" dirty="0" smtClean="0"/>
              <a:t> 25.11.2021.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   </a:t>
            </a:r>
            <a:r>
              <a:rPr lang="hr-HR" dirty="0" smtClean="0"/>
              <a:t>20</a:t>
            </a:r>
            <a:r>
              <a:rPr lang="en-US" dirty="0" smtClean="0"/>
              <a:t>.1.20</a:t>
            </a:r>
            <a:r>
              <a:rPr lang="hr-HR" dirty="0" smtClean="0"/>
              <a:t>22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Datumi</a:t>
            </a:r>
            <a:r>
              <a:rPr lang="en-US" dirty="0" smtClean="0"/>
              <a:t> </a:t>
            </a:r>
            <a:r>
              <a:rPr lang="en-US" dirty="0" err="1" smtClean="0"/>
              <a:t>kolokvija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690" y="1495544"/>
            <a:ext cx="69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Ciljevi</a:t>
            </a:r>
            <a:r>
              <a:rPr lang="en-US" sz="3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u="sng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predavanja</a:t>
            </a:r>
            <a:r>
              <a:rPr lang="en-US" sz="3000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kolegiju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Ekonomika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građenja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1F88C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proučiti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usvojiti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pojmove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tehnike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Upravljanje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svakodnevnim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poslovanjem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u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građevinarstvu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Donošenje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dugoročnih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investicijskih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odluka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loga s ruka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podloga s rukama</Template>
  <TotalTime>1206</TotalTime>
  <Words>403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podloga s rukama</vt:lpstr>
      <vt:lpstr>1_Kontortema</vt:lpstr>
      <vt:lpstr>PowerPoint Presentation</vt:lpstr>
      <vt:lpstr>PowerPoint Presentation</vt:lpstr>
      <vt:lpstr>Sadašnje aktivnosti</vt:lpstr>
      <vt:lpstr>Kontakt</vt:lpstr>
      <vt:lpstr>PowerPoint Presentation</vt:lpstr>
      <vt:lpstr>Važne informacije</vt:lpstr>
      <vt:lpstr>Literatura za polaganje kolokvija i ispita</vt:lpstr>
      <vt:lpstr>Datumi kolokvija</vt:lpstr>
      <vt:lpstr>PowerPoint Presentation</vt:lpstr>
      <vt:lpstr>PowerPoint Presentation</vt:lpstr>
      <vt:lpstr>Najvažnije teme iz kolegija   Ekonomika građenja</vt:lpstr>
      <vt:lpstr>PowerPoint Presentation</vt:lpstr>
      <vt:lpstr>PowerPoint Presentation</vt:lpstr>
      <vt:lpstr>Inženjeri građevinarstva mogu i moraju biti uspješni poslovni ljudi 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Ksenija_Knjiga</cp:lastModifiedBy>
  <cp:revision>124</cp:revision>
  <dcterms:created xsi:type="dcterms:W3CDTF">2011-07-14T08:47:53Z</dcterms:created>
  <dcterms:modified xsi:type="dcterms:W3CDTF">2021-10-07T08:12:35Z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