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23"/>
  </p:notesMasterIdLst>
  <p:handoutMasterIdLst>
    <p:handoutMasterId r:id="rId24"/>
  </p:handoutMasterIdLst>
  <p:sldIdLst>
    <p:sldId id="605" r:id="rId2"/>
    <p:sldId id="574" r:id="rId3"/>
    <p:sldId id="632" r:id="rId4"/>
    <p:sldId id="633" r:id="rId5"/>
    <p:sldId id="634" r:id="rId6"/>
    <p:sldId id="639" r:id="rId7"/>
    <p:sldId id="638" r:id="rId8"/>
    <p:sldId id="635" r:id="rId9"/>
    <p:sldId id="636" r:id="rId10"/>
    <p:sldId id="640" r:id="rId11"/>
    <p:sldId id="641" r:id="rId12"/>
    <p:sldId id="637" r:id="rId13"/>
    <p:sldId id="642" r:id="rId14"/>
    <p:sldId id="644" r:id="rId15"/>
    <p:sldId id="643" r:id="rId16"/>
    <p:sldId id="628" r:id="rId17"/>
    <p:sldId id="629" r:id="rId18"/>
    <p:sldId id="645" r:id="rId19"/>
    <p:sldId id="646" r:id="rId20"/>
    <p:sldId id="630" r:id="rId21"/>
    <p:sldId id="631" r:id="rId22"/>
  </p:sldIdLst>
  <p:sldSz cx="9144000" cy="6858000" type="screen4x3"/>
  <p:notesSz cx="6735763" cy="9799638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8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66"/>
    <a:srgbClr val="724930"/>
    <a:srgbClr val="777777"/>
    <a:srgbClr val="4D4D4D"/>
    <a:srgbClr val="A56A45"/>
    <a:srgbClr val="957755"/>
    <a:srgbClr val="A1AE52"/>
    <a:srgbClr val="292929"/>
    <a:srgbClr val="C0C0C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99" autoAdjust="0"/>
    <p:restoredTop sz="85369" autoAdjust="0"/>
  </p:normalViewPr>
  <p:slideViewPr>
    <p:cSldViewPr>
      <p:cViewPr>
        <p:scale>
          <a:sx n="100" d="100"/>
          <a:sy n="100" d="100"/>
        </p:scale>
        <p:origin x="-2412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3087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r">
              <a:defRPr sz="1200"/>
            </a:lvl1pPr>
          </a:lstStyle>
          <a:p>
            <a:pPr>
              <a:defRPr/>
            </a:pPr>
            <a:fld id="{653A9949-CF94-4799-A79F-DF36B6179EC4}" type="datetimeFigureOut">
              <a:rPr lang="hr-HR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r">
              <a:defRPr sz="1200"/>
            </a:lvl1pPr>
          </a:lstStyle>
          <a:p>
            <a:pPr>
              <a:defRPr/>
            </a:pPr>
            <a:fld id="{EC6C7A41-D9EE-4766-A31B-0BDFCBB486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0496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A7090-BB1E-449A-91C5-D379E9DB20E9}" type="datetimeFigureOut">
              <a:rPr lang="hr-HR" smtClean="0"/>
              <a:pPr/>
              <a:t>17.11.2020.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BFC07-D7E8-48BA-995D-98A3AF11747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278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22818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- </a:t>
            </a:r>
            <a:r>
              <a:rPr lang="en-GB" dirty="0" err="1" smtClean="0"/>
              <a:t>tzv</a:t>
            </a:r>
            <a:r>
              <a:rPr lang="en-GB" dirty="0" smtClean="0"/>
              <a:t>. </a:t>
            </a:r>
            <a:r>
              <a:rPr lang="en-GB" dirty="0" err="1" smtClean="0"/>
              <a:t>ušorena</a:t>
            </a:r>
            <a:r>
              <a:rPr lang="en-GB" dirty="0" smtClean="0"/>
              <a:t> </a:t>
            </a:r>
            <a:r>
              <a:rPr lang="en-GB" dirty="0" err="1" smtClean="0"/>
              <a:t>ulica</a:t>
            </a:r>
            <a:r>
              <a:rPr lang="en-GB" dirty="0" smtClean="0"/>
              <a:t> u </a:t>
            </a:r>
            <a:r>
              <a:rPr lang="en-GB" dirty="0" err="1" smtClean="0"/>
              <a:t>Slavoniji</a:t>
            </a:r>
            <a:r>
              <a:rPr lang="en-GB" dirty="0" smtClean="0"/>
              <a:t>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šor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16</a:t>
            </a:fld>
            <a:endParaRPr lang="hr-H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principima</a:t>
            </a:r>
            <a:r>
              <a:rPr lang="en-GB" b="0" dirty="0" smtClean="0"/>
              <a:t> </a:t>
            </a:r>
            <a:r>
              <a:rPr lang="en-GB" b="0" dirty="0" err="1" smtClean="0"/>
              <a:t>tzv</a:t>
            </a:r>
            <a:r>
              <a:rPr lang="en-GB" b="0" dirty="0" smtClean="0"/>
              <a:t>. "</a:t>
            </a:r>
            <a:r>
              <a:rPr lang="en-GB" b="0" dirty="0" err="1" smtClean="0"/>
              <a:t>internacionalnog</a:t>
            </a:r>
            <a:r>
              <a:rPr lang="en-GB" b="0" dirty="0" smtClean="0"/>
              <a:t> </a:t>
            </a:r>
            <a:r>
              <a:rPr lang="en-GB" b="0" dirty="0" err="1" smtClean="0"/>
              <a:t>stila</a:t>
            </a:r>
            <a:r>
              <a:rPr lang="en-GB" b="0" dirty="0" smtClean="0"/>
              <a:t>" </a:t>
            </a:r>
            <a:r>
              <a:rPr lang="hr-HR" b="0" noProof="0" dirty="0" smtClean="0"/>
              <a:t>nastaje</a:t>
            </a:r>
            <a:r>
              <a:rPr lang="en-GB" b="0" dirty="0" smtClean="0"/>
              <a:t> </a:t>
            </a:r>
            <a:r>
              <a:rPr lang="en-GB" b="0" dirty="0" err="1" smtClean="0"/>
              <a:t>funkcionalistički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modernistički</a:t>
            </a:r>
            <a:r>
              <a:rPr lang="en-GB" b="0" dirty="0" smtClean="0"/>
              <a:t> </a:t>
            </a:r>
            <a:r>
              <a:rPr lang="en-GB" b="0" dirty="0" err="1" smtClean="0"/>
              <a:t>urbanizam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ahistorijski</a:t>
            </a:r>
            <a:r>
              <a:rPr lang="en-GB" b="0" dirty="0" smtClean="0"/>
              <a:t> je, </a:t>
            </a:r>
            <a:r>
              <a:rPr lang="en-GB" b="0" dirty="0" err="1" smtClean="0"/>
              <a:t>oštar</a:t>
            </a:r>
            <a:r>
              <a:rPr lang="en-GB" b="0" dirty="0" smtClean="0"/>
              <a:t> </a:t>
            </a:r>
            <a:r>
              <a:rPr lang="en-GB" b="0" dirty="0" err="1" smtClean="0"/>
              <a:t>prekid</a:t>
            </a:r>
            <a:r>
              <a:rPr lang="en-GB" b="0" dirty="0" smtClean="0"/>
              <a:t> s </a:t>
            </a:r>
            <a:r>
              <a:rPr lang="en-GB" b="0" dirty="0" err="1" smtClean="0"/>
              <a:t>tradicijom</a:t>
            </a:r>
            <a:r>
              <a:rPr lang="en-GB" b="0" dirty="0" smtClean="0"/>
              <a:t>, ne </a:t>
            </a:r>
            <a:r>
              <a:rPr lang="en-GB" b="0" dirty="0" err="1" smtClean="0"/>
              <a:t>zanima</a:t>
            </a:r>
            <a:r>
              <a:rPr lang="en-GB" b="0" dirty="0" smtClean="0"/>
              <a:t> </a:t>
            </a:r>
            <a:r>
              <a:rPr lang="en-GB" b="0" dirty="0" err="1" smtClean="0"/>
              <a:t>ga</a:t>
            </a:r>
            <a:r>
              <a:rPr lang="en-GB" b="0" dirty="0" smtClean="0"/>
              <a:t> </a:t>
            </a:r>
            <a:r>
              <a:rPr lang="en-GB" b="0" dirty="0" err="1" smtClean="0"/>
              <a:t>više</a:t>
            </a:r>
            <a:r>
              <a:rPr lang="en-GB" b="0" dirty="0" smtClean="0"/>
              <a:t> </a:t>
            </a:r>
            <a:r>
              <a:rPr lang="en-GB" b="0" dirty="0" err="1" smtClean="0"/>
              <a:t>baktati</a:t>
            </a:r>
            <a:r>
              <a:rPr lang="en-GB" b="0" dirty="0" smtClean="0"/>
              <a:t> se s </a:t>
            </a:r>
            <a:r>
              <a:rPr lang="en-GB" b="0" dirty="0" err="1" smtClean="0"/>
              <a:t>povijesnim</a:t>
            </a:r>
            <a:r>
              <a:rPr lang="en-GB" b="0" dirty="0" smtClean="0"/>
              <a:t> </a:t>
            </a:r>
            <a:r>
              <a:rPr lang="en-GB" b="0" dirty="0" err="1" smtClean="0"/>
              <a:t>gradovima</a:t>
            </a:r>
            <a:r>
              <a:rPr lang="en-GB" b="0" dirty="0" smtClean="0"/>
              <a:t>, </a:t>
            </a:r>
            <a:r>
              <a:rPr lang="en-GB" b="0" dirty="0" err="1" smtClean="0"/>
              <a:t>nego</a:t>
            </a:r>
            <a:r>
              <a:rPr lang="en-GB" b="0" dirty="0" smtClean="0"/>
              <a:t> </a:t>
            </a:r>
            <a:r>
              <a:rPr lang="en-GB" b="0" dirty="0" err="1" smtClean="0"/>
              <a:t>želi</a:t>
            </a:r>
            <a:r>
              <a:rPr lang="en-GB" b="0" dirty="0" smtClean="0"/>
              <a:t> </a:t>
            </a:r>
            <a:r>
              <a:rPr lang="en-GB" b="0" dirty="0" err="1" smtClean="0"/>
              <a:t>prakticirati</a:t>
            </a:r>
            <a:r>
              <a:rPr lang="en-GB" b="0" dirty="0" smtClean="0"/>
              <a:t> </a:t>
            </a:r>
            <a:r>
              <a:rPr lang="en-GB" b="0" dirty="0" err="1" smtClean="0"/>
              <a:t>svoju</a:t>
            </a:r>
            <a:r>
              <a:rPr lang="en-GB" b="0" dirty="0" smtClean="0"/>
              <a:t> </a:t>
            </a:r>
            <a:r>
              <a:rPr lang="en-GB" b="0" dirty="0" err="1" smtClean="0"/>
              <a:t>shemu</a:t>
            </a:r>
            <a:r>
              <a:rPr lang="en-GB" b="0" dirty="0" smtClean="0"/>
              <a:t> </a:t>
            </a:r>
            <a:r>
              <a:rPr lang="en-GB" b="0" dirty="0" err="1" smtClean="0"/>
              <a:t>učisto</a:t>
            </a:r>
            <a:r>
              <a:rPr lang="en-GB" b="0" dirty="0" smtClean="0"/>
              <a:t>,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livadi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uvelike</a:t>
            </a:r>
            <a:r>
              <a:rPr lang="en-GB" b="0" dirty="0" smtClean="0"/>
              <a:t> </a:t>
            </a:r>
            <a:r>
              <a:rPr lang="en-GB" b="0" dirty="0" err="1" smtClean="0"/>
              <a:t>utopijskog</a:t>
            </a:r>
            <a:r>
              <a:rPr lang="en-GB" b="0" dirty="0" smtClean="0"/>
              <a:t> </a:t>
            </a:r>
            <a:r>
              <a:rPr lang="en-GB" b="0" dirty="0" err="1" smtClean="0"/>
              <a:t>karaktera</a:t>
            </a:r>
            <a:r>
              <a:rPr lang="en-GB" b="0" dirty="0" smtClean="0"/>
              <a:t> </a:t>
            </a:r>
            <a:r>
              <a:rPr lang="en-GB" b="0" dirty="0" err="1" smtClean="0"/>
              <a:t>utoliko</a:t>
            </a:r>
            <a:r>
              <a:rPr lang="en-GB" b="0" dirty="0" smtClean="0"/>
              <a:t>, </a:t>
            </a:r>
            <a:r>
              <a:rPr lang="en-GB" b="0" dirty="0" err="1" smtClean="0"/>
              <a:t>jer</a:t>
            </a:r>
            <a:r>
              <a:rPr lang="en-GB" b="0" dirty="0" smtClean="0"/>
              <a:t> </a:t>
            </a:r>
            <a:r>
              <a:rPr lang="en-GB" b="0" dirty="0" err="1" smtClean="0"/>
              <a:t>prilike</a:t>
            </a:r>
            <a:r>
              <a:rPr lang="en-GB" b="0" dirty="0" smtClean="0"/>
              <a:t> </a:t>
            </a:r>
            <a:r>
              <a:rPr lang="en-GB" b="0" dirty="0" err="1" smtClean="0"/>
              <a:t>su</a:t>
            </a:r>
            <a:r>
              <a:rPr lang="en-GB" b="0" dirty="0" smtClean="0"/>
              <a:t> bile </a:t>
            </a:r>
            <a:r>
              <a:rPr lang="en-GB" b="0" dirty="0" err="1" smtClean="0"/>
              <a:t>rijetke</a:t>
            </a:r>
            <a:r>
              <a:rPr lang="en-GB" b="0" dirty="0" smtClean="0"/>
              <a:t> </a:t>
            </a:r>
            <a:r>
              <a:rPr lang="en-GB" b="0" dirty="0" err="1" smtClean="0"/>
              <a:t>za</a:t>
            </a:r>
            <a:r>
              <a:rPr lang="en-GB" b="0" dirty="0" smtClean="0"/>
              <a:t> </a:t>
            </a:r>
            <a:r>
              <a:rPr lang="en-GB" b="0" dirty="0" err="1" smtClean="0"/>
              <a:t>idealno</a:t>
            </a:r>
            <a:r>
              <a:rPr lang="en-GB" b="0" dirty="0" smtClean="0"/>
              <a:t> </a:t>
            </a:r>
            <a:r>
              <a:rPr lang="en-GB" b="0" dirty="0" err="1" smtClean="0"/>
              <a:t>ostvarenje</a:t>
            </a:r>
            <a:endParaRPr lang="en-GB" b="0" dirty="0" smtClean="0"/>
          </a:p>
          <a:p>
            <a:pPr rtl="0"/>
            <a:r>
              <a:rPr lang="en-GB" b="0" dirty="0" smtClean="0"/>
              <a:t>- u </a:t>
            </a:r>
            <a:r>
              <a:rPr lang="en-GB" b="0" dirty="0" err="1" smtClean="0"/>
              <a:t>praksi</a:t>
            </a:r>
            <a:r>
              <a:rPr lang="en-GB" b="0" dirty="0" smtClean="0"/>
              <a:t> </a:t>
            </a:r>
            <a:r>
              <a:rPr lang="en-GB" b="0" dirty="0" err="1" smtClean="0"/>
              <a:t>ga</a:t>
            </a:r>
            <a:r>
              <a:rPr lang="en-GB" b="0" dirty="0" smtClean="0"/>
              <a:t> </a:t>
            </a:r>
            <a:r>
              <a:rPr lang="en-GB" b="0" dirty="0" err="1" smtClean="0"/>
              <a:t>karakterizira</a:t>
            </a:r>
            <a:r>
              <a:rPr lang="en-GB" b="0" dirty="0" smtClean="0"/>
              <a:t> </a:t>
            </a:r>
            <a:r>
              <a:rPr lang="en-GB" b="0" dirty="0" err="1" smtClean="0"/>
              <a:t>izražen</a:t>
            </a:r>
            <a:r>
              <a:rPr lang="en-GB" b="0" dirty="0" smtClean="0"/>
              <a:t> zoning </a:t>
            </a:r>
            <a:r>
              <a:rPr lang="en-GB" b="0" dirty="0" err="1" smtClean="0"/>
              <a:t>te</a:t>
            </a:r>
            <a:r>
              <a:rPr lang="en-GB" b="0" dirty="0" smtClean="0"/>
              <a:t> </a:t>
            </a:r>
            <a:r>
              <a:rPr lang="en-GB" b="0" dirty="0" err="1" smtClean="0"/>
              <a:t>štancanje</a:t>
            </a:r>
            <a:r>
              <a:rPr lang="en-GB" b="0" dirty="0" smtClean="0"/>
              <a:t> </a:t>
            </a:r>
            <a:r>
              <a:rPr lang="en-GB" b="0" dirty="0" err="1" smtClean="0"/>
              <a:t>niza</a:t>
            </a:r>
            <a:r>
              <a:rPr lang="en-GB" b="0" dirty="0" smtClean="0"/>
              <a:t> </a:t>
            </a:r>
            <a:r>
              <a:rPr lang="en-GB" b="0" dirty="0" err="1" smtClean="0"/>
              <a:t>naselja</a:t>
            </a:r>
            <a:r>
              <a:rPr lang="en-GB" b="0" dirty="0" smtClean="0"/>
              <a:t> </a:t>
            </a:r>
            <a:r>
              <a:rPr lang="en-GB" b="0" dirty="0" err="1" smtClean="0"/>
              <a:t>tzv</a:t>
            </a:r>
            <a:r>
              <a:rPr lang="en-GB" b="0" dirty="0" smtClean="0"/>
              <a:t>. </a:t>
            </a:r>
            <a:r>
              <a:rPr lang="en-GB" b="0" dirty="0" err="1" smtClean="0"/>
              <a:t>lamela</a:t>
            </a:r>
            <a:r>
              <a:rPr lang="en-GB" b="0" dirty="0" smtClean="0"/>
              <a:t>, </a:t>
            </a:r>
            <a:r>
              <a:rPr lang="en-GB" b="0" dirty="0" err="1" smtClean="0"/>
              <a:t>odnosno</a:t>
            </a:r>
            <a:r>
              <a:rPr lang="en-GB" b="0" dirty="0" smtClean="0"/>
              <a:t> </a:t>
            </a:r>
            <a:r>
              <a:rPr lang="en-GB" b="0" dirty="0" err="1" smtClean="0"/>
              <a:t>soliternog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štapićastog</a:t>
            </a:r>
            <a:r>
              <a:rPr lang="en-GB" b="0" dirty="0" smtClean="0"/>
              <a:t> </a:t>
            </a:r>
            <a:r>
              <a:rPr lang="en-GB" b="0" dirty="0" err="1" smtClean="0"/>
              <a:t>urbanizma</a:t>
            </a:r>
            <a:r>
              <a:rPr lang="en-GB" b="0" dirty="0" smtClean="0"/>
              <a:t>, s </a:t>
            </a:r>
            <a:r>
              <a:rPr lang="en-GB" b="0" dirty="0" err="1" smtClean="0"/>
              <a:t>napuštanjem</a:t>
            </a:r>
            <a:r>
              <a:rPr lang="en-GB" b="0" dirty="0" smtClean="0"/>
              <a:t> </a:t>
            </a:r>
            <a:r>
              <a:rPr lang="en-GB" b="0" dirty="0" err="1" smtClean="0"/>
              <a:t>tradicionalnog</a:t>
            </a:r>
            <a:r>
              <a:rPr lang="en-GB" b="0" dirty="0" smtClean="0"/>
              <a:t> </a:t>
            </a:r>
            <a:r>
              <a:rPr lang="en-GB" b="0" dirty="0" err="1" smtClean="0"/>
              <a:t>koncepta</a:t>
            </a:r>
            <a:r>
              <a:rPr lang="en-GB" b="0" dirty="0" smtClean="0"/>
              <a:t> </a:t>
            </a:r>
            <a:r>
              <a:rPr lang="en-GB" b="0" dirty="0" err="1" smtClean="0"/>
              <a:t>ulice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trga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- </a:t>
            </a:r>
            <a:r>
              <a:rPr lang="en-GB" dirty="0" err="1" smtClean="0"/>
              <a:t>negira</a:t>
            </a:r>
            <a:r>
              <a:rPr lang="en-GB" dirty="0" smtClean="0"/>
              <a:t> </a:t>
            </a:r>
            <a:r>
              <a:rPr lang="en-GB" dirty="0" err="1" smtClean="0"/>
              <a:t>ulicu</a:t>
            </a:r>
            <a:r>
              <a:rPr lang="en-GB" dirty="0" smtClean="0"/>
              <a:t>, </a:t>
            </a:r>
            <a:r>
              <a:rPr lang="en-GB" dirty="0" err="1" smtClean="0"/>
              <a:t>trg</a:t>
            </a:r>
            <a:r>
              <a:rPr lang="en-GB" dirty="0" smtClean="0"/>
              <a:t>, </a:t>
            </a:r>
            <a:r>
              <a:rPr lang="en-GB" dirty="0" err="1" smtClean="0"/>
              <a:t>blok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18</a:t>
            </a:fld>
            <a:endParaRPr lang="hr-H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dirty="0" smtClean="0"/>
              <a:t>JAVNE!, to je </a:t>
            </a:r>
            <a:r>
              <a:rPr lang="en-GB" baseline="0" dirty="0" err="1" smtClean="0"/>
              <a:t>važno</a:t>
            </a:r>
            <a:r>
              <a:rPr lang="en-GB" baseline="0" dirty="0" smtClean="0"/>
              <a:t> - u </a:t>
            </a:r>
            <a:r>
              <a:rPr lang="en-GB" baseline="0" dirty="0" err="1" smtClean="0"/>
              <a:t>većim</a:t>
            </a:r>
            <a:r>
              <a:rPr lang="en-GB" baseline="0" dirty="0" smtClean="0"/>
              <a:t> g</a:t>
            </a:r>
            <a:r>
              <a:rPr lang="hr-HR" baseline="0" dirty="0" smtClean="0"/>
              <a:t>rad</a:t>
            </a:r>
            <a:r>
              <a:rPr lang="en-GB" baseline="0" dirty="0" err="1" smtClean="0"/>
              <a:t>ovima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imamo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više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trgova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glavne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sporedne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mogu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biti</a:t>
            </a:r>
            <a:r>
              <a:rPr lang="en-GB" baseline="0" dirty="0" smtClean="0"/>
              <a:t> do </a:t>
            </a:r>
            <a:r>
              <a:rPr lang="en-GB" baseline="0" dirty="0" err="1" smtClean="0"/>
              <a:t>neke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mjere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specijalizirani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različitih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namjena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dok</a:t>
            </a:r>
            <a:r>
              <a:rPr lang="en-GB" baseline="0" dirty="0" smtClean="0"/>
              <a:t> u </a:t>
            </a:r>
            <a:r>
              <a:rPr lang="en-GB" baseline="0" dirty="0" err="1" smtClean="0"/>
              <a:t>manjim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gradovima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može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biti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jedan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nijedan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premda</a:t>
            </a:r>
            <a:r>
              <a:rPr lang="en-GB" baseline="0" dirty="0" smtClean="0"/>
              <a:t> je to </a:t>
            </a:r>
            <a:r>
              <a:rPr lang="en-GB" baseline="0" dirty="0" err="1" smtClean="0"/>
              <a:t>onda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već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selo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jer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selo</a:t>
            </a:r>
            <a:r>
              <a:rPr lang="en-GB" baseline="0" dirty="0" smtClean="0"/>
              <a:t> ne </a:t>
            </a:r>
            <a:r>
              <a:rPr lang="en-GB" baseline="0" dirty="0" err="1" smtClean="0"/>
              <a:t>zna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trg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zna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privatan</a:t>
            </a:r>
            <a:r>
              <a:rPr lang="en-GB" baseline="0" dirty="0" smtClean="0"/>
              <a:t> plot, </a:t>
            </a:r>
            <a:r>
              <a:rPr lang="en-GB" baseline="0" dirty="0" err="1" smtClean="0"/>
              <a:t>za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tarabu</a:t>
            </a:r>
            <a:r>
              <a:rPr lang="en-GB" baseline="0" dirty="0" smtClean="0"/>
              <a:t>, a </a:t>
            </a:r>
            <a:r>
              <a:rPr lang="en-GB" baseline="0" dirty="0" err="1" smtClean="0"/>
              <a:t>trg</a:t>
            </a:r>
            <a:r>
              <a:rPr lang="en-GB" baseline="0" dirty="0" smtClean="0"/>
              <a:t> je </a:t>
            </a:r>
            <a:r>
              <a:rPr lang="en-GB" baseline="0" dirty="0" err="1" smtClean="0"/>
              <a:t>ultimativan</a:t>
            </a:r>
            <a:r>
              <a:rPr lang="en-GB" baseline="0" dirty="0" smtClean="0"/>
              <a:t> element </a:t>
            </a:r>
            <a:r>
              <a:rPr lang="en-GB" baseline="0" dirty="0" err="1" smtClean="0"/>
              <a:t>urbaniteta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kad</a:t>
            </a:r>
            <a:r>
              <a:rPr lang="en-GB" baseline="0" dirty="0" smtClean="0"/>
              <a:t> je </a:t>
            </a:r>
            <a:r>
              <a:rPr lang="en-GB" baseline="0" dirty="0" err="1" smtClean="0"/>
              <a:t>nešto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javno</a:t>
            </a:r>
            <a:r>
              <a:rPr lang="en-GB" baseline="0" dirty="0" smtClean="0"/>
              <a:t>, a ne </a:t>
            </a:r>
            <a:r>
              <a:rPr lang="en-GB" baseline="0" dirty="0" err="1" smtClean="0"/>
              <a:t>samo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privatno</a:t>
            </a:r>
            <a:r>
              <a:rPr lang="en-GB" baseline="0" dirty="0" smtClean="0"/>
              <a:t>)</a:t>
            </a:r>
            <a:endParaRPr lang="en-GB" dirty="0" smtClean="0"/>
          </a:p>
          <a:p>
            <a:pPr rtl="0">
              <a:buFontTx/>
              <a:buChar char="-"/>
            </a:pPr>
            <a:r>
              <a:rPr lang="en-GB" dirty="0" smtClean="0"/>
              <a:t> </a:t>
            </a:r>
            <a:r>
              <a:rPr lang="en-GB" dirty="0" err="1" smtClean="0"/>
              <a:t>trgovi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rijetko</a:t>
            </a:r>
            <a:r>
              <a:rPr lang="en-GB" dirty="0" smtClean="0"/>
              <a:t> </a:t>
            </a:r>
            <a:r>
              <a:rPr lang="en-GB" dirty="0" err="1" smtClean="0"/>
              <a:t>samo</a:t>
            </a:r>
            <a:r>
              <a:rPr lang="en-GB" dirty="0" smtClean="0"/>
              <a:t> </a:t>
            </a:r>
            <a:r>
              <a:rPr lang="en-GB" dirty="0" err="1" smtClean="0"/>
              <a:t>jedne</a:t>
            </a:r>
            <a:r>
              <a:rPr lang="en-GB" dirty="0" smtClean="0"/>
              <a:t> </a:t>
            </a:r>
            <a:r>
              <a:rPr lang="en-GB" dirty="0" err="1" smtClean="0"/>
              <a:t>namjene</a:t>
            </a:r>
            <a:r>
              <a:rPr lang="en-GB" dirty="0" smtClean="0"/>
              <a:t>, </a:t>
            </a:r>
            <a:r>
              <a:rPr lang="en-GB" dirty="0" err="1" smtClean="0"/>
              <a:t>već</a:t>
            </a:r>
            <a:r>
              <a:rPr lang="en-GB" dirty="0" smtClean="0"/>
              <a:t> se </a:t>
            </a:r>
            <a:r>
              <a:rPr lang="en-GB" dirty="0" err="1" smtClean="0"/>
              <a:t>nadopunjuju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smjenjuju</a:t>
            </a:r>
            <a:endParaRPr lang="en-GB" dirty="0" smtClean="0"/>
          </a:p>
          <a:p>
            <a:pPr rtl="0">
              <a:buFontTx/>
              <a:buChar char="-"/>
            </a:pPr>
            <a:r>
              <a:rPr lang="en-GB" dirty="0" smtClean="0"/>
              <a:t> 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trgovanju</a:t>
            </a:r>
            <a:r>
              <a:rPr lang="en-GB" baseline="0" dirty="0" smtClean="0"/>
              <a:t> je </a:t>
            </a:r>
            <a:r>
              <a:rPr lang="en-GB" baseline="0" dirty="0" err="1" smtClean="0"/>
              <a:t>etimologija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imena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ali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rjeđe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mjesto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trgovanja</a:t>
            </a:r>
            <a:r>
              <a:rPr lang="en-GB" baseline="0" dirty="0" smtClean="0"/>
              <a:t>, a </a:t>
            </a:r>
            <a:r>
              <a:rPr lang="en-GB" baseline="0" dirty="0" err="1" smtClean="0"/>
              <a:t>sve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više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mjesto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susretanja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odmora</a:t>
            </a:r>
            <a:r>
              <a:rPr lang="en-GB" baseline="0" dirty="0" smtClean="0"/>
              <a:t> </a:t>
            </a:r>
            <a:r>
              <a:rPr lang="hr-HR" baseline="0" dirty="0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zabave</a:t>
            </a:r>
            <a:endParaRPr lang="en-GB" baseline="0" dirty="0" smtClean="0"/>
          </a:p>
          <a:p>
            <a:pPr rtl="0">
              <a:buFontTx/>
              <a:buChar char="-"/>
            </a:pPr>
            <a:r>
              <a:rPr lang="en-GB" baseline="0" dirty="0" smtClean="0"/>
              <a:t> </a:t>
            </a:r>
            <a:r>
              <a:rPr lang="en-GB" baseline="0" dirty="0" err="1" smtClean="0"/>
              <a:t>povećavaju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estetsku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opažajnu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vrijednost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grada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također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nekretnina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koje</a:t>
            </a:r>
            <a:r>
              <a:rPr lang="en-GB" baseline="0" dirty="0" smtClean="0"/>
              <a:t> se </a:t>
            </a:r>
            <a:r>
              <a:rPr lang="en-GB" baseline="0" dirty="0" err="1" smtClean="0"/>
              <a:t>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njima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nalaze</a:t>
            </a:r>
            <a:r>
              <a:rPr lang="en-GB" baseline="0" dirty="0" smtClean="0"/>
              <a:t>)</a:t>
            </a:r>
          </a:p>
          <a:p>
            <a:pPr rtl="0">
              <a:buFontTx/>
              <a:buChar char="-"/>
            </a:pPr>
            <a:r>
              <a:rPr lang="en-GB" baseline="0" dirty="0" smtClean="0"/>
              <a:t> u </a:t>
            </a:r>
            <a:r>
              <a:rPr lang="en-GB" baseline="0" dirty="0" err="1" smtClean="0"/>
              <a:t>nemirima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trg</a:t>
            </a:r>
            <a:r>
              <a:rPr lang="en-GB" baseline="0" dirty="0" smtClean="0"/>
              <a:t> je </a:t>
            </a:r>
            <a:r>
              <a:rPr lang="en-GB" baseline="0" dirty="0" err="1" smtClean="0"/>
              <a:t>nepoželjan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autokratsku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vlast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jer</a:t>
            </a:r>
            <a:r>
              <a:rPr lang="en-GB" baseline="0" dirty="0" smtClean="0"/>
              <a:t> se </a:t>
            </a:r>
            <a:r>
              <a:rPr lang="en-GB" baseline="0" dirty="0" err="1" smtClean="0"/>
              <a:t>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njemu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može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okupiti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nekontrolirano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velik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broj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ljudi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grčka</a:t>
            </a:r>
            <a:r>
              <a:rPr lang="en-GB" baseline="0" dirty="0" smtClean="0"/>
              <a:t> agora, </a:t>
            </a:r>
            <a:r>
              <a:rPr lang="en-GB" baseline="0" dirty="0" err="1" smtClean="0"/>
              <a:t>rođenje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demokracije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građanina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vezano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uz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prostor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gradskog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trga</a:t>
            </a: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buFontTx/>
              <a:buChar char="-"/>
            </a:pPr>
            <a:r>
              <a:rPr lang="en-GB" b="0" dirty="0" smtClean="0"/>
              <a:t> </a:t>
            </a:r>
            <a:r>
              <a:rPr lang="en-GB" b="0" dirty="0" err="1" smtClean="0"/>
              <a:t>postmoderna</a:t>
            </a:r>
            <a:r>
              <a:rPr lang="en-GB" b="0" dirty="0" smtClean="0"/>
              <a:t> </a:t>
            </a:r>
            <a:r>
              <a:rPr lang="en-GB" b="0" dirty="0" err="1" smtClean="0"/>
              <a:t>urbanistička</a:t>
            </a:r>
            <a:r>
              <a:rPr lang="en-GB" b="0" dirty="0" smtClean="0"/>
              <a:t> </a:t>
            </a:r>
            <a:r>
              <a:rPr lang="en-GB" b="0" dirty="0" err="1" smtClean="0"/>
              <a:t>kritika</a:t>
            </a:r>
            <a:r>
              <a:rPr lang="en-GB" b="0" dirty="0" smtClean="0"/>
              <a:t> </a:t>
            </a:r>
            <a:r>
              <a:rPr lang="en-GB" b="0" dirty="0" err="1" smtClean="0"/>
              <a:t>zamjerila</a:t>
            </a:r>
            <a:r>
              <a:rPr lang="en-GB" b="0" dirty="0" smtClean="0"/>
              <a:t> je </a:t>
            </a:r>
            <a:r>
              <a:rPr lang="en-GB" b="0" dirty="0" err="1" smtClean="0"/>
              <a:t>ovom</a:t>
            </a:r>
            <a:r>
              <a:rPr lang="en-GB" b="0" dirty="0" smtClean="0"/>
              <a:t> </a:t>
            </a:r>
            <a:r>
              <a:rPr lang="en-GB" b="0" dirty="0" err="1" smtClean="0"/>
              <a:t>modernističkom</a:t>
            </a:r>
            <a:r>
              <a:rPr lang="en-GB" b="0" dirty="0" smtClean="0"/>
              <a:t> </a:t>
            </a:r>
            <a:r>
              <a:rPr lang="en-GB" b="0" dirty="0" err="1" smtClean="0"/>
              <a:t>urbanizmu</a:t>
            </a:r>
            <a:r>
              <a:rPr lang="en-GB" b="0" dirty="0" smtClean="0"/>
              <a:t> </a:t>
            </a:r>
            <a:r>
              <a:rPr lang="en-GB" b="0" dirty="0" err="1" smtClean="0"/>
              <a:t>tu</a:t>
            </a:r>
            <a:r>
              <a:rPr lang="en-GB" b="0" dirty="0" smtClean="0"/>
              <a:t> </a:t>
            </a:r>
            <a:r>
              <a:rPr lang="en-GB" b="0" dirty="0" err="1" smtClean="0"/>
              <a:t>apovijesnost</a:t>
            </a:r>
            <a:r>
              <a:rPr lang="en-GB" b="0" dirty="0" smtClean="0"/>
              <a:t>, </a:t>
            </a:r>
            <a:r>
              <a:rPr lang="en-GB" b="0" dirty="0" err="1" smtClean="0"/>
              <a:t>tražeći</a:t>
            </a:r>
            <a:r>
              <a:rPr lang="en-GB" b="0" dirty="0" smtClean="0"/>
              <a:t> </a:t>
            </a:r>
            <a:r>
              <a:rPr lang="en-GB" b="0" dirty="0" err="1" smtClean="0"/>
              <a:t>suptilnije</a:t>
            </a:r>
            <a:r>
              <a:rPr lang="en-GB" b="0" dirty="0" smtClean="0"/>
              <a:t> </a:t>
            </a:r>
            <a:r>
              <a:rPr lang="en-GB" b="0" dirty="0" err="1" smtClean="0"/>
              <a:t>pristupe</a:t>
            </a:r>
            <a:r>
              <a:rPr lang="en-GB" b="0" dirty="0" smtClean="0"/>
              <a:t>,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što</a:t>
            </a:r>
            <a:r>
              <a:rPr lang="en-GB" b="0" dirty="0" smtClean="0"/>
              <a:t> </a:t>
            </a:r>
            <a:r>
              <a:rPr lang="en-GB" b="0" dirty="0" err="1" smtClean="0"/>
              <a:t>nije</a:t>
            </a:r>
            <a:r>
              <a:rPr lang="en-GB" b="0" dirty="0" smtClean="0"/>
              <a:t> </a:t>
            </a:r>
            <a:r>
              <a:rPr lang="en-GB" b="0" dirty="0" err="1" smtClean="0"/>
              <a:t>stvoren</a:t>
            </a:r>
            <a:r>
              <a:rPr lang="en-GB" b="0" dirty="0" smtClean="0"/>
              <a:t> </a:t>
            </a:r>
            <a:r>
              <a:rPr lang="en-GB" b="0" dirty="0" err="1" smtClean="0"/>
              <a:t>za</a:t>
            </a:r>
            <a:r>
              <a:rPr lang="en-GB" b="0" dirty="0" smtClean="0"/>
              <a:t> </a:t>
            </a:r>
            <a:r>
              <a:rPr lang="en-GB" b="0" dirty="0" err="1" smtClean="0"/>
              <a:t>pješaka</a:t>
            </a:r>
            <a:r>
              <a:rPr lang="en-GB" b="0" dirty="0" smtClean="0"/>
              <a:t>, </a:t>
            </a:r>
            <a:r>
              <a:rPr lang="en-GB" b="0" dirty="0" err="1" smtClean="0"/>
              <a:t>tražeći</a:t>
            </a:r>
            <a:r>
              <a:rPr lang="en-GB" b="0" dirty="0" smtClean="0"/>
              <a:t> </a:t>
            </a:r>
            <a:r>
              <a:rPr lang="en-GB" b="0" dirty="0" err="1" smtClean="0"/>
              <a:t>povratak</a:t>
            </a:r>
            <a:r>
              <a:rPr lang="en-GB" b="0" dirty="0" smtClean="0"/>
              <a:t> </a:t>
            </a:r>
            <a:r>
              <a:rPr lang="en-GB" b="0" dirty="0" err="1" smtClean="0"/>
              <a:t>drvoredu</a:t>
            </a:r>
            <a:r>
              <a:rPr lang="en-GB" b="0" dirty="0" smtClean="0"/>
              <a:t>, </a:t>
            </a:r>
            <a:r>
              <a:rPr lang="en-GB" b="0" dirty="0" err="1" smtClean="0"/>
              <a:t>ulici</a:t>
            </a:r>
            <a:r>
              <a:rPr lang="en-GB" b="0" dirty="0" smtClean="0"/>
              <a:t>, </a:t>
            </a:r>
            <a:r>
              <a:rPr lang="en-GB" b="0" dirty="0" err="1" smtClean="0"/>
              <a:t>trgu</a:t>
            </a:r>
            <a:r>
              <a:rPr lang="en-GB" b="0" dirty="0" smtClean="0"/>
              <a:t>, </a:t>
            </a:r>
            <a:r>
              <a:rPr lang="en-GB" b="0" dirty="0" err="1" smtClean="0"/>
              <a:t>bloku</a:t>
            </a:r>
            <a:endParaRPr lang="en-GB" b="0" dirty="0" smtClean="0"/>
          </a:p>
          <a:p>
            <a:pPr rtl="0">
              <a:buFontTx/>
              <a:buChar char="-"/>
            </a:pPr>
            <a:r>
              <a:rPr lang="en-GB" b="0" dirty="0" smtClean="0"/>
              <a:t> Peter Blake je u </a:t>
            </a:r>
            <a:r>
              <a:rPr lang="en-GB" b="0" dirty="0" err="1" smtClean="0"/>
              <a:t>svojoj</a:t>
            </a:r>
            <a:r>
              <a:rPr lang="en-GB" b="0" dirty="0" smtClean="0"/>
              <a:t> </a:t>
            </a:r>
            <a:r>
              <a:rPr lang="en-GB" b="0" dirty="0" err="1" smtClean="0"/>
              <a:t>knjizi</a:t>
            </a:r>
            <a:r>
              <a:rPr lang="en-GB" b="0" dirty="0" smtClean="0"/>
              <a:t> FFF </a:t>
            </a:r>
            <a:r>
              <a:rPr lang="en-GB" b="0" dirty="0" err="1" smtClean="0"/>
              <a:t>teze</a:t>
            </a:r>
            <a:r>
              <a:rPr lang="en-GB" b="0" dirty="0" smtClean="0"/>
              <a:t> </a:t>
            </a:r>
            <a:r>
              <a:rPr lang="en-GB" b="0" dirty="0" err="1" smtClean="0"/>
              <a:t>ilustrirao</a:t>
            </a:r>
            <a:r>
              <a:rPr lang="en-GB" b="0" dirty="0" smtClean="0"/>
              <a:t> </a:t>
            </a:r>
            <a:r>
              <a:rPr lang="en-GB" b="0" dirty="0" err="1" smtClean="0"/>
              <a:t>fijaskom</a:t>
            </a:r>
            <a:r>
              <a:rPr lang="en-GB" b="0" dirty="0" smtClean="0"/>
              <a:t> </a:t>
            </a:r>
            <a:r>
              <a:rPr lang="en-GB" b="0" dirty="0" err="1" smtClean="0"/>
              <a:t>Novog</a:t>
            </a:r>
            <a:r>
              <a:rPr lang="en-GB" b="0" dirty="0" smtClean="0"/>
              <a:t> </a:t>
            </a:r>
            <a:r>
              <a:rPr lang="en-GB" b="0" dirty="0" err="1" smtClean="0"/>
              <a:t>Zagreba</a:t>
            </a:r>
            <a:r>
              <a:rPr lang="en-GB" b="0" dirty="0" smtClean="0"/>
              <a:t> </a:t>
            </a:r>
            <a:r>
              <a:rPr lang="en-GB" b="0" dirty="0" err="1" smtClean="0"/>
              <a:t>kao</a:t>
            </a:r>
            <a:r>
              <a:rPr lang="en-GB" b="0" dirty="0" smtClean="0"/>
              <a:t> </a:t>
            </a:r>
            <a:r>
              <a:rPr lang="en-GB" b="0" dirty="0" err="1" smtClean="0"/>
              <a:t>idealnog</a:t>
            </a:r>
            <a:r>
              <a:rPr lang="en-GB" b="0" dirty="0" smtClean="0"/>
              <a:t> </a:t>
            </a:r>
            <a:r>
              <a:rPr lang="en-GB" b="0" dirty="0" err="1" smtClean="0"/>
              <a:t>primjera</a:t>
            </a:r>
            <a:endParaRPr lang="en-GB" b="0" dirty="0" smtClean="0"/>
          </a:p>
          <a:p>
            <a:pPr rtl="0"/>
            <a:r>
              <a:rPr lang="en-GB" b="0" dirty="0" smtClean="0"/>
              <a:t>- Colin Rowe je to </a:t>
            </a:r>
            <a:r>
              <a:rPr lang="en-GB" b="0" dirty="0" err="1" smtClean="0"/>
              <a:t>sročio</a:t>
            </a:r>
            <a:r>
              <a:rPr lang="en-GB" b="0" dirty="0" smtClean="0"/>
              <a:t> u </a:t>
            </a:r>
            <a:r>
              <a:rPr lang="en-GB" b="0" dirty="0" err="1" smtClean="0"/>
              <a:t>riječi</a:t>
            </a:r>
            <a:r>
              <a:rPr lang="en-GB" b="0" dirty="0" smtClean="0"/>
              <a:t> "</a:t>
            </a:r>
            <a:r>
              <a:rPr lang="en-GB" b="0" dirty="0" err="1" smtClean="0"/>
              <a:t>stradafobija</a:t>
            </a:r>
            <a:r>
              <a:rPr lang="en-GB" b="0" dirty="0" smtClean="0"/>
              <a:t>", </a:t>
            </a:r>
            <a:r>
              <a:rPr lang="en-GB" b="0" dirty="0" err="1" smtClean="0"/>
              <a:t>strah</a:t>
            </a:r>
            <a:r>
              <a:rPr lang="en-GB" b="0" dirty="0" smtClean="0"/>
              <a:t> </a:t>
            </a:r>
            <a:r>
              <a:rPr lang="en-GB" b="0" dirty="0" err="1" smtClean="0"/>
              <a:t>od</a:t>
            </a:r>
            <a:r>
              <a:rPr lang="en-GB" b="0" dirty="0" smtClean="0"/>
              <a:t> </a:t>
            </a:r>
            <a:r>
              <a:rPr lang="en-GB" b="0" dirty="0" err="1" smtClean="0"/>
              <a:t>ulice</a:t>
            </a:r>
            <a:r>
              <a:rPr lang="en-GB" b="0" dirty="0" smtClean="0"/>
              <a:t>, </a:t>
            </a:r>
            <a:r>
              <a:rPr lang="en-GB" b="0" dirty="0" err="1" smtClean="0"/>
              <a:t>tvrdeći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u </a:t>
            </a:r>
            <a:r>
              <a:rPr lang="en-GB" b="0" dirty="0" err="1" smtClean="0"/>
              <a:t>urbanizmu</a:t>
            </a:r>
            <a:r>
              <a:rPr lang="en-GB" b="0" dirty="0" smtClean="0"/>
              <a:t> </a:t>
            </a:r>
            <a:r>
              <a:rPr lang="en-GB" b="0" dirty="0" err="1" smtClean="0"/>
              <a:t>pogrešak</a:t>
            </a:r>
            <a:r>
              <a:rPr lang="en-GB" b="0" dirty="0" smtClean="0"/>
              <a:t>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pozitivni</a:t>
            </a:r>
            <a:r>
              <a:rPr lang="en-GB" b="0" dirty="0" smtClean="0"/>
              <a:t> </a:t>
            </a:r>
            <a:r>
              <a:rPr lang="en-GB" b="0" dirty="0" err="1" smtClean="0"/>
              <a:t>volumen</a:t>
            </a:r>
            <a:r>
              <a:rPr lang="en-GB" b="0" dirty="0" smtClean="0"/>
              <a:t> </a:t>
            </a:r>
            <a:r>
              <a:rPr lang="en-GB" b="0" dirty="0" err="1" smtClean="0"/>
              <a:t>zgrada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</a:t>
            </a:r>
            <a:r>
              <a:rPr lang="en-GB" b="0" dirty="0" err="1" smtClean="0"/>
              <a:t>prava</a:t>
            </a:r>
            <a:r>
              <a:rPr lang="en-GB" b="0" dirty="0" smtClean="0"/>
              <a:t> </a:t>
            </a:r>
            <a:r>
              <a:rPr lang="en-GB" b="0" dirty="0" err="1" smtClean="0"/>
              <a:t>stvar</a:t>
            </a:r>
            <a:r>
              <a:rPr lang="en-GB" b="0" dirty="0" smtClean="0"/>
              <a:t> </a:t>
            </a:r>
            <a:r>
              <a:rPr lang="en-GB" b="0" dirty="0" err="1" smtClean="0"/>
              <a:t>ipak</a:t>
            </a:r>
            <a:r>
              <a:rPr lang="en-GB" b="0" dirty="0" smtClean="0"/>
              <a:t> u </a:t>
            </a:r>
            <a:r>
              <a:rPr lang="en-GB" b="0" dirty="0" err="1" smtClean="0"/>
              <a:t>negativnom</a:t>
            </a:r>
            <a:r>
              <a:rPr lang="en-GB" b="0" dirty="0" smtClean="0"/>
              <a:t> </a:t>
            </a:r>
            <a:r>
              <a:rPr lang="en-GB" b="0" dirty="0" err="1" smtClean="0"/>
              <a:t>volumenu</a:t>
            </a:r>
            <a:r>
              <a:rPr lang="en-GB" b="0" dirty="0" smtClean="0"/>
              <a:t> </a:t>
            </a:r>
            <a:r>
              <a:rPr lang="en-GB" b="0" dirty="0" err="1" smtClean="0"/>
              <a:t>urbanih</a:t>
            </a:r>
            <a:r>
              <a:rPr lang="en-GB" b="0" dirty="0" smtClean="0"/>
              <a:t> </a:t>
            </a:r>
            <a:r>
              <a:rPr lang="en-GB" b="0" dirty="0" err="1" smtClean="0"/>
              <a:t>šupljina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osipanje gradskog centra, jer ga zamjenjuju šoping centri posijani po perfieriji</a:t>
            </a:r>
          </a:p>
          <a:p>
            <a:pPr rtl="0"/>
            <a:r>
              <a:rPr lang="vi-VN" b="0" dirty="0" smtClean="0"/>
              <a:t>- grad "junkspacea": šoping centara, hala, prodajnih salona i poslovnih zgrada, po principu jedna parcela – jedna bezoblična kuća, bez pravog urbanizma </a:t>
            </a:r>
          </a:p>
          <a:p>
            <a:pPr rtl="0"/>
            <a:r>
              <a:rPr lang="vi-VN" b="0" dirty="0" smtClean="0"/>
              <a:t>- zamagljenje razlike između periferije i centra, ledine i urbaniteta – to je i centar i periferija, a istovremeno ni centar ni periferija</a:t>
            </a:r>
          </a:p>
          <a:p>
            <a:pPr rtl="0"/>
            <a:r>
              <a:rPr lang="vi-VN" b="0" dirty="0" smtClean="0"/>
              <a:t>- a globalni proces je u sve većem izjedanju urbanog tkiva od strane te post-urbane junkspace mase</a:t>
            </a:r>
          </a:p>
          <a:p>
            <a:pPr rtl="0"/>
            <a:r>
              <a:rPr lang="vi-VN" b="0" dirty="0" smtClean="0"/>
              <a:t>- Osijek dobar primjer, sa svojim praznim centrom i degradacijom urbaniteta, ali zato nicanjem i prosperiranjem mallova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- </a:t>
            </a:r>
            <a:r>
              <a:rPr lang="en-GB" dirty="0" err="1" smtClean="0"/>
              <a:t>Kazališni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73209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912B14-C792-432D-8CFC-12F646F1B7F2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7F13-C201-4507-B72F-4B11C348379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3772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36E94603-A64B-4481-9B20-8A95CBBBAEDA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6BDA3E2A-6460-4F51-BC21-43514DCB28B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8" r:id="rId2"/>
    <p:sldLayoutId id="2147483955" r:id="rId3"/>
    <p:sldLayoutId id="2147483967" r:id="rId4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433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rgbClr val="FFCC66"/>
                </a:solidFill>
                <a:latin typeface="Bell Gothic Std Black" pitchFamily="34" charset="0"/>
              </a:rPr>
              <a:t>OSNOVNI ELEMENTI NASELJA</a:t>
            </a:r>
            <a:endParaRPr lang="en-GB" sz="3600" b="1" dirty="0">
              <a:solidFill>
                <a:srgbClr val="FFCC66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2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ULICA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642910" y="1928802"/>
            <a:ext cx="507209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spcAft>
                <a:spcPts val="600"/>
              </a:spcAft>
              <a:defRPr/>
            </a:pPr>
            <a:r>
              <a:rPr lang="hr-HR" sz="2000" dirty="0" smtClean="0">
                <a:latin typeface="Trebuchet MS" pitchFamily="34" charset="0"/>
              </a:rPr>
              <a:t>POJAM ULICE: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javna površina namijenjena vođenju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komunalne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infrastrukture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kolnog i pješačkog prometa te omogućavanju pristupa građevnim parcelama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zgradama</a:t>
            </a:r>
          </a:p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ELEMENTI OBLIKOVANJA </a:t>
            </a:r>
            <a:r>
              <a:rPr lang="en-GB" sz="2000" dirty="0" smtClean="0">
                <a:latin typeface="Trebuchet MS" pitchFamily="34" charset="0"/>
              </a:rPr>
              <a:t>ULICE</a:t>
            </a:r>
            <a:r>
              <a:rPr lang="hr-HR" sz="2000" dirty="0" smtClean="0">
                <a:latin typeface="Trebuchet MS" pitchFamily="34" charset="0"/>
              </a:rPr>
              <a:t>: 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poprečni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uzdužni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presjek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rub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na gradnja (namjena, veličina i oblik) 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uvjeti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uporabe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uređenje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prostora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perivojna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arhitektura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hr-HR" sz="2000" dirty="0" smtClean="0">
                <a:latin typeface="Trebuchet MS" pitchFamily="34" charset="0"/>
              </a:rPr>
              <a:t>FUNKCIJA </a:t>
            </a:r>
            <a:r>
              <a:rPr lang="en-GB" sz="2000" dirty="0" smtClean="0">
                <a:latin typeface="Trebuchet MS" pitchFamily="34" charset="0"/>
              </a:rPr>
              <a:t>ULICE</a:t>
            </a:r>
            <a:r>
              <a:rPr lang="hr-HR" sz="2000" dirty="0" smtClean="0">
                <a:latin typeface="Trebuchet MS" pitchFamily="34" charset="0"/>
              </a:rPr>
              <a:t>:</a:t>
            </a:r>
            <a:r>
              <a:rPr lang="hr-HR" sz="1600" dirty="0" smtClean="0">
                <a:latin typeface="Trebuchet MS" pitchFamily="34" charset="0"/>
              </a:rPr>
              <a:t>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trgovina, promet, odmor, okupljanja, zabava, manifestacije, politika, sklanjanje, itd.</a:t>
            </a:r>
          </a:p>
          <a:p>
            <a:pPr marL="0" lvl="5">
              <a:spcBef>
                <a:spcPts val="600"/>
              </a:spcBef>
              <a:defRPr/>
            </a:pPr>
            <a:r>
              <a:rPr lang="hr-HR" sz="2000" dirty="0" smtClean="0">
                <a:latin typeface="Trebuchet MS" pitchFamily="34" charset="0"/>
              </a:rPr>
              <a:t>SOCIOURBANA DISPOZICIJA </a:t>
            </a:r>
            <a:r>
              <a:rPr lang="en-GB" sz="2000" dirty="0" smtClean="0">
                <a:latin typeface="Trebuchet MS" pitchFamily="34" charset="0"/>
              </a:rPr>
              <a:t>ULICE</a:t>
            </a:r>
            <a:r>
              <a:rPr lang="hr-HR" sz="2000" dirty="0" smtClean="0">
                <a:latin typeface="Trebuchet MS" pitchFamily="34" charset="0"/>
              </a:rPr>
              <a:t>: 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DINAM</a:t>
            </a:r>
            <a:r>
              <a:rPr lang="hr-HR" sz="2000" dirty="0" smtClean="0">
                <a:solidFill>
                  <a:srgbClr val="0070C0"/>
                </a:solidFill>
                <a:latin typeface="Trebuchet MS" pitchFamily="34" charset="0"/>
              </a:rPr>
              <a:t>IČKA</a:t>
            </a:r>
            <a:endParaRPr lang="hr-HR" sz="1600" dirty="0" smtClean="0">
              <a:latin typeface="Trebuchet MS" pitchFamily="34" charset="0"/>
            </a:endParaRPr>
          </a:p>
        </p:txBody>
      </p:sp>
      <p:pic>
        <p:nvPicPr>
          <p:cNvPr id="9218" name="Picture 2" descr="C:\faks\prostorno planiranje\IMG_20191111_003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710" y="0"/>
            <a:ext cx="340829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RAZNE PROMETNE OSNOVE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5"/>
            <a:ext cx="509791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0"/>
            <a:ext cx="3857620" cy="28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2900" y="3114675"/>
            <a:ext cx="49911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RURALNA ULICA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685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4150" y="3413125"/>
            <a:ext cx="514985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STRADUN, DUBROVNIK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5"/>
            <a:ext cx="484222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5</a:t>
            </a:r>
            <a:r>
              <a:rPr lang="en-GB" sz="2800" i="1" baseline="30000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th</a:t>
            </a: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 AVENUE, NEW YORK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2905"/>
            <a:ext cx="6500826" cy="487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1257" y="1"/>
            <a:ext cx="4602743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OXFORD STREET, LONDON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7" y="2995613"/>
            <a:ext cx="5795963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482528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BLOKOVSKA STRUKTURA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6148" name="Picture 4" descr="C:\Users\Ivan Cingel\Dropbox\faks\nastupno\hausma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FORM FOLLOWS FUNCTION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7171" name="Picture 3" descr="C:\Users\Ivan Cingel\Dropbox\faks\nastupno\corbu_h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8938" y="1500174"/>
            <a:ext cx="2715062" cy="1928826"/>
          </a:xfrm>
          <a:prstGeom prst="rect">
            <a:avLst/>
          </a:prstGeom>
          <a:noFill/>
        </p:spPr>
      </p:pic>
      <p:sp>
        <p:nvSpPr>
          <p:cNvPr id="10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3857620" y="1643050"/>
            <a:ext cx="207170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CIAM – </a:t>
            </a:r>
            <a:r>
              <a:rPr lang="en-GB" sz="2000" dirty="0" err="1" smtClean="0">
                <a:latin typeface="Trebuchet MS" pitchFamily="34" charset="0"/>
              </a:rPr>
              <a:t>Atenska</a:t>
            </a:r>
            <a:r>
              <a:rPr lang="en-GB" sz="2000" dirty="0" smtClean="0">
                <a:latin typeface="Trebuchet MS" pitchFamily="34" charset="0"/>
              </a:rPr>
              <a:t> </a:t>
            </a:r>
            <a:r>
              <a:rPr lang="en-GB" sz="2000" dirty="0" err="1" smtClean="0">
                <a:latin typeface="Trebuchet MS" pitchFamily="34" charset="0"/>
              </a:rPr>
              <a:t>povelja</a:t>
            </a:r>
            <a:r>
              <a:rPr lang="en-GB" sz="2000" dirty="0" smtClean="0">
                <a:latin typeface="Trebuchet MS" pitchFamily="34" charset="0"/>
              </a:rPr>
              <a:t>, 1928.</a:t>
            </a:r>
          </a:p>
          <a:p>
            <a:pPr marL="0" lvl="5">
              <a:defRPr/>
            </a:pPr>
            <a:endParaRPr lang="en-GB" sz="2000" dirty="0" smtClean="0"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Le Corbusier:</a:t>
            </a: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SRUŠITI PARIZ!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329635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 descr="C:\Users\Ivan Cingel\Dropbox\faks\nastupno\lame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401929"/>
            <a:ext cx="5929322" cy="345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“ŠTAPIĆASTI” URBANIZAM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9144000" cy="609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“ŠTAPIĆASTI” URBANIZAM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5363" name="Picture 3" descr="C:\faks\prostorno planiranje\sjenjak-vi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5916" y="0"/>
            <a:ext cx="1090459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TRG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642910" y="1928802"/>
            <a:ext cx="507209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spcAft>
                <a:spcPts val="600"/>
              </a:spcAft>
              <a:defRPr/>
            </a:pPr>
            <a:r>
              <a:rPr lang="en-GB" sz="2000" dirty="0" smtClean="0">
                <a:latin typeface="Trebuchet MS" pitchFamily="34" charset="0"/>
              </a:rPr>
              <a:t>POJAM TRGA: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veća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i="1" dirty="0" err="1" smtClean="0">
                <a:solidFill>
                  <a:srgbClr val="0070C0"/>
                </a:solidFill>
                <a:latin typeface="Trebuchet MS" pitchFamily="34" charset="0"/>
              </a:rPr>
              <a:t>javna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ploha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koja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fizički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oblikovno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povezuje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elemente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gradske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strukture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–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ulice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izgradnju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perivoje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ELEMENTI OBLIKOVANJA TRGA: </a:t>
            </a:r>
          </a:p>
          <a:p>
            <a:pPr marL="0" lvl="5">
              <a:buFontTx/>
              <a:buChar char="-"/>
              <a:defRPr/>
            </a:pP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neizgrađen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ili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djelomično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izgrađen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prostor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namjena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veličina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oblik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obodna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gradnja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koja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formira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odnosno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“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zatvara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”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namjena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veličina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oblik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 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uređenje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površine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oprema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en-GB" sz="2000" dirty="0" smtClean="0">
                <a:latin typeface="Trebuchet MS" pitchFamily="34" charset="0"/>
              </a:rPr>
              <a:t>FUNKCIJA TRGA: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trgovina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promet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odmor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okupljanja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zabava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manifestacije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politika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sklanjanje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itd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.</a:t>
            </a:r>
          </a:p>
          <a:p>
            <a:pPr marL="0" lvl="5">
              <a:spcBef>
                <a:spcPts val="600"/>
              </a:spcBef>
              <a:defRPr/>
            </a:pPr>
            <a:r>
              <a:rPr lang="en-GB" sz="2000" dirty="0" smtClean="0">
                <a:latin typeface="Trebuchet MS" pitchFamily="34" charset="0"/>
              </a:rPr>
              <a:t>SOCIOURBANA DISPOZICIJA TRGA: 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STATIČKA</a:t>
            </a:r>
            <a:endParaRPr lang="en-GB" sz="1600" dirty="0" smtClean="0">
              <a:latin typeface="Trebuchet MS" pitchFamily="34" charset="0"/>
            </a:endParaRPr>
          </a:p>
        </p:txBody>
      </p:sp>
      <p:pic>
        <p:nvPicPr>
          <p:cNvPr id="1027" name="Picture 3" descr="C:\faks\prostorno planiranje\IMG_20191110_201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0922" y="-18000"/>
            <a:ext cx="3013078" cy="68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FORM FOLLOWS FIASCO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196" name="Picture 4" descr="C:\Users\Ivan Cingel\Dropbox\faks\nastupno\un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00175"/>
            <a:ext cx="4327102" cy="3786214"/>
          </a:xfrm>
          <a:prstGeom prst="rect">
            <a:avLst/>
          </a:prstGeom>
          <a:noFill/>
        </p:spPr>
      </p:pic>
      <p:pic>
        <p:nvPicPr>
          <p:cNvPr id="8197" name="Picture 5" descr="C:\Users\Ivan Cingel\Dropbox\faks\nastupno\uffizz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96" y="3286123"/>
            <a:ext cx="4762503" cy="3571877"/>
          </a:xfrm>
          <a:prstGeom prst="rect">
            <a:avLst/>
          </a:prstGeom>
          <a:noFill/>
        </p:spPr>
      </p:pic>
      <p:pic>
        <p:nvPicPr>
          <p:cNvPr id="8198" name="Picture 6" descr="C:\Users\Ivan Cingel\Dropbox\faks\nastupno\FF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4000" y="1500174"/>
            <a:ext cx="1293812" cy="1695450"/>
          </a:xfrm>
          <a:prstGeom prst="rect">
            <a:avLst/>
          </a:prstGeom>
          <a:noFill/>
        </p:spPr>
      </p:pic>
      <p:sp>
        <p:nvSpPr>
          <p:cNvPr id="12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5349895"/>
            <a:ext cx="2286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“STRADAFOBIJA”</a:t>
            </a:r>
          </a:p>
        </p:txBody>
      </p:sp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GENERIČKI POST-URBANI GRAD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469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42"/>
            <a:ext cx="9144000" cy="378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214282" y="3500438"/>
            <a:ext cx="3571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“JUNKSPACE” (</a:t>
            </a:r>
            <a:r>
              <a:rPr lang="en-GB" sz="2000" dirty="0" err="1" smtClean="0">
                <a:solidFill>
                  <a:schemeClr val="bg1"/>
                </a:solidFill>
                <a:latin typeface="Trebuchet MS" pitchFamily="34" charset="0"/>
              </a:rPr>
              <a:t>Rem</a:t>
            </a: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Trebuchet MS" pitchFamily="34" charset="0"/>
              </a:rPr>
              <a:t>Koolhaas</a:t>
            </a: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)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285720" y="6215082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ZAMAGLJENJE RAZLIKE IZMEĐU CENTRA I LEDINE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45027"/>
            <a:ext cx="3571868" cy="531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-5271"/>
            <a:ext cx="5214942" cy="686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OBLICI TRGOVA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3" y="1495167"/>
            <a:ext cx="7143768" cy="536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PIAZZA NAVONA, RIM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52825"/>
            <a:ext cx="24765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TIMES SQUARE, NEW YORK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26630"/>
            <a:ext cx="8002612" cy="533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TIANANMEN, PEKING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125" name="Picture 5" descr="C:\faks\prostorno planiranje\tianan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1500542"/>
            <a:ext cx="8643966" cy="53574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0990" y="1500174"/>
            <a:ext cx="927499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TAHRIR, KAIRO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INDAUTXU PLAZA, BILBAO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2413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SCHOUBURGPLEIN, ROTTERDAM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i="1" dirty="0" smtClean="0">
            <a:solidFill>
              <a:schemeClr val="bg1">
                <a:lumMod val="50000"/>
              </a:schemeClr>
            </a:solidFill>
            <a:latin typeface="Trebuchet MS" panose="020B0603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28780</TotalTime>
  <Words>747</Words>
  <Application>Microsoft Office PowerPoint</Application>
  <PresentationFormat>On-screen Show (4:3)</PresentationFormat>
  <Paragraphs>97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Module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GFOS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PERSPEKTIVE OBNOVE GATORA KAO ELEMENTA BARANJSKOG KULTURNOG KRAJOLIKA</dc:title>
  <dc:creator>sanja</dc:creator>
  <cp:lastModifiedBy>icingel</cp:lastModifiedBy>
  <cp:revision>758</cp:revision>
  <cp:lastPrinted>2012-11-11T11:25:20Z</cp:lastPrinted>
  <dcterms:created xsi:type="dcterms:W3CDTF">2012-09-27T09:03:07Z</dcterms:created>
  <dcterms:modified xsi:type="dcterms:W3CDTF">2020-11-17T13:36:54Z</dcterms:modified>
</cp:coreProperties>
</file>