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9"/>
  </p:notesMasterIdLst>
  <p:handoutMasterIdLst>
    <p:handoutMasterId r:id="rId20"/>
  </p:handoutMasterIdLst>
  <p:sldIdLst>
    <p:sldId id="606" r:id="rId2"/>
    <p:sldId id="653" r:id="rId3"/>
    <p:sldId id="662" r:id="rId4"/>
    <p:sldId id="654" r:id="rId5"/>
    <p:sldId id="655" r:id="rId6"/>
    <p:sldId id="656" r:id="rId7"/>
    <p:sldId id="657" r:id="rId8"/>
    <p:sldId id="663" r:id="rId9"/>
    <p:sldId id="647" r:id="rId10"/>
    <p:sldId id="664" r:id="rId11"/>
    <p:sldId id="659" r:id="rId12"/>
    <p:sldId id="660" r:id="rId13"/>
    <p:sldId id="661" r:id="rId14"/>
    <p:sldId id="651" r:id="rId15"/>
    <p:sldId id="648" r:id="rId16"/>
    <p:sldId id="649" r:id="rId17"/>
    <p:sldId id="650" r:id="rId18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9" autoAdjust="0"/>
    <p:restoredTop sz="85369" autoAdjust="0"/>
  </p:normalViewPr>
  <p:slideViewPr>
    <p:cSldViewPr>
      <p:cViewPr>
        <p:scale>
          <a:sx n="100" d="100"/>
          <a:sy n="100" d="100"/>
        </p:scale>
        <p:origin x="-241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17.11.2020.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228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SINTAKSA</a:t>
            </a:r>
          </a:p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URBANISTIČKOG PLANIRANJA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916832"/>
            <a:ext cx="6313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err="1" smtClean="0">
                <a:solidFill>
                  <a:srgbClr val="0070C0"/>
                </a:solidFill>
                <a:latin typeface="Trebuchet MS" pitchFamily="34" charset="0"/>
              </a:rPr>
              <a:t>prema</a:t>
            </a:r>
            <a:r>
              <a:rPr lang="en-GB" sz="1600" b="1" dirty="0" smtClean="0">
                <a:solidFill>
                  <a:srgbClr val="0070C0"/>
                </a:solidFill>
                <a:latin typeface="Trebuchet MS" pitchFamily="34" charset="0"/>
              </a:rPr>
              <a:t>:</a:t>
            </a:r>
          </a:p>
          <a:p>
            <a:r>
              <a:rPr lang="en-GB" sz="2000" b="1" dirty="0" smtClean="0">
                <a:latin typeface="Trebuchet MS" pitchFamily="34" charset="0"/>
              </a:rPr>
              <a:t>- BROJU STAMBENIH JEDINICA</a:t>
            </a:r>
          </a:p>
          <a:p>
            <a:pPr>
              <a:buFontTx/>
              <a:buChar char="-"/>
            </a:pPr>
            <a:r>
              <a:rPr lang="en-GB" sz="2000" b="1" dirty="0" smtClean="0">
                <a:latin typeface="Trebuchet MS" pitchFamily="34" charset="0"/>
              </a:rPr>
              <a:t> VISINI</a:t>
            </a:r>
          </a:p>
          <a:p>
            <a:pPr>
              <a:buFontTx/>
              <a:buChar char="-"/>
            </a:pPr>
            <a:r>
              <a:rPr lang="en-GB" sz="2000" b="1" dirty="0" smtClean="0">
                <a:latin typeface="Trebuchet MS" pitchFamily="34" charset="0"/>
              </a:rPr>
              <a:t> TLOCRTNOJ OSNOVI</a:t>
            </a:r>
            <a:endParaRPr lang="hr-HR" sz="2000" b="1" dirty="0" smtClean="0">
              <a:latin typeface="Trebuchet MS" pitchFamily="34" charset="0"/>
            </a:endParaRPr>
          </a:p>
        </p:txBody>
      </p:sp>
      <p:sp>
        <p:nvSpPr>
          <p:cNvPr id="9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MORFOLOŠKA PODJELA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" name="Picture 2" descr="http://thearchitecturereport.com/wp-content/uploads/2011/11/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7" y="3714752"/>
            <a:ext cx="9071403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42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850" y="1628775"/>
            <a:ext cx="82804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+mn-cs"/>
              </a:rPr>
              <a:t>1.Jednoobiteljske </a:t>
            </a:r>
            <a:r>
              <a:rPr lang="hr-HR" sz="1600" b="1" dirty="0">
                <a:solidFill>
                  <a:prstClr val="black"/>
                </a:solidFill>
                <a:latin typeface="Trebuchet MS" panose="020B0603020202020204" pitchFamily="34" charset="0"/>
                <a:cs typeface="+mn-cs"/>
              </a:rPr>
              <a:t>– individualne: </a:t>
            </a:r>
          </a:p>
          <a:p>
            <a:pPr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samostojeća jednoobiteljska </a:t>
            </a: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kuća,</a:t>
            </a:r>
            <a:r>
              <a:rPr lang="en-GB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vila</a:t>
            </a: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, </a:t>
            </a:r>
          </a:p>
          <a:p>
            <a:pPr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dvojna kuća,</a:t>
            </a:r>
          </a:p>
          <a:p>
            <a:pPr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kuća u nizu, </a:t>
            </a:r>
            <a:endParaRPr lang="en-GB" sz="1600" dirty="0" smtClean="0">
              <a:solidFill>
                <a:srgbClr val="0070C0"/>
              </a:solidFill>
              <a:latin typeface="Trebuchet MS" panose="020B0603020202020204" pitchFamily="34" charset="0"/>
              <a:cs typeface="+mn-cs"/>
            </a:endParaRPr>
          </a:p>
          <a:p>
            <a:pPr>
              <a:defRPr/>
            </a:pP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atrijska </a:t>
            </a: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kuća,</a:t>
            </a:r>
          </a:p>
          <a:p>
            <a:pPr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terasasta kuća</a:t>
            </a:r>
          </a:p>
          <a:p>
            <a:pPr>
              <a:defRPr/>
            </a:pPr>
            <a:endParaRPr lang="hr-HR" sz="1600" dirty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  <a:p>
            <a:pPr>
              <a:defRPr/>
            </a:pPr>
            <a:r>
              <a:rPr lang="hr-HR" sz="16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+mn-cs"/>
              </a:rPr>
              <a:t>2.Višestambene</a:t>
            </a:r>
            <a:r>
              <a:rPr lang="hr-HR" sz="1600" b="1" dirty="0">
                <a:solidFill>
                  <a:prstClr val="black"/>
                </a:solidFill>
                <a:latin typeface="Trebuchet MS" panose="020B0603020202020204" pitchFamily="34" charset="0"/>
                <a:cs typeface="+mn-cs"/>
              </a:rPr>
              <a:t>:</a:t>
            </a:r>
          </a:p>
          <a:p>
            <a:pPr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višestambene vile,</a:t>
            </a:r>
          </a:p>
          <a:p>
            <a:pPr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višestambeni blok,</a:t>
            </a:r>
          </a:p>
          <a:p>
            <a:pPr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v</a:t>
            </a: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išestambeni </a:t>
            </a: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neboderi</a:t>
            </a:r>
          </a:p>
          <a:p>
            <a:pPr>
              <a:defRPr/>
            </a:pPr>
            <a:endParaRPr lang="hr-HR" b="1" dirty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  <a:p>
            <a:pPr>
              <a:defRPr/>
            </a:pPr>
            <a:endParaRPr lang="hr-HR" dirty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5122" name="Picture 2" descr="Slikovni rezultat za peter zumthor hou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3" t="10627" r="16003" b="55363"/>
          <a:stretch/>
        </p:blipFill>
        <p:spPr bwMode="auto">
          <a:xfrm>
            <a:off x="5740429" y="1490994"/>
            <a:ext cx="3125203" cy="16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I7_1989_ZUMTHOR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939" y="3396638"/>
            <a:ext cx="3124506" cy="30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I7_1989_ZUMTHO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151" y="4159115"/>
            <a:ext cx="1926593" cy="22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497005"/>
            <a:ext cx="5877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111111"/>
                </a:solidFill>
                <a:latin typeface="Verdana" panose="020B0604030504040204" pitchFamily="34" charset="0"/>
              </a:rPr>
              <a:t>Peter Zumthor, Spittelhof Estate, Biel-Benken, Basel, Switzerland, 1989-96</a:t>
            </a:r>
            <a:endParaRPr lang="de-DE" sz="1100" b="0" i="0" dirty="0"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MORFOLOŠKA PODJELA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BROJ STAMBENIH JEDINICA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42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850" y="1628775"/>
            <a:ext cx="246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Prizemnica </a:t>
            </a: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P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Prizemnica s podrumom ili </a:t>
            </a: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s</a:t>
            </a:r>
            <a:r>
              <a:rPr lang="en-GB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 t</a:t>
            </a: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avanom/mansardom </a:t>
            </a: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Po +P +T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Jednokatnice P+1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Do četverokatnice P+2 , P+3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Visoki objekti P+4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Jako visoki objekti P+12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Neboderi P+20</a:t>
            </a:r>
          </a:p>
        </p:txBody>
      </p:sp>
      <p:pic>
        <p:nvPicPr>
          <p:cNvPr id="156675" name="Picture 2" descr="http://img.diytrade.com/cdimg/1224307/16543992/0/1288253169/3D_rendering__urban_pla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308225"/>
            <a:ext cx="58610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MORFOLOŠKA PODJELA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VISINA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44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1484313"/>
            <a:ext cx="64809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r-HR" i="1" dirty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>
                <a:latin typeface="Trebuchet MS" panose="020B0603020202020204" pitchFamily="34" charset="0"/>
                <a:cs typeface="+mn-cs"/>
              </a:rPr>
              <a:t>točkasta osnova </a:t>
            </a:r>
            <a:r>
              <a:rPr lang="hr-HR" sz="1600" dirty="0">
                <a:latin typeface="Trebuchet MS" panose="020B0603020202020204" pitchFamily="34" charset="0"/>
                <a:cs typeface="+mn-cs"/>
              </a:rPr>
              <a:t>– </a:t>
            </a: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slobodnostojeća kuća, vila, neboder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hr-HR" sz="1600" dirty="0"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>
                <a:latin typeface="Trebuchet MS" panose="020B0603020202020204" pitchFamily="34" charset="0"/>
                <a:cs typeface="+mn-cs"/>
              </a:rPr>
              <a:t>pravčasta osnova </a:t>
            </a:r>
            <a:r>
              <a:rPr lang="hr-HR" sz="1600" dirty="0">
                <a:latin typeface="Trebuchet MS" panose="020B0603020202020204" pitchFamily="34" charset="0"/>
                <a:cs typeface="+mn-cs"/>
              </a:rPr>
              <a:t>– </a:t>
            </a:r>
            <a:r>
              <a:rPr lang="hr-HR" sz="16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lamela, niz </a:t>
            </a:r>
            <a:r>
              <a:rPr lang="hr-HR" sz="1600" dirty="0" smtClean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kuća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hr-HR" sz="1600" dirty="0"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>
                <a:latin typeface="Trebuchet MS" panose="020B0603020202020204" pitchFamily="34" charset="0"/>
                <a:cs typeface="+mn-cs"/>
              </a:rPr>
              <a:t>lomljena lamela</a:t>
            </a:r>
            <a:r>
              <a:rPr lang="hr-HR" sz="1600" dirty="0">
                <a:latin typeface="Trebuchet MS" panose="020B0603020202020204" pitchFamily="34" charset="0"/>
                <a:cs typeface="+mn-cs"/>
              </a:rPr>
              <a:t>, L U Z, meandar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hr-HR" sz="1600" dirty="0"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>
                <a:latin typeface="Trebuchet MS" panose="020B0603020202020204" pitchFamily="34" charset="0"/>
                <a:cs typeface="+mn-cs"/>
              </a:rPr>
              <a:t>poluzatvoreni ili atrijski objekti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hr-HR" sz="1600" b="1" dirty="0"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>
                <a:latin typeface="Trebuchet MS" panose="020B0603020202020204" pitchFamily="34" charset="0"/>
                <a:cs typeface="+mn-cs"/>
              </a:rPr>
              <a:t>grozdasta osnova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hr-HR" sz="1600" b="1" dirty="0"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 err="1">
                <a:latin typeface="Trebuchet MS" panose="020B0603020202020204" pitchFamily="34" charset="0"/>
                <a:cs typeface="+mn-cs"/>
              </a:rPr>
              <a:t>megastrukture</a:t>
            </a:r>
            <a:endParaRPr lang="hr-HR" sz="1600" b="1" dirty="0"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hr-HR" sz="1600" b="1" dirty="0">
              <a:latin typeface="Trebuchet MS" panose="020B0603020202020204" pitchFamily="34" charset="0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>
                <a:latin typeface="Trebuchet MS" panose="020B0603020202020204" pitchFamily="34" charset="0"/>
                <a:cs typeface="+mn-cs"/>
              </a:rPr>
              <a:t>kombinacije</a:t>
            </a:r>
          </a:p>
          <a:p>
            <a:pPr>
              <a:defRPr/>
            </a:pPr>
            <a:endParaRPr lang="hr-HR" dirty="0">
              <a:solidFill>
                <a:prstClr val="black"/>
              </a:solidFill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01" b="23900"/>
          <a:stretch/>
        </p:blipFill>
        <p:spPr>
          <a:xfrm rot="5400000">
            <a:off x="5187620" y="3173419"/>
            <a:ext cx="4721729" cy="2064539"/>
          </a:xfrm>
          <a:prstGeom prst="rect">
            <a:avLst/>
          </a:prstGeom>
        </p:spPr>
      </p:pic>
      <p:sp>
        <p:nvSpPr>
          <p:cNvPr id="4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MORFOLOŠKA PODJELA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TLOCRTNA OSNOVA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15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pedshed.net/blog/wp-content/uploads/2009/02/smartcode_thoroughfares.gif"/>
          <p:cNvPicPr>
            <a:picLocks noChangeAspect="1" noChangeArrowheads="1"/>
          </p:cNvPicPr>
          <p:nvPr/>
        </p:nvPicPr>
        <p:blipFill>
          <a:blip r:embed="rId2" cstate="print"/>
          <a:srcRect l="15054" b="48426"/>
          <a:stretch>
            <a:fillRect/>
          </a:stretch>
        </p:blipFill>
        <p:spPr bwMode="auto">
          <a:xfrm>
            <a:off x="0" y="1988840"/>
            <a:ext cx="9129646" cy="3312368"/>
          </a:xfrm>
          <a:prstGeom prst="rect">
            <a:avLst/>
          </a:prstGeom>
          <a:noFill/>
        </p:spPr>
      </p:pic>
      <p:sp>
        <p:nvSpPr>
          <p:cNvPr id="3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ZONE GUSTOĆE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4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/>
        </p:nvCxnSpPr>
        <p:spPr>
          <a:xfrm>
            <a:off x="4337974" y="2726921"/>
            <a:ext cx="0" cy="2646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2015716" y="4023065"/>
            <a:ext cx="5508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3635896" y="2348880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>
                <a:solidFill>
                  <a:prstClr val="black"/>
                </a:solidFill>
                <a:latin typeface="Trebuchet MS" pitchFamily="34" charset="0"/>
              </a:rPr>
              <a:t>VELIKA GUSTOĆA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419872" y="5481228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>
                <a:solidFill>
                  <a:prstClr val="black"/>
                </a:solidFill>
                <a:latin typeface="Trebuchet MS" pitchFamily="34" charset="0"/>
              </a:rPr>
              <a:t>MALA GUSTOĆA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956884" y="375303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 smtClean="0">
                <a:solidFill>
                  <a:prstClr val="black"/>
                </a:solidFill>
                <a:latin typeface="Trebuchet MS" pitchFamily="34" charset="0"/>
              </a:rPr>
              <a:t>NEDOSTATCI</a:t>
            </a:r>
            <a:endParaRPr lang="hr-HR" sz="12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179004" y="375303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dirty="0">
                <a:solidFill>
                  <a:prstClr val="black"/>
                </a:solidFill>
                <a:latin typeface="Trebuchet MS" pitchFamily="34" charset="0"/>
              </a:rPr>
              <a:t>PREDNOSTI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015716" y="2942945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generiranje dobara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149842" y="2618909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razmjernost gospodarstava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853698" y="2510897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učinkovitost infrastrukture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3365866" y="3699030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živost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1907704" y="3320987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dostupnost klijentima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2447764" y="3591017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dostupnost zaposlenicima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1907704" y="4077071"/>
            <a:ext cx="1188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mogućnost niskih troškova infrastrukture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3203848" y="3104963"/>
            <a:ext cx="1188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učinkovito korištenje zemljišta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3257854" y="4995174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smanjena buka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2663788" y="4509119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smanjeno onečišćenje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4608004" y="2672915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preopterećenost infrastrukturom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6012160" y="2834934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onečišćenja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4770022" y="3104963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povećani okolišni rizici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4553998" y="3483005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zakrčenost  prostora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5850142" y="3537012"/>
            <a:ext cx="1188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kriminalitet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5040052" y="5103185"/>
            <a:ext cx="1188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zauzimanje površine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4608004" y="4563125"/>
            <a:ext cx="1188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društvena povezanost/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slaba kontrola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4445986" y="4077071"/>
            <a:ext cx="1188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slaba dostupnost servisima</a:t>
            </a:r>
          </a:p>
        </p:txBody>
      </p:sp>
      <p:sp>
        <p:nvSpPr>
          <p:cNvPr id="34" name="TekstniOkvir 33"/>
          <p:cNvSpPr txBox="1"/>
          <p:nvPr/>
        </p:nvSpPr>
        <p:spPr>
          <a:xfrm>
            <a:off x="6012160" y="4239090"/>
            <a:ext cx="1188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50" i="1" dirty="0">
                <a:solidFill>
                  <a:prstClr val="black"/>
                </a:solidFill>
                <a:latin typeface="Trebuchet MS" pitchFamily="34" charset="0"/>
              </a:rPr>
              <a:t>neopravdana izgradnja prometnica do servisa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2481095" y="6305302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900" b="1" dirty="0">
                <a:solidFill>
                  <a:prstClr val="black"/>
                </a:solidFill>
                <a:latin typeface="Trebuchet MS" pitchFamily="34" charset="0"/>
              </a:rPr>
              <a:t>Prednosti i </a:t>
            </a:r>
            <a:r>
              <a:rPr lang="hr-HR" sz="900" b="1" dirty="0" smtClean="0">
                <a:solidFill>
                  <a:prstClr val="black"/>
                </a:solidFill>
                <a:latin typeface="Trebuchet MS" pitchFamily="34" charset="0"/>
              </a:rPr>
              <a:t>nedostatci </a:t>
            </a:r>
            <a:r>
              <a:rPr lang="hr-HR" sz="900" b="1" dirty="0">
                <a:solidFill>
                  <a:prstClr val="black"/>
                </a:solidFill>
                <a:latin typeface="Trebuchet MS" pitchFamily="34" charset="0"/>
              </a:rPr>
              <a:t>različite urbane gustoće; Acioly i Davidson, 1996:7</a:t>
            </a:r>
          </a:p>
        </p:txBody>
      </p:sp>
      <p:sp>
        <p:nvSpPr>
          <p:cNvPr id="36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URBANA GUSTOĆA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91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5155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1" b="51901"/>
          <a:stretch/>
        </p:blipFill>
        <p:spPr>
          <a:xfrm>
            <a:off x="1800000" y="4961776"/>
            <a:ext cx="5544000" cy="1896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15338" y="6000768"/>
            <a:ext cx="6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dirty="0"/>
              <a:t>Dovey </a:t>
            </a:r>
            <a:endParaRPr lang="en-GB" sz="1200" dirty="0" smtClean="0"/>
          </a:p>
          <a:p>
            <a:r>
              <a:rPr lang="en-GB" sz="1200" dirty="0" smtClean="0"/>
              <a:t>&amp;</a:t>
            </a:r>
            <a:r>
              <a:rPr lang="hr-HR" sz="1200" dirty="0" smtClean="0"/>
              <a:t> </a:t>
            </a:r>
            <a:endParaRPr lang="en-GB" sz="1200" dirty="0" smtClean="0"/>
          </a:p>
          <a:p>
            <a:r>
              <a:rPr lang="hr-HR" sz="1200" dirty="0" smtClean="0"/>
              <a:t>Pafka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2954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densityarchitecture.files.wordpress.com/2013/01/1-ho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9"/>
            <a:ext cx="8911295" cy="2428892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285720" y="207167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- s</a:t>
            </a:r>
            <a:r>
              <a:rPr lang="hr-HR" dirty="0" smtClean="0">
                <a:latin typeface="Trebuchet MS" panose="020B0603020202020204" pitchFamily="34" charset="0"/>
              </a:rPr>
              <a:t>amostojeć</a:t>
            </a:r>
            <a:r>
              <a:rPr lang="en-GB" dirty="0" smtClean="0">
                <a:latin typeface="Trebuchet MS" panose="020B0603020202020204" pitchFamily="34" charset="0"/>
              </a:rPr>
              <a:t>a</a:t>
            </a:r>
            <a:r>
              <a:rPr lang="hr-HR" dirty="0" smtClean="0"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latin typeface="Trebuchet MS" panose="020B0603020202020204" pitchFamily="34" charset="0"/>
              </a:rPr>
              <a:t>kuća</a:t>
            </a:r>
            <a:endParaRPr lang="hr-HR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- d</a:t>
            </a:r>
            <a:r>
              <a:rPr lang="hr-HR" dirty="0" smtClean="0">
                <a:latin typeface="Trebuchet MS" panose="020B0603020202020204" pitchFamily="34" charset="0"/>
              </a:rPr>
              <a:t>vojn</a:t>
            </a:r>
            <a:r>
              <a:rPr lang="en-GB" dirty="0" smtClean="0">
                <a:latin typeface="Trebuchet MS" panose="020B0603020202020204" pitchFamily="34" charset="0"/>
              </a:rPr>
              <a:t>a </a:t>
            </a:r>
            <a:r>
              <a:rPr lang="en-GB" dirty="0" err="1" smtClean="0">
                <a:latin typeface="Trebuchet MS" panose="020B0603020202020204" pitchFamily="34" charset="0"/>
              </a:rPr>
              <a:t>kuća</a:t>
            </a:r>
            <a:endParaRPr lang="hr-HR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- </a:t>
            </a:r>
            <a:r>
              <a:rPr lang="en-GB" dirty="0" err="1" smtClean="0">
                <a:latin typeface="Trebuchet MS" panose="020B0603020202020204" pitchFamily="34" charset="0"/>
              </a:rPr>
              <a:t>niz</a:t>
            </a:r>
            <a:endParaRPr lang="hr-HR" dirty="0">
              <a:latin typeface="Trebuchet MS" panose="020B0603020202020204" pitchFamily="34" charset="0"/>
            </a:endParaRPr>
          </a:p>
        </p:txBody>
      </p:sp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TIPOLOGIJA IZGRADNJE ČETVRTI do 120 </a:t>
            </a:r>
            <a:r>
              <a:rPr lang="en-GB" sz="2800" i="1" dirty="0" err="1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st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/ha  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907" y="1700808"/>
            <a:ext cx="83529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70C0"/>
                </a:solidFill>
                <a:latin typeface="Trebuchet MS" pitchFamily="34" charset="0"/>
              </a:rPr>
              <a:t>Ulice u gradu </a:t>
            </a:r>
            <a:r>
              <a:rPr lang="pl-PL" sz="1600" dirty="0" smtClean="0">
                <a:solidFill>
                  <a:srgbClr val="0070C0"/>
                </a:solidFill>
                <a:latin typeface="Trebuchet MS" pitchFamily="34" charset="0"/>
              </a:rPr>
              <a:t>razvrstavamo </a:t>
            </a:r>
            <a:r>
              <a:rPr lang="pl-PL" sz="1600" dirty="0">
                <a:solidFill>
                  <a:srgbClr val="0070C0"/>
                </a:solidFill>
                <a:latin typeface="Trebuchet MS" pitchFamily="34" charset="0"/>
              </a:rPr>
              <a:t>po njihovom položaju i ulozi u prometnoj mreži po</a:t>
            </a:r>
            <a:r>
              <a:rPr lang="pl-PL" sz="1600" dirty="0" smtClean="0">
                <a:solidFill>
                  <a:srgbClr val="0070C0"/>
                </a:solidFill>
                <a:latin typeface="Trebuchet MS" pitchFamily="34" charset="0"/>
              </a:rPr>
              <a:t>:</a:t>
            </a:r>
          </a:p>
          <a:p>
            <a:endParaRPr lang="pl-PL" sz="1600" dirty="0"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i="1" dirty="0" smtClean="0">
                <a:latin typeface="Trebuchet MS" pitchFamily="34" charset="0"/>
              </a:rPr>
              <a:t>položaju </a:t>
            </a:r>
            <a:r>
              <a:rPr lang="hr-HR" sz="1600" b="1" i="1" dirty="0">
                <a:latin typeface="Trebuchet MS" pitchFamily="34" charset="0"/>
              </a:rPr>
              <a:t>ulice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u prometnoj mreži grada razlikujemo: radijalne, dijagonalne, poprečne, 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uzdužne, kružne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, tangencijalne, paralelne, tranzitne, obilazne, lokalne, obuhvatne ("loop"), zaglavne ("slijepe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")</a:t>
            </a:r>
          </a:p>
          <a:p>
            <a:endParaRPr lang="hr-HR" sz="1600" dirty="0"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i="1" dirty="0" smtClean="0">
                <a:latin typeface="Trebuchet MS" pitchFamily="34" charset="0"/>
              </a:rPr>
              <a:t>značaju </a:t>
            </a:r>
            <a:r>
              <a:rPr lang="hr-HR" sz="1600" b="1" i="1" dirty="0">
                <a:latin typeface="Trebuchet MS" pitchFamily="34" charset="0"/>
              </a:rPr>
              <a:t>ulice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u prometnoj mreži grada razlikujemo: primarne (glavne), sekundarne (sabirne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), </a:t>
            </a:r>
            <a:r>
              <a:rPr lang="pl-PL" sz="1600" dirty="0" smtClean="0">
                <a:solidFill>
                  <a:srgbClr val="0070C0"/>
                </a:solidFill>
                <a:latin typeface="Trebuchet MS" pitchFamily="34" charset="0"/>
              </a:rPr>
              <a:t>tercijarne </a:t>
            </a:r>
            <a:r>
              <a:rPr lang="pl-PL" sz="1600" dirty="0">
                <a:solidFill>
                  <a:srgbClr val="0070C0"/>
                </a:solidFill>
                <a:latin typeface="Trebuchet MS" pitchFamily="34" charset="0"/>
              </a:rPr>
              <a:t>(prilazne, sporedne i slijepe</a:t>
            </a:r>
            <a:r>
              <a:rPr lang="pl-PL" sz="1600" dirty="0" smtClean="0">
                <a:solidFill>
                  <a:srgbClr val="0070C0"/>
                </a:solidFill>
                <a:latin typeface="Trebuchet MS" pitchFamily="34" charset="0"/>
              </a:rPr>
              <a:t>)</a:t>
            </a:r>
          </a:p>
          <a:p>
            <a:endParaRPr lang="pl-PL" sz="1600" dirty="0"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i="1" dirty="0" smtClean="0">
                <a:latin typeface="Trebuchet MS" pitchFamily="34" charset="0"/>
              </a:rPr>
              <a:t>namjeni </a:t>
            </a:r>
            <a:r>
              <a:rPr lang="hr-HR" sz="1600" b="1" i="1" dirty="0">
                <a:latin typeface="Trebuchet MS" pitchFamily="34" charset="0"/>
              </a:rPr>
              <a:t>gradnje i načinu uporabe ulice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razlikujemo: trgovačke, stambene, servisne itd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endParaRPr lang="hr-HR" sz="1600" dirty="0"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i="1" dirty="0" smtClean="0">
                <a:latin typeface="Trebuchet MS" pitchFamily="34" charset="0"/>
              </a:rPr>
              <a:t>vrsti </a:t>
            </a:r>
            <a:r>
              <a:rPr lang="hr-HR" sz="1600" b="1" i="1" dirty="0">
                <a:latin typeface="Trebuchet MS" pitchFamily="34" charset="0"/>
              </a:rPr>
              <a:t>prometa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- kolne, kolno-pješačke, pješačke, ulice mješovite 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namjene</a:t>
            </a:r>
          </a:p>
          <a:p>
            <a:endParaRPr lang="hr-HR" sz="1600" dirty="0"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i="1" dirty="0" smtClean="0">
                <a:latin typeface="Trebuchet MS" pitchFamily="34" charset="0"/>
              </a:rPr>
              <a:t>smjeru </a:t>
            </a:r>
            <a:r>
              <a:rPr lang="hr-HR" sz="1600" b="1" i="1" dirty="0">
                <a:latin typeface="Trebuchet MS" pitchFamily="34" charset="0"/>
              </a:rPr>
              <a:t>kretanja vozila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- jednosmjerne, 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višesmjerne</a:t>
            </a:r>
          </a:p>
          <a:p>
            <a:endParaRPr lang="hr-HR" sz="1600" dirty="0"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i="1" dirty="0" smtClean="0">
                <a:latin typeface="Trebuchet MS" pitchFamily="34" charset="0"/>
              </a:rPr>
              <a:t>vlasništvu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- javne i 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privatne</a:t>
            </a:r>
          </a:p>
          <a:p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3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KLASIFIKACIJA ULICA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04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20702"/>
            <a:ext cx="4881364" cy="461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utnik 1"/>
          <p:cNvSpPr/>
          <p:nvPr/>
        </p:nvSpPr>
        <p:spPr>
          <a:xfrm>
            <a:off x="240120" y="170080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70C0"/>
                </a:solidFill>
                <a:latin typeface="Trebuchet MS" pitchFamily="34" charset="0"/>
              </a:rPr>
              <a:t>U ovisnosti o namjeni (mobilnost ili dostupnost), na gradskom i prigradskom području, ceste i ulice se dijele na:</a:t>
            </a:r>
          </a:p>
          <a:p>
            <a:endParaRPr lang="pl-PL" sz="1600" dirty="0" smtClean="0">
              <a:latin typeface="Trebuchet MS" pitchFamily="34" charset="0"/>
            </a:endParaRPr>
          </a:p>
          <a:p>
            <a:r>
              <a:rPr lang="pl-PL" sz="1600" dirty="0" smtClean="0">
                <a:latin typeface="Trebuchet MS" pitchFamily="34" charset="0"/>
              </a:rPr>
              <a:t>Brze gradske ceste</a:t>
            </a:r>
          </a:p>
          <a:p>
            <a:r>
              <a:rPr lang="pl-PL" sz="1600" dirty="0" smtClean="0">
                <a:latin typeface="Trebuchet MS" pitchFamily="34" charset="0"/>
              </a:rPr>
              <a:t>Glavne gradske ceste</a:t>
            </a:r>
          </a:p>
          <a:p>
            <a:r>
              <a:rPr lang="pl-PL" sz="1600" dirty="0" smtClean="0">
                <a:latin typeface="Trebuchet MS" pitchFamily="34" charset="0"/>
              </a:rPr>
              <a:t>Gradske ulice</a:t>
            </a:r>
          </a:p>
          <a:p>
            <a:r>
              <a:rPr lang="pl-PL" sz="1600" dirty="0" smtClean="0">
                <a:latin typeface="Trebuchet MS" pitchFamily="34" charset="0"/>
              </a:rPr>
              <a:t>Sabirne ulice</a:t>
            </a:r>
          </a:p>
          <a:p>
            <a:r>
              <a:rPr lang="pl-PL" sz="1600" dirty="0" smtClean="0">
                <a:latin typeface="Trebuchet MS" pitchFamily="34" charset="0"/>
              </a:rPr>
              <a:t>Poslovne, stambene pristupne ulice</a:t>
            </a:r>
          </a:p>
          <a:p>
            <a:r>
              <a:rPr lang="pl-PL" sz="1600" dirty="0" smtClean="0">
                <a:latin typeface="Trebuchet MS" pitchFamily="34" charset="0"/>
              </a:rPr>
              <a:t>Kolno-pješački pristupi</a:t>
            </a:r>
          </a:p>
          <a:p>
            <a:endParaRPr lang="pl-PL" dirty="0" smtClean="0">
              <a:latin typeface="Calibri" pitchFamily="34" charset="0"/>
            </a:endParaRPr>
          </a:p>
          <a:p>
            <a:endParaRPr lang="hr-HR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3429000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CILJNI I TRANZITNI PROMET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67544" y="1556792"/>
            <a:ext cx="77768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spojnice grada i sustava državnih cesta i autoputova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 smtClean="0">
                <a:solidFill>
                  <a:srgbClr val="0070C0"/>
                </a:solidFill>
                <a:latin typeface="Trebuchet MS" pitchFamily="34" charset="0"/>
              </a:rPr>
              <a:t>višetračne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 su i obuhvaćaju dva kolnika po dva vozna traka i zaustavni trak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promet motornim vozilima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raskrižja se izvode izvan razine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pješački promet se izdvaja nathodnicima i pothodnicima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 t="28003" b="19991"/>
          <a:stretch>
            <a:fillRect/>
          </a:stretch>
        </p:blipFill>
        <p:spPr bwMode="auto">
          <a:xfrm>
            <a:off x="0" y="3885871"/>
            <a:ext cx="9144000" cy="297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/>
          <p:cNvSpPr/>
          <p:nvPr/>
        </p:nvSpPr>
        <p:spPr>
          <a:xfrm>
            <a:off x="323528" y="6581001"/>
            <a:ext cx="1479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www.google.hr/</a:t>
            </a:r>
            <a:r>
              <a:rPr lang="hr-HR" sz="1200" i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map</a:t>
            </a:r>
            <a:endParaRPr lang="hr-HR" sz="1200" dirty="0"/>
          </a:p>
        </p:txBody>
      </p:sp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BRZE GRADSKE CESTE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00354" y="1785926"/>
            <a:ext cx="8529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brze cestovne prometnice koje povezuju veće dijelove 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kopča između prometa brzih gradskih cesta na mrežu ulica nižeg ranga čvorištem izvan razine ili svjetlosnim reguliranjem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poprečni presjek sadrži dva kolnika, razdvojenih razdjelnim pojasom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širina pojasa bi trebala iznositi minimalno 4,0 m za mogućnost proširenja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zaustavljanje vozila javnog gradskog prijevoza na posebnim trakovima (ugibalištima)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uzdužni pješački promet na obostranim pločnicima – prijelaz deniveliran ili kontroliran</a:t>
            </a:r>
            <a:endParaRPr lang="hr-HR" sz="16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 t="28575" b="19991"/>
          <a:stretch>
            <a:fillRect/>
          </a:stretch>
        </p:blipFill>
        <p:spPr bwMode="auto">
          <a:xfrm>
            <a:off x="0" y="3918530"/>
            <a:ext cx="9144001" cy="29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GLAVNE GRADSKE ULICE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28596" y="164305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namijenjene su povezivanju manjih cjelina grada s gradskim središtem i prometu između njih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vode javni gradski prijevoz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priključuju se na prometnice višeg ranga čvorištima van razine ili svjetlosno reguliranim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na prometnice nižeg ranga spojene raskrižjem sa semaforom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sadr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že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 jedan kolnik s četiri vozna traka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prijelaz pješaka je kontroliran, a uzdužni tok pješaka ostvaruje se na pločnicima </a:t>
            </a:r>
            <a:endParaRPr lang="hr-HR" sz="16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9129" b="5529"/>
          <a:stretch/>
        </p:blipFill>
        <p:spPr>
          <a:xfrm>
            <a:off x="0" y="3714752"/>
            <a:ext cx="9144000" cy="4389607"/>
          </a:xfrm>
          <a:prstGeom prst="rect">
            <a:avLst/>
          </a:prstGeom>
        </p:spPr>
      </p:pic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GRADSKE ULICE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2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772816"/>
            <a:ext cx="8462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interne prometnice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manjih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gradskih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cjelina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koje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sabiru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pristupne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ulice</a:t>
            </a:r>
            <a:endParaRPr lang="hr-HR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vode promet u gibanju i mirovanju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sadrže dva prometna traka i obostrane pješačke staze</a:t>
            </a:r>
          </a:p>
          <a:p>
            <a:endParaRPr lang="hr-HR" b="1" dirty="0" smtClean="0">
              <a:latin typeface="Calibri" pitchFamily="34" charset="0"/>
            </a:endParaRPr>
          </a:p>
        </p:txBody>
      </p:sp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SABIRNE ULICE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6386" name="Picture 2" descr="C:\faks\prostorno planiranje\vatrogas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0789"/>
            <a:ext cx="9144000" cy="3877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5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772816"/>
            <a:ext cx="8534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mogu biti jednosmjern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e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 i dvosmjern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mogu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biti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kolno-pješačke</a:t>
            </a:r>
            <a:endParaRPr lang="hr-HR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na kraju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slijepe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ulice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 treba predvidjeti okretište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ako su jednosmjern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e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 minimalna širina kolnika bi trebala biti 4.5m</a:t>
            </a:r>
            <a:endParaRPr lang="vi-VN" sz="1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0000"/>
            <a:ext cx="4704000" cy="3528000"/>
          </a:xfrm>
          <a:prstGeom prst="rect">
            <a:avLst/>
          </a:prstGeom>
        </p:spPr>
      </p:pic>
      <p:pic>
        <p:nvPicPr>
          <p:cNvPr id="3074" name="Picture 2" descr="Slikovni rezultat za cul de s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487" y="3330000"/>
            <a:ext cx="4421513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PRISTUPNE ULICE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9168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Trebuchet MS" pitchFamily="34" charset="0"/>
              </a:rPr>
              <a:t>ULICA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36004" t="17780" r="39993" b="27685"/>
          <a:stretch/>
        </p:blipFill>
        <p:spPr>
          <a:xfrm>
            <a:off x="4020673" y="1599996"/>
            <a:ext cx="4511767" cy="4925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36450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Trebuchet MS" pitchFamily="34" charset="0"/>
              </a:rPr>
              <a:t>PARCELA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537321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Trebuchet MS" pitchFamily="34" charset="0"/>
              </a:rPr>
              <a:t>ZGRADA</a:t>
            </a:r>
          </a:p>
        </p:txBody>
      </p:sp>
      <p:sp>
        <p:nvSpPr>
          <p:cNvPr id="9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URBANISTIČKI SLOJEVI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2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28829</TotalTime>
  <Words>617</Words>
  <Application>Microsoft Office PowerPoint</Application>
  <PresentationFormat>On-screen Show (4:3)</PresentationFormat>
  <Paragraphs>136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GFOS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761</cp:revision>
  <cp:lastPrinted>2012-11-11T11:25:20Z</cp:lastPrinted>
  <dcterms:created xsi:type="dcterms:W3CDTF">2012-09-27T09:03:07Z</dcterms:created>
  <dcterms:modified xsi:type="dcterms:W3CDTF">2020-11-17T13:38:02Z</dcterms:modified>
</cp:coreProperties>
</file>