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9"/>
  </p:notesMasterIdLst>
  <p:handoutMasterIdLst>
    <p:handoutMasterId r:id="rId10"/>
  </p:handoutMasterIdLst>
  <p:sldIdLst>
    <p:sldId id="605" r:id="rId2"/>
    <p:sldId id="632" r:id="rId3"/>
    <p:sldId id="633" r:id="rId4"/>
    <p:sldId id="634" r:id="rId5"/>
    <p:sldId id="639" r:id="rId6"/>
    <p:sldId id="665" r:id="rId7"/>
    <p:sldId id="638" r:id="rId8"/>
  </p:sldIdLst>
  <p:sldSz cx="9144000" cy="6858000" type="screen4x3"/>
  <p:notesSz cx="6735763" cy="9799638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87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66"/>
    <a:srgbClr val="724930"/>
    <a:srgbClr val="777777"/>
    <a:srgbClr val="4D4D4D"/>
    <a:srgbClr val="A56A45"/>
    <a:srgbClr val="957755"/>
    <a:srgbClr val="A1AE52"/>
    <a:srgbClr val="292929"/>
    <a:srgbClr val="C0C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76" autoAdjust="0"/>
    <p:restoredTop sz="85369" autoAdjust="0"/>
  </p:normalViewPr>
  <p:slideViewPr>
    <p:cSldViewPr>
      <p:cViewPr>
        <p:scale>
          <a:sx n="100" d="100"/>
          <a:sy n="100" d="100"/>
        </p:scale>
        <p:origin x="-235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087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89982"/>
          </a:xfrm>
          <a:prstGeom prst="rect">
            <a:avLst/>
          </a:prstGeom>
        </p:spPr>
        <p:txBody>
          <a:bodyPr vert="horz" lIns="94478" tIns="47239" rIns="94478" bIns="47239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89982"/>
          </a:xfrm>
          <a:prstGeom prst="rect">
            <a:avLst/>
          </a:prstGeom>
        </p:spPr>
        <p:txBody>
          <a:bodyPr vert="horz" lIns="94478" tIns="47239" rIns="94478" bIns="47239" rtlCol="0"/>
          <a:lstStyle>
            <a:lvl1pPr algn="r">
              <a:defRPr sz="1200"/>
            </a:lvl1pPr>
          </a:lstStyle>
          <a:p>
            <a:pPr>
              <a:defRPr/>
            </a:pPr>
            <a:fld id="{653A9949-CF94-4799-A79F-DF36B6179EC4}" type="datetimeFigureOut">
              <a:rPr lang="hr-HR"/>
              <a:pPr>
                <a:defRPr/>
              </a:pPr>
              <a:t>17.11.2020.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07956"/>
            <a:ext cx="2918830" cy="489982"/>
          </a:xfrm>
          <a:prstGeom prst="rect">
            <a:avLst/>
          </a:prstGeom>
        </p:spPr>
        <p:txBody>
          <a:bodyPr vert="horz" lIns="94478" tIns="47239" rIns="94478" bIns="4723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07956"/>
            <a:ext cx="2918830" cy="489982"/>
          </a:xfrm>
          <a:prstGeom prst="rect">
            <a:avLst/>
          </a:prstGeom>
        </p:spPr>
        <p:txBody>
          <a:bodyPr vert="horz" lIns="94478" tIns="47239" rIns="94478" bIns="47239" rtlCol="0" anchor="b"/>
          <a:lstStyle>
            <a:lvl1pPr algn="r">
              <a:defRPr sz="1200"/>
            </a:lvl1pPr>
          </a:lstStyle>
          <a:p>
            <a:pPr>
              <a:defRPr/>
            </a:pPr>
            <a:fld id="{EC6C7A41-D9EE-4766-A31B-0BDFCBB486A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04962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A7090-BB1E-449A-91C5-D379E9DB20E9}" type="datetimeFigureOut">
              <a:rPr lang="hr-HR" smtClean="0"/>
              <a:pPr/>
              <a:t>17.11.2020.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BFC07-D7E8-48BA-995D-98A3AF11747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82780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822818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k</a:t>
            </a:r>
            <a:r>
              <a:rPr lang="en-GB" dirty="0" err="1" smtClean="0"/>
              <a:t>oncept</a:t>
            </a:r>
            <a:r>
              <a:rPr lang="en-GB" dirty="0" smtClean="0"/>
              <a:t> je </a:t>
            </a:r>
            <a:r>
              <a:rPr lang="en-GB" dirty="0" err="1" smtClean="0"/>
              <a:t>razvio</a:t>
            </a:r>
            <a:r>
              <a:rPr lang="en-GB" dirty="0" smtClean="0"/>
              <a:t> Arturo </a:t>
            </a:r>
            <a:r>
              <a:rPr lang="en-GB" dirty="0" err="1" smtClean="0"/>
              <a:t>Soria</a:t>
            </a:r>
            <a:r>
              <a:rPr lang="en-GB" baseline="0" dirty="0" smtClean="0"/>
              <a:t> y Mata u </a:t>
            </a:r>
            <a:r>
              <a:rPr lang="en-GB" baseline="0" dirty="0" err="1" smtClean="0"/>
              <a:t>sklopu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razvoja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Madrida</a:t>
            </a:r>
            <a:r>
              <a:rPr lang="en-GB" baseline="0" dirty="0" smtClean="0"/>
              <a:t> u 19. </a:t>
            </a:r>
            <a:r>
              <a:rPr lang="en-GB" baseline="0" dirty="0" err="1" smtClean="0"/>
              <a:t>st</a:t>
            </a:r>
            <a:r>
              <a:rPr lang="en-GB" baseline="0" dirty="0" smtClean="0"/>
              <a:t>., </a:t>
            </a:r>
            <a:r>
              <a:rPr lang="en-GB" baseline="0" dirty="0" err="1" smtClean="0"/>
              <a:t>ali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populariziran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naročito</a:t>
            </a:r>
            <a:r>
              <a:rPr lang="en-GB" baseline="0" dirty="0" smtClean="0"/>
              <a:t> u </a:t>
            </a:r>
            <a:r>
              <a:rPr lang="en-GB" baseline="0" dirty="0" err="1" smtClean="0"/>
              <a:t>sovjetskom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savezu</a:t>
            </a:r>
            <a:r>
              <a:rPr lang="en-GB" baseline="0" dirty="0" smtClean="0"/>
              <a:t> 20-ih (</a:t>
            </a:r>
            <a:r>
              <a:rPr lang="en-GB" baseline="0" dirty="0" err="1" smtClean="0"/>
              <a:t>Nikolaj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Aleksandrovič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Miljutin</a:t>
            </a:r>
            <a:r>
              <a:rPr lang="en-GB" baseline="0" dirty="0" smtClean="0"/>
              <a:t>)</a:t>
            </a:r>
          </a:p>
          <a:p>
            <a:pPr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nizanje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zona</a:t>
            </a:r>
            <a:r>
              <a:rPr lang="en-GB" baseline="0" dirty="0" smtClean="0"/>
              <a:t> (1. </a:t>
            </a:r>
            <a:r>
              <a:rPr lang="en-GB" baseline="0" dirty="0" err="1" smtClean="0"/>
              <a:t>segregirana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željeznicu</a:t>
            </a:r>
            <a:r>
              <a:rPr lang="en-GB" baseline="0" dirty="0" smtClean="0"/>
              <a:t>, 2. </a:t>
            </a:r>
            <a:r>
              <a:rPr lang="en-GB" baseline="0" dirty="0" err="1" smtClean="0"/>
              <a:t>radno-komercijalno-edukativna</a:t>
            </a:r>
            <a:r>
              <a:rPr lang="en-GB" baseline="0" dirty="0" smtClean="0"/>
              <a:t>, 3. </a:t>
            </a:r>
            <a:r>
              <a:rPr lang="en-GB" baseline="0" dirty="0" err="1" smtClean="0"/>
              <a:t>rezidencijalna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socijalnim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institucijama</a:t>
            </a:r>
            <a:r>
              <a:rPr lang="en-GB" baseline="0" dirty="0" smtClean="0"/>
              <a:t>, 4. </a:t>
            </a:r>
            <a:r>
              <a:rPr lang="en-GB" baseline="0" dirty="0" err="1" smtClean="0"/>
              <a:t>parkovna</a:t>
            </a:r>
            <a:r>
              <a:rPr lang="en-GB" baseline="0" dirty="0" smtClean="0"/>
              <a:t>, 5. </a:t>
            </a:r>
            <a:r>
              <a:rPr lang="en-GB" baseline="0" dirty="0" err="1" smtClean="0"/>
              <a:t>agrikulturna</a:t>
            </a:r>
            <a:r>
              <a:rPr lang="en-GB" baseline="0" dirty="0" smtClean="0"/>
              <a:t>), pa </a:t>
            </a:r>
            <a:r>
              <a:rPr lang="en-GB" baseline="0" dirty="0" err="1" smtClean="0"/>
              <a:t>ako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treba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još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dodaje</a:t>
            </a:r>
            <a:r>
              <a:rPr lang="en-GB" baseline="0" dirty="0" smtClean="0"/>
              <a:t> se u </a:t>
            </a:r>
            <a:r>
              <a:rPr lang="en-GB" baseline="0" dirty="0" err="1" smtClean="0"/>
              <a:t>duljinu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povećavanja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širine</a:t>
            </a:r>
            <a:endParaRPr lang="en-GB" baseline="0" dirty="0" smtClean="0"/>
          </a:p>
          <a:p>
            <a:pPr>
              <a:buFontTx/>
              <a:buChar char="-"/>
            </a:pPr>
            <a:r>
              <a:rPr lang="en-GB" baseline="0" smtClean="0"/>
              <a:t> mane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duga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centralna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komunikacija</a:t>
            </a:r>
            <a:r>
              <a:rPr lang="en-GB" baseline="0" dirty="0" smtClean="0"/>
              <a:t> s </a:t>
            </a:r>
            <a:r>
              <a:rPr lang="en-GB" baseline="0" dirty="0" err="1" smtClean="0"/>
              <a:t>kraja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kraj</a:t>
            </a:r>
            <a:endParaRPr lang="en-GB" baseline="0" dirty="0" smtClean="0"/>
          </a:p>
          <a:p>
            <a:pPr>
              <a:buFontTx/>
              <a:buChar char="-"/>
            </a:pPr>
            <a:r>
              <a:rPr lang="en-GB" baseline="0" dirty="0" smtClean="0"/>
              <a:t> tip </a:t>
            </a:r>
            <a:r>
              <a:rPr lang="en-GB" baseline="0" dirty="0" err="1" smtClean="0"/>
              <a:t>ušorenog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sela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najdulja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ulica</a:t>
            </a:r>
            <a:r>
              <a:rPr lang="en-GB" baseline="0" dirty="0" smtClean="0"/>
              <a:t> u </a:t>
            </a:r>
            <a:r>
              <a:rPr lang="en-GB" baseline="0" dirty="0" err="1" smtClean="0"/>
              <a:t>Hrvatskoj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braće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radić</a:t>
            </a:r>
            <a:r>
              <a:rPr lang="en-GB" baseline="0" dirty="0" smtClean="0"/>
              <a:t> u </a:t>
            </a:r>
            <a:r>
              <a:rPr lang="en-GB" baseline="0" dirty="0" err="1" smtClean="0"/>
              <a:t>strizivojni</a:t>
            </a:r>
            <a:r>
              <a:rPr lang="en-GB" baseline="0" dirty="0" smtClean="0"/>
              <a:t>, 7.8 km)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z</a:t>
            </a:r>
            <a:r>
              <a:rPr lang="en-GB" dirty="0" err="1" smtClean="0"/>
              <a:t>adržavanje</a:t>
            </a:r>
            <a:r>
              <a:rPr lang="en-GB" dirty="0" smtClean="0"/>
              <a:t> </a:t>
            </a:r>
            <a:r>
              <a:rPr lang="en-GB" dirty="0" err="1" smtClean="0"/>
              <a:t>povijesne</a:t>
            </a:r>
            <a:r>
              <a:rPr lang="en-GB" dirty="0" smtClean="0"/>
              <a:t> </a:t>
            </a:r>
            <a:r>
              <a:rPr lang="en-GB" dirty="0" err="1" smtClean="0"/>
              <a:t>jezgre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dalje</a:t>
            </a:r>
            <a:r>
              <a:rPr lang="en-GB" dirty="0" smtClean="0"/>
              <a:t> </a:t>
            </a:r>
            <a:r>
              <a:rPr lang="en-GB" dirty="0" err="1" smtClean="0"/>
              <a:t>prstenasto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širenje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strukture</a:t>
            </a:r>
            <a:endParaRPr lang="en-GB" baseline="0" dirty="0" smtClean="0"/>
          </a:p>
          <a:p>
            <a:pPr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što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prati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radijalno-prstenasta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prometna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mreža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n</a:t>
            </a:r>
            <a:r>
              <a:rPr lang="en-GB" dirty="0" err="1" smtClean="0"/>
              <a:t>ajizrazitiji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primjer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gradovi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novog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svijeta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Sj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Amerika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Australija</a:t>
            </a:r>
            <a:r>
              <a:rPr lang="en-GB" baseline="0" dirty="0" smtClean="0"/>
              <a:t>)</a:t>
            </a:r>
          </a:p>
          <a:p>
            <a:pPr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pravilna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ortogonalna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shema</a:t>
            </a:r>
            <a:r>
              <a:rPr lang="en-GB" baseline="0" dirty="0" smtClean="0"/>
              <a:t> + </a:t>
            </a:r>
            <a:r>
              <a:rPr lang="en-GB" baseline="0" dirty="0" err="1" smtClean="0"/>
              <a:t>dijagonale</a:t>
            </a:r>
            <a:endParaRPr lang="en-GB" baseline="0" dirty="0" smtClean="0"/>
          </a:p>
          <a:p>
            <a:pPr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karakteristike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brza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gradnja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jednostavna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prometna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mreža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jednostavno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snalaženje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demokratičnost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jednakovrijednost</a:t>
            </a:r>
            <a:endParaRPr lang="en-GB" baseline="0" dirty="0" smtClean="0"/>
          </a:p>
          <a:p>
            <a:pPr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Rem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Koolhaas</a:t>
            </a:r>
            <a:r>
              <a:rPr lang="en-GB" baseline="0" dirty="0" smtClean="0"/>
              <a:t> (Delirious New York): </a:t>
            </a:r>
            <a:r>
              <a:rPr lang="en-GB" baseline="0" dirty="0" err="1" smtClean="0"/>
              <a:t>umjesto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preplaniranog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europskog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zoninga</a:t>
            </a:r>
            <a:r>
              <a:rPr lang="en-GB" baseline="0" dirty="0" smtClean="0"/>
              <a:t>, Grid </a:t>
            </a:r>
            <a:r>
              <a:rPr lang="en-GB" baseline="0" dirty="0" err="1" smtClean="0"/>
              <a:t>kao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okvir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koji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omogućava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fleksibilnost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prepuštanje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Kaosu</a:t>
            </a:r>
            <a:r>
              <a:rPr lang="en-GB" baseline="0" dirty="0" smtClean="0"/>
              <a:t>) </a:t>
            </a:r>
            <a:r>
              <a:rPr lang="en-GB" baseline="0" dirty="0" err="1" smtClean="0"/>
              <a:t>tržišta</a:t>
            </a:r>
            <a:r>
              <a:rPr lang="en-GB" baseline="0" dirty="0" smtClean="0"/>
              <a:t>, a </a:t>
            </a:r>
            <a:r>
              <a:rPr lang="en-GB" baseline="0" dirty="0" err="1" smtClean="0"/>
              <a:t>da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izbjegne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grube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greške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zadrži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zapravo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urbanistički</a:t>
            </a:r>
            <a:r>
              <a:rPr lang="en-GB" baseline="0" dirty="0" smtClean="0"/>
              <a:t> red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/>
              <a:t> Le</a:t>
            </a:r>
            <a:r>
              <a:rPr lang="en-GB" baseline="0" dirty="0" smtClean="0"/>
              <a:t> Corbusier u New </a:t>
            </a:r>
            <a:r>
              <a:rPr lang="en-GB" baseline="0" dirty="0" err="1" smtClean="0"/>
              <a:t>Yorku</a:t>
            </a:r>
            <a:r>
              <a:rPr lang="en-GB" baseline="0" dirty="0" smtClean="0"/>
              <a:t>: “</a:t>
            </a:r>
            <a:r>
              <a:rPr lang="en-GB" baseline="0" dirty="0" err="1" smtClean="0"/>
              <a:t>Vaši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neboderi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nisu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dovoljno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visoki</a:t>
            </a:r>
            <a:r>
              <a:rPr lang="en-GB" baseline="0" dirty="0" smtClean="0"/>
              <a:t>!”</a:t>
            </a:r>
          </a:p>
          <a:p>
            <a:pPr>
              <a:buFontTx/>
              <a:buChar char="-"/>
            </a:pPr>
            <a:r>
              <a:rPr lang="en-GB" baseline="0" dirty="0" smtClean="0"/>
              <a:t> Plan </a:t>
            </a:r>
            <a:r>
              <a:rPr lang="en-GB" baseline="0" dirty="0" err="1" smtClean="0"/>
              <a:t>Voisin</a:t>
            </a:r>
            <a:r>
              <a:rPr lang="en-GB" baseline="0" dirty="0" smtClean="0"/>
              <a:t>: plan </a:t>
            </a:r>
            <a:r>
              <a:rPr lang="en-GB" baseline="0" dirty="0" err="1" smtClean="0"/>
              <a:t>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Pariz</a:t>
            </a:r>
            <a:endParaRPr lang="en-GB" baseline="0" dirty="0" smtClean="0"/>
          </a:p>
          <a:p>
            <a:pPr>
              <a:buFontTx/>
              <a:buChar char="-"/>
            </a:pPr>
            <a:r>
              <a:rPr lang="en-GB" baseline="0" dirty="0" smtClean="0"/>
              <a:t> Ville </a:t>
            </a:r>
            <a:r>
              <a:rPr lang="en-GB" baseline="0" dirty="0" err="1" smtClean="0"/>
              <a:t>Radieuse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osunčani</a:t>
            </a:r>
            <a:r>
              <a:rPr lang="en-GB" baseline="0" dirty="0" smtClean="0"/>
              <a:t> grad</a:t>
            </a:r>
          </a:p>
          <a:p>
            <a:pPr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ono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što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analizirali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zadnjem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predavanju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postizanje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sve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potrebne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gustoće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kroz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visinu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oslobađa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parter</a:t>
            </a:r>
            <a:endParaRPr lang="en-GB" baseline="0" dirty="0" smtClean="0"/>
          </a:p>
          <a:p>
            <a:pPr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utopijski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karakter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- </a:t>
            </a:r>
            <a:r>
              <a:rPr lang="en-GB" dirty="0" err="1" smtClean="0"/>
              <a:t>npr</a:t>
            </a:r>
            <a:r>
              <a:rPr lang="en-GB" dirty="0" smtClean="0"/>
              <a:t>.</a:t>
            </a:r>
            <a:r>
              <a:rPr lang="en-GB" baseline="0" dirty="0" smtClean="0"/>
              <a:t> Barcelona: </a:t>
            </a:r>
            <a:r>
              <a:rPr lang="en-GB" baseline="0" dirty="0" err="1" smtClean="0"/>
              <a:t>ortogonalni</a:t>
            </a:r>
            <a:r>
              <a:rPr lang="en-GB" baseline="0" dirty="0" smtClean="0"/>
              <a:t> grad + </a:t>
            </a:r>
            <a:r>
              <a:rPr lang="en-GB" baseline="0" dirty="0" err="1" smtClean="0"/>
              <a:t>povijest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jezgra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AD116D5C-5EE9-4F43-BF52-FB6F9AFC2245}" type="datetimeFigureOut">
              <a:rPr lang="hr-HR" smtClean="0"/>
              <a:pPr>
                <a:defRPr/>
              </a:pPr>
              <a:t>17.11.2020.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A4B75267-5E13-4BD5-8EB1-7D27D36F3DF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AD116D5C-5EE9-4F43-BF52-FB6F9AFC2245}" type="datetimeFigureOut">
              <a:rPr lang="hr-HR" smtClean="0"/>
              <a:pPr>
                <a:defRPr/>
              </a:pPr>
              <a:t>17.11.2020.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A4B75267-5E13-4BD5-8EB1-7D27D36F3DF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73209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912B14-C792-432D-8CFC-12F646F1B7F2}" type="datetimeFigureOut">
              <a:rPr lang="hr-HR" smtClean="0"/>
              <a:pPr>
                <a:defRPr/>
              </a:pPr>
              <a:t>17.11.2020.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7F13-C201-4507-B72F-4B11C348379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3772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36E94603-A64B-4481-9B20-8A95CBBBAEDA}" type="datetimeFigureOut">
              <a:rPr lang="hr-HR" smtClean="0"/>
              <a:pPr>
                <a:defRPr/>
              </a:pPr>
              <a:t>17.11.2020.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6BDA3E2A-6460-4F51-BC21-43514DCB28B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8" r:id="rId2"/>
    <p:sldLayoutId id="2147483955" r:id="rId3"/>
    <p:sldLayoutId id="2147483967" r:id="rId4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4338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rgbClr val="FFCC66"/>
                </a:solidFill>
                <a:latin typeface="Bell Gothic Std Black" pitchFamily="34" charset="0"/>
              </a:rPr>
              <a:t>GEOMETRIJA NASELJA</a:t>
            </a:r>
            <a:endParaRPr lang="en-GB" sz="3600" b="1" dirty="0">
              <a:solidFill>
                <a:srgbClr val="FFCC66"/>
              </a:solidFill>
              <a:latin typeface="Bell Gothic Std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2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LINEARNI GRAD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17153"/>
            <a:ext cx="3571868" cy="162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500174"/>
            <a:ext cx="30079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428736"/>
            <a:ext cx="2428892" cy="230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faks\prostorno planiranje\strizivojn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21296"/>
            <a:ext cx="9144000" cy="2936703"/>
          </a:xfrm>
          <a:prstGeom prst="rect">
            <a:avLst/>
          </a:prstGeom>
          <a:noFill/>
        </p:spPr>
      </p:pic>
      <p:sp>
        <p:nvSpPr>
          <p:cNvPr id="9" name="Pravokutnik 2">
            <a:extLst>
              <a:ext uri="{FF2B5EF4-FFF2-40B4-BE49-F238E27FC236}">
                <a16:creationId xmlns="" xmlns:a16="http://schemas.microsoft.com/office/drawing/2014/main" id="{FDA4C35B-6275-4AAC-B014-8AFF2149EF89}"/>
              </a:ext>
            </a:extLst>
          </p:cNvPr>
          <p:cNvSpPr/>
          <p:nvPr/>
        </p:nvSpPr>
        <p:spPr>
          <a:xfrm>
            <a:off x="1000100" y="1785926"/>
            <a:ext cx="2428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spcAft>
                <a:spcPts val="600"/>
              </a:spcAft>
              <a:defRPr/>
            </a:pPr>
            <a:r>
              <a:rPr lang="en-GB" sz="2000" dirty="0" smtClean="0">
                <a:latin typeface="Trebuchet MS" pitchFamily="34" charset="0"/>
              </a:rPr>
              <a:t>Arturo </a:t>
            </a:r>
            <a:r>
              <a:rPr lang="en-GB" sz="2000" dirty="0" err="1" smtClean="0">
                <a:latin typeface="Trebuchet MS" pitchFamily="34" charset="0"/>
              </a:rPr>
              <a:t>Soria</a:t>
            </a:r>
            <a:r>
              <a:rPr lang="en-GB" sz="2000" dirty="0" smtClean="0">
                <a:latin typeface="Trebuchet MS" pitchFamily="34" charset="0"/>
              </a:rPr>
              <a:t> y Mata</a:t>
            </a:r>
            <a:endParaRPr lang="hr-HR" sz="16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10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RADIJALNI GRAD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8934"/>
            <a:ext cx="4683447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090" y="1500174"/>
            <a:ext cx="472491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ravokutnik 2">
            <a:extLst>
              <a:ext uri="{FF2B5EF4-FFF2-40B4-BE49-F238E27FC236}">
                <a16:creationId xmlns="" xmlns:a16="http://schemas.microsoft.com/office/drawing/2014/main" id="{FDA4C35B-6275-4AAC-B014-8AFF2149EF89}"/>
              </a:ext>
            </a:extLst>
          </p:cNvPr>
          <p:cNvSpPr/>
          <p:nvPr/>
        </p:nvSpPr>
        <p:spPr>
          <a:xfrm>
            <a:off x="142844" y="2428868"/>
            <a:ext cx="2428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spcAft>
                <a:spcPts val="600"/>
              </a:spcAft>
              <a:defRPr/>
            </a:pPr>
            <a:r>
              <a:rPr lang="en-GB" sz="2000" dirty="0" smtClean="0">
                <a:latin typeface="Trebuchet MS" pitchFamily="34" charset="0"/>
              </a:rPr>
              <a:t>MILANO</a:t>
            </a:r>
            <a:endParaRPr lang="hr-HR" sz="1600" dirty="0" smtClean="0">
              <a:latin typeface="Trebuchet MS" pitchFamily="34" charset="0"/>
            </a:endParaRPr>
          </a:p>
        </p:txBody>
      </p:sp>
      <p:sp>
        <p:nvSpPr>
          <p:cNvPr id="8" name="Pravokutnik 2">
            <a:extLst>
              <a:ext uri="{FF2B5EF4-FFF2-40B4-BE49-F238E27FC236}">
                <a16:creationId xmlns="" xmlns:a16="http://schemas.microsoft.com/office/drawing/2014/main" id="{FDA4C35B-6275-4AAC-B014-8AFF2149EF89}"/>
              </a:ext>
            </a:extLst>
          </p:cNvPr>
          <p:cNvSpPr/>
          <p:nvPr/>
        </p:nvSpPr>
        <p:spPr>
          <a:xfrm>
            <a:off x="7500958" y="6215082"/>
            <a:ext cx="1500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spcAft>
                <a:spcPts val="600"/>
              </a:spcAft>
              <a:defRPr/>
            </a:pPr>
            <a:r>
              <a:rPr lang="en-GB" sz="2000" dirty="0" smtClean="0">
                <a:latin typeface="Trebuchet MS" pitchFamily="34" charset="0"/>
              </a:rPr>
              <a:t>BEČ (Ring)</a:t>
            </a:r>
            <a:endParaRPr lang="hr-HR" sz="16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10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ORTOGONALNI GRAD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2316273" cy="53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000" y="642918"/>
            <a:ext cx="2916000" cy="211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1494000"/>
            <a:ext cx="3835089" cy="53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000" y="2786058"/>
            <a:ext cx="2916000" cy="213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000" y="4978442"/>
            <a:ext cx="2916000" cy="187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110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VERTIKALNI GRAD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4098" name="Picture 2" descr="C:\faks\prostorno planiranje\20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314395"/>
            <a:ext cx="3643306" cy="2543606"/>
          </a:xfrm>
          <a:prstGeom prst="rect">
            <a:avLst/>
          </a:prstGeom>
          <a:noFill/>
        </p:spPr>
      </p:pic>
      <p:pic>
        <p:nvPicPr>
          <p:cNvPr id="4101" name="Picture 5" descr="C:\faks\prostorno planiranje\radie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75000"/>
            <a:ext cx="5461000" cy="3683000"/>
          </a:xfrm>
          <a:prstGeom prst="rect">
            <a:avLst/>
          </a:prstGeom>
          <a:noFill/>
        </p:spPr>
      </p:pic>
      <p:pic>
        <p:nvPicPr>
          <p:cNvPr id="4100" name="Picture 4" descr="Image result for le corbusier osunčani grad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2838" y="0"/>
            <a:ext cx="5331163" cy="4286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110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30000"/>
            <a:ext cx="3751947" cy="53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530000"/>
            <a:ext cx="4239235" cy="53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PRSTASTI GRAD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9" name="Pravokutnik 2">
            <a:extLst>
              <a:ext uri="{FF2B5EF4-FFF2-40B4-BE49-F238E27FC236}">
                <a16:creationId xmlns="" xmlns:a16="http://schemas.microsoft.com/office/drawing/2014/main" id="{FDA4C35B-6275-4AAC-B014-8AFF2149EF89}"/>
              </a:ext>
            </a:extLst>
          </p:cNvPr>
          <p:cNvSpPr/>
          <p:nvPr/>
        </p:nvSpPr>
        <p:spPr>
          <a:xfrm>
            <a:off x="4643438" y="1714488"/>
            <a:ext cx="1785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spcAft>
                <a:spcPts val="600"/>
              </a:spcAft>
              <a:defRPr/>
            </a:pPr>
            <a:r>
              <a:rPr lang="en-GB" sz="2000" dirty="0" smtClean="0">
                <a:latin typeface="Trebuchet MS" pitchFamily="34" charset="0"/>
              </a:rPr>
              <a:t>KOPENHAGEN</a:t>
            </a:r>
            <a:endParaRPr lang="hr-HR" sz="16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10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KOMBINIRANI GRAD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00174"/>
            <a:ext cx="9143999" cy="64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avokutnik 2">
            <a:extLst>
              <a:ext uri="{FF2B5EF4-FFF2-40B4-BE49-F238E27FC236}">
                <a16:creationId xmlns="" xmlns:a16="http://schemas.microsoft.com/office/drawing/2014/main" id="{FDA4C35B-6275-4AAC-B014-8AFF2149EF89}"/>
              </a:ext>
            </a:extLst>
          </p:cNvPr>
          <p:cNvSpPr/>
          <p:nvPr/>
        </p:nvSpPr>
        <p:spPr>
          <a:xfrm>
            <a:off x="142844" y="1643050"/>
            <a:ext cx="1785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spcAft>
                <a:spcPts val="600"/>
              </a:spcAft>
              <a:defRPr/>
            </a:pPr>
            <a:r>
              <a:rPr lang="en-GB" sz="2000" dirty="0" smtClean="0">
                <a:solidFill>
                  <a:schemeClr val="bg1"/>
                </a:solidFill>
                <a:latin typeface="Trebuchet MS" pitchFamily="34" charset="0"/>
              </a:rPr>
              <a:t>BARCELONA</a:t>
            </a:r>
            <a:endParaRPr lang="hr-HR" sz="1600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10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i="1" dirty="0" smtClean="0">
            <a:solidFill>
              <a:schemeClr val="bg1">
                <a:lumMod val="50000"/>
              </a:schemeClr>
            </a:solidFill>
            <a:latin typeface="Trebuchet MS" panose="020B0603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28991</TotalTime>
  <Words>277</Words>
  <Application>Microsoft Office PowerPoint</Application>
  <PresentationFormat>On-screen Show (4:3)</PresentationFormat>
  <Paragraphs>35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GFOS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PERSPEKTIVE OBNOVE GATORA KAO ELEMENTA BARANJSKOG KULTURNOG KRAJOLIKA</dc:title>
  <dc:creator>sanja</dc:creator>
  <cp:lastModifiedBy>icingel</cp:lastModifiedBy>
  <cp:revision>759</cp:revision>
  <cp:lastPrinted>2012-11-11T11:25:20Z</cp:lastPrinted>
  <dcterms:created xsi:type="dcterms:W3CDTF">2012-09-27T09:03:07Z</dcterms:created>
  <dcterms:modified xsi:type="dcterms:W3CDTF">2020-11-17T13:38:39Z</dcterms:modified>
</cp:coreProperties>
</file>