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4" r:id="rId1"/>
  </p:sldMasterIdLst>
  <p:notesMasterIdLst>
    <p:notesMasterId r:id="rId27"/>
  </p:notesMasterIdLst>
  <p:handoutMasterIdLst>
    <p:handoutMasterId r:id="rId28"/>
  </p:handoutMasterIdLst>
  <p:sldIdLst>
    <p:sldId id="606" r:id="rId2"/>
    <p:sldId id="607" r:id="rId3"/>
    <p:sldId id="608" r:id="rId4"/>
    <p:sldId id="612" r:id="rId5"/>
    <p:sldId id="611" r:id="rId6"/>
    <p:sldId id="613" r:id="rId7"/>
    <p:sldId id="610" r:id="rId8"/>
    <p:sldId id="614" r:id="rId9"/>
    <p:sldId id="615" r:id="rId10"/>
    <p:sldId id="616" r:id="rId11"/>
    <p:sldId id="617" r:id="rId12"/>
    <p:sldId id="618" r:id="rId13"/>
    <p:sldId id="619" r:id="rId14"/>
    <p:sldId id="624" r:id="rId15"/>
    <p:sldId id="620" r:id="rId16"/>
    <p:sldId id="621" r:id="rId17"/>
    <p:sldId id="622" r:id="rId18"/>
    <p:sldId id="625" r:id="rId19"/>
    <p:sldId id="623" r:id="rId20"/>
    <p:sldId id="626" r:id="rId21"/>
    <p:sldId id="627" r:id="rId22"/>
    <p:sldId id="628" r:id="rId23"/>
    <p:sldId id="629" r:id="rId24"/>
    <p:sldId id="630" r:id="rId25"/>
    <p:sldId id="631" r:id="rId26"/>
  </p:sldIdLst>
  <p:sldSz cx="9144000" cy="6858000" type="screen4x3"/>
  <p:notesSz cx="6735763" cy="9799638"/>
  <p:defaultTextStyle>
    <a:defPPr>
      <a:defRPr lang="sr-Latn-C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87">
          <p15:clr>
            <a:srgbClr val="A4A3A4"/>
          </p15:clr>
        </p15:guide>
        <p15:guide id="2" pos="212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724930"/>
    <a:srgbClr val="777777"/>
    <a:srgbClr val="4D4D4D"/>
    <a:srgbClr val="A56A45"/>
    <a:srgbClr val="957755"/>
    <a:srgbClr val="A1AE52"/>
    <a:srgbClr val="292929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76" autoAdjust="0"/>
    <p:restoredTop sz="85369" autoAdjust="0"/>
  </p:normalViewPr>
  <p:slideViewPr>
    <p:cSldViewPr>
      <p:cViewPr varScale="1">
        <p:scale>
          <a:sx n="112" d="100"/>
          <a:sy n="112" d="100"/>
        </p:scale>
        <p:origin x="108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92" y="-72"/>
      </p:cViewPr>
      <p:guideLst>
        <p:guide orient="horz" pos="3087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8830" cy="489982"/>
          </a:xfrm>
          <a:prstGeom prst="rect">
            <a:avLst/>
          </a:prstGeom>
        </p:spPr>
        <p:txBody>
          <a:bodyPr vert="horz" lIns="94478" tIns="47239" rIns="94478" bIns="47239" rtlCol="0"/>
          <a:lstStyle>
            <a:lvl1pPr algn="l">
              <a:defRPr sz="12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5" y="1"/>
            <a:ext cx="2918830" cy="489982"/>
          </a:xfrm>
          <a:prstGeom prst="rect">
            <a:avLst/>
          </a:prstGeom>
        </p:spPr>
        <p:txBody>
          <a:bodyPr vert="horz" lIns="94478" tIns="47239" rIns="94478" bIns="47239" rtlCol="0"/>
          <a:lstStyle>
            <a:lvl1pPr algn="r">
              <a:defRPr sz="1200"/>
            </a:lvl1pPr>
          </a:lstStyle>
          <a:p>
            <a:pPr>
              <a:defRPr/>
            </a:pPr>
            <a:fld id="{653A9949-CF94-4799-A79F-DF36B6179EC4}" type="datetimeFigureOut">
              <a:rPr lang="hr-HR"/>
              <a:pPr>
                <a:defRPr/>
              </a:pPr>
              <a:t>31.5.2022.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07956"/>
            <a:ext cx="2918830" cy="489982"/>
          </a:xfrm>
          <a:prstGeom prst="rect">
            <a:avLst/>
          </a:prstGeom>
        </p:spPr>
        <p:txBody>
          <a:bodyPr vert="horz" lIns="94478" tIns="47239" rIns="94478" bIns="4723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5" y="9307956"/>
            <a:ext cx="2918830" cy="489982"/>
          </a:xfrm>
          <a:prstGeom prst="rect">
            <a:avLst/>
          </a:prstGeom>
        </p:spPr>
        <p:txBody>
          <a:bodyPr vert="horz" lIns="94478" tIns="47239" rIns="94478" bIns="47239" rtlCol="0" anchor="b"/>
          <a:lstStyle>
            <a:lvl1pPr algn="r">
              <a:defRPr sz="1200"/>
            </a:lvl1pPr>
          </a:lstStyle>
          <a:p>
            <a:pPr>
              <a:defRPr/>
            </a:pPr>
            <a:fld id="{EC6C7A41-D9EE-4766-A31B-0BDFCBB486A0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04962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A7090-BB1E-449A-91C5-D379E9DB20E9}" type="datetimeFigureOut">
              <a:rPr lang="hr-HR" smtClean="0"/>
              <a:pPr/>
              <a:t>31.5.2022.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35013"/>
            <a:ext cx="4897437" cy="3675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100" y="4654550"/>
            <a:ext cx="5389563" cy="4410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07513"/>
            <a:ext cx="2919413" cy="4905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4763" y="9307513"/>
            <a:ext cx="2919412" cy="4905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BFC07-D7E8-48BA-995D-98A3AF11747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27809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22818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="1" dirty="0" smtClean="0"/>
              <a:t>- </a:t>
            </a:r>
            <a:r>
              <a:rPr lang="vi-VN" dirty="0" smtClean="0"/>
              <a:t>nakon perzijskog rata, vrijeme obnove traži idealni grad, da ne budu opet nesređeni i neuređeni kao tradicionalno u Atici, no to se i opet ne ostvaruje u Atici, osim donekle u rijetkim iznimkama (Pirej, Olint), nego kako treba tek u Maloj Aziji (Priena, Milet)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10</a:t>
            </a:fld>
            <a:endParaRPr lang="hr-H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GB" dirty="0" smtClean="0"/>
              <a:t>- </a:t>
            </a:r>
            <a:r>
              <a:rPr lang="en-GB" dirty="0" err="1" smtClean="0"/>
              <a:t>grčki</a:t>
            </a:r>
            <a:r>
              <a:rPr lang="en-GB" dirty="0" smtClean="0"/>
              <a:t> </a:t>
            </a:r>
            <a:r>
              <a:rPr lang="en-GB" dirty="0" err="1" smtClean="0"/>
              <a:t>jezik</a:t>
            </a:r>
            <a:r>
              <a:rPr lang="en-GB" dirty="0" smtClean="0"/>
              <a:t> </a:t>
            </a:r>
            <a:r>
              <a:rPr lang="en-GB" dirty="0" err="1" smtClean="0"/>
              <a:t>postaje</a:t>
            </a:r>
            <a:r>
              <a:rPr lang="en-GB" dirty="0" smtClean="0"/>
              <a:t> lingua franca, a </a:t>
            </a:r>
            <a:r>
              <a:rPr lang="en-GB" dirty="0" err="1" smtClean="0"/>
              <a:t>kultura</a:t>
            </a:r>
            <a:r>
              <a:rPr lang="en-GB" dirty="0" smtClean="0"/>
              <a:t> </a:t>
            </a:r>
            <a:r>
              <a:rPr lang="en-GB" dirty="0" err="1" smtClean="0"/>
              <a:t>dominantna</a:t>
            </a:r>
            <a:r>
              <a:rPr lang="en-GB" dirty="0" smtClean="0"/>
              <a:t> u </a:t>
            </a:r>
            <a:r>
              <a:rPr lang="en-GB" dirty="0" err="1" smtClean="0"/>
              <a:t>poznatom</a:t>
            </a:r>
            <a:r>
              <a:rPr lang="en-GB" dirty="0" smtClean="0"/>
              <a:t> </a:t>
            </a:r>
            <a:r>
              <a:rPr lang="en-GB" dirty="0" err="1" smtClean="0"/>
              <a:t>svijetu</a:t>
            </a:r>
            <a:endParaRPr lang="en-GB" dirty="0" smtClean="0"/>
          </a:p>
          <a:p>
            <a:pPr rtl="0"/>
            <a:r>
              <a:rPr lang="en-GB" dirty="0" smtClean="0"/>
              <a:t>-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dalje</a:t>
            </a:r>
            <a:r>
              <a:rPr lang="en-GB" dirty="0" smtClean="0"/>
              <a:t> </a:t>
            </a:r>
            <a:r>
              <a:rPr lang="en-GB" dirty="0" err="1" smtClean="0"/>
              <a:t>racionalne</a:t>
            </a:r>
            <a:r>
              <a:rPr lang="en-GB" dirty="0" smtClean="0"/>
              <a:t> </a:t>
            </a:r>
            <a:r>
              <a:rPr lang="en-GB" dirty="0" err="1" smtClean="0"/>
              <a:t>sheme</a:t>
            </a:r>
            <a:r>
              <a:rPr lang="en-GB" dirty="0" smtClean="0"/>
              <a:t> u </a:t>
            </a:r>
            <a:r>
              <a:rPr lang="en-GB" dirty="0" err="1" smtClean="0"/>
              <a:t>prostornoj</a:t>
            </a:r>
            <a:r>
              <a:rPr lang="en-GB" dirty="0" smtClean="0"/>
              <a:t> </a:t>
            </a:r>
            <a:r>
              <a:rPr lang="en-GB" dirty="0" err="1" smtClean="0"/>
              <a:t>organizaciji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strukturi</a:t>
            </a:r>
            <a:r>
              <a:rPr lang="en-GB" dirty="0" smtClean="0"/>
              <a:t> </a:t>
            </a:r>
            <a:r>
              <a:rPr lang="en-GB" dirty="0" err="1" smtClean="0"/>
              <a:t>ulične</a:t>
            </a:r>
            <a:r>
              <a:rPr lang="en-GB" dirty="0" smtClean="0"/>
              <a:t> </a:t>
            </a:r>
            <a:r>
              <a:rPr lang="en-GB" dirty="0" err="1" smtClean="0"/>
              <a:t>mreže</a:t>
            </a:r>
            <a:r>
              <a:rPr lang="en-GB" dirty="0" smtClean="0"/>
              <a:t>, </a:t>
            </a:r>
            <a:r>
              <a:rPr lang="en-GB" dirty="0" err="1" smtClean="0"/>
              <a:t>odveden</a:t>
            </a:r>
            <a:r>
              <a:rPr lang="en-GB" dirty="0" smtClean="0"/>
              <a:t> u </a:t>
            </a:r>
            <a:r>
              <a:rPr lang="en-GB" dirty="0" err="1" smtClean="0"/>
              <a:t>ekstremni</a:t>
            </a:r>
            <a:r>
              <a:rPr lang="en-GB" dirty="0" smtClean="0"/>
              <a:t> </a:t>
            </a:r>
            <a:r>
              <a:rPr lang="en-GB" dirty="0" err="1" smtClean="0"/>
              <a:t>funkcionalizam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utilitarnost</a:t>
            </a:r>
            <a:endParaRPr lang="en-GB" dirty="0" smtClean="0"/>
          </a:p>
          <a:p>
            <a:pPr rtl="0"/>
            <a:r>
              <a:rPr lang="en-GB" dirty="0" smtClean="0"/>
              <a:t>- </a:t>
            </a:r>
            <a:r>
              <a:rPr lang="en-GB" dirty="0" err="1" smtClean="0"/>
              <a:t>samo</a:t>
            </a:r>
            <a:r>
              <a:rPr lang="en-GB" dirty="0" smtClean="0"/>
              <a:t> </a:t>
            </a:r>
            <a:r>
              <a:rPr lang="en-GB" dirty="0" err="1" smtClean="0"/>
              <a:t>sje</a:t>
            </a:r>
            <a:r>
              <a:rPr lang="en-GB" dirty="0" smtClean="0"/>
              <a:t> </a:t>
            </a:r>
            <a:r>
              <a:rPr lang="en-GB" dirty="0" err="1" smtClean="0"/>
              <a:t>sve</a:t>
            </a:r>
            <a:r>
              <a:rPr lang="en-GB" dirty="0" smtClean="0"/>
              <a:t> </a:t>
            </a:r>
            <a:r>
              <a:rPr lang="en-GB" dirty="0" err="1" smtClean="0"/>
              <a:t>veliko</a:t>
            </a:r>
            <a:r>
              <a:rPr lang="en-GB" dirty="0" smtClean="0"/>
              <a:t>, </a:t>
            </a:r>
            <a:r>
              <a:rPr lang="en-GB" dirty="0" err="1" smtClean="0"/>
              <a:t>brojno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raskošno</a:t>
            </a:r>
            <a:endParaRPr lang="en-GB" dirty="0" smtClean="0"/>
          </a:p>
          <a:p>
            <a:pPr rtl="0"/>
            <a:r>
              <a:rPr lang="en-GB" dirty="0" smtClean="0"/>
              <a:t>- </a:t>
            </a:r>
            <a:r>
              <a:rPr lang="en-GB" dirty="0" err="1" smtClean="0"/>
              <a:t>intenzivna</a:t>
            </a:r>
            <a:r>
              <a:rPr lang="en-GB" dirty="0" smtClean="0"/>
              <a:t> </a:t>
            </a:r>
            <a:r>
              <a:rPr lang="en-GB" dirty="0" err="1" smtClean="0"/>
              <a:t>tercijarizacija</a:t>
            </a:r>
            <a:r>
              <a:rPr lang="en-GB" dirty="0" smtClean="0"/>
              <a:t>, </a:t>
            </a:r>
            <a:r>
              <a:rPr lang="en-GB" dirty="0" err="1" smtClean="0"/>
              <a:t>čitavi</a:t>
            </a:r>
            <a:r>
              <a:rPr lang="en-GB" dirty="0" smtClean="0"/>
              <a:t> </a:t>
            </a:r>
            <a:r>
              <a:rPr lang="en-GB" dirty="0" err="1" smtClean="0"/>
              <a:t>sklopovi</a:t>
            </a:r>
            <a:r>
              <a:rPr lang="en-GB" dirty="0" smtClean="0"/>
              <a:t> </a:t>
            </a:r>
            <a:r>
              <a:rPr lang="en-GB" dirty="0" err="1" smtClean="0"/>
              <a:t>raskošnih</a:t>
            </a:r>
            <a:r>
              <a:rPr lang="en-GB" dirty="0" smtClean="0"/>
              <a:t> </a:t>
            </a:r>
            <a:r>
              <a:rPr lang="en-GB" dirty="0" err="1" smtClean="0"/>
              <a:t>dućana</a:t>
            </a:r>
            <a:r>
              <a:rPr lang="en-GB" dirty="0" smtClean="0"/>
              <a:t>, </a:t>
            </a:r>
            <a:r>
              <a:rPr lang="en-GB" dirty="0" err="1" smtClean="0"/>
              <a:t>javljaju</a:t>
            </a:r>
            <a:r>
              <a:rPr lang="en-GB" dirty="0" smtClean="0"/>
              <a:t> se </a:t>
            </a:r>
            <a:r>
              <a:rPr lang="en-GB" dirty="0" err="1" smtClean="0"/>
              <a:t>čak</a:t>
            </a:r>
            <a:r>
              <a:rPr lang="en-GB" dirty="0" smtClean="0"/>
              <a:t> </a:t>
            </a:r>
            <a:r>
              <a:rPr lang="en-GB" dirty="0" err="1" smtClean="0"/>
              <a:t>usporedbe</a:t>
            </a:r>
            <a:r>
              <a:rPr lang="en-GB" dirty="0" smtClean="0"/>
              <a:t> s </a:t>
            </a:r>
            <a:r>
              <a:rPr lang="en-GB" dirty="0" err="1" smtClean="0"/>
              <a:t>današnjom</a:t>
            </a:r>
            <a:r>
              <a:rPr lang="en-GB" dirty="0" smtClean="0"/>
              <a:t> </a:t>
            </a:r>
            <a:r>
              <a:rPr lang="en-GB" dirty="0" err="1" smtClean="0"/>
              <a:t>industrijskom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potrošačkom</a:t>
            </a:r>
            <a:r>
              <a:rPr lang="en-GB" dirty="0" smtClean="0"/>
              <a:t> </a:t>
            </a:r>
            <a:r>
              <a:rPr lang="en-GB" dirty="0" err="1" smtClean="0"/>
              <a:t>civilizacijom</a:t>
            </a:r>
            <a:endParaRPr lang="en-GB" dirty="0" smtClean="0"/>
          </a:p>
          <a:p>
            <a:pPr rtl="0"/>
            <a:r>
              <a:rPr lang="en-GB" dirty="0" smtClean="0"/>
              <a:t>- </a:t>
            </a:r>
            <a:r>
              <a:rPr lang="en-GB" dirty="0" err="1" smtClean="0"/>
              <a:t>intenzifikacija</a:t>
            </a:r>
            <a:r>
              <a:rPr lang="en-GB" dirty="0" smtClean="0"/>
              <a:t> urbane </a:t>
            </a:r>
            <a:r>
              <a:rPr lang="en-GB" dirty="0" err="1" smtClean="0"/>
              <a:t>opreme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javnih</a:t>
            </a:r>
            <a:r>
              <a:rPr lang="en-GB" dirty="0" smtClean="0"/>
              <a:t> </a:t>
            </a:r>
            <a:r>
              <a:rPr lang="en-GB" dirty="0" err="1" smtClean="0"/>
              <a:t>objekata</a:t>
            </a:r>
            <a:endParaRPr lang="en-GB" dirty="0" smtClean="0"/>
          </a:p>
          <a:p>
            <a:pPr rtl="0"/>
            <a:r>
              <a:rPr lang="en-GB" dirty="0" smtClean="0"/>
              <a:t>- </a:t>
            </a:r>
            <a:r>
              <a:rPr lang="en-GB" dirty="0" err="1" smtClean="0"/>
              <a:t>vrijeme</a:t>
            </a:r>
            <a:r>
              <a:rPr lang="en-GB" dirty="0" smtClean="0"/>
              <a:t> </a:t>
            </a:r>
            <a:r>
              <a:rPr lang="en-GB" dirty="0" err="1" smtClean="0"/>
              <a:t>procvata</a:t>
            </a:r>
            <a:r>
              <a:rPr lang="en-GB" dirty="0" smtClean="0"/>
              <a:t> </a:t>
            </a:r>
            <a:r>
              <a:rPr lang="en-GB" dirty="0" err="1" smtClean="0"/>
              <a:t>ogromnih</a:t>
            </a:r>
            <a:r>
              <a:rPr lang="en-GB" dirty="0" smtClean="0"/>
              <a:t> </a:t>
            </a:r>
            <a:r>
              <a:rPr lang="en-GB" dirty="0" err="1" smtClean="0"/>
              <a:t>gradova</a:t>
            </a:r>
            <a:r>
              <a:rPr lang="en-GB" dirty="0" smtClean="0"/>
              <a:t>, </a:t>
            </a:r>
            <a:r>
              <a:rPr lang="en-GB" dirty="0" err="1" smtClean="0"/>
              <a:t>po</a:t>
            </a:r>
            <a:r>
              <a:rPr lang="en-GB" dirty="0" smtClean="0"/>
              <a:t> </a:t>
            </a:r>
            <a:r>
              <a:rPr lang="en-GB" dirty="0" err="1" smtClean="0"/>
              <a:t>pola</a:t>
            </a:r>
            <a:r>
              <a:rPr lang="en-GB" dirty="0" smtClean="0"/>
              <a:t> </a:t>
            </a:r>
            <a:r>
              <a:rPr lang="en-GB" dirty="0" err="1" smtClean="0"/>
              <a:t>milijuna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milijun</a:t>
            </a:r>
            <a:r>
              <a:rPr lang="en-GB" dirty="0" smtClean="0"/>
              <a:t> </a:t>
            </a:r>
            <a:r>
              <a:rPr lang="en-GB" dirty="0" err="1" smtClean="0"/>
              <a:t>stanovnika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11</a:t>
            </a:fld>
            <a:endParaRPr lang="hr-H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vi-VN" b="0" dirty="0" smtClean="0"/>
              <a:t>- za rimljane je glavno bilo vlasništvo nad zemljom, i onda njeno zaposjedanje, osvajanje (bili su ekspanzivan i osvajački narod, kao što znamo), a po rimskom pravu priznaje se samo ono vlasništvo koje je izmjereno, omeđeno i registrirano</a:t>
            </a:r>
          </a:p>
          <a:p>
            <a:pPr rtl="0"/>
            <a:r>
              <a:rPr lang="vi-VN" b="0" dirty="0" smtClean="0"/>
              <a:t>- zato gdje god dođu, prvo puštaju zemljomjere koji podijele ager na centurije, kvadrate od 50 ha</a:t>
            </a:r>
          </a:p>
          <a:p>
            <a:pPr rtl="0"/>
            <a:r>
              <a:rPr lang="vi-VN" b="0" dirty="0" smtClean="0"/>
              <a:t>- vezana disciplina je kastrametacija, u kojoj se pri osnivanju vojnog logora služe etruščanskim urbanističkim nasljeđem: limitira se površina i unutra trasira cardo i decumanus, kao dvije osnovne osi, pa po njima sekundarne ulice, koje formiraju pravokutne blokove (insule)</a:t>
            </a:r>
          </a:p>
          <a:p>
            <a:pPr rtl="0"/>
            <a:r>
              <a:rPr lang="vi-VN" b="0" dirty="0" smtClean="0"/>
              <a:t>- u svojoj ekspanziji i koloniziranju, prvo su radili vojne logore na granicama carstva, a kada bi se fronta pomakla, naseljava ih se civilima i dalje izgrađuje kao grad, ali zadržavajući osnovne urbanističke elemente</a:t>
            </a:r>
          </a:p>
          <a:p>
            <a:pPr rtl="0"/>
            <a:r>
              <a:rPr lang="vi-VN" b="0" dirty="0" smtClean="0"/>
              <a:t>- model karakterizira efikasnost, čak i gdje civilno naselje nastaje izravno (iako i tada često za razvojačene veterane), omogućavajući brzu izgradnju i uspostavu vlasti i uprave</a:t>
            </a:r>
          </a:p>
          <a:p>
            <a:pPr rtl="0"/>
            <a:r>
              <a:rPr lang="vi-VN" b="0" dirty="0" smtClean="0"/>
              <a:t>- rimske se kolonije razlikuju od grčkih, koje su uživale punu samostalnost u odnosu na maticu, time što u apsolutnoj ovisnosti o Rimu, tek isturene točke imperija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12</a:t>
            </a:fld>
            <a:endParaRPr lang="hr-H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vi-VN" b="0" dirty="0" smtClean="0"/>
              <a:t>- što ne znači da su tijekom stoljeća bili kruti u inzistiranju samo na tom tipu kastruma</a:t>
            </a:r>
          </a:p>
          <a:p>
            <a:pPr rtl="0"/>
            <a:r>
              <a:rPr lang="vi-VN" b="0" dirty="0" smtClean="0"/>
              <a:t>- ili bi već dolazili na nešto postojeće što će uvažiti (prvo već s grčkim kolonijama na jugu, dok su na sjeveru, gdje nije bilo civilizacije, štancali kastrume) ili bi se sukcesivno urbani slojevi odmjenjivali, jer grad je po prirodi nešto što traje u slojevima</a:t>
            </a:r>
          </a:p>
          <a:p>
            <a:pPr rtl="0"/>
            <a:r>
              <a:rPr lang="vi-VN" b="0" dirty="0" smtClean="0"/>
              <a:t>- prvi primjer odstupanja je sam Rim, koji ima dugu pretpovijest i nije nastao kao castrum, a kao milijunski grad nije mogao ni u kasnijim sukcesijama biti strpan u taj uski kanon</a:t>
            </a:r>
          </a:p>
          <a:p>
            <a:pPr rtl="0"/>
            <a:r>
              <a:rPr lang="vi-VN" b="0" dirty="0" smtClean="0"/>
              <a:t>- bio je parcijalno planiran, u pojedinim urbanim potezima</a:t>
            </a:r>
          </a:p>
          <a:p>
            <a:pPr rtl="0"/>
            <a:r>
              <a:rPr lang="vi-VN" b="0" dirty="0" smtClean="0"/>
              <a:t>- karakterizirao ga je monumentalni ambijent, s nizom javnih građevina i javnih prostora velikog mjerila</a:t>
            </a:r>
          </a:p>
          <a:p>
            <a:pPr rtl="0"/>
            <a:r>
              <a:rPr lang="vi-VN" b="0" dirty="0" smtClean="0"/>
              <a:t>- općenito je rimska estetika sva u impozantnosti</a:t>
            </a:r>
          </a:p>
          <a:p>
            <a:pPr rtl="0"/>
            <a:r>
              <a:rPr lang="vi-VN" b="0" dirty="0" smtClean="0"/>
              <a:t>- u čemu je bitan obol i inženjerske avangardnosti, što konstuktivne, s ludilo primjenom luka i svoda, što infrastukturne, s vodovodom, kanalizacijom, cestama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13</a:t>
            </a:fld>
            <a:endParaRPr lang="hr-H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vi-VN" b="0" dirty="0" smtClean="0"/>
              <a:t>- Salona je drugi primjer takvih gradova, koji je imao predkastrumsku povijest (ilirsku) potom slojevitu sukcesivnu povijest, postao kastrumska rimska kolonija, potom i centar provincije, s brojnim velikim javnim objektima, a na kraju i ranokršćanski site</a:t>
            </a:r>
          </a:p>
          <a:p>
            <a:pPr rtl="0"/>
            <a:r>
              <a:rPr lang="vi-VN" b="0" dirty="0" smtClean="0"/>
              <a:t>- jedan od najvećih rimskih gradova u kasnom carstu, sa 60.000 st., između ostaloga i rodno mjesto cara Dioklecijana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14</a:t>
            </a:fld>
            <a:endParaRPr lang="hr-H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vi-VN" b="0" dirty="0" smtClean="0"/>
              <a:t>- </a:t>
            </a:r>
            <a:r>
              <a:rPr lang="hr-HR" b="0" dirty="0" smtClean="0"/>
              <a:t>Dioklecijanova </a:t>
            </a:r>
            <a:r>
              <a:rPr lang="vi-VN" b="0" dirty="0" smtClean="0"/>
              <a:t>p</a:t>
            </a:r>
            <a:r>
              <a:rPr lang="hr-HR" b="0" dirty="0" smtClean="0"/>
              <a:t>a</a:t>
            </a:r>
            <a:r>
              <a:rPr lang="vi-VN" b="0" dirty="0" smtClean="0"/>
              <a:t>lača je nezaobilazan slučaj kad govorimo o rimskom urbanizmu, ali zapravo i ne samo rimskom...</a:t>
            </a:r>
          </a:p>
          <a:p>
            <a:pPr rtl="0"/>
            <a:r>
              <a:rPr lang="vi-VN" b="0" dirty="0" smtClean="0"/>
              <a:t>- vidimo matricu kastruma, ali zanimljiva je geneza kroz stoljeća, gdje su se nataložili slojevi gradnje</a:t>
            </a:r>
          </a:p>
          <a:p>
            <a:pPr rtl="0"/>
            <a:r>
              <a:rPr lang="vi-VN" b="0" dirty="0" smtClean="0"/>
              <a:t>- vidimo i zapadno od palače nekakav drugačiji urbanistički slog – tijesan, zbijen i nepravilan - koji je tako složen u srednjem vijeku, uz to što je srednjovjekovna gradnja prožela i samu palaču</a:t>
            </a:r>
          </a:p>
          <a:p>
            <a:pPr rtl="0"/>
            <a:r>
              <a:rPr lang="vi-VN" b="0" dirty="0" smtClean="0"/>
              <a:t>- o tome je </a:t>
            </a:r>
            <a:r>
              <a:rPr lang="vi-VN" b="0" dirty="0" smtClean="0"/>
              <a:t>i </a:t>
            </a:r>
            <a:r>
              <a:rPr lang="vi-VN" b="0" dirty="0" smtClean="0"/>
              <a:t>Aldo Rossi u svojoj knjizi koja brani tezu da bit arhitekture nije u trenutnoj funkciji, nego u </a:t>
            </a:r>
            <a:r>
              <a:rPr lang="hr-HR" b="0" dirty="0" smtClean="0"/>
              <a:t>morfološkoj </a:t>
            </a:r>
            <a:r>
              <a:rPr lang="vi-VN" b="0" dirty="0" smtClean="0"/>
              <a:t>tipologiji koja može preuzeti razne funkcije, pa je tako ovo bilo građeno kao rezidencijalni objekt, a poslije preuzelo funkciju srednjovjekovnog grada</a:t>
            </a:r>
          </a:p>
          <a:p>
            <a:pPr rtl="0"/>
            <a:r>
              <a:rPr lang="vi-VN" b="0" dirty="0" smtClean="0"/>
              <a:t>- ali na prvi pogled su očite i neke razlike u rimskom i srednjovjekovnom slogu...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15</a:t>
            </a:fld>
            <a:endParaRPr lang="hr-H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vi-VN" b="0" dirty="0" smtClean="0"/>
              <a:t>- srednji vijek u Splitu počinje time što se stanovništvo Salone naselilo u nju bježeći od barbara, tj. Avara i Slavena, </a:t>
            </a:r>
            <a:r>
              <a:rPr lang="vi-VN" b="0" dirty="0" smtClean="0"/>
              <a:t>sklanjajući </a:t>
            </a:r>
            <a:r>
              <a:rPr lang="vi-VN" b="0" dirty="0" smtClean="0"/>
              <a:t>se u njene zidine</a:t>
            </a:r>
          </a:p>
          <a:p>
            <a:pPr rtl="0"/>
            <a:r>
              <a:rPr lang="vi-VN" b="0" dirty="0" smtClean="0"/>
              <a:t>- to je odmah i opća tema ranog srednjeg vijeka: sklanjanje pred barbarima</a:t>
            </a:r>
          </a:p>
          <a:p>
            <a:pPr rtl="0"/>
            <a:r>
              <a:rPr lang="vi-VN" b="0" dirty="0" smtClean="0"/>
              <a:t>- barem prvih nekoliko stoljeća na djelu je agresivna deurbanizacija: ni Germani ni Slaveni ne znaju riječi kao polis, urbs ili civitas</a:t>
            </a:r>
          </a:p>
          <a:p>
            <a:pPr rtl="0"/>
            <a:r>
              <a:rPr lang="vi-VN" b="0" dirty="0" smtClean="0"/>
              <a:t>- živi se mahom ruralnim životom, van domašaja antičke urbane kulture, naročito tema "što sjevernije, to tužnije", jug europe ostaje koliko-toliko urbaniziran, ako i obespravljen u tome, nasuprot pastoralnom sjeveru</a:t>
            </a:r>
          </a:p>
          <a:p>
            <a:pPr rtl="0"/>
            <a:r>
              <a:rPr lang="vi-VN" b="0" dirty="0" smtClean="0"/>
              <a:t>- ali osipanje i masovno grozničavo utvrđivanje</a:t>
            </a:r>
          </a:p>
          <a:p>
            <a:pPr rtl="0"/>
            <a:r>
              <a:rPr lang="vi-VN" b="0" dirty="0" smtClean="0"/>
              <a:t>- barem tijekom stoljeća Pax Romana, gradovi se nisu branili zidinama, nego ih je branilo rimsko pravo, odnosno branjeni su na granicama carstva </a:t>
            </a:r>
          </a:p>
          <a:p>
            <a:pPr rtl="0"/>
            <a:r>
              <a:rPr lang="vi-VN" b="0" dirty="0" smtClean="0"/>
              <a:t>- nema više široke rimske ulice, </a:t>
            </a:r>
            <a:r>
              <a:rPr lang="vi-VN" b="0" dirty="0" smtClean="0"/>
              <a:t>monumentalni</a:t>
            </a:r>
            <a:r>
              <a:rPr lang="hr-HR" b="0" dirty="0" smtClean="0"/>
              <a:t>h</a:t>
            </a:r>
            <a:r>
              <a:rPr lang="vi-VN" b="0" dirty="0" smtClean="0"/>
              <a:t> potez</a:t>
            </a:r>
            <a:r>
              <a:rPr lang="hr-HR" b="0" dirty="0" smtClean="0"/>
              <a:t>a</a:t>
            </a:r>
            <a:r>
              <a:rPr lang="vi-VN" b="0" dirty="0" smtClean="0"/>
              <a:t>, ortogonaln</a:t>
            </a:r>
            <a:r>
              <a:rPr lang="hr-HR" b="0" dirty="0" smtClean="0"/>
              <a:t>e</a:t>
            </a:r>
            <a:r>
              <a:rPr lang="vi-VN" b="0" dirty="0" smtClean="0"/>
              <a:t> planimetrij</a:t>
            </a:r>
            <a:r>
              <a:rPr lang="hr-HR" b="0" dirty="0" smtClean="0"/>
              <a:t>e</a:t>
            </a:r>
            <a:r>
              <a:rPr lang="vi-VN" b="0" dirty="0" smtClean="0"/>
              <a:t> </a:t>
            </a:r>
            <a:r>
              <a:rPr lang="vi-VN" b="0" dirty="0" smtClean="0"/>
              <a:t>– osim što je sve skupa proglašeno nemoralnim od strane novih kristijaniziranih centara državne moći, nije ni prostorno izvedivo kad se povučeš na vrh brda i opašeš zidinama</a:t>
            </a:r>
          </a:p>
          <a:p>
            <a:pPr rtl="0"/>
            <a:r>
              <a:rPr lang="vi-VN" b="0" dirty="0" smtClean="0"/>
              <a:t>- </a:t>
            </a:r>
            <a:r>
              <a:rPr lang="hr-HR" b="0" dirty="0" smtClean="0"/>
              <a:t>uz ogradu naravno da je </a:t>
            </a:r>
            <a:r>
              <a:rPr lang="vi-VN" b="0" dirty="0" smtClean="0"/>
              <a:t>srednji </a:t>
            </a:r>
            <a:r>
              <a:rPr lang="vi-VN" b="0" dirty="0" smtClean="0"/>
              <a:t>vijek dugo, kaotično i izrazito heterogeno razdoblje, pa je ovo samo osnovna crta, a naročito je za kasnijeg srednjeg vijeka došlo do naglog porasta gradskog stanovništa, urbanizacije, a s tim i planiranog urbanizma, pa nikako nije moguće jednoznačno otpisati čitav srednji vijek od toga, čemu su dobri primjeri i neki naši gradovi, naročito oni na obali</a:t>
            </a:r>
          </a:p>
          <a:p>
            <a:pPr rtl="0"/>
            <a:r>
              <a:rPr lang="vi-VN" b="0" dirty="0" smtClean="0"/>
              <a:t>- no i dalje je to tijesno, usko, zbijeno, često organske, kad i ne stihijske dispozicije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16</a:t>
            </a:fld>
            <a:endParaRPr lang="hr-H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vi-VN" b="0" dirty="0" smtClean="0"/>
              <a:t>- povratak aksijalnosti, geometriji, simetriji kao povratak antičkom nasljeđu i ambijentu, čišćenje srednjovjekovne gužve i meteža</a:t>
            </a:r>
          </a:p>
          <a:p>
            <a:pPr rtl="0"/>
            <a:r>
              <a:rPr lang="vi-VN" b="0" dirty="0" smtClean="0"/>
              <a:t>- povratak teoretiziranju idealnog grada, s realizacijom je slabo stajalo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17</a:t>
            </a:fld>
            <a:endParaRPr lang="hr-H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GB" b="0" dirty="0" smtClean="0"/>
              <a:t>- </a:t>
            </a:r>
            <a:r>
              <a:rPr lang="en-GB" b="0" dirty="0" err="1" smtClean="0"/>
              <a:t>radijalna</a:t>
            </a:r>
            <a:r>
              <a:rPr lang="en-GB" b="0" dirty="0" smtClean="0"/>
              <a:t> </a:t>
            </a:r>
            <a:r>
              <a:rPr lang="en-GB" b="0" dirty="0" err="1" smtClean="0"/>
              <a:t>shema</a:t>
            </a:r>
            <a:r>
              <a:rPr lang="en-GB" b="0" dirty="0" smtClean="0"/>
              <a:t> </a:t>
            </a:r>
            <a:r>
              <a:rPr lang="en-GB" b="0" dirty="0" err="1" smtClean="0"/>
              <a:t>ulične</a:t>
            </a:r>
            <a:r>
              <a:rPr lang="en-GB" b="0" dirty="0" smtClean="0"/>
              <a:t> </a:t>
            </a:r>
            <a:r>
              <a:rPr lang="en-GB" b="0" dirty="0" err="1" smtClean="0"/>
              <a:t>mreže</a:t>
            </a:r>
            <a:r>
              <a:rPr lang="en-GB" b="0" dirty="0" smtClean="0"/>
              <a:t> </a:t>
            </a:r>
            <a:r>
              <a:rPr lang="en-GB" b="0" dirty="0" err="1" smtClean="0"/>
              <a:t>prema</a:t>
            </a:r>
            <a:r>
              <a:rPr lang="en-GB" b="0" dirty="0" smtClean="0"/>
              <a:t> </a:t>
            </a:r>
            <a:r>
              <a:rPr lang="en-GB" b="0" dirty="0" err="1" smtClean="0"/>
              <a:t>trgu</a:t>
            </a:r>
            <a:r>
              <a:rPr lang="en-GB" b="0" dirty="0" smtClean="0"/>
              <a:t> u </a:t>
            </a:r>
            <a:r>
              <a:rPr lang="en-GB" b="0" dirty="0" err="1" smtClean="0"/>
              <a:t>centru</a:t>
            </a:r>
            <a:r>
              <a:rPr lang="en-GB" b="0" dirty="0" smtClean="0"/>
              <a:t>, s </a:t>
            </a:r>
            <a:r>
              <a:rPr lang="en-GB" b="0" dirty="0" err="1" smtClean="0"/>
              <a:t>centralnom</a:t>
            </a:r>
            <a:r>
              <a:rPr lang="en-GB" b="0" dirty="0" smtClean="0"/>
              <a:t> </a:t>
            </a:r>
            <a:r>
              <a:rPr lang="en-GB" b="0" dirty="0" err="1" smtClean="0"/>
              <a:t>zgradom</a:t>
            </a:r>
            <a:r>
              <a:rPr lang="en-GB" b="0" dirty="0" smtClean="0"/>
              <a:t> </a:t>
            </a:r>
            <a:r>
              <a:rPr lang="en-GB" b="0" dirty="0" err="1" smtClean="0"/>
              <a:t>na</a:t>
            </a:r>
            <a:r>
              <a:rPr lang="en-GB" b="0" dirty="0" smtClean="0"/>
              <a:t> </a:t>
            </a:r>
            <a:r>
              <a:rPr lang="en-GB" b="0" dirty="0" err="1" smtClean="0"/>
              <a:t>njemu</a:t>
            </a:r>
            <a:endParaRPr lang="en-GB" b="0" dirty="0" smtClean="0"/>
          </a:p>
          <a:p>
            <a:pPr rtl="0"/>
            <a:r>
              <a:rPr lang="en-GB" b="0" dirty="0" smtClean="0"/>
              <a:t>- </a:t>
            </a:r>
            <a:r>
              <a:rPr lang="en-GB" b="0" dirty="0" err="1" smtClean="0"/>
              <a:t>naglasak</a:t>
            </a:r>
            <a:r>
              <a:rPr lang="en-GB" b="0" dirty="0" smtClean="0"/>
              <a:t> </a:t>
            </a:r>
            <a:r>
              <a:rPr lang="en-GB" b="0" dirty="0" err="1" smtClean="0"/>
              <a:t>na</a:t>
            </a:r>
            <a:r>
              <a:rPr lang="en-GB" b="0" dirty="0" smtClean="0"/>
              <a:t> </a:t>
            </a:r>
            <a:r>
              <a:rPr lang="en-GB" b="0" dirty="0" err="1" smtClean="0"/>
              <a:t>fortifikacijskom</a:t>
            </a:r>
            <a:r>
              <a:rPr lang="en-GB" b="0" dirty="0" smtClean="0"/>
              <a:t> </a:t>
            </a:r>
            <a:r>
              <a:rPr lang="en-GB" b="0" dirty="0" err="1" smtClean="0"/>
              <a:t>aspektu</a:t>
            </a:r>
            <a:r>
              <a:rPr lang="en-GB" b="0" dirty="0" smtClean="0"/>
              <a:t>, </a:t>
            </a:r>
            <a:r>
              <a:rPr lang="en-GB" b="0" dirty="0" err="1" smtClean="0"/>
              <a:t>sa</a:t>
            </a:r>
            <a:r>
              <a:rPr lang="en-GB" b="0" dirty="0" smtClean="0"/>
              <a:t> </a:t>
            </a:r>
            <a:r>
              <a:rPr lang="en-GB" b="0" dirty="0" err="1" smtClean="0"/>
              <a:t>zvjezdastim</a:t>
            </a:r>
            <a:r>
              <a:rPr lang="en-GB" b="0" dirty="0" smtClean="0"/>
              <a:t> </a:t>
            </a:r>
            <a:r>
              <a:rPr lang="en-GB" b="0" dirty="0" err="1" smtClean="0"/>
              <a:t>bedemima</a:t>
            </a:r>
            <a:r>
              <a:rPr lang="en-GB" b="0" dirty="0" smtClean="0"/>
              <a:t> </a:t>
            </a:r>
            <a:r>
              <a:rPr lang="en-GB" b="0" dirty="0" err="1" smtClean="0"/>
              <a:t>zbog</a:t>
            </a:r>
            <a:r>
              <a:rPr lang="en-GB" b="0" dirty="0" smtClean="0"/>
              <a:t> </a:t>
            </a:r>
            <a:r>
              <a:rPr lang="en-GB" b="0" dirty="0" err="1" smtClean="0"/>
              <a:t>izuma</a:t>
            </a:r>
            <a:r>
              <a:rPr lang="en-GB" b="0" dirty="0" smtClean="0"/>
              <a:t> </a:t>
            </a:r>
            <a:r>
              <a:rPr lang="en-GB" b="0" dirty="0" err="1" smtClean="0"/>
              <a:t>vatrenog</a:t>
            </a:r>
            <a:r>
              <a:rPr lang="en-GB" b="0" dirty="0" smtClean="0"/>
              <a:t> </a:t>
            </a:r>
            <a:r>
              <a:rPr lang="en-GB" b="0" dirty="0" err="1" smtClean="0"/>
              <a:t>oružja</a:t>
            </a:r>
            <a:endParaRPr lang="en-GB" b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18</a:t>
            </a:fld>
            <a:endParaRPr lang="hr-H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GB" b="0" dirty="0" smtClean="0"/>
              <a:t>- period bi </a:t>
            </a:r>
            <a:r>
              <a:rPr lang="en-GB" b="0" dirty="0" err="1" smtClean="0"/>
              <a:t>odgovarao</a:t>
            </a:r>
            <a:r>
              <a:rPr lang="en-GB" b="0" dirty="0" smtClean="0"/>
              <a:t> </a:t>
            </a:r>
            <a:r>
              <a:rPr lang="en-GB" b="0" dirty="0" err="1" smtClean="0"/>
              <a:t>onome</a:t>
            </a:r>
            <a:r>
              <a:rPr lang="en-GB" b="0" dirty="0" smtClean="0"/>
              <a:t> </a:t>
            </a:r>
            <a:r>
              <a:rPr lang="en-GB" b="0" dirty="0" err="1" smtClean="0"/>
              <a:t>što</a:t>
            </a:r>
            <a:r>
              <a:rPr lang="en-GB" b="0" dirty="0" smtClean="0"/>
              <a:t> u </a:t>
            </a:r>
            <a:r>
              <a:rPr lang="en-GB" b="0" dirty="0" err="1" smtClean="0"/>
              <a:t>umjetnostima</a:t>
            </a:r>
            <a:r>
              <a:rPr lang="en-GB" b="0" dirty="0" smtClean="0"/>
              <a:t>, </a:t>
            </a:r>
            <a:r>
              <a:rPr lang="en-GB" b="0" dirty="0" err="1" smtClean="0"/>
              <a:t>uključujući</a:t>
            </a:r>
            <a:r>
              <a:rPr lang="en-GB" b="0" dirty="0" smtClean="0"/>
              <a:t> </a:t>
            </a:r>
            <a:r>
              <a:rPr lang="en-GB" b="0" dirty="0" err="1" smtClean="0"/>
              <a:t>i</a:t>
            </a:r>
            <a:r>
              <a:rPr lang="en-GB" b="0" dirty="0" smtClean="0"/>
              <a:t> </a:t>
            </a:r>
            <a:r>
              <a:rPr lang="en-GB" b="0" dirty="0" err="1" smtClean="0"/>
              <a:t>arhitekturu</a:t>
            </a:r>
            <a:r>
              <a:rPr lang="en-GB" b="0" dirty="0" smtClean="0"/>
              <a:t>, </a:t>
            </a:r>
            <a:r>
              <a:rPr lang="en-GB" b="0" dirty="0" err="1" smtClean="0"/>
              <a:t>nazivamo</a:t>
            </a:r>
            <a:r>
              <a:rPr lang="en-GB" b="0" dirty="0" smtClean="0"/>
              <a:t> </a:t>
            </a:r>
            <a:r>
              <a:rPr lang="en-GB" b="0" dirty="0" err="1" smtClean="0"/>
              <a:t>barokom</a:t>
            </a:r>
            <a:r>
              <a:rPr lang="en-GB" b="0" dirty="0" smtClean="0"/>
              <a:t>, </a:t>
            </a:r>
            <a:r>
              <a:rPr lang="en-GB" b="0" dirty="0" err="1" smtClean="0"/>
              <a:t>ali</a:t>
            </a:r>
            <a:r>
              <a:rPr lang="en-GB" b="0" dirty="0" smtClean="0"/>
              <a:t> se u </a:t>
            </a:r>
            <a:r>
              <a:rPr lang="en-GB" b="0" dirty="0" err="1" smtClean="0"/>
              <a:t>urbanizmu</a:t>
            </a:r>
            <a:r>
              <a:rPr lang="en-GB" b="0" dirty="0" smtClean="0"/>
              <a:t> </a:t>
            </a:r>
            <a:r>
              <a:rPr lang="en-GB" b="0" dirty="0" err="1" smtClean="0"/>
              <a:t>taj</a:t>
            </a:r>
            <a:r>
              <a:rPr lang="en-GB" b="0" dirty="0" smtClean="0"/>
              <a:t> </a:t>
            </a:r>
            <a:r>
              <a:rPr lang="en-GB" b="0" dirty="0" err="1" smtClean="0"/>
              <a:t>termin</a:t>
            </a:r>
            <a:r>
              <a:rPr lang="en-GB" b="0" dirty="0" smtClean="0"/>
              <a:t> </a:t>
            </a:r>
            <a:r>
              <a:rPr lang="en-GB" b="0" dirty="0" err="1" smtClean="0"/>
              <a:t>izbjegava</a:t>
            </a:r>
            <a:r>
              <a:rPr lang="en-GB" b="0" dirty="0" smtClean="0"/>
              <a:t> </a:t>
            </a:r>
            <a:r>
              <a:rPr lang="en-GB" b="0" dirty="0" err="1" smtClean="0"/>
              <a:t>kao</a:t>
            </a:r>
            <a:r>
              <a:rPr lang="en-GB" b="0" dirty="0" smtClean="0"/>
              <a:t> </a:t>
            </a:r>
            <a:r>
              <a:rPr lang="en-GB" b="0" dirty="0" err="1" smtClean="0"/>
              <a:t>oznaka</a:t>
            </a:r>
            <a:r>
              <a:rPr lang="en-GB" b="0" dirty="0" smtClean="0"/>
              <a:t> </a:t>
            </a:r>
            <a:r>
              <a:rPr lang="en-GB" b="0" dirty="0" err="1" smtClean="0"/>
              <a:t>doba</a:t>
            </a:r>
            <a:r>
              <a:rPr lang="en-GB" b="0" dirty="0" smtClean="0"/>
              <a:t>, </a:t>
            </a:r>
            <a:r>
              <a:rPr lang="en-GB" b="0" dirty="0" err="1" smtClean="0"/>
              <a:t>jer</a:t>
            </a:r>
            <a:r>
              <a:rPr lang="en-GB" b="0" dirty="0" smtClean="0"/>
              <a:t> </a:t>
            </a:r>
            <a:r>
              <a:rPr lang="en-GB" b="0" dirty="0" err="1" smtClean="0"/>
              <a:t>zapravo</a:t>
            </a:r>
            <a:r>
              <a:rPr lang="en-GB" b="0" dirty="0" smtClean="0"/>
              <a:t> </a:t>
            </a:r>
            <a:r>
              <a:rPr lang="en-GB" b="0" dirty="0" err="1" smtClean="0"/>
              <a:t>vlada</a:t>
            </a:r>
            <a:r>
              <a:rPr lang="en-GB" b="0" dirty="0" smtClean="0"/>
              <a:t> </a:t>
            </a:r>
            <a:r>
              <a:rPr lang="en-GB" b="0" dirty="0" err="1" smtClean="0"/>
              <a:t>šarenilo</a:t>
            </a:r>
            <a:r>
              <a:rPr lang="en-GB" b="0" dirty="0" smtClean="0"/>
              <a:t> </a:t>
            </a:r>
            <a:r>
              <a:rPr lang="en-GB" b="0" dirty="0" err="1" smtClean="0"/>
              <a:t>renesanse</a:t>
            </a:r>
            <a:r>
              <a:rPr lang="en-GB" b="0" dirty="0" smtClean="0"/>
              <a:t>, </a:t>
            </a:r>
            <a:r>
              <a:rPr lang="en-GB" b="0" dirty="0" err="1" smtClean="0"/>
              <a:t>manirizma</a:t>
            </a:r>
            <a:r>
              <a:rPr lang="en-GB" b="0" dirty="0" smtClean="0"/>
              <a:t> </a:t>
            </a:r>
            <a:r>
              <a:rPr lang="en-GB" b="0" dirty="0" err="1" smtClean="0"/>
              <a:t>i</a:t>
            </a:r>
            <a:r>
              <a:rPr lang="en-GB" b="0" dirty="0" smtClean="0"/>
              <a:t> </a:t>
            </a:r>
            <a:r>
              <a:rPr lang="en-GB" b="0" dirty="0" err="1" smtClean="0"/>
              <a:t>baroka</a:t>
            </a:r>
            <a:endParaRPr lang="en-GB" b="0" dirty="0" smtClean="0"/>
          </a:p>
          <a:p>
            <a:pPr rtl="0"/>
            <a:r>
              <a:rPr lang="en-GB" b="0" dirty="0" smtClean="0"/>
              <a:t>- </a:t>
            </a:r>
            <a:r>
              <a:rPr lang="en-GB" b="0" dirty="0" err="1" smtClean="0"/>
              <a:t>inače</a:t>
            </a:r>
            <a:r>
              <a:rPr lang="en-GB" b="0" dirty="0" smtClean="0"/>
              <a:t> je </a:t>
            </a:r>
            <a:r>
              <a:rPr lang="en-GB" b="0" dirty="0" err="1" smtClean="0"/>
              <a:t>obilježje</a:t>
            </a:r>
            <a:r>
              <a:rPr lang="en-GB" b="0" dirty="0" smtClean="0"/>
              <a:t> </a:t>
            </a:r>
            <a:r>
              <a:rPr lang="en-GB" b="0" dirty="0" err="1" smtClean="0"/>
              <a:t>baroka</a:t>
            </a:r>
            <a:r>
              <a:rPr lang="en-GB" b="0" dirty="0" smtClean="0"/>
              <a:t> </a:t>
            </a:r>
            <a:r>
              <a:rPr lang="en-GB" b="0" dirty="0" err="1" smtClean="0"/>
              <a:t>da</a:t>
            </a:r>
            <a:r>
              <a:rPr lang="en-GB" b="0" dirty="0" smtClean="0"/>
              <a:t> je to </a:t>
            </a:r>
            <a:r>
              <a:rPr lang="en-GB" b="0" dirty="0" err="1" smtClean="0"/>
              <a:t>protureformacijska</a:t>
            </a:r>
            <a:r>
              <a:rPr lang="en-GB" b="0" dirty="0" smtClean="0"/>
              <a:t> </a:t>
            </a:r>
            <a:r>
              <a:rPr lang="en-GB" b="0" dirty="0" err="1" smtClean="0"/>
              <a:t>estetika</a:t>
            </a:r>
            <a:r>
              <a:rPr lang="en-GB" b="0" dirty="0" smtClean="0"/>
              <a:t>, </a:t>
            </a:r>
            <a:r>
              <a:rPr lang="en-GB" b="0" dirty="0" err="1" smtClean="0"/>
              <a:t>ona</a:t>
            </a:r>
            <a:r>
              <a:rPr lang="en-GB" b="0" dirty="0" smtClean="0"/>
              <a:t> </a:t>
            </a:r>
            <a:r>
              <a:rPr lang="en-GB" b="0" dirty="0" err="1" smtClean="0"/>
              <a:t>želi</a:t>
            </a:r>
            <a:r>
              <a:rPr lang="en-GB" b="0" dirty="0" smtClean="0"/>
              <a:t> </a:t>
            </a:r>
            <a:r>
              <a:rPr lang="en-GB" b="0" dirty="0" err="1" smtClean="0"/>
              <a:t>vratiti</a:t>
            </a:r>
            <a:r>
              <a:rPr lang="en-GB" b="0" dirty="0" smtClean="0"/>
              <a:t> </a:t>
            </a:r>
            <a:r>
              <a:rPr lang="en-GB" b="0" dirty="0" err="1" smtClean="0"/>
              <a:t>povjerenje</a:t>
            </a:r>
            <a:r>
              <a:rPr lang="en-GB" b="0" dirty="0" smtClean="0"/>
              <a:t> u </a:t>
            </a:r>
            <a:r>
              <a:rPr lang="en-GB" b="0" dirty="0" err="1" smtClean="0"/>
              <a:t>moć</a:t>
            </a:r>
            <a:r>
              <a:rPr lang="en-GB" b="0" dirty="0" smtClean="0"/>
              <a:t> </a:t>
            </a:r>
            <a:r>
              <a:rPr lang="en-GB" b="0" dirty="0" err="1" smtClean="0"/>
              <a:t>crkve</a:t>
            </a:r>
            <a:r>
              <a:rPr lang="en-GB" b="0" dirty="0" smtClean="0"/>
              <a:t> </a:t>
            </a:r>
            <a:r>
              <a:rPr lang="en-GB" b="0" dirty="0" err="1" smtClean="0"/>
              <a:t>ili</a:t>
            </a:r>
            <a:r>
              <a:rPr lang="en-GB" b="0" dirty="0" smtClean="0"/>
              <a:t> </a:t>
            </a:r>
            <a:r>
              <a:rPr lang="en-GB" b="0" dirty="0" err="1" smtClean="0"/>
              <a:t>vladara</a:t>
            </a:r>
            <a:r>
              <a:rPr lang="en-GB" b="0" dirty="0" smtClean="0"/>
              <a:t>, </a:t>
            </a:r>
            <a:r>
              <a:rPr lang="en-GB" b="0" dirty="0" err="1" smtClean="0"/>
              <a:t>duhovnih</a:t>
            </a:r>
            <a:r>
              <a:rPr lang="en-GB" b="0" dirty="0" smtClean="0"/>
              <a:t> </a:t>
            </a:r>
            <a:r>
              <a:rPr lang="en-GB" b="0" dirty="0" err="1" smtClean="0"/>
              <a:t>i</a:t>
            </a:r>
            <a:r>
              <a:rPr lang="en-GB" b="0" dirty="0" smtClean="0"/>
              <a:t> </a:t>
            </a:r>
            <a:r>
              <a:rPr lang="en-GB" b="0" dirty="0" err="1" smtClean="0"/>
              <a:t>svjetovnih</a:t>
            </a:r>
            <a:r>
              <a:rPr lang="en-GB" b="0" dirty="0" smtClean="0"/>
              <a:t> </a:t>
            </a:r>
            <a:r>
              <a:rPr lang="en-GB" b="0" dirty="0" err="1" smtClean="0"/>
              <a:t>apsoluta</a:t>
            </a:r>
            <a:endParaRPr lang="en-GB" b="0" dirty="0" smtClean="0"/>
          </a:p>
          <a:p>
            <a:pPr rtl="0"/>
            <a:r>
              <a:rPr lang="en-GB" b="0" dirty="0" smtClean="0"/>
              <a:t>- </a:t>
            </a:r>
            <a:r>
              <a:rPr lang="en-GB" b="0" dirty="0" err="1" smtClean="0"/>
              <a:t>što</a:t>
            </a:r>
            <a:r>
              <a:rPr lang="en-GB" b="0" dirty="0" smtClean="0"/>
              <a:t> se </a:t>
            </a:r>
            <a:r>
              <a:rPr lang="en-GB" b="0" dirty="0" err="1" smtClean="0"/>
              <a:t>održava</a:t>
            </a:r>
            <a:r>
              <a:rPr lang="en-GB" b="0" dirty="0" smtClean="0"/>
              <a:t> </a:t>
            </a:r>
            <a:r>
              <a:rPr lang="en-GB" b="0" dirty="0" err="1" smtClean="0"/>
              <a:t>i</a:t>
            </a:r>
            <a:r>
              <a:rPr lang="en-GB" b="0" dirty="0" smtClean="0"/>
              <a:t> u </a:t>
            </a:r>
            <a:r>
              <a:rPr lang="en-GB" b="0" dirty="0" err="1" smtClean="0"/>
              <a:t>monumentalnim</a:t>
            </a:r>
            <a:r>
              <a:rPr lang="en-GB" b="0" dirty="0" smtClean="0"/>
              <a:t> </a:t>
            </a:r>
            <a:r>
              <a:rPr lang="en-GB" b="0" dirty="0" err="1" smtClean="0"/>
              <a:t>formama</a:t>
            </a:r>
            <a:r>
              <a:rPr lang="en-GB" b="0" dirty="0" smtClean="0"/>
              <a:t> </a:t>
            </a:r>
            <a:r>
              <a:rPr lang="en-GB" b="0" dirty="0" err="1" smtClean="0"/>
              <a:t>koje</a:t>
            </a:r>
            <a:r>
              <a:rPr lang="en-GB" b="0" dirty="0" smtClean="0"/>
              <a:t> </a:t>
            </a:r>
            <a:r>
              <a:rPr lang="en-GB" b="0" dirty="0" err="1" smtClean="0"/>
              <a:t>sugeriraju</a:t>
            </a:r>
            <a:r>
              <a:rPr lang="en-GB" b="0" dirty="0" smtClean="0"/>
              <a:t> </a:t>
            </a:r>
            <a:r>
              <a:rPr lang="en-GB" b="0" dirty="0" err="1" smtClean="0"/>
              <a:t>beskonačnost</a:t>
            </a:r>
            <a:r>
              <a:rPr lang="en-GB" b="0" dirty="0" smtClean="0"/>
              <a:t>, </a:t>
            </a:r>
            <a:r>
              <a:rPr lang="en-GB" b="0" dirty="0" err="1" smtClean="0"/>
              <a:t>nekakav</a:t>
            </a:r>
            <a:r>
              <a:rPr lang="en-GB" b="0" dirty="0" smtClean="0"/>
              <a:t> </a:t>
            </a:r>
            <a:r>
              <a:rPr lang="en-GB" b="0" dirty="0" err="1" smtClean="0"/>
              <a:t>apsolut</a:t>
            </a:r>
            <a:endParaRPr lang="en-GB" b="0" dirty="0" smtClean="0"/>
          </a:p>
          <a:p>
            <a:pPr rtl="0"/>
            <a:r>
              <a:rPr lang="en-GB" b="0" dirty="0" smtClean="0"/>
              <a:t>- </a:t>
            </a:r>
            <a:r>
              <a:rPr lang="en-GB" b="0" dirty="0" err="1" smtClean="0"/>
              <a:t>od</a:t>
            </a:r>
            <a:r>
              <a:rPr lang="en-GB" b="0" dirty="0" smtClean="0"/>
              <a:t> </a:t>
            </a:r>
            <a:r>
              <a:rPr lang="en-GB" b="0" dirty="0" err="1" smtClean="0"/>
              <a:t>renesanse</a:t>
            </a:r>
            <a:r>
              <a:rPr lang="en-GB" b="0" dirty="0" smtClean="0"/>
              <a:t> </a:t>
            </a:r>
            <a:r>
              <a:rPr lang="en-GB" b="0" dirty="0" err="1" smtClean="0"/>
              <a:t>ostaje</a:t>
            </a:r>
            <a:r>
              <a:rPr lang="en-GB" b="0" dirty="0" smtClean="0"/>
              <a:t> </a:t>
            </a:r>
            <a:r>
              <a:rPr lang="en-GB" b="0" dirty="0" err="1" smtClean="0"/>
              <a:t>naglasak</a:t>
            </a:r>
            <a:r>
              <a:rPr lang="en-GB" b="0" dirty="0" smtClean="0"/>
              <a:t> </a:t>
            </a:r>
            <a:r>
              <a:rPr lang="en-GB" b="0" dirty="0" err="1" smtClean="0"/>
              <a:t>na</a:t>
            </a:r>
            <a:r>
              <a:rPr lang="en-GB" b="0" dirty="0" smtClean="0"/>
              <a:t> </a:t>
            </a:r>
            <a:r>
              <a:rPr lang="en-GB" b="0" dirty="0" err="1" smtClean="0"/>
              <a:t>osima</a:t>
            </a:r>
            <a:r>
              <a:rPr lang="en-GB" b="0" dirty="0" smtClean="0"/>
              <a:t>, </a:t>
            </a:r>
            <a:r>
              <a:rPr lang="en-GB" b="0" dirty="0" err="1" smtClean="0"/>
              <a:t>simetriji</a:t>
            </a:r>
            <a:r>
              <a:rPr lang="en-GB" b="0" dirty="0" smtClean="0"/>
              <a:t>, </a:t>
            </a:r>
            <a:r>
              <a:rPr lang="en-GB" b="0" dirty="0" err="1" smtClean="0"/>
              <a:t>geometriji</a:t>
            </a:r>
            <a:r>
              <a:rPr lang="en-GB" b="0" dirty="0" smtClean="0"/>
              <a:t>, </a:t>
            </a:r>
            <a:r>
              <a:rPr lang="en-GB" b="0" dirty="0" err="1" smtClean="0"/>
              <a:t>radijalnosti</a:t>
            </a:r>
            <a:r>
              <a:rPr lang="en-GB" b="0" dirty="0" smtClean="0"/>
              <a:t>, </a:t>
            </a:r>
            <a:r>
              <a:rPr lang="en-GB" b="0" dirty="0" err="1" smtClean="0"/>
              <a:t>ishodište</a:t>
            </a:r>
            <a:r>
              <a:rPr lang="en-GB" b="0" dirty="0" smtClean="0"/>
              <a:t> u </a:t>
            </a:r>
            <a:r>
              <a:rPr lang="en-GB" b="0" dirty="0" err="1" smtClean="0"/>
              <a:t>renesansnom</a:t>
            </a:r>
            <a:r>
              <a:rPr lang="en-GB" b="0" dirty="0" smtClean="0"/>
              <a:t> </a:t>
            </a:r>
            <a:r>
              <a:rPr lang="en-GB" b="0" dirty="0" err="1" smtClean="0"/>
              <a:t>idealnom</a:t>
            </a:r>
            <a:r>
              <a:rPr lang="en-GB" b="0" dirty="0" smtClean="0"/>
              <a:t> </a:t>
            </a:r>
            <a:r>
              <a:rPr lang="en-GB" b="0" dirty="0" err="1" smtClean="0"/>
              <a:t>gradu</a:t>
            </a:r>
            <a:r>
              <a:rPr lang="en-GB" b="0" dirty="0" smtClean="0"/>
              <a:t>, </a:t>
            </a:r>
            <a:r>
              <a:rPr lang="en-GB" b="0" dirty="0" err="1" smtClean="0"/>
              <a:t>ali</a:t>
            </a:r>
            <a:r>
              <a:rPr lang="en-GB" b="0" dirty="0" smtClean="0"/>
              <a:t> </a:t>
            </a:r>
            <a:r>
              <a:rPr lang="en-GB" b="0" dirty="0" err="1" smtClean="0"/>
              <a:t>rijetko</a:t>
            </a:r>
            <a:r>
              <a:rPr lang="en-GB" b="0" dirty="0" smtClean="0"/>
              <a:t> se grade </a:t>
            </a:r>
            <a:r>
              <a:rPr lang="en-GB" b="0" dirty="0" err="1" smtClean="0"/>
              <a:t>novi</a:t>
            </a:r>
            <a:r>
              <a:rPr lang="en-GB" b="0" dirty="0" smtClean="0"/>
              <a:t> </a:t>
            </a:r>
            <a:r>
              <a:rPr lang="en-GB" b="0" dirty="0" err="1" smtClean="0"/>
              <a:t>gradovi</a:t>
            </a:r>
            <a:r>
              <a:rPr lang="en-GB" b="0" dirty="0" smtClean="0"/>
              <a:t>, to </a:t>
            </a:r>
            <a:r>
              <a:rPr lang="en-GB" b="0" dirty="0" err="1" smtClean="0"/>
              <a:t>su</a:t>
            </a:r>
            <a:r>
              <a:rPr lang="en-GB" b="0" dirty="0" smtClean="0"/>
              <a:t> </a:t>
            </a:r>
            <a:r>
              <a:rPr lang="en-GB" b="0" dirty="0" err="1" smtClean="0"/>
              <a:t>ili</a:t>
            </a:r>
            <a:r>
              <a:rPr lang="en-GB" b="0" dirty="0" smtClean="0"/>
              <a:t> </a:t>
            </a:r>
            <a:r>
              <a:rPr lang="en-GB" b="0" dirty="0" err="1" smtClean="0"/>
              <a:t>rezidencije</a:t>
            </a:r>
            <a:r>
              <a:rPr lang="en-GB" b="0" dirty="0" smtClean="0"/>
              <a:t> (</a:t>
            </a:r>
            <a:r>
              <a:rPr lang="en-GB" b="0" dirty="0" err="1" smtClean="0"/>
              <a:t>primjer</a:t>
            </a:r>
            <a:r>
              <a:rPr lang="en-GB" b="0" dirty="0" smtClean="0"/>
              <a:t> Versailles) </a:t>
            </a:r>
            <a:r>
              <a:rPr lang="en-GB" b="0" dirty="0" err="1" smtClean="0"/>
              <a:t>ili</a:t>
            </a:r>
            <a:r>
              <a:rPr lang="en-GB" b="0" dirty="0" smtClean="0"/>
              <a:t> </a:t>
            </a:r>
            <a:r>
              <a:rPr lang="en-GB" b="0" dirty="0" err="1" smtClean="0"/>
              <a:t>široke</a:t>
            </a:r>
            <a:r>
              <a:rPr lang="en-GB" b="0" dirty="0" smtClean="0"/>
              <a:t> urbane </a:t>
            </a:r>
            <a:r>
              <a:rPr lang="en-GB" b="0" dirty="0" err="1" smtClean="0"/>
              <a:t>intervencije</a:t>
            </a:r>
            <a:r>
              <a:rPr lang="en-GB" b="0" dirty="0" smtClean="0"/>
              <a:t> (</a:t>
            </a:r>
            <a:r>
              <a:rPr lang="en-GB" b="0" dirty="0" err="1" smtClean="0"/>
              <a:t>primjer</a:t>
            </a:r>
            <a:r>
              <a:rPr lang="en-GB" b="0" dirty="0" smtClean="0"/>
              <a:t> </a:t>
            </a:r>
            <a:r>
              <a:rPr lang="en-GB" b="0" dirty="0" err="1" smtClean="0"/>
              <a:t>Berninijeve</a:t>
            </a:r>
            <a:r>
              <a:rPr lang="en-GB" b="0" dirty="0" smtClean="0"/>
              <a:t> </a:t>
            </a:r>
            <a:r>
              <a:rPr lang="en-GB" b="0" dirty="0" err="1" smtClean="0"/>
              <a:t>kolonade</a:t>
            </a:r>
            <a:r>
              <a:rPr lang="en-GB" b="0" dirty="0" smtClean="0"/>
              <a:t> </a:t>
            </a:r>
            <a:r>
              <a:rPr lang="en-GB" b="0" dirty="0" err="1" smtClean="0"/>
              <a:t>na</a:t>
            </a:r>
            <a:r>
              <a:rPr lang="en-GB" b="0" dirty="0" smtClean="0"/>
              <a:t> </a:t>
            </a:r>
            <a:r>
              <a:rPr lang="en-GB" b="0" dirty="0" err="1" smtClean="0"/>
              <a:t>trgu</a:t>
            </a:r>
            <a:r>
              <a:rPr lang="en-GB" b="0" dirty="0" smtClean="0"/>
              <a:t> </a:t>
            </a:r>
            <a:r>
              <a:rPr lang="en-GB" b="0" dirty="0" err="1" smtClean="0"/>
              <a:t>sv</a:t>
            </a:r>
            <a:r>
              <a:rPr lang="en-GB" b="0" dirty="0" smtClean="0"/>
              <a:t>. Petra u </a:t>
            </a:r>
            <a:r>
              <a:rPr lang="en-GB" b="0" dirty="0" err="1" smtClean="0"/>
              <a:t>Rimu</a:t>
            </a:r>
            <a:r>
              <a:rPr lang="en-GB" b="0" dirty="0" smtClean="0"/>
              <a:t>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19</a:t>
            </a:fld>
            <a:endParaRPr lang="hr-H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GB" sz="1200" dirty="0" smtClean="0"/>
              <a:t>- </a:t>
            </a:r>
            <a:r>
              <a:rPr lang="en-GB" sz="1200" dirty="0" err="1" smtClean="0"/>
              <a:t>pretpovijest</a:t>
            </a:r>
            <a:r>
              <a:rPr lang="en-GB" sz="1200" dirty="0" smtClean="0"/>
              <a:t> se </a:t>
            </a:r>
            <a:r>
              <a:rPr lang="en-GB" sz="1200" dirty="0" err="1" smtClean="0"/>
              <a:t>dijeli</a:t>
            </a:r>
            <a:r>
              <a:rPr lang="en-GB" sz="1200" dirty="0" smtClean="0"/>
              <a:t> </a:t>
            </a:r>
            <a:r>
              <a:rPr lang="en-GB" sz="1200" dirty="0" err="1" smtClean="0"/>
              <a:t>na</a:t>
            </a:r>
            <a:r>
              <a:rPr lang="en-GB" sz="1200" dirty="0" smtClean="0"/>
              <a:t> </a:t>
            </a:r>
            <a:r>
              <a:rPr lang="en-GB" sz="1200" dirty="0" err="1" smtClean="0"/>
              <a:t>kameno</a:t>
            </a:r>
            <a:r>
              <a:rPr lang="en-GB" sz="1200" dirty="0" smtClean="0"/>
              <a:t>, </a:t>
            </a:r>
            <a:r>
              <a:rPr lang="en-GB" sz="1200" dirty="0" err="1" smtClean="0"/>
              <a:t>bročna</a:t>
            </a:r>
            <a:r>
              <a:rPr lang="hr-HR" sz="1200" dirty="0" smtClean="0"/>
              <a:t>n</a:t>
            </a:r>
            <a:r>
              <a:rPr lang="en-GB" sz="1200" dirty="0" smtClean="0"/>
              <a:t>o </a:t>
            </a:r>
            <a:r>
              <a:rPr lang="en-GB" sz="1200" dirty="0" err="1" smtClean="0"/>
              <a:t>i</a:t>
            </a:r>
            <a:r>
              <a:rPr lang="en-GB" sz="1200" dirty="0" smtClean="0"/>
              <a:t> </a:t>
            </a:r>
            <a:r>
              <a:rPr lang="en-GB" sz="1200" dirty="0" err="1" smtClean="0"/>
              <a:t>željezno</a:t>
            </a:r>
            <a:r>
              <a:rPr lang="en-GB" sz="1200" dirty="0" smtClean="0"/>
              <a:t> </a:t>
            </a:r>
            <a:r>
              <a:rPr lang="en-GB" sz="1200" dirty="0" err="1" smtClean="0"/>
              <a:t>doba</a:t>
            </a:r>
            <a:r>
              <a:rPr lang="en-GB" sz="1200" dirty="0" smtClean="0"/>
              <a:t>, </a:t>
            </a:r>
            <a:r>
              <a:rPr lang="en-GB" sz="1200" dirty="0" err="1" smtClean="0"/>
              <a:t>pri</a:t>
            </a:r>
            <a:r>
              <a:rPr lang="en-GB" sz="1200" dirty="0" smtClean="0"/>
              <a:t> </a:t>
            </a:r>
            <a:r>
              <a:rPr lang="en-GB" sz="1200" dirty="0" err="1" smtClean="0"/>
              <a:t>čemu</a:t>
            </a:r>
            <a:r>
              <a:rPr lang="en-GB" sz="1200" dirty="0" smtClean="0"/>
              <a:t> je </a:t>
            </a:r>
            <a:r>
              <a:rPr lang="en-GB" sz="1200" dirty="0" err="1" smtClean="0"/>
              <a:t>neolit</a:t>
            </a:r>
            <a:r>
              <a:rPr lang="en-GB" sz="1200" dirty="0" smtClean="0"/>
              <a:t> </a:t>
            </a:r>
            <a:r>
              <a:rPr lang="en-GB" sz="1200" dirty="0" err="1" smtClean="0"/>
              <a:t>završni</a:t>
            </a:r>
            <a:r>
              <a:rPr lang="en-GB" sz="1200" dirty="0" smtClean="0"/>
              <a:t> </a:t>
            </a:r>
            <a:r>
              <a:rPr lang="en-GB" sz="1200" dirty="0" err="1" smtClean="0"/>
              <a:t>stadij</a:t>
            </a:r>
            <a:r>
              <a:rPr lang="en-GB" sz="1200" dirty="0" smtClean="0"/>
              <a:t> </a:t>
            </a:r>
            <a:r>
              <a:rPr lang="en-GB" sz="1200" dirty="0" err="1" smtClean="0"/>
              <a:t>kamenog</a:t>
            </a:r>
            <a:r>
              <a:rPr lang="en-GB" sz="1200" dirty="0" smtClean="0"/>
              <a:t> </a:t>
            </a:r>
            <a:r>
              <a:rPr lang="en-GB" sz="1200" dirty="0" err="1" smtClean="0"/>
              <a:t>doba</a:t>
            </a:r>
            <a:endParaRPr lang="en-GB" dirty="0" smtClean="0"/>
          </a:p>
          <a:p>
            <a:pPr rtl="0"/>
            <a:r>
              <a:rPr lang="en-GB" sz="1200" dirty="0" smtClean="0"/>
              <a:t>- </a:t>
            </a:r>
            <a:r>
              <a:rPr lang="en-GB" sz="1200" dirty="0" err="1" smtClean="0"/>
              <a:t>epohalno</a:t>
            </a:r>
            <a:r>
              <a:rPr lang="en-GB" sz="1200" dirty="0" smtClean="0"/>
              <a:t> </a:t>
            </a:r>
            <a:r>
              <a:rPr lang="en-GB" sz="1200" dirty="0" err="1" smtClean="0"/>
              <a:t>značenje</a:t>
            </a:r>
            <a:r>
              <a:rPr lang="en-GB" sz="1200" dirty="0" smtClean="0"/>
              <a:t> u </a:t>
            </a:r>
            <a:r>
              <a:rPr lang="en-GB" sz="1200" dirty="0" err="1" smtClean="0"/>
              <a:t>razvojnom</a:t>
            </a:r>
            <a:r>
              <a:rPr lang="en-GB" sz="1200" dirty="0" smtClean="0"/>
              <a:t> </a:t>
            </a:r>
            <a:r>
              <a:rPr lang="en-GB" sz="1200" dirty="0" err="1" smtClean="0"/>
              <a:t>procesu</a:t>
            </a:r>
            <a:r>
              <a:rPr lang="en-GB" sz="1200" dirty="0" smtClean="0"/>
              <a:t> </a:t>
            </a:r>
            <a:r>
              <a:rPr lang="en-GB" sz="1200" dirty="0" err="1" smtClean="0"/>
              <a:t>čovječanstva</a:t>
            </a:r>
            <a:r>
              <a:rPr lang="en-GB" sz="1200" dirty="0" smtClean="0"/>
              <a:t> </a:t>
            </a:r>
            <a:r>
              <a:rPr lang="en-GB" sz="1200" dirty="0" err="1" smtClean="0"/>
              <a:t>nosi</a:t>
            </a:r>
            <a:r>
              <a:rPr lang="en-GB" sz="1200" dirty="0" smtClean="0"/>
              <a:t> </a:t>
            </a:r>
            <a:r>
              <a:rPr lang="en-GB" sz="1200" dirty="0" err="1" smtClean="0"/>
              <a:t>prijelaz</a:t>
            </a:r>
            <a:r>
              <a:rPr lang="en-GB" sz="1200" dirty="0" smtClean="0"/>
              <a:t> s </a:t>
            </a:r>
            <a:r>
              <a:rPr lang="en-GB" sz="1200" dirty="0" err="1" smtClean="0"/>
              <a:t>lovačko-nomadske</a:t>
            </a:r>
            <a:r>
              <a:rPr lang="en-GB" sz="1200" dirty="0" smtClean="0"/>
              <a:t> </a:t>
            </a:r>
            <a:r>
              <a:rPr lang="en-GB" sz="1200" dirty="0" err="1" smtClean="0"/>
              <a:t>na</a:t>
            </a:r>
            <a:r>
              <a:rPr lang="en-GB" sz="1200" dirty="0" smtClean="0"/>
              <a:t> </a:t>
            </a:r>
            <a:r>
              <a:rPr lang="en-GB" sz="1200" dirty="0" err="1" smtClean="0"/>
              <a:t>poljoprivredno-stacionarnu</a:t>
            </a:r>
            <a:r>
              <a:rPr lang="en-GB" sz="1200" dirty="0" smtClean="0"/>
              <a:t> </a:t>
            </a:r>
            <a:r>
              <a:rPr lang="en-GB" sz="1200" dirty="0" err="1" smtClean="0"/>
              <a:t>razvojnu</a:t>
            </a:r>
            <a:r>
              <a:rPr lang="en-GB" sz="1200" dirty="0" smtClean="0"/>
              <a:t> </a:t>
            </a:r>
            <a:r>
              <a:rPr lang="en-GB" sz="1200" dirty="0" err="1" smtClean="0"/>
              <a:t>fazu</a:t>
            </a:r>
            <a:r>
              <a:rPr lang="en-GB" sz="1200" dirty="0" smtClean="0"/>
              <a:t>, to se </a:t>
            </a:r>
            <a:r>
              <a:rPr lang="en-GB" sz="1200" dirty="0" err="1" smtClean="0"/>
              <a:t>kaže</a:t>
            </a:r>
            <a:r>
              <a:rPr lang="en-GB" sz="1200" dirty="0" smtClean="0"/>
              <a:t>: </a:t>
            </a:r>
            <a:r>
              <a:rPr lang="en-GB" sz="1200" dirty="0" err="1" smtClean="0"/>
              <a:t>neolitska</a:t>
            </a:r>
            <a:r>
              <a:rPr lang="en-GB" sz="1200" dirty="0" smtClean="0"/>
              <a:t> </a:t>
            </a:r>
            <a:r>
              <a:rPr lang="en-GB" sz="1200" dirty="0" err="1" smtClean="0"/>
              <a:t>agrarna</a:t>
            </a:r>
            <a:r>
              <a:rPr lang="en-GB" sz="1200" dirty="0" smtClean="0"/>
              <a:t> </a:t>
            </a:r>
            <a:r>
              <a:rPr lang="en-GB" sz="1200" dirty="0" err="1" smtClean="0"/>
              <a:t>revolucija</a:t>
            </a:r>
            <a:endParaRPr lang="en-GB" dirty="0" smtClean="0"/>
          </a:p>
          <a:p>
            <a:pPr rtl="0"/>
            <a:r>
              <a:rPr lang="en-GB" sz="1200" dirty="0" smtClean="0"/>
              <a:t>- </a:t>
            </a:r>
            <a:r>
              <a:rPr lang="en-GB" sz="1200" dirty="0" err="1" smtClean="0"/>
              <a:t>prethodno</a:t>
            </a:r>
            <a:r>
              <a:rPr lang="en-GB" sz="1200" dirty="0" smtClean="0"/>
              <a:t> tome, </a:t>
            </a:r>
            <a:r>
              <a:rPr lang="en-GB" sz="1200" dirty="0" err="1" smtClean="0"/>
              <a:t>ljudi</a:t>
            </a:r>
            <a:r>
              <a:rPr lang="en-GB" sz="1200" dirty="0" smtClean="0"/>
              <a:t> </a:t>
            </a:r>
            <a:r>
              <a:rPr lang="en-GB" sz="1200" dirty="0" err="1" smtClean="0"/>
              <a:t>su</a:t>
            </a:r>
            <a:r>
              <a:rPr lang="en-GB" sz="1200" dirty="0" smtClean="0"/>
              <a:t> </a:t>
            </a:r>
            <a:r>
              <a:rPr lang="en-GB" sz="1200" dirty="0" err="1" smtClean="0"/>
              <a:t>živjeli</a:t>
            </a:r>
            <a:r>
              <a:rPr lang="en-GB" sz="1200" dirty="0" smtClean="0"/>
              <a:t> </a:t>
            </a:r>
            <a:r>
              <a:rPr lang="en-GB" sz="1200" dirty="0" err="1" smtClean="0"/>
              <a:t>kao</a:t>
            </a:r>
            <a:r>
              <a:rPr lang="en-GB" sz="1200" dirty="0" smtClean="0"/>
              <a:t> </a:t>
            </a:r>
            <a:r>
              <a:rPr lang="en-GB" sz="1200" dirty="0" err="1" smtClean="0"/>
              <a:t>lovci</a:t>
            </a:r>
            <a:r>
              <a:rPr lang="en-GB" sz="1200" dirty="0" smtClean="0"/>
              <a:t> </a:t>
            </a:r>
            <a:r>
              <a:rPr lang="en-GB" sz="1200" dirty="0" err="1" smtClean="0"/>
              <a:t>i</a:t>
            </a:r>
            <a:r>
              <a:rPr lang="en-GB" sz="1200" dirty="0" smtClean="0"/>
              <a:t> </a:t>
            </a:r>
            <a:r>
              <a:rPr lang="en-GB" sz="1200" dirty="0" err="1" smtClean="0"/>
              <a:t>sakupljači</a:t>
            </a:r>
            <a:r>
              <a:rPr lang="en-GB" sz="1200" dirty="0" smtClean="0"/>
              <a:t>, a </a:t>
            </a:r>
            <a:r>
              <a:rPr lang="en-GB" sz="1200" dirty="0" err="1" smtClean="0"/>
              <a:t>za</a:t>
            </a:r>
            <a:r>
              <a:rPr lang="en-GB" sz="1200" dirty="0" smtClean="0"/>
              <a:t> </a:t>
            </a:r>
            <a:r>
              <a:rPr lang="en-GB" sz="1200" dirty="0" err="1" smtClean="0"/>
              <a:t>nastambe</a:t>
            </a:r>
            <a:r>
              <a:rPr lang="en-GB" sz="1200" dirty="0" smtClean="0"/>
              <a:t> </a:t>
            </a:r>
            <a:r>
              <a:rPr lang="en-GB" sz="1200" dirty="0" err="1" smtClean="0"/>
              <a:t>su</a:t>
            </a:r>
            <a:r>
              <a:rPr lang="en-GB" sz="1200" dirty="0" smtClean="0"/>
              <a:t> </a:t>
            </a:r>
            <a:r>
              <a:rPr lang="en-GB" sz="1200" dirty="0" err="1" smtClean="0"/>
              <a:t>imali</a:t>
            </a:r>
            <a:r>
              <a:rPr lang="en-GB" sz="1200" dirty="0" smtClean="0"/>
              <a:t> </a:t>
            </a:r>
            <a:r>
              <a:rPr lang="en-GB" sz="1200" dirty="0" err="1" smtClean="0"/>
              <a:t>skloništa</a:t>
            </a:r>
            <a:r>
              <a:rPr lang="en-GB" sz="1200" dirty="0" smtClean="0"/>
              <a:t> (</a:t>
            </a:r>
            <a:r>
              <a:rPr lang="en-GB" sz="1200" dirty="0" err="1" smtClean="0"/>
              <a:t>spilje</a:t>
            </a:r>
            <a:r>
              <a:rPr lang="en-GB" sz="1200" dirty="0" smtClean="0"/>
              <a:t>) </a:t>
            </a:r>
            <a:r>
              <a:rPr lang="en-GB" sz="1200" dirty="0" err="1" smtClean="0"/>
              <a:t>te</a:t>
            </a:r>
            <a:r>
              <a:rPr lang="en-GB" sz="1200" dirty="0" smtClean="0"/>
              <a:t> </a:t>
            </a:r>
            <a:r>
              <a:rPr lang="en-GB" sz="1200" dirty="0" err="1" smtClean="0"/>
              <a:t>potom</a:t>
            </a:r>
            <a:r>
              <a:rPr lang="en-GB" sz="1200" dirty="0" smtClean="0"/>
              <a:t> </a:t>
            </a:r>
            <a:r>
              <a:rPr lang="en-GB" sz="1200" dirty="0" err="1" smtClean="0"/>
              <a:t>rudimentarne</a:t>
            </a:r>
            <a:r>
              <a:rPr lang="en-GB" sz="1200" dirty="0" smtClean="0"/>
              <a:t> </a:t>
            </a:r>
            <a:r>
              <a:rPr lang="en-GB" sz="1200" dirty="0" err="1" smtClean="0"/>
              <a:t>nastambe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2</a:t>
            </a:fld>
            <a:endParaRPr lang="hr-H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vi-VN" b="0" dirty="0" smtClean="0"/>
              <a:t>- doba je još uvijek i ratova u Europi, što međusobno, što suprotivo Turcima, pa značajan udio gradnje gradova predstavljaju oni s vojnom ulogom</a:t>
            </a:r>
          </a:p>
          <a:p>
            <a:pPr rtl="0"/>
            <a:r>
              <a:rPr lang="vi-VN" b="0" dirty="0" smtClean="0"/>
              <a:t>- pri čemu se renesansni tip fortifikacija nadograđuje Vaubanovim shemama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20</a:t>
            </a:fld>
            <a:endParaRPr lang="hr-H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GB" b="0" dirty="0" smtClean="0"/>
              <a:t>- </a:t>
            </a:r>
            <a:r>
              <a:rPr lang="en-GB" b="0" dirty="0" err="1" smtClean="0"/>
              <a:t>industrijsku</a:t>
            </a:r>
            <a:r>
              <a:rPr lang="en-GB" b="0" dirty="0" smtClean="0"/>
              <a:t> </a:t>
            </a:r>
            <a:r>
              <a:rPr lang="en-GB" b="0" dirty="0" err="1" smtClean="0"/>
              <a:t>revoluciju</a:t>
            </a:r>
            <a:r>
              <a:rPr lang="en-GB" b="0" dirty="0" smtClean="0"/>
              <a:t> </a:t>
            </a:r>
            <a:r>
              <a:rPr lang="en-GB" b="0" dirty="0" err="1" smtClean="0"/>
              <a:t>prati</a:t>
            </a:r>
            <a:r>
              <a:rPr lang="en-GB" b="0" dirty="0" smtClean="0"/>
              <a:t> </a:t>
            </a:r>
            <a:r>
              <a:rPr lang="en-GB" b="0" dirty="0" err="1" smtClean="0"/>
              <a:t>doseljavanje</a:t>
            </a:r>
            <a:r>
              <a:rPr lang="en-GB" b="0" dirty="0" smtClean="0"/>
              <a:t> </a:t>
            </a:r>
            <a:r>
              <a:rPr lang="en-GB" b="0" dirty="0" err="1" smtClean="0"/>
              <a:t>velikog</a:t>
            </a:r>
            <a:r>
              <a:rPr lang="en-GB" b="0" dirty="0" smtClean="0"/>
              <a:t> </a:t>
            </a:r>
            <a:r>
              <a:rPr lang="en-GB" b="0" dirty="0" err="1" smtClean="0"/>
              <a:t>broja</a:t>
            </a:r>
            <a:r>
              <a:rPr lang="en-GB" b="0" dirty="0" smtClean="0"/>
              <a:t> </a:t>
            </a:r>
            <a:r>
              <a:rPr lang="en-GB" b="0" dirty="0" err="1" smtClean="0"/>
              <a:t>stanovnika</a:t>
            </a:r>
            <a:r>
              <a:rPr lang="en-GB" b="0" dirty="0" smtClean="0"/>
              <a:t> u </a:t>
            </a:r>
            <a:r>
              <a:rPr lang="en-GB" b="0" dirty="0" err="1" smtClean="0"/>
              <a:t>gradove</a:t>
            </a:r>
            <a:r>
              <a:rPr lang="en-GB" b="0" dirty="0" smtClean="0"/>
              <a:t>, </a:t>
            </a:r>
            <a:r>
              <a:rPr lang="en-GB" b="0" dirty="0" err="1" smtClean="0"/>
              <a:t>nekontrolirani</a:t>
            </a:r>
            <a:r>
              <a:rPr lang="en-GB" b="0" dirty="0" smtClean="0"/>
              <a:t> </a:t>
            </a:r>
            <a:r>
              <a:rPr lang="en-GB" b="0" dirty="0" err="1" smtClean="0"/>
              <a:t>rast</a:t>
            </a:r>
            <a:endParaRPr lang="en-GB" b="0" dirty="0" smtClean="0"/>
          </a:p>
          <a:p>
            <a:pPr rtl="0"/>
            <a:r>
              <a:rPr lang="en-GB" b="0" dirty="0" smtClean="0"/>
              <a:t>- </a:t>
            </a:r>
            <a:r>
              <a:rPr lang="en-GB" b="0" dirty="0" err="1" smtClean="0"/>
              <a:t>kriza</a:t>
            </a:r>
            <a:r>
              <a:rPr lang="en-GB" b="0" dirty="0" smtClean="0"/>
              <a:t> </a:t>
            </a:r>
            <a:r>
              <a:rPr lang="en-GB" b="0" dirty="0" err="1" smtClean="0"/>
              <a:t>ekologije</a:t>
            </a:r>
            <a:r>
              <a:rPr lang="en-GB" b="0" dirty="0" smtClean="0"/>
              <a:t> </a:t>
            </a:r>
            <a:r>
              <a:rPr lang="en-GB" b="0" dirty="0" err="1" smtClean="0"/>
              <a:t>života</a:t>
            </a:r>
            <a:r>
              <a:rPr lang="en-GB" b="0" dirty="0" smtClean="0"/>
              <a:t> u </a:t>
            </a:r>
            <a:r>
              <a:rPr lang="en-GB" b="0" dirty="0" err="1" smtClean="0"/>
              <a:t>gradu</a:t>
            </a:r>
            <a:r>
              <a:rPr lang="en-GB" b="0" dirty="0" smtClean="0"/>
              <a:t> </a:t>
            </a:r>
            <a:r>
              <a:rPr lang="en-GB" b="0" dirty="0" err="1" smtClean="0"/>
              <a:t>i</a:t>
            </a:r>
            <a:r>
              <a:rPr lang="en-GB" b="0" dirty="0" smtClean="0"/>
              <a:t> </a:t>
            </a:r>
            <a:r>
              <a:rPr lang="en-GB" b="0" dirty="0" err="1" smtClean="0"/>
              <a:t>kriza</a:t>
            </a:r>
            <a:r>
              <a:rPr lang="en-GB" b="0" dirty="0" smtClean="0"/>
              <a:t> </a:t>
            </a:r>
            <a:r>
              <a:rPr lang="en-GB" b="0" dirty="0" err="1" smtClean="0"/>
              <a:t>infrastrukture</a:t>
            </a:r>
            <a:r>
              <a:rPr lang="en-GB" b="0" dirty="0" smtClean="0"/>
              <a:t> </a:t>
            </a:r>
            <a:r>
              <a:rPr lang="en-GB" b="0" dirty="0" err="1" smtClean="0"/>
              <a:t>koja</a:t>
            </a:r>
            <a:r>
              <a:rPr lang="en-GB" b="0" dirty="0" smtClean="0"/>
              <a:t> </a:t>
            </a:r>
            <a:r>
              <a:rPr lang="en-GB" b="0" dirty="0" err="1" smtClean="0"/>
              <a:t>će</a:t>
            </a:r>
            <a:r>
              <a:rPr lang="en-GB" b="0" dirty="0" smtClean="0"/>
              <a:t> </a:t>
            </a:r>
            <a:r>
              <a:rPr lang="en-GB" b="0" dirty="0" err="1" smtClean="0"/>
              <a:t>podržati</a:t>
            </a:r>
            <a:r>
              <a:rPr lang="en-GB" b="0" dirty="0" smtClean="0"/>
              <a:t> </a:t>
            </a:r>
            <a:r>
              <a:rPr lang="en-GB" b="0" dirty="0" err="1" smtClean="0"/>
              <a:t>tako</a:t>
            </a:r>
            <a:r>
              <a:rPr lang="en-GB" b="0" dirty="0" smtClean="0"/>
              <a:t> </a:t>
            </a:r>
            <a:r>
              <a:rPr lang="en-GB" b="0" dirty="0" err="1" smtClean="0"/>
              <a:t>naglu</a:t>
            </a:r>
            <a:r>
              <a:rPr lang="en-GB" b="0" dirty="0" smtClean="0"/>
              <a:t> </a:t>
            </a:r>
            <a:r>
              <a:rPr lang="en-GB" b="0" dirty="0" err="1" smtClean="0"/>
              <a:t>demografsku</a:t>
            </a:r>
            <a:r>
              <a:rPr lang="en-GB" b="0" dirty="0" smtClean="0"/>
              <a:t> </a:t>
            </a:r>
            <a:r>
              <a:rPr lang="en-GB" b="0" dirty="0" err="1" smtClean="0"/>
              <a:t>eksploziju</a:t>
            </a:r>
            <a:r>
              <a:rPr lang="en-GB" b="0" dirty="0" smtClean="0"/>
              <a:t>, </a:t>
            </a:r>
            <a:r>
              <a:rPr lang="en-GB" b="0" dirty="0" err="1" smtClean="0"/>
              <a:t>dosta</a:t>
            </a:r>
            <a:r>
              <a:rPr lang="en-GB" b="0" dirty="0" smtClean="0"/>
              <a:t> je </a:t>
            </a:r>
            <a:r>
              <a:rPr lang="en-GB" b="0" dirty="0" err="1" smtClean="0"/>
              <a:t>slumova</a:t>
            </a:r>
            <a:r>
              <a:rPr lang="en-GB" b="0" dirty="0" smtClean="0"/>
              <a:t> </a:t>
            </a:r>
            <a:r>
              <a:rPr lang="en-GB" b="0" dirty="0" err="1" smtClean="0"/>
              <a:t>itd</a:t>
            </a:r>
            <a:r>
              <a:rPr lang="en-GB" b="0" dirty="0" smtClean="0"/>
              <a:t>.</a:t>
            </a:r>
          </a:p>
          <a:p>
            <a:pPr rtl="0"/>
            <a:r>
              <a:rPr lang="en-GB" b="0" dirty="0" smtClean="0"/>
              <a:t>- </a:t>
            </a:r>
            <a:r>
              <a:rPr lang="en-GB" b="0" dirty="0" err="1" smtClean="0"/>
              <a:t>urbanizam</a:t>
            </a:r>
            <a:r>
              <a:rPr lang="en-GB" b="0" dirty="0" smtClean="0"/>
              <a:t> je </a:t>
            </a:r>
            <a:r>
              <a:rPr lang="en-GB" b="0" dirty="0" err="1" smtClean="0"/>
              <a:t>zato</a:t>
            </a:r>
            <a:r>
              <a:rPr lang="en-GB" b="0" dirty="0" smtClean="0"/>
              <a:t> </a:t>
            </a:r>
            <a:r>
              <a:rPr lang="en-GB" b="0" dirty="0" err="1" smtClean="0"/>
              <a:t>fokusiran</a:t>
            </a:r>
            <a:r>
              <a:rPr lang="en-GB" b="0" dirty="0" smtClean="0"/>
              <a:t> </a:t>
            </a:r>
            <a:r>
              <a:rPr lang="en-GB" b="0" dirty="0" err="1" smtClean="0"/>
              <a:t>na</a:t>
            </a:r>
            <a:r>
              <a:rPr lang="en-GB" b="0" dirty="0" smtClean="0"/>
              <a:t> </a:t>
            </a:r>
            <a:r>
              <a:rPr lang="en-GB" b="0" dirty="0" err="1" smtClean="0"/>
              <a:t>infrastrukturu</a:t>
            </a:r>
            <a:r>
              <a:rPr lang="en-GB" b="0" dirty="0" smtClean="0"/>
              <a:t>, </a:t>
            </a:r>
            <a:r>
              <a:rPr lang="en-GB" b="0" dirty="0" err="1" smtClean="0"/>
              <a:t>sanitarne</a:t>
            </a:r>
            <a:r>
              <a:rPr lang="en-GB" b="0" dirty="0" smtClean="0"/>
              <a:t> </a:t>
            </a:r>
            <a:r>
              <a:rPr lang="en-GB" b="0" dirty="0" err="1" smtClean="0"/>
              <a:t>probleme</a:t>
            </a:r>
            <a:r>
              <a:rPr lang="en-GB" b="0" dirty="0" smtClean="0"/>
              <a:t> </a:t>
            </a:r>
            <a:r>
              <a:rPr lang="en-GB" b="0" dirty="0" err="1" smtClean="0"/>
              <a:t>i</a:t>
            </a:r>
            <a:r>
              <a:rPr lang="en-GB" b="0" dirty="0" smtClean="0"/>
              <a:t> </a:t>
            </a:r>
            <a:r>
              <a:rPr lang="en-GB" b="0" dirty="0" err="1" smtClean="0"/>
              <a:t>regulaciju</a:t>
            </a:r>
            <a:r>
              <a:rPr lang="en-GB" b="0" dirty="0" smtClean="0"/>
              <a:t> </a:t>
            </a:r>
            <a:r>
              <a:rPr lang="en-GB" b="0" dirty="0" err="1" smtClean="0"/>
              <a:t>jakih</a:t>
            </a:r>
            <a:r>
              <a:rPr lang="en-GB" b="0" dirty="0" smtClean="0"/>
              <a:t> </a:t>
            </a:r>
            <a:r>
              <a:rPr lang="en-GB" b="0" dirty="0" err="1" smtClean="0"/>
              <a:t>poteza</a:t>
            </a:r>
            <a:endParaRPr lang="en-GB" b="0" dirty="0" smtClean="0"/>
          </a:p>
          <a:p>
            <a:pPr rtl="0"/>
            <a:r>
              <a:rPr lang="en-GB" b="0" dirty="0" smtClean="0"/>
              <a:t>- </a:t>
            </a:r>
            <a:r>
              <a:rPr lang="en-GB" b="0" dirty="0" err="1" smtClean="0"/>
              <a:t>oblikovno</a:t>
            </a:r>
            <a:r>
              <a:rPr lang="en-GB" b="0" dirty="0" smtClean="0"/>
              <a:t> </a:t>
            </a:r>
            <a:r>
              <a:rPr lang="en-GB" b="0" dirty="0" err="1" smtClean="0"/>
              <a:t>eklekticizam</a:t>
            </a:r>
            <a:r>
              <a:rPr lang="en-GB" b="0" dirty="0" smtClean="0"/>
              <a:t>, </a:t>
            </a:r>
            <a:r>
              <a:rPr lang="en-GB" b="0" dirty="0" err="1" smtClean="0"/>
              <a:t>neoklasicizam</a:t>
            </a:r>
            <a:r>
              <a:rPr lang="en-GB" b="0" dirty="0" smtClean="0"/>
              <a:t> </a:t>
            </a:r>
            <a:r>
              <a:rPr lang="en-GB" b="0" dirty="0" err="1" smtClean="0"/>
              <a:t>i</a:t>
            </a:r>
            <a:r>
              <a:rPr lang="en-GB" b="0" dirty="0" smtClean="0"/>
              <a:t> </a:t>
            </a:r>
            <a:r>
              <a:rPr lang="en-GB" b="0" dirty="0" err="1" smtClean="0"/>
              <a:t>nasljedovanje</a:t>
            </a:r>
            <a:r>
              <a:rPr lang="en-GB" b="0" dirty="0" smtClean="0"/>
              <a:t> </a:t>
            </a:r>
            <a:r>
              <a:rPr lang="en-GB" b="0" dirty="0" err="1" smtClean="0"/>
              <a:t>baroknog</a:t>
            </a:r>
            <a:r>
              <a:rPr lang="en-GB" b="0" dirty="0" smtClean="0"/>
              <a:t> </a:t>
            </a:r>
            <a:r>
              <a:rPr lang="en-GB" b="0" dirty="0" err="1" smtClean="0"/>
              <a:t>urbanizma</a:t>
            </a:r>
            <a:endParaRPr lang="en-GB" b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21</a:t>
            </a:fld>
            <a:endParaRPr lang="hr-H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GB" b="0" dirty="0" smtClean="0"/>
              <a:t>- </a:t>
            </a:r>
            <a:r>
              <a:rPr lang="en-GB" b="0" dirty="0" err="1" smtClean="0"/>
              <a:t>zahtjevi</a:t>
            </a:r>
            <a:r>
              <a:rPr lang="en-GB" b="0" dirty="0" smtClean="0"/>
              <a:t> </a:t>
            </a:r>
            <a:r>
              <a:rPr lang="en-GB" b="0" dirty="0" err="1" smtClean="0"/>
              <a:t>stoljeća</a:t>
            </a:r>
            <a:r>
              <a:rPr lang="en-GB" b="0" dirty="0" smtClean="0"/>
              <a:t> </a:t>
            </a:r>
            <a:r>
              <a:rPr lang="en-GB" b="0" dirty="0" err="1" smtClean="0"/>
              <a:t>su</a:t>
            </a:r>
            <a:r>
              <a:rPr lang="en-GB" b="0" dirty="0" smtClean="0"/>
              <a:t> </a:t>
            </a:r>
            <a:r>
              <a:rPr lang="en-GB" b="0" dirty="0" err="1" smtClean="0"/>
              <a:t>prvenstveno</a:t>
            </a:r>
            <a:r>
              <a:rPr lang="en-GB" b="0" dirty="0" smtClean="0"/>
              <a:t> </a:t>
            </a:r>
            <a:r>
              <a:rPr lang="en-GB" b="0" dirty="0" err="1" smtClean="0"/>
              <a:t>inženjerski</a:t>
            </a:r>
            <a:r>
              <a:rPr lang="en-GB" b="0" dirty="0" smtClean="0"/>
              <a:t>, pa </a:t>
            </a:r>
            <a:r>
              <a:rPr lang="en-GB" b="0" dirty="0" err="1" smtClean="0"/>
              <a:t>su</a:t>
            </a:r>
            <a:r>
              <a:rPr lang="en-GB" b="0" dirty="0" smtClean="0"/>
              <a:t> </a:t>
            </a:r>
            <a:r>
              <a:rPr lang="en-GB" b="0" dirty="0" err="1" smtClean="0"/>
              <a:t>i</a:t>
            </a:r>
            <a:r>
              <a:rPr lang="en-GB" b="0" dirty="0" smtClean="0"/>
              <a:t> </a:t>
            </a:r>
            <a:r>
              <a:rPr lang="en-GB" b="0" dirty="0" err="1" smtClean="0"/>
              <a:t>povjeravani</a:t>
            </a:r>
            <a:r>
              <a:rPr lang="en-GB" b="0" dirty="0" smtClean="0"/>
              <a:t> </a:t>
            </a:r>
            <a:r>
              <a:rPr lang="en-GB" b="0" dirty="0" err="1" smtClean="0"/>
              <a:t>direktno</a:t>
            </a:r>
            <a:r>
              <a:rPr lang="en-GB" b="0" dirty="0" smtClean="0"/>
              <a:t> </a:t>
            </a:r>
            <a:r>
              <a:rPr lang="en-GB" b="0" dirty="0" err="1" smtClean="0"/>
              <a:t>inženjerima</a:t>
            </a:r>
            <a:r>
              <a:rPr lang="en-GB" b="0" dirty="0" smtClean="0"/>
              <a:t>, </a:t>
            </a:r>
            <a:r>
              <a:rPr lang="en-GB" b="0" dirty="0" err="1" smtClean="0"/>
              <a:t>temeljem</a:t>
            </a:r>
            <a:r>
              <a:rPr lang="en-GB" b="0" dirty="0" smtClean="0"/>
              <a:t> </a:t>
            </a:r>
            <a:r>
              <a:rPr lang="en-GB" b="0" dirty="0" err="1" smtClean="0"/>
              <a:t>krupnih</a:t>
            </a:r>
            <a:r>
              <a:rPr lang="en-GB" b="0" dirty="0" smtClean="0"/>
              <a:t> </a:t>
            </a:r>
            <a:r>
              <a:rPr lang="en-GB" b="0" dirty="0" err="1" smtClean="0"/>
              <a:t>strateških</a:t>
            </a:r>
            <a:r>
              <a:rPr lang="en-GB" b="0" dirty="0" smtClean="0"/>
              <a:t> </a:t>
            </a:r>
            <a:r>
              <a:rPr lang="en-GB" b="0" dirty="0" err="1" smtClean="0"/>
              <a:t>odluka</a:t>
            </a:r>
            <a:r>
              <a:rPr lang="en-GB" b="0" dirty="0" smtClean="0"/>
              <a:t> </a:t>
            </a:r>
            <a:r>
              <a:rPr lang="en-GB" b="0" dirty="0" err="1" smtClean="0"/>
              <a:t>od</a:t>
            </a:r>
            <a:r>
              <a:rPr lang="en-GB" b="0" dirty="0" smtClean="0"/>
              <a:t> </a:t>
            </a:r>
            <a:r>
              <a:rPr lang="en-GB" b="0" dirty="0" err="1" smtClean="0"/>
              <a:t>strane</a:t>
            </a:r>
            <a:r>
              <a:rPr lang="en-GB" b="0" dirty="0" smtClean="0"/>
              <a:t> </a:t>
            </a:r>
            <a:r>
              <a:rPr lang="en-GB" b="0" dirty="0" err="1" smtClean="0"/>
              <a:t>vlasti</a:t>
            </a:r>
            <a:endParaRPr lang="en-GB" b="0" dirty="0" smtClean="0"/>
          </a:p>
          <a:p>
            <a:pPr rtl="0"/>
            <a:r>
              <a:rPr lang="en-GB" b="0" dirty="0" smtClean="0"/>
              <a:t>- </a:t>
            </a:r>
            <a:r>
              <a:rPr lang="en-GB" b="0" dirty="0" err="1" smtClean="0"/>
              <a:t>tako</a:t>
            </a:r>
            <a:r>
              <a:rPr lang="en-GB" b="0" dirty="0" smtClean="0"/>
              <a:t> se </a:t>
            </a:r>
            <a:r>
              <a:rPr lang="en-GB" b="0" dirty="0" err="1" smtClean="0"/>
              <a:t>dogodilo</a:t>
            </a:r>
            <a:r>
              <a:rPr lang="en-GB" b="0" dirty="0" smtClean="0"/>
              <a:t> </a:t>
            </a:r>
            <a:r>
              <a:rPr lang="en-GB" b="0" dirty="0" err="1" smtClean="0"/>
              <a:t>da</a:t>
            </a:r>
            <a:r>
              <a:rPr lang="en-GB" b="0" dirty="0" smtClean="0"/>
              <a:t> je </a:t>
            </a:r>
            <a:r>
              <a:rPr lang="en-GB" b="0" dirty="0" err="1" smtClean="0"/>
              <a:t>kao</a:t>
            </a:r>
            <a:r>
              <a:rPr lang="en-GB" b="0" dirty="0" smtClean="0"/>
              <a:t> </a:t>
            </a:r>
            <a:r>
              <a:rPr lang="en-GB" b="0" dirty="0" err="1" smtClean="0"/>
              <a:t>najznačaniji</a:t>
            </a:r>
            <a:r>
              <a:rPr lang="en-GB" b="0" dirty="0" smtClean="0"/>
              <a:t> </a:t>
            </a:r>
            <a:r>
              <a:rPr lang="en-GB" b="0" dirty="0" err="1" smtClean="0"/>
              <a:t>urbanist</a:t>
            </a:r>
            <a:r>
              <a:rPr lang="en-GB" b="0" dirty="0" smtClean="0"/>
              <a:t> 19. </a:t>
            </a:r>
            <a:r>
              <a:rPr lang="en-GB" b="0" dirty="0" err="1" smtClean="0"/>
              <a:t>st</a:t>
            </a:r>
            <a:r>
              <a:rPr lang="en-GB" b="0" dirty="0" smtClean="0"/>
              <a:t>. </a:t>
            </a:r>
            <a:r>
              <a:rPr lang="en-GB" b="0" dirty="0" err="1" smtClean="0"/>
              <a:t>ostao</a:t>
            </a:r>
            <a:r>
              <a:rPr lang="en-GB" b="0" dirty="0" smtClean="0"/>
              <a:t> </a:t>
            </a:r>
            <a:r>
              <a:rPr lang="en-GB" b="0" dirty="0" err="1" smtClean="0"/>
              <a:t>upamćen</a:t>
            </a:r>
            <a:r>
              <a:rPr lang="en-GB" b="0" dirty="0" smtClean="0"/>
              <a:t> </a:t>
            </a:r>
            <a:r>
              <a:rPr lang="en-GB" b="0" dirty="0" err="1" smtClean="0"/>
              <a:t>barun</a:t>
            </a:r>
            <a:r>
              <a:rPr lang="en-GB" b="0" dirty="0" smtClean="0"/>
              <a:t> </a:t>
            </a:r>
            <a:r>
              <a:rPr lang="en-GB" b="0" dirty="0" err="1" smtClean="0"/>
              <a:t>Hausmann</a:t>
            </a:r>
            <a:r>
              <a:rPr lang="en-GB" b="0" dirty="0" smtClean="0"/>
              <a:t>, </a:t>
            </a:r>
            <a:r>
              <a:rPr lang="en-GB" b="0" dirty="0" err="1" smtClean="0"/>
              <a:t>gradonačelnik</a:t>
            </a:r>
            <a:r>
              <a:rPr lang="en-GB" b="0" dirty="0" smtClean="0"/>
              <a:t> </a:t>
            </a:r>
            <a:r>
              <a:rPr lang="en-GB" b="0" dirty="0" err="1" smtClean="0"/>
              <a:t>Pariza</a:t>
            </a:r>
            <a:r>
              <a:rPr lang="en-GB" b="0" dirty="0" smtClean="0"/>
              <a:t> </a:t>
            </a:r>
            <a:r>
              <a:rPr lang="en-GB" b="0" dirty="0" err="1" smtClean="0"/>
              <a:t>i</a:t>
            </a:r>
            <a:r>
              <a:rPr lang="en-GB" b="0" dirty="0" smtClean="0"/>
              <a:t> </a:t>
            </a:r>
            <a:r>
              <a:rPr lang="en-GB" b="0" dirty="0" err="1" smtClean="0"/>
              <a:t>ministar</a:t>
            </a:r>
            <a:r>
              <a:rPr lang="en-GB" b="0" dirty="0" smtClean="0"/>
              <a:t> </a:t>
            </a:r>
            <a:r>
              <a:rPr lang="en-GB" b="0" dirty="0" err="1" smtClean="0"/>
              <a:t>policije</a:t>
            </a:r>
            <a:r>
              <a:rPr lang="en-GB" b="0" dirty="0" smtClean="0"/>
              <a:t> u </a:t>
            </a:r>
            <a:r>
              <a:rPr lang="en-GB" b="0" dirty="0" err="1" smtClean="0"/>
              <a:t>doba</a:t>
            </a:r>
            <a:r>
              <a:rPr lang="en-GB" b="0" dirty="0" smtClean="0"/>
              <a:t> </a:t>
            </a:r>
            <a:r>
              <a:rPr lang="en-GB" b="0" dirty="0" err="1" smtClean="0"/>
              <a:t>Napoleona</a:t>
            </a:r>
            <a:r>
              <a:rPr lang="en-GB" b="0" dirty="0" smtClean="0"/>
              <a:t> III, </a:t>
            </a:r>
            <a:r>
              <a:rPr lang="en-GB" b="0" dirty="0" err="1" smtClean="0"/>
              <a:t>koji</a:t>
            </a:r>
            <a:r>
              <a:rPr lang="en-GB" b="0" dirty="0" smtClean="0"/>
              <a:t> je </a:t>
            </a:r>
            <a:r>
              <a:rPr lang="en-GB" b="0" dirty="0" err="1" smtClean="0"/>
              <a:t>dobio</a:t>
            </a:r>
            <a:r>
              <a:rPr lang="en-GB" b="0" dirty="0" smtClean="0"/>
              <a:t> </a:t>
            </a:r>
            <a:r>
              <a:rPr lang="en-GB" b="0" dirty="0" err="1" smtClean="0"/>
              <a:t>ovlasti</a:t>
            </a:r>
            <a:r>
              <a:rPr lang="en-GB" b="0" dirty="0" smtClean="0"/>
              <a:t> da </a:t>
            </a:r>
            <a:r>
              <a:rPr lang="en-GB" b="0" dirty="0" err="1" smtClean="0"/>
              <a:t>eksproprira</a:t>
            </a:r>
            <a:r>
              <a:rPr lang="en-GB" b="0" dirty="0" smtClean="0"/>
              <a:t> </a:t>
            </a:r>
            <a:r>
              <a:rPr lang="en-GB" b="0" dirty="0" err="1" smtClean="0"/>
              <a:t>zemlju</a:t>
            </a:r>
            <a:r>
              <a:rPr lang="en-GB" b="0" dirty="0" smtClean="0"/>
              <a:t> </a:t>
            </a:r>
            <a:r>
              <a:rPr lang="en-GB" b="0" dirty="0" err="1" smtClean="0"/>
              <a:t>i</a:t>
            </a:r>
            <a:r>
              <a:rPr lang="en-GB" b="0" dirty="0" smtClean="0"/>
              <a:t> </a:t>
            </a:r>
            <a:r>
              <a:rPr lang="en-GB" b="0" dirty="0" err="1" smtClean="0"/>
              <a:t>sirotinjski</a:t>
            </a:r>
            <a:r>
              <a:rPr lang="en-GB" b="0" dirty="0" smtClean="0"/>
              <a:t> </a:t>
            </a:r>
            <a:r>
              <a:rPr lang="en-GB" b="0" dirty="0" err="1" smtClean="0"/>
              <a:t>srednjovjekovni</a:t>
            </a:r>
            <a:r>
              <a:rPr lang="en-GB" b="0" dirty="0" smtClean="0"/>
              <a:t> </a:t>
            </a:r>
            <a:r>
              <a:rPr lang="en-GB" b="0" dirty="0" err="1" smtClean="0"/>
              <a:t>Pariz</a:t>
            </a:r>
            <a:r>
              <a:rPr lang="en-GB" b="0" dirty="0" smtClean="0"/>
              <a:t>, s </a:t>
            </a:r>
            <a:r>
              <a:rPr lang="en-GB" b="0" dirty="0" err="1" smtClean="0"/>
              <a:t>ulicama</a:t>
            </a:r>
            <a:r>
              <a:rPr lang="en-GB" b="0" dirty="0" smtClean="0"/>
              <a:t> bez </a:t>
            </a:r>
            <a:r>
              <a:rPr lang="en-GB" b="0" dirty="0" err="1" smtClean="0"/>
              <a:t>reda</a:t>
            </a:r>
            <a:r>
              <a:rPr lang="en-GB" b="0" dirty="0" smtClean="0"/>
              <a:t> </a:t>
            </a:r>
            <a:r>
              <a:rPr lang="en-GB" b="0" dirty="0" err="1" smtClean="0"/>
              <a:t>i</a:t>
            </a:r>
            <a:r>
              <a:rPr lang="en-GB" b="0" dirty="0" smtClean="0"/>
              <a:t> </a:t>
            </a:r>
            <a:r>
              <a:rPr lang="en-GB" b="0" dirty="0" err="1" smtClean="0"/>
              <a:t>koji</a:t>
            </a:r>
            <a:r>
              <a:rPr lang="en-GB" b="0" dirty="0" smtClean="0"/>
              <a:t> se </a:t>
            </a:r>
            <a:r>
              <a:rPr lang="en-GB" b="0" dirty="0" err="1" smtClean="0"/>
              <a:t>stihijski</a:t>
            </a:r>
            <a:r>
              <a:rPr lang="en-GB" b="0" dirty="0" smtClean="0"/>
              <a:t> </a:t>
            </a:r>
            <a:r>
              <a:rPr lang="en-GB" b="0" dirty="0" err="1" smtClean="0"/>
              <a:t>širi</a:t>
            </a:r>
            <a:r>
              <a:rPr lang="en-GB" b="0" dirty="0" smtClean="0"/>
              <a:t>, </a:t>
            </a:r>
            <a:r>
              <a:rPr lang="en-GB" b="0" dirty="0" err="1" smtClean="0"/>
              <a:t>znatno</a:t>
            </a:r>
            <a:r>
              <a:rPr lang="en-GB" b="0" dirty="0" smtClean="0"/>
              <a:t> </a:t>
            </a:r>
            <a:r>
              <a:rPr lang="en-GB" b="0" dirty="0" err="1" smtClean="0"/>
              <a:t>poruši</a:t>
            </a:r>
            <a:r>
              <a:rPr lang="en-GB" b="0" dirty="0" smtClean="0"/>
              <a:t> da bi </a:t>
            </a:r>
            <a:r>
              <a:rPr lang="en-GB" b="0" dirty="0" err="1" smtClean="0"/>
              <a:t>izbušio</a:t>
            </a:r>
            <a:r>
              <a:rPr lang="en-GB" b="0" dirty="0" smtClean="0"/>
              <a:t> </a:t>
            </a:r>
            <a:r>
              <a:rPr lang="en-GB" b="0" dirty="0" err="1" smtClean="0"/>
              <a:t>slavne</a:t>
            </a:r>
            <a:r>
              <a:rPr lang="en-GB" b="0" dirty="0" smtClean="0"/>
              <a:t> </a:t>
            </a:r>
            <a:r>
              <a:rPr lang="en-GB" b="0" dirty="0" err="1" smtClean="0"/>
              <a:t>bulevare</a:t>
            </a:r>
            <a:r>
              <a:rPr lang="en-GB" b="0" dirty="0" smtClean="0"/>
              <a:t>, u </a:t>
            </a:r>
            <a:r>
              <a:rPr lang="en-GB" b="0" dirty="0" err="1" smtClean="0"/>
              <a:t>svrhu</a:t>
            </a:r>
            <a:r>
              <a:rPr lang="en-GB" b="0" dirty="0" smtClean="0"/>
              <a:t> </a:t>
            </a:r>
            <a:r>
              <a:rPr lang="en-GB" b="0" dirty="0" err="1" smtClean="0"/>
              <a:t>kako</a:t>
            </a:r>
            <a:r>
              <a:rPr lang="en-GB" b="0" dirty="0" smtClean="0"/>
              <a:t> </a:t>
            </a:r>
            <a:r>
              <a:rPr lang="en-GB" b="0" dirty="0" err="1" smtClean="0"/>
              <a:t>povećanja</a:t>
            </a:r>
            <a:r>
              <a:rPr lang="en-GB" b="0" dirty="0" smtClean="0"/>
              <a:t> </a:t>
            </a:r>
            <a:r>
              <a:rPr lang="en-GB" b="0" dirty="0" err="1" smtClean="0"/>
              <a:t>reprezentativnost</a:t>
            </a:r>
            <a:r>
              <a:rPr lang="hr-HR" b="0" smtClean="0"/>
              <a:t>i</a:t>
            </a:r>
            <a:r>
              <a:rPr lang="en-GB" b="0" smtClean="0"/>
              <a:t> </a:t>
            </a:r>
            <a:r>
              <a:rPr lang="en-GB" b="0" dirty="0" err="1" smtClean="0"/>
              <a:t>grada</a:t>
            </a:r>
            <a:r>
              <a:rPr lang="en-GB" b="0" dirty="0" smtClean="0"/>
              <a:t> </a:t>
            </a:r>
            <a:r>
              <a:rPr lang="en-GB" b="0" dirty="0" err="1" smtClean="0"/>
              <a:t>tako</a:t>
            </a:r>
            <a:r>
              <a:rPr lang="en-GB" b="0" dirty="0" smtClean="0"/>
              <a:t> </a:t>
            </a:r>
            <a:r>
              <a:rPr lang="en-GB" b="0" dirty="0" err="1" smtClean="0"/>
              <a:t>i</a:t>
            </a:r>
            <a:r>
              <a:rPr lang="en-GB" b="0" dirty="0" smtClean="0"/>
              <a:t> </a:t>
            </a:r>
            <a:r>
              <a:rPr lang="en-GB" b="0" dirty="0" err="1" smtClean="0"/>
              <a:t>poboljašavanja</a:t>
            </a:r>
            <a:r>
              <a:rPr lang="en-GB" b="0" dirty="0" smtClean="0"/>
              <a:t> </a:t>
            </a:r>
            <a:r>
              <a:rPr lang="en-GB" b="0" dirty="0" err="1" smtClean="0"/>
              <a:t>sanitarnih</a:t>
            </a:r>
            <a:r>
              <a:rPr lang="en-GB" b="0" dirty="0" smtClean="0"/>
              <a:t> </a:t>
            </a:r>
            <a:r>
              <a:rPr lang="en-GB" b="0" dirty="0" err="1" smtClean="0"/>
              <a:t>prilika</a:t>
            </a:r>
            <a:r>
              <a:rPr lang="en-GB" b="0" dirty="0" smtClean="0"/>
              <a:t>, </a:t>
            </a:r>
            <a:r>
              <a:rPr lang="en-GB" b="0" dirty="0" err="1" smtClean="0"/>
              <a:t>sa</a:t>
            </a:r>
            <a:r>
              <a:rPr lang="en-GB" b="0" dirty="0" smtClean="0"/>
              <a:t> </a:t>
            </a:r>
            <a:r>
              <a:rPr lang="en-GB" b="0" dirty="0" err="1" smtClean="0"/>
              <a:t>strujanjem</a:t>
            </a:r>
            <a:r>
              <a:rPr lang="en-GB" b="0" dirty="0" smtClean="0"/>
              <a:t> </a:t>
            </a:r>
            <a:r>
              <a:rPr lang="en-GB" b="0" dirty="0" err="1" smtClean="0"/>
              <a:t>zraka</a:t>
            </a:r>
            <a:r>
              <a:rPr lang="en-GB" b="0" dirty="0" smtClean="0"/>
              <a:t> </a:t>
            </a:r>
            <a:r>
              <a:rPr lang="en-GB" b="0" dirty="0" err="1" smtClean="0"/>
              <a:t>i</a:t>
            </a:r>
            <a:r>
              <a:rPr lang="en-GB" b="0" dirty="0" smtClean="0"/>
              <a:t> </a:t>
            </a:r>
            <a:r>
              <a:rPr lang="en-GB" b="0" dirty="0" err="1" smtClean="0"/>
              <a:t>osunčanjem</a:t>
            </a:r>
            <a:r>
              <a:rPr lang="en-GB" b="0" dirty="0" smtClean="0"/>
              <a:t>, </a:t>
            </a:r>
            <a:r>
              <a:rPr lang="en-GB" b="0" dirty="0" err="1" smtClean="0"/>
              <a:t>osloboditi</a:t>
            </a:r>
            <a:r>
              <a:rPr lang="en-GB" b="0" dirty="0" smtClean="0"/>
              <a:t> </a:t>
            </a:r>
            <a:r>
              <a:rPr lang="en-GB" b="0" dirty="0" err="1" smtClean="0"/>
              <a:t>prometno</a:t>
            </a:r>
            <a:r>
              <a:rPr lang="en-GB" b="0" dirty="0" smtClean="0"/>
              <a:t> </a:t>
            </a:r>
            <a:r>
              <a:rPr lang="en-GB" b="0" dirty="0" err="1" smtClean="0"/>
              <a:t>zagušenje</a:t>
            </a:r>
            <a:r>
              <a:rPr lang="en-GB" b="0" dirty="0" smtClean="0"/>
              <a:t>, a </a:t>
            </a:r>
            <a:r>
              <a:rPr lang="en-GB" b="0" dirty="0" err="1" smtClean="0"/>
              <a:t>bogami</a:t>
            </a:r>
            <a:r>
              <a:rPr lang="en-GB" b="0" dirty="0" smtClean="0"/>
              <a:t> </a:t>
            </a:r>
            <a:r>
              <a:rPr lang="en-GB" b="0" dirty="0" err="1" smtClean="0"/>
              <a:t>i</a:t>
            </a:r>
            <a:r>
              <a:rPr lang="en-GB" b="0" dirty="0" smtClean="0"/>
              <a:t> </a:t>
            </a:r>
            <a:r>
              <a:rPr lang="en-GB" b="0" dirty="0" err="1" smtClean="0"/>
              <a:t>otežati</a:t>
            </a:r>
            <a:r>
              <a:rPr lang="en-GB" b="0" dirty="0" smtClean="0"/>
              <a:t> </a:t>
            </a:r>
            <a:r>
              <a:rPr lang="en-GB" b="0" dirty="0" err="1" smtClean="0"/>
              <a:t>socijalne</a:t>
            </a:r>
            <a:r>
              <a:rPr lang="en-GB" b="0" dirty="0" smtClean="0"/>
              <a:t> </a:t>
            </a:r>
            <a:r>
              <a:rPr lang="en-GB" b="0" dirty="0" err="1" smtClean="0"/>
              <a:t>nemire</a:t>
            </a:r>
            <a:r>
              <a:rPr lang="en-GB" b="0" dirty="0" smtClean="0"/>
              <a:t> s </a:t>
            </a:r>
            <a:r>
              <a:rPr lang="en-GB" b="0" dirty="0" err="1" smtClean="0"/>
              <a:t>barikadama</a:t>
            </a:r>
            <a:r>
              <a:rPr lang="en-GB" b="0" dirty="0" smtClean="0"/>
              <a:t> (</a:t>
            </a:r>
            <a:r>
              <a:rPr lang="en-GB" b="0" dirty="0" err="1" smtClean="0"/>
              <a:t>čega</a:t>
            </a:r>
            <a:r>
              <a:rPr lang="en-GB" b="0" dirty="0" smtClean="0"/>
              <a:t> je </a:t>
            </a:r>
            <a:r>
              <a:rPr lang="en-GB" b="0" dirty="0" err="1" smtClean="0"/>
              <a:t>bilo</a:t>
            </a:r>
            <a:r>
              <a:rPr lang="en-GB" b="0" dirty="0" smtClean="0"/>
              <a:t> </a:t>
            </a:r>
            <a:r>
              <a:rPr lang="en-GB" b="0" dirty="0" err="1" smtClean="0"/>
              <a:t>nedugo</a:t>
            </a:r>
            <a:r>
              <a:rPr lang="en-GB" b="0" dirty="0" smtClean="0"/>
              <a:t> </a:t>
            </a:r>
            <a:r>
              <a:rPr lang="en-GB" b="0" dirty="0" err="1" smtClean="0"/>
              <a:t>prije</a:t>
            </a:r>
            <a:r>
              <a:rPr lang="en-GB" b="0" dirty="0" smtClean="0"/>
              <a:t>, </a:t>
            </a:r>
            <a:r>
              <a:rPr lang="en-GB" b="0" dirty="0" err="1" smtClean="0"/>
              <a:t>pariška</a:t>
            </a:r>
            <a:r>
              <a:rPr lang="en-GB" b="0" dirty="0" smtClean="0"/>
              <a:t> </a:t>
            </a:r>
            <a:r>
              <a:rPr lang="en-GB" b="0" dirty="0" err="1" smtClean="0"/>
              <a:t>komuna</a:t>
            </a:r>
            <a:r>
              <a:rPr lang="en-GB" b="0" dirty="0" smtClean="0"/>
              <a:t> </a:t>
            </a:r>
            <a:r>
              <a:rPr lang="en-GB" b="0" dirty="0" err="1" smtClean="0"/>
              <a:t>itd</a:t>
            </a:r>
            <a:r>
              <a:rPr lang="en-GB" b="0" dirty="0" smtClean="0"/>
              <a:t>.), </a:t>
            </a:r>
            <a:r>
              <a:rPr lang="en-GB" b="0" dirty="0" err="1" smtClean="0"/>
              <a:t>olakšati</a:t>
            </a:r>
            <a:r>
              <a:rPr lang="en-GB" b="0" dirty="0" smtClean="0"/>
              <a:t> </a:t>
            </a:r>
            <a:r>
              <a:rPr lang="en-GB" b="0" dirty="0" err="1" smtClean="0"/>
              <a:t>kretanje</a:t>
            </a:r>
            <a:r>
              <a:rPr lang="en-GB" b="0" dirty="0" smtClean="0"/>
              <a:t> </a:t>
            </a:r>
            <a:r>
              <a:rPr lang="en-GB" b="0" dirty="0" err="1" smtClean="0"/>
              <a:t>policije</a:t>
            </a:r>
            <a:r>
              <a:rPr lang="en-GB" b="0" dirty="0" smtClean="0"/>
              <a:t> </a:t>
            </a:r>
            <a:r>
              <a:rPr lang="en-GB" b="0" dirty="0" err="1" smtClean="0"/>
              <a:t>i</a:t>
            </a:r>
            <a:r>
              <a:rPr lang="en-GB" b="0" dirty="0" smtClean="0"/>
              <a:t> </a:t>
            </a:r>
            <a:r>
              <a:rPr lang="en-GB" b="0" dirty="0" err="1" smtClean="0"/>
              <a:t>vojske</a:t>
            </a:r>
            <a:endParaRPr lang="en-GB" b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22</a:t>
            </a:fld>
            <a:endParaRPr lang="hr-H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GB" b="0" dirty="0" smtClean="0"/>
              <a:t>- </a:t>
            </a:r>
            <a:r>
              <a:rPr lang="en-GB" b="0" dirty="0" err="1" smtClean="0"/>
              <a:t>na</a:t>
            </a:r>
            <a:r>
              <a:rPr lang="en-GB" b="0" dirty="0" smtClean="0"/>
              <a:t> </a:t>
            </a:r>
            <a:r>
              <a:rPr lang="en-GB" b="0" dirty="0" err="1" smtClean="0"/>
              <a:t>principima</a:t>
            </a:r>
            <a:r>
              <a:rPr lang="en-GB" b="0" dirty="0" smtClean="0"/>
              <a:t> </a:t>
            </a:r>
            <a:r>
              <a:rPr lang="en-GB" b="0" dirty="0" err="1" smtClean="0"/>
              <a:t>tzv</a:t>
            </a:r>
            <a:r>
              <a:rPr lang="en-GB" b="0" dirty="0" smtClean="0"/>
              <a:t>. "</a:t>
            </a:r>
            <a:r>
              <a:rPr lang="en-GB" b="0" dirty="0" err="1" smtClean="0"/>
              <a:t>internacionalnog</a:t>
            </a:r>
            <a:r>
              <a:rPr lang="en-GB" b="0" dirty="0" smtClean="0"/>
              <a:t> </a:t>
            </a:r>
            <a:r>
              <a:rPr lang="en-GB" b="0" dirty="0" err="1" smtClean="0"/>
              <a:t>stila</a:t>
            </a:r>
            <a:r>
              <a:rPr lang="en-GB" b="0" dirty="0" smtClean="0"/>
              <a:t>" </a:t>
            </a:r>
            <a:r>
              <a:rPr lang="en-GB" b="0" dirty="0" err="1" smtClean="0"/>
              <a:t>nastaje</a:t>
            </a:r>
            <a:r>
              <a:rPr lang="en-GB" b="0" dirty="0" smtClean="0"/>
              <a:t> </a:t>
            </a:r>
            <a:r>
              <a:rPr lang="en-GB" b="0" dirty="0" err="1" smtClean="0"/>
              <a:t>funkcionalistički</a:t>
            </a:r>
            <a:r>
              <a:rPr lang="en-GB" b="0" dirty="0" smtClean="0"/>
              <a:t> </a:t>
            </a:r>
            <a:r>
              <a:rPr lang="en-GB" b="0" dirty="0" err="1" smtClean="0"/>
              <a:t>ili</a:t>
            </a:r>
            <a:r>
              <a:rPr lang="en-GB" b="0" dirty="0" smtClean="0"/>
              <a:t> </a:t>
            </a:r>
            <a:r>
              <a:rPr lang="en-GB" b="0" dirty="0" err="1" smtClean="0"/>
              <a:t>modernistički</a:t>
            </a:r>
            <a:r>
              <a:rPr lang="en-GB" b="0" dirty="0" smtClean="0"/>
              <a:t> </a:t>
            </a:r>
            <a:r>
              <a:rPr lang="en-GB" b="0" dirty="0" err="1" smtClean="0"/>
              <a:t>urbanizam</a:t>
            </a:r>
            <a:endParaRPr lang="en-GB" b="0" dirty="0" smtClean="0"/>
          </a:p>
          <a:p>
            <a:pPr rtl="0"/>
            <a:r>
              <a:rPr lang="en-GB" b="0" dirty="0" smtClean="0"/>
              <a:t>- </a:t>
            </a:r>
            <a:r>
              <a:rPr lang="en-GB" b="0" dirty="0" err="1" smtClean="0"/>
              <a:t>ahistorijski</a:t>
            </a:r>
            <a:r>
              <a:rPr lang="en-GB" b="0" dirty="0" smtClean="0"/>
              <a:t> je, </a:t>
            </a:r>
            <a:r>
              <a:rPr lang="en-GB" b="0" dirty="0" err="1" smtClean="0"/>
              <a:t>oštar</a:t>
            </a:r>
            <a:r>
              <a:rPr lang="en-GB" b="0" dirty="0" smtClean="0"/>
              <a:t> </a:t>
            </a:r>
            <a:r>
              <a:rPr lang="en-GB" b="0" dirty="0" err="1" smtClean="0"/>
              <a:t>prekid</a:t>
            </a:r>
            <a:r>
              <a:rPr lang="en-GB" b="0" dirty="0" smtClean="0"/>
              <a:t> s </a:t>
            </a:r>
            <a:r>
              <a:rPr lang="en-GB" b="0" dirty="0" err="1" smtClean="0"/>
              <a:t>tradicijom</a:t>
            </a:r>
            <a:r>
              <a:rPr lang="en-GB" b="0" dirty="0" smtClean="0"/>
              <a:t>, ne </a:t>
            </a:r>
            <a:r>
              <a:rPr lang="en-GB" b="0" dirty="0" err="1" smtClean="0"/>
              <a:t>zanima</a:t>
            </a:r>
            <a:r>
              <a:rPr lang="en-GB" b="0" dirty="0" smtClean="0"/>
              <a:t> </a:t>
            </a:r>
            <a:r>
              <a:rPr lang="en-GB" b="0" dirty="0" err="1" smtClean="0"/>
              <a:t>ga</a:t>
            </a:r>
            <a:r>
              <a:rPr lang="en-GB" b="0" dirty="0" smtClean="0"/>
              <a:t> </a:t>
            </a:r>
            <a:r>
              <a:rPr lang="en-GB" b="0" dirty="0" err="1" smtClean="0"/>
              <a:t>više</a:t>
            </a:r>
            <a:r>
              <a:rPr lang="en-GB" b="0" dirty="0" smtClean="0"/>
              <a:t> </a:t>
            </a:r>
            <a:r>
              <a:rPr lang="en-GB" b="0" dirty="0" err="1" smtClean="0"/>
              <a:t>baktati</a:t>
            </a:r>
            <a:r>
              <a:rPr lang="en-GB" b="0" dirty="0" smtClean="0"/>
              <a:t> se s </a:t>
            </a:r>
            <a:r>
              <a:rPr lang="en-GB" b="0" dirty="0" err="1" smtClean="0"/>
              <a:t>povijesnim</a:t>
            </a:r>
            <a:r>
              <a:rPr lang="en-GB" b="0" dirty="0" smtClean="0"/>
              <a:t> </a:t>
            </a:r>
            <a:r>
              <a:rPr lang="en-GB" b="0" dirty="0" err="1" smtClean="0"/>
              <a:t>gradovima</a:t>
            </a:r>
            <a:r>
              <a:rPr lang="en-GB" b="0" dirty="0" smtClean="0"/>
              <a:t>, </a:t>
            </a:r>
            <a:r>
              <a:rPr lang="en-GB" b="0" dirty="0" err="1" smtClean="0"/>
              <a:t>nego</a:t>
            </a:r>
            <a:r>
              <a:rPr lang="en-GB" b="0" dirty="0" smtClean="0"/>
              <a:t> </a:t>
            </a:r>
            <a:r>
              <a:rPr lang="en-GB" b="0" dirty="0" err="1" smtClean="0"/>
              <a:t>želi</a:t>
            </a:r>
            <a:r>
              <a:rPr lang="en-GB" b="0" dirty="0" smtClean="0"/>
              <a:t> </a:t>
            </a:r>
            <a:r>
              <a:rPr lang="en-GB" b="0" dirty="0" err="1" smtClean="0"/>
              <a:t>prakticirati</a:t>
            </a:r>
            <a:r>
              <a:rPr lang="en-GB" b="0" dirty="0" smtClean="0"/>
              <a:t> </a:t>
            </a:r>
            <a:r>
              <a:rPr lang="en-GB" b="0" dirty="0" err="1" smtClean="0"/>
              <a:t>svoju</a:t>
            </a:r>
            <a:r>
              <a:rPr lang="en-GB" b="0" dirty="0" smtClean="0"/>
              <a:t> </a:t>
            </a:r>
            <a:r>
              <a:rPr lang="en-GB" b="0" dirty="0" err="1" smtClean="0"/>
              <a:t>shemu</a:t>
            </a:r>
            <a:r>
              <a:rPr lang="en-GB" b="0" dirty="0" smtClean="0"/>
              <a:t> </a:t>
            </a:r>
            <a:r>
              <a:rPr lang="en-GB" b="0" dirty="0" err="1" smtClean="0"/>
              <a:t>učisto</a:t>
            </a:r>
            <a:r>
              <a:rPr lang="en-GB" b="0" dirty="0" smtClean="0"/>
              <a:t>, </a:t>
            </a:r>
            <a:r>
              <a:rPr lang="en-GB" b="0" dirty="0" err="1" smtClean="0"/>
              <a:t>na</a:t>
            </a:r>
            <a:r>
              <a:rPr lang="en-GB" b="0" dirty="0" smtClean="0"/>
              <a:t> </a:t>
            </a:r>
            <a:r>
              <a:rPr lang="en-GB" b="0" dirty="0" err="1" smtClean="0"/>
              <a:t>livadi</a:t>
            </a:r>
            <a:r>
              <a:rPr lang="hr-HR" b="0" dirty="0" smtClean="0"/>
              <a:t>, tabula</a:t>
            </a:r>
            <a:r>
              <a:rPr lang="hr-HR" b="0" baseline="0" dirty="0" smtClean="0"/>
              <a:t> rasa</a:t>
            </a:r>
            <a:endParaRPr lang="en-GB" b="0" dirty="0" smtClean="0"/>
          </a:p>
          <a:p>
            <a:pPr rtl="0"/>
            <a:r>
              <a:rPr lang="en-GB" b="0" dirty="0" smtClean="0"/>
              <a:t>- </a:t>
            </a:r>
            <a:r>
              <a:rPr lang="en-GB" b="0" dirty="0" err="1" smtClean="0"/>
              <a:t>uvelike</a:t>
            </a:r>
            <a:r>
              <a:rPr lang="en-GB" b="0" dirty="0" smtClean="0"/>
              <a:t> </a:t>
            </a:r>
            <a:r>
              <a:rPr lang="en-GB" b="0" dirty="0" err="1" smtClean="0"/>
              <a:t>utopijskog</a:t>
            </a:r>
            <a:r>
              <a:rPr lang="en-GB" b="0" dirty="0" smtClean="0"/>
              <a:t> </a:t>
            </a:r>
            <a:r>
              <a:rPr lang="en-GB" b="0" dirty="0" err="1" smtClean="0"/>
              <a:t>karaktera</a:t>
            </a:r>
            <a:r>
              <a:rPr lang="en-GB" b="0" dirty="0" smtClean="0"/>
              <a:t> </a:t>
            </a:r>
            <a:r>
              <a:rPr lang="hr-HR" b="0" dirty="0" smtClean="0"/>
              <a:t>stoga</a:t>
            </a:r>
            <a:r>
              <a:rPr lang="en-GB" b="0" dirty="0" smtClean="0"/>
              <a:t>, </a:t>
            </a:r>
            <a:r>
              <a:rPr lang="en-GB" b="0" dirty="0" err="1" smtClean="0"/>
              <a:t>jer</a:t>
            </a:r>
            <a:r>
              <a:rPr lang="en-GB" b="0" dirty="0" smtClean="0"/>
              <a:t> </a:t>
            </a:r>
            <a:r>
              <a:rPr lang="en-GB" b="0" dirty="0" err="1" smtClean="0"/>
              <a:t>prilike</a:t>
            </a:r>
            <a:r>
              <a:rPr lang="en-GB" b="0" dirty="0" smtClean="0"/>
              <a:t> </a:t>
            </a:r>
            <a:r>
              <a:rPr lang="en-GB" b="0" dirty="0" err="1" smtClean="0"/>
              <a:t>su</a:t>
            </a:r>
            <a:r>
              <a:rPr lang="en-GB" b="0" dirty="0" smtClean="0"/>
              <a:t> bile </a:t>
            </a:r>
            <a:r>
              <a:rPr lang="en-GB" b="0" dirty="0" err="1" smtClean="0"/>
              <a:t>rijetke</a:t>
            </a:r>
            <a:r>
              <a:rPr lang="en-GB" b="0" dirty="0" smtClean="0"/>
              <a:t> </a:t>
            </a:r>
            <a:r>
              <a:rPr lang="en-GB" b="0" dirty="0" err="1" smtClean="0"/>
              <a:t>za</a:t>
            </a:r>
            <a:r>
              <a:rPr lang="en-GB" b="0" dirty="0" smtClean="0"/>
              <a:t> </a:t>
            </a:r>
            <a:r>
              <a:rPr lang="en-GB" b="0" dirty="0" err="1" smtClean="0"/>
              <a:t>idealno</a:t>
            </a:r>
            <a:r>
              <a:rPr lang="en-GB" b="0" dirty="0" smtClean="0"/>
              <a:t> </a:t>
            </a:r>
            <a:r>
              <a:rPr lang="en-GB" b="0" dirty="0" err="1" smtClean="0"/>
              <a:t>ostvarenje</a:t>
            </a:r>
            <a:endParaRPr lang="en-GB" b="0" dirty="0" smtClean="0"/>
          </a:p>
          <a:p>
            <a:pPr rtl="0"/>
            <a:r>
              <a:rPr lang="en-GB" b="0" dirty="0" smtClean="0"/>
              <a:t>- u </a:t>
            </a:r>
            <a:r>
              <a:rPr lang="en-GB" b="0" dirty="0" err="1" smtClean="0"/>
              <a:t>praksi</a:t>
            </a:r>
            <a:r>
              <a:rPr lang="en-GB" b="0" dirty="0" smtClean="0"/>
              <a:t> </a:t>
            </a:r>
            <a:r>
              <a:rPr lang="en-GB" b="0" dirty="0" err="1" smtClean="0"/>
              <a:t>ga</a:t>
            </a:r>
            <a:r>
              <a:rPr lang="en-GB" b="0" dirty="0" smtClean="0"/>
              <a:t> </a:t>
            </a:r>
            <a:r>
              <a:rPr lang="en-GB" b="0" dirty="0" err="1" smtClean="0"/>
              <a:t>karakterizira</a:t>
            </a:r>
            <a:r>
              <a:rPr lang="en-GB" b="0" dirty="0" smtClean="0"/>
              <a:t> </a:t>
            </a:r>
            <a:r>
              <a:rPr lang="en-GB" b="0" dirty="0" err="1" smtClean="0"/>
              <a:t>izražen</a:t>
            </a:r>
            <a:r>
              <a:rPr lang="en-GB" b="0" dirty="0" smtClean="0"/>
              <a:t> zoning </a:t>
            </a:r>
            <a:r>
              <a:rPr lang="en-GB" b="0" dirty="0" err="1" smtClean="0"/>
              <a:t>te</a:t>
            </a:r>
            <a:r>
              <a:rPr lang="en-GB" b="0" dirty="0" smtClean="0"/>
              <a:t> </a:t>
            </a:r>
            <a:r>
              <a:rPr lang="en-GB" b="0" dirty="0" err="1" smtClean="0"/>
              <a:t>štancanje</a:t>
            </a:r>
            <a:r>
              <a:rPr lang="en-GB" b="0" dirty="0" smtClean="0"/>
              <a:t> </a:t>
            </a:r>
            <a:r>
              <a:rPr lang="en-GB" b="0" dirty="0" err="1" smtClean="0"/>
              <a:t>niza</a:t>
            </a:r>
            <a:r>
              <a:rPr lang="en-GB" b="0" dirty="0" smtClean="0"/>
              <a:t> </a:t>
            </a:r>
            <a:r>
              <a:rPr lang="en-GB" b="0" dirty="0" err="1" smtClean="0"/>
              <a:t>naselja</a:t>
            </a:r>
            <a:r>
              <a:rPr lang="en-GB" b="0" dirty="0" smtClean="0"/>
              <a:t> </a:t>
            </a:r>
            <a:r>
              <a:rPr lang="en-GB" b="0" dirty="0" err="1" smtClean="0"/>
              <a:t>tzv</a:t>
            </a:r>
            <a:r>
              <a:rPr lang="en-GB" b="0" dirty="0" smtClean="0"/>
              <a:t>. </a:t>
            </a:r>
            <a:r>
              <a:rPr lang="en-GB" b="0" dirty="0" err="1" smtClean="0"/>
              <a:t>lamela</a:t>
            </a:r>
            <a:r>
              <a:rPr lang="en-GB" b="0" dirty="0" smtClean="0"/>
              <a:t>, </a:t>
            </a:r>
            <a:r>
              <a:rPr lang="en-GB" b="0" dirty="0" err="1" smtClean="0"/>
              <a:t>odnosno</a:t>
            </a:r>
            <a:r>
              <a:rPr lang="en-GB" b="0" dirty="0" smtClean="0"/>
              <a:t> </a:t>
            </a:r>
            <a:r>
              <a:rPr lang="en-GB" b="0" dirty="0" err="1" smtClean="0"/>
              <a:t>soliternog</a:t>
            </a:r>
            <a:r>
              <a:rPr lang="en-GB" b="0" dirty="0" smtClean="0"/>
              <a:t> </a:t>
            </a:r>
            <a:r>
              <a:rPr lang="en-GB" b="0" dirty="0" err="1" smtClean="0"/>
              <a:t>ili</a:t>
            </a:r>
            <a:r>
              <a:rPr lang="en-GB" b="0" dirty="0" smtClean="0"/>
              <a:t> </a:t>
            </a:r>
            <a:r>
              <a:rPr lang="en-GB" b="0" dirty="0" err="1" smtClean="0"/>
              <a:t>štapićastog</a:t>
            </a:r>
            <a:r>
              <a:rPr lang="en-GB" b="0" dirty="0" smtClean="0"/>
              <a:t> </a:t>
            </a:r>
            <a:r>
              <a:rPr lang="en-GB" b="0" dirty="0" err="1" smtClean="0"/>
              <a:t>urbanizma</a:t>
            </a:r>
            <a:r>
              <a:rPr lang="en-GB" b="0" dirty="0" smtClean="0"/>
              <a:t>, s </a:t>
            </a:r>
            <a:r>
              <a:rPr lang="en-GB" b="0" dirty="0" err="1" smtClean="0"/>
              <a:t>napuštanjem</a:t>
            </a:r>
            <a:r>
              <a:rPr lang="en-GB" b="0" dirty="0" smtClean="0"/>
              <a:t> </a:t>
            </a:r>
            <a:r>
              <a:rPr lang="en-GB" b="0" dirty="0" err="1" smtClean="0"/>
              <a:t>tradicionalnog</a:t>
            </a:r>
            <a:r>
              <a:rPr lang="en-GB" b="0" dirty="0" smtClean="0"/>
              <a:t> </a:t>
            </a:r>
            <a:r>
              <a:rPr lang="en-GB" b="0" dirty="0" err="1" smtClean="0"/>
              <a:t>koncepta</a:t>
            </a:r>
            <a:r>
              <a:rPr lang="en-GB" b="0" dirty="0" smtClean="0"/>
              <a:t> </a:t>
            </a:r>
            <a:r>
              <a:rPr lang="en-GB" b="0" dirty="0" err="1" smtClean="0"/>
              <a:t>ulice</a:t>
            </a:r>
            <a:r>
              <a:rPr lang="en-GB" b="0" dirty="0" smtClean="0"/>
              <a:t> </a:t>
            </a:r>
            <a:r>
              <a:rPr lang="en-GB" b="0" dirty="0" err="1" smtClean="0"/>
              <a:t>i</a:t>
            </a:r>
            <a:r>
              <a:rPr lang="en-GB" b="0" dirty="0" smtClean="0"/>
              <a:t> </a:t>
            </a:r>
            <a:r>
              <a:rPr lang="en-GB" b="0" dirty="0" err="1" smtClean="0"/>
              <a:t>trga</a:t>
            </a:r>
            <a:endParaRPr lang="en-GB" b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23</a:t>
            </a:fld>
            <a:endParaRPr lang="hr-H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GB" b="0" dirty="0" smtClean="0"/>
              <a:t>- </a:t>
            </a:r>
            <a:r>
              <a:rPr lang="en-GB" b="0" dirty="0" err="1" smtClean="0"/>
              <a:t>postmoderna</a:t>
            </a:r>
            <a:r>
              <a:rPr lang="en-GB" b="0" dirty="0" smtClean="0"/>
              <a:t> </a:t>
            </a:r>
            <a:r>
              <a:rPr lang="en-GB" b="0" dirty="0" err="1" smtClean="0"/>
              <a:t>urbanistička</a:t>
            </a:r>
            <a:r>
              <a:rPr lang="en-GB" b="0" dirty="0" smtClean="0"/>
              <a:t> </a:t>
            </a:r>
            <a:r>
              <a:rPr lang="en-GB" b="0" dirty="0" err="1" smtClean="0"/>
              <a:t>kritika</a:t>
            </a:r>
            <a:r>
              <a:rPr lang="en-GB" b="0" dirty="0" smtClean="0"/>
              <a:t> </a:t>
            </a:r>
            <a:r>
              <a:rPr lang="en-GB" b="0" dirty="0" err="1" smtClean="0"/>
              <a:t>zamjerila</a:t>
            </a:r>
            <a:r>
              <a:rPr lang="en-GB" b="0" dirty="0" smtClean="0"/>
              <a:t> je </a:t>
            </a:r>
            <a:r>
              <a:rPr lang="en-GB" b="0" dirty="0" err="1" smtClean="0"/>
              <a:t>ovom</a:t>
            </a:r>
            <a:r>
              <a:rPr lang="en-GB" b="0" dirty="0" smtClean="0"/>
              <a:t> </a:t>
            </a:r>
            <a:r>
              <a:rPr lang="en-GB" b="0" dirty="0" err="1" smtClean="0"/>
              <a:t>modernističkom</a:t>
            </a:r>
            <a:r>
              <a:rPr lang="en-GB" b="0" dirty="0" smtClean="0"/>
              <a:t> </a:t>
            </a:r>
            <a:r>
              <a:rPr lang="en-GB" b="0" dirty="0" err="1" smtClean="0"/>
              <a:t>urbanizmu</a:t>
            </a:r>
            <a:r>
              <a:rPr lang="en-GB" b="0" dirty="0" smtClean="0"/>
              <a:t> </a:t>
            </a:r>
            <a:r>
              <a:rPr lang="en-GB" b="0" dirty="0" err="1" smtClean="0"/>
              <a:t>tu</a:t>
            </a:r>
            <a:r>
              <a:rPr lang="en-GB" b="0" dirty="0" smtClean="0"/>
              <a:t> </a:t>
            </a:r>
            <a:r>
              <a:rPr lang="en-GB" b="0" dirty="0" err="1" smtClean="0"/>
              <a:t>apovijesnost</a:t>
            </a:r>
            <a:r>
              <a:rPr lang="en-GB" b="0" dirty="0" smtClean="0"/>
              <a:t>, </a:t>
            </a:r>
            <a:r>
              <a:rPr lang="en-GB" b="0" dirty="0" err="1" smtClean="0"/>
              <a:t>tražeći</a:t>
            </a:r>
            <a:r>
              <a:rPr lang="en-GB" b="0" dirty="0" smtClean="0"/>
              <a:t> </a:t>
            </a:r>
            <a:r>
              <a:rPr lang="en-GB" b="0" dirty="0" err="1" smtClean="0"/>
              <a:t>suptilnije</a:t>
            </a:r>
            <a:r>
              <a:rPr lang="en-GB" b="0" dirty="0" smtClean="0"/>
              <a:t> </a:t>
            </a:r>
            <a:r>
              <a:rPr lang="en-GB" b="0" dirty="0" err="1" smtClean="0"/>
              <a:t>pristupe</a:t>
            </a:r>
            <a:r>
              <a:rPr lang="en-GB" b="0" dirty="0" smtClean="0"/>
              <a:t>, </a:t>
            </a:r>
            <a:r>
              <a:rPr lang="en-GB" b="0" dirty="0" err="1" smtClean="0"/>
              <a:t>i</a:t>
            </a:r>
            <a:r>
              <a:rPr lang="en-GB" b="0" dirty="0" smtClean="0"/>
              <a:t> </a:t>
            </a:r>
            <a:r>
              <a:rPr lang="en-GB" b="0" dirty="0" err="1" smtClean="0"/>
              <a:t>što</a:t>
            </a:r>
            <a:r>
              <a:rPr lang="en-GB" b="0" dirty="0" smtClean="0"/>
              <a:t> </a:t>
            </a:r>
            <a:r>
              <a:rPr lang="en-GB" b="0" dirty="0" err="1" smtClean="0"/>
              <a:t>nije</a:t>
            </a:r>
            <a:r>
              <a:rPr lang="en-GB" b="0" dirty="0" smtClean="0"/>
              <a:t> </a:t>
            </a:r>
            <a:r>
              <a:rPr lang="en-GB" b="0" dirty="0" err="1" smtClean="0"/>
              <a:t>stvoren</a:t>
            </a:r>
            <a:r>
              <a:rPr lang="en-GB" b="0" dirty="0" smtClean="0"/>
              <a:t> </a:t>
            </a:r>
            <a:r>
              <a:rPr lang="en-GB" b="0" dirty="0" err="1" smtClean="0"/>
              <a:t>za</a:t>
            </a:r>
            <a:r>
              <a:rPr lang="en-GB" b="0" dirty="0" smtClean="0"/>
              <a:t> </a:t>
            </a:r>
            <a:r>
              <a:rPr lang="en-GB" b="0" dirty="0" err="1" smtClean="0"/>
              <a:t>pješaka</a:t>
            </a:r>
            <a:r>
              <a:rPr lang="en-GB" b="0" dirty="0" smtClean="0"/>
              <a:t>, </a:t>
            </a:r>
            <a:r>
              <a:rPr lang="en-GB" b="0" dirty="0" err="1" smtClean="0"/>
              <a:t>tražeći</a:t>
            </a:r>
            <a:r>
              <a:rPr lang="en-GB" b="0" dirty="0" smtClean="0"/>
              <a:t> </a:t>
            </a:r>
            <a:r>
              <a:rPr lang="en-GB" b="0" dirty="0" err="1" smtClean="0"/>
              <a:t>povratak</a:t>
            </a:r>
            <a:r>
              <a:rPr lang="en-GB" b="0" dirty="0" smtClean="0"/>
              <a:t> </a:t>
            </a:r>
            <a:r>
              <a:rPr lang="en-GB" b="0" dirty="0" err="1" smtClean="0"/>
              <a:t>drvoredu</a:t>
            </a:r>
            <a:r>
              <a:rPr lang="en-GB" b="0" dirty="0" smtClean="0"/>
              <a:t>, </a:t>
            </a:r>
            <a:r>
              <a:rPr lang="en-GB" b="0" dirty="0" err="1" smtClean="0"/>
              <a:t>ulici</a:t>
            </a:r>
            <a:r>
              <a:rPr lang="en-GB" b="0" dirty="0" smtClean="0"/>
              <a:t>, </a:t>
            </a:r>
            <a:r>
              <a:rPr lang="en-GB" b="0" dirty="0" err="1" smtClean="0"/>
              <a:t>trgu</a:t>
            </a:r>
            <a:r>
              <a:rPr lang="en-GB" b="0" dirty="0" smtClean="0"/>
              <a:t>, </a:t>
            </a:r>
            <a:r>
              <a:rPr lang="en-GB" b="0" dirty="0" err="1" smtClean="0"/>
              <a:t>bloku</a:t>
            </a:r>
            <a:endParaRPr lang="en-GB" b="0" dirty="0" smtClean="0"/>
          </a:p>
          <a:p>
            <a:pPr rtl="0"/>
            <a:r>
              <a:rPr lang="en-GB" b="0" dirty="0" smtClean="0"/>
              <a:t>- </a:t>
            </a:r>
            <a:r>
              <a:rPr lang="en-GB" b="0" dirty="0" err="1" smtClean="0"/>
              <a:t>npr</a:t>
            </a:r>
            <a:r>
              <a:rPr lang="en-GB" b="0" dirty="0" smtClean="0"/>
              <a:t>. Aldo Rossi, </a:t>
            </a:r>
            <a:r>
              <a:rPr lang="en-GB" b="0" dirty="0" err="1" smtClean="0"/>
              <a:t>kojega</a:t>
            </a:r>
            <a:r>
              <a:rPr lang="en-GB" b="0" dirty="0" smtClean="0"/>
              <a:t> </a:t>
            </a:r>
            <a:r>
              <a:rPr lang="en-GB" b="0" dirty="0" err="1" smtClean="0"/>
              <a:t>smo</a:t>
            </a:r>
            <a:r>
              <a:rPr lang="en-GB" b="0" dirty="0" smtClean="0"/>
              <a:t> </a:t>
            </a:r>
            <a:r>
              <a:rPr lang="en-GB" b="0" dirty="0" err="1" smtClean="0"/>
              <a:t>spominjali</a:t>
            </a:r>
            <a:r>
              <a:rPr lang="en-GB" b="0" dirty="0" smtClean="0"/>
              <a:t> u </a:t>
            </a:r>
            <a:r>
              <a:rPr lang="en-GB" b="0" dirty="0" err="1" smtClean="0"/>
              <a:t>vezi</a:t>
            </a:r>
            <a:r>
              <a:rPr lang="en-GB" b="0" dirty="0" smtClean="0"/>
              <a:t> </a:t>
            </a:r>
            <a:r>
              <a:rPr lang="en-GB" b="0" dirty="0" err="1" smtClean="0"/>
              <a:t>transformacije</a:t>
            </a:r>
            <a:r>
              <a:rPr lang="en-GB" b="0" dirty="0" smtClean="0"/>
              <a:t> </a:t>
            </a:r>
            <a:r>
              <a:rPr lang="en-GB" b="0" dirty="0" err="1" smtClean="0"/>
              <a:t>Dioklecijanove</a:t>
            </a:r>
            <a:r>
              <a:rPr lang="en-GB" b="0" dirty="0" smtClean="0"/>
              <a:t> </a:t>
            </a:r>
            <a:r>
              <a:rPr lang="en-GB" b="0" dirty="0" err="1" smtClean="0"/>
              <a:t>palače</a:t>
            </a:r>
            <a:endParaRPr lang="en-GB" b="0" dirty="0" smtClean="0"/>
          </a:p>
          <a:p>
            <a:pPr rtl="0"/>
            <a:r>
              <a:rPr lang="en-GB" b="0" dirty="0" smtClean="0"/>
              <a:t>- Peter Blake je u </a:t>
            </a:r>
            <a:r>
              <a:rPr lang="en-GB" b="0" dirty="0" err="1" smtClean="0"/>
              <a:t>svojoj</a:t>
            </a:r>
            <a:r>
              <a:rPr lang="en-GB" b="0" dirty="0" smtClean="0"/>
              <a:t> </a:t>
            </a:r>
            <a:r>
              <a:rPr lang="en-GB" b="0" dirty="0" err="1" smtClean="0"/>
              <a:t>knjizi</a:t>
            </a:r>
            <a:r>
              <a:rPr lang="en-GB" b="0" dirty="0" smtClean="0"/>
              <a:t> </a:t>
            </a:r>
            <a:r>
              <a:rPr lang="en-GB" b="0" dirty="0" smtClean="0"/>
              <a:t>F</a:t>
            </a:r>
            <a:r>
              <a:rPr lang="hr-HR" b="0" dirty="0" smtClean="0"/>
              <a:t>orm </a:t>
            </a:r>
            <a:r>
              <a:rPr lang="en-GB" b="0" dirty="0" smtClean="0"/>
              <a:t>F</a:t>
            </a:r>
            <a:r>
              <a:rPr lang="hr-HR" b="0" dirty="0" smtClean="0"/>
              <a:t>ollows </a:t>
            </a:r>
            <a:r>
              <a:rPr lang="en-GB" b="0" dirty="0" smtClean="0"/>
              <a:t>F</a:t>
            </a:r>
            <a:r>
              <a:rPr lang="hr-HR" b="0" dirty="0" smtClean="0"/>
              <a:t>iasco</a:t>
            </a:r>
            <a:r>
              <a:rPr lang="en-GB" b="0" dirty="0" smtClean="0"/>
              <a:t> </a:t>
            </a:r>
            <a:r>
              <a:rPr lang="en-GB" b="0" dirty="0" err="1" smtClean="0"/>
              <a:t>teze</a:t>
            </a:r>
            <a:r>
              <a:rPr lang="en-GB" b="0" dirty="0" smtClean="0"/>
              <a:t> </a:t>
            </a:r>
            <a:r>
              <a:rPr lang="en-GB" b="0" dirty="0" err="1" smtClean="0"/>
              <a:t>ilustrirao</a:t>
            </a:r>
            <a:r>
              <a:rPr lang="en-GB" b="0" dirty="0" smtClean="0"/>
              <a:t> </a:t>
            </a:r>
            <a:r>
              <a:rPr lang="en-GB" b="0" dirty="0" err="1" smtClean="0"/>
              <a:t>fijaskom</a:t>
            </a:r>
            <a:r>
              <a:rPr lang="en-GB" b="0" dirty="0" smtClean="0"/>
              <a:t> </a:t>
            </a:r>
            <a:r>
              <a:rPr lang="en-GB" b="0" dirty="0" err="1" smtClean="0"/>
              <a:t>Novog</a:t>
            </a:r>
            <a:r>
              <a:rPr lang="en-GB" b="0" dirty="0" smtClean="0"/>
              <a:t> </a:t>
            </a:r>
            <a:r>
              <a:rPr lang="en-GB" b="0" dirty="0" err="1" smtClean="0"/>
              <a:t>Zagreba</a:t>
            </a:r>
            <a:r>
              <a:rPr lang="en-GB" b="0" dirty="0" smtClean="0"/>
              <a:t> </a:t>
            </a:r>
            <a:r>
              <a:rPr lang="en-GB" b="0" dirty="0" err="1" smtClean="0"/>
              <a:t>kao</a:t>
            </a:r>
            <a:r>
              <a:rPr lang="en-GB" b="0" dirty="0" smtClean="0"/>
              <a:t> </a:t>
            </a:r>
            <a:r>
              <a:rPr lang="en-GB" b="0" dirty="0" err="1" smtClean="0"/>
              <a:t>idealnog</a:t>
            </a:r>
            <a:r>
              <a:rPr lang="en-GB" b="0" dirty="0" smtClean="0"/>
              <a:t> </a:t>
            </a:r>
            <a:r>
              <a:rPr lang="en-GB" b="0" dirty="0" err="1" smtClean="0"/>
              <a:t>primjera</a:t>
            </a:r>
            <a:endParaRPr lang="en-GB" b="0" dirty="0" smtClean="0"/>
          </a:p>
          <a:p>
            <a:pPr rtl="0"/>
            <a:r>
              <a:rPr lang="en-GB" b="0" dirty="0" smtClean="0"/>
              <a:t>- Colin Rowe je to </a:t>
            </a:r>
            <a:r>
              <a:rPr lang="en-GB" b="0" dirty="0" err="1" smtClean="0"/>
              <a:t>sročio</a:t>
            </a:r>
            <a:r>
              <a:rPr lang="en-GB" b="0" dirty="0" smtClean="0"/>
              <a:t> u </a:t>
            </a:r>
            <a:r>
              <a:rPr lang="en-GB" b="0" dirty="0" err="1" smtClean="0"/>
              <a:t>riječi</a:t>
            </a:r>
            <a:r>
              <a:rPr lang="en-GB" b="0" dirty="0" smtClean="0"/>
              <a:t> "</a:t>
            </a:r>
            <a:r>
              <a:rPr lang="en-GB" b="0" dirty="0" err="1" smtClean="0"/>
              <a:t>stradafobija</a:t>
            </a:r>
            <a:r>
              <a:rPr lang="en-GB" b="0" dirty="0" smtClean="0"/>
              <a:t>", </a:t>
            </a:r>
            <a:r>
              <a:rPr lang="en-GB" b="0" dirty="0" err="1" smtClean="0"/>
              <a:t>strah</a:t>
            </a:r>
            <a:r>
              <a:rPr lang="en-GB" b="0" dirty="0" smtClean="0"/>
              <a:t> </a:t>
            </a:r>
            <a:r>
              <a:rPr lang="en-GB" b="0" dirty="0" err="1" smtClean="0"/>
              <a:t>od</a:t>
            </a:r>
            <a:r>
              <a:rPr lang="en-GB" b="0" dirty="0" smtClean="0"/>
              <a:t> </a:t>
            </a:r>
            <a:r>
              <a:rPr lang="en-GB" b="0" dirty="0" err="1" smtClean="0"/>
              <a:t>ulice</a:t>
            </a:r>
            <a:r>
              <a:rPr lang="en-GB" b="0" dirty="0" smtClean="0"/>
              <a:t>, </a:t>
            </a:r>
            <a:r>
              <a:rPr lang="en-GB" b="0" dirty="0" err="1" smtClean="0"/>
              <a:t>tvrdeći</a:t>
            </a:r>
            <a:r>
              <a:rPr lang="en-GB" b="0" dirty="0" smtClean="0"/>
              <a:t> </a:t>
            </a:r>
            <a:r>
              <a:rPr lang="en-GB" b="0" dirty="0" err="1" smtClean="0"/>
              <a:t>da</a:t>
            </a:r>
            <a:r>
              <a:rPr lang="en-GB" b="0" dirty="0" smtClean="0"/>
              <a:t> </a:t>
            </a:r>
            <a:r>
              <a:rPr lang="en-GB" b="0" dirty="0" err="1" smtClean="0"/>
              <a:t>naglasak</a:t>
            </a:r>
            <a:r>
              <a:rPr lang="en-GB" b="0" dirty="0" smtClean="0"/>
              <a:t> </a:t>
            </a:r>
            <a:r>
              <a:rPr lang="en-GB" b="0" dirty="0" err="1" smtClean="0"/>
              <a:t>da</a:t>
            </a:r>
            <a:r>
              <a:rPr lang="en-GB" b="0" dirty="0" smtClean="0"/>
              <a:t> je u </a:t>
            </a:r>
            <a:r>
              <a:rPr lang="en-GB" b="0" dirty="0" err="1" smtClean="0"/>
              <a:t>urbanizmu</a:t>
            </a:r>
            <a:r>
              <a:rPr lang="en-GB" b="0" dirty="0" smtClean="0"/>
              <a:t> </a:t>
            </a:r>
            <a:r>
              <a:rPr lang="en-GB" b="0" dirty="0" err="1" smtClean="0"/>
              <a:t>pogrešak</a:t>
            </a:r>
            <a:r>
              <a:rPr lang="en-GB" b="0" dirty="0" smtClean="0"/>
              <a:t> </a:t>
            </a:r>
            <a:r>
              <a:rPr lang="en-GB" b="0" dirty="0" err="1" smtClean="0"/>
              <a:t>naglasak</a:t>
            </a:r>
            <a:r>
              <a:rPr lang="en-GB" b="0" dirty="0" smtClean="0"/>
              <a:t> </a:t>
            </a:r>
            <a:r>
              <a:rPr lang="en-GB" b="0" dirty="0" err="1" smtClean="0"/>
              <a:t>na</a:t>
            </a:r>
            <a:r>
              <a:rPr lang="en-GB" b="0" dirty="0" smtClean="0"/>
              <a:t> </a:t>
            </a:r>
            <a:r>
              <a:rPr lang="en-GB" b="0" dirty="0" err="1" smtClean="0"/>
              <a:t>pozitivni</a:t>
            </a:r>
            <a:r>
              <a:rPr lang="en-GB" b="0" dirty="0" smtClean="0"/>
              <a:t> </a:t>
            </a:r>
            <a:r>
              <a:rPr lang="en-GB" b="0" dirty="0" err="1" smtClean="0"/>
              <a:t>volumen</a:t>
            </a:r>
            <a:r>
              <a:rPr lang="en-GB" b="0" dirty="0" smtClean="0"/>
              <a:t> </a:t>
            </a:r>
            <a:r>
              <a:rPr lang="en-GB" b="0" dirty="0" err="1" smtClean="0"/>
              <a:t>zgrada</a:t>
            </a:r>
            <a:r>
              <a:rPr lang="en-GB" b="0" dirty="0" smtClean="0"/>
              <a:t> </a:t>
            </a:r>
            <a:r>
              <a:rPr lang="en-GB" b="0" dirty="0" err="1" smtClean="0"/>
              <a:t>i</a:t>
            </a:r>
            <a:r>
              <a:rPr lang="en-GB" b="0" dirty="0" smtClean="0"/>
              <a:t> </a:t>
            </a:r>
            <a:r>
              <a:rPr lang="en-GB" b="0" dirty="0" err="1" smtClean="0"/>
              <a:t>da</a:t>
            </a:r>
            <a:r>
              <a:rPr lang="en-GB" b="0" dirty="0" smtClean="0"/>
              <a:t> je </a:t>
            </a:r>
            <a:r>
              <a:rPr lang="en-GB" b="0" dirty="0" err="1" smtClean="0"/>
              <a:t>prava</a:t>
            </a:r>
            <a:r>
              <a:rPr lang="en-GB" b="0" dirty="0" smtClean="0"/>
              <a:t> </a:t>
            </a:r>
            <a:r>
              <a:rPr lang="en-GB" b="0" dirty="0" err="1" smtClean="0"/>
              <a:t>stvar</a:t>
            </a:r>
            <a:r>
              <a:rPr lang="en-GB" b="0" dirty="0" smtClean="0"/>
              <a:t> </a:t>
            </a:r>
            <a:r>
              <a:rPr lang="en-GB" b="0" dirty="0" err="1" smtClean="0"/>
              <a:t>ipak</a:t>
            </a:r>
            <a:r>
              <a:rPr lang="en-GB" b="0" dirty="0" smtClean="0"/>
              <a:t> u </a:t>
            </a:r>
            <a:r>
              <a:rPr lang="en-GB" b="0" dirty="0" err="1" smtClean="0"/>
              <a:t>negativnom</a:t>
            </a:r>
            <a:r>
              <a:rPr lang="en-GB" b="0" dirty="0" smtClean="0"/>
              <a:t> </a:t>
            </a:r>
            <a:r>
              <a:rPr lang="en-GB" b="0" dirty="0" err="1" smtClean="0"/>
              <a:t>volumenu</a:t>
            </a:r>
            <a:r>
              <a:rPr lang="en-GB" b="0" dirty="0" smtClean="0"/>
              <a:t> </a:t>
            </a:r>
            <a:r>
              <a:rPr lang="en-GB" b="0" dirty="0" err="1" smtClean="0"/>
              <a:t>urbanih</a:t>
            </a:r>
            <a:r>
              <a:rPr lang="en-GB" b="0" dirty="0" smtClean="0"/>
              <a:t> </a:t>
            </a:r>
            <a:r>
              <a:rPr lang="en-GB" b="0" dirty="0" err="1" smtClean="0"/>
              <a:t>šupljina</a:t>
            </a:r>
            <a:endParaRPr lang="en-GB" b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24</a:t>
            </a:fld>
            <a:endParaRPr lang="hr-H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vi-VN" b="0" dirty="0" smtClean="0"/>
              <a:t>- osipanje gradskog centra, jer ga zamjenjuju šoping centri posijani po perfieriji</a:t>
            </a:r>
          </a:p>
          <a:p>
            <a:pPr rtl="0"/>
            <a:r>
              <a:rPr lang="vi-VN" b="0" dirty="0" smtClean="0"/>
              <a:t>- grad "junkspacea": šoping centara, hala, prodajnih salona i poslovnih zgrada, po principu jedna parcela – jedna bezoblična kuća, bez pravog urbanizma </a:t>
            </a:r>
          </a:p>
          <a:p>
            <a:pPr rtl="0"/>
            <a:r>
              <a:rPr lang="vi-VN" b="0" dirty="0" smtClean="0"/>
              <a:t>- zamagljenje razlike između periferije i centra, ledine i urbaniteta – to je i centar i periferija, a istovremeno ni centar ni periferija</a:t>
            </a:r>
          </a:p>
          <a:p>
            <a:pPr rtl="0"/>
            <a:r>
              <a:rPr lang="vi-VN" b="0" dirty="0" smtClean="0"/>
              <a:t>- a globalni proces je u sve većem izjedanju urbanog tkiva od strane te post-urbane junkspace mase</a:t>
            </a:r>
          </a:p>
          <a:p>
            <a:pPr rtl="0"/>
            <a:r>
              <a:rPr lang="vi-VN" b="0" dirty="0" smtClean="0"/>
              <a:t>- Osijek ponovo dobar primjer, sa svojim praznim centrom i degradacijom urbaniteta, ali zato nicanjem i prosperiranjem </a:t>
            </a:r>
            <a:r>
              <a:rPr lang="vi-VN" b="0" dirty="0" smtClean="0"/>
              <a:t>mallova</a:t>
            </a:r>
            <a:r>
              <a:rPr lang="hr-HR" b="0" dirty="0" smtClean="0"/>
              <a:t> (kao pseudo-centara) na livadama periferije</a:t>
            </a:r>
            <a:endParaRPr lang="vi-VN" b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25</a:t>
            </a:fld>
            <a:endParaRPr lang="hr-H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GB" sz="1200" dirty="0" smtClean="0"/>
              <a:t>- </a:t>
            </a:r>
            <a:r>
              <a:rPr lang="en-GB" sz="1200" dirty="0" err="1" smtClean="0"/>
              <a:t>najstarije</a:t>
            </a:r>
            <a:r>
              <a:rPr lang="en-GB" sz="1200" dirty="0" smtClean="0"/>
              <a:t> </a:t>
            </a:r>
            <a:r>
              <a:rPr lang="en-GB" sz="1200" dirty="0" err="1" smtClean="0"/>
              <a:t>stacionarno</a:t>
            </a:r>
            <a:r>
              <a:rPr lang="en-GB" sz="1200" dirty="0" smtClean="0"/>
              <a:t> </a:t>
            </a:r>
            <a:r>
              <a:rPr lang="en-GB" sz="1200" dirty="0" err="1" smtClean="0"/>
              <a:t>i</a:t>
            </a:r>
            <a:r>
              <a:rPr lang="en-GB" sz="1200" dirty="0" smtClean="0"/>
              <a:t> </a:t>
            </a:r>
            <a:r>
              <a:rPr lang="en-GB" sz="1200" dirty="0" err="1" smtClean="0"/>
              <a:t>planirano</a:t>
            </a:r>
            <a:r>
              <a:rPr lang="en-GB" sz="1200" dirty="0" smtClean="0"/>
              <a:t> </a:t>
            </a:r>
            <a:r>
              <a:rPr lang="en-GB" sz="1200" dirty="0" err="1" smtClean="0"/>
              <a:t>naselje</a:t>
            </a:r>
            <a:r>
              <a:rPr lang="en-GB" sz="1200" dirty="0" smtClean="0"/>
              <a:t> u </a:t>
            </a:r>
            <a:r>
              <a:rPr lang="en-GB" sz="1200" dirty="0" err="1" smtClean="0"/>
              <a:t>Europi</a:t>
            </a:r>
            <a:r>
              <a:rPr lang="en-GB" sz="1200" dirty="0" smtClean="0"/>
              <a:t>: </a:t>
            </a:r>
            <a:r>
              <a:rPr lang="en-GB" sz="1200" dirty="0" err="1" smtClean="0"/>
              <a:t>Lepenski</a:t>
            </a:r>
            <a:r>
              <a:rPr lang="en-GB" sz="1200" dirty="0" smtClean="0"/>
              <a:t> </a:t>
            </a:r>
            <a:r>
              <a:rPr lang="en-GB" sz="1200" dirty="0" err="1" smtClean="0"/>
              <a:t>vir</a:t>
            </a:r>
            <a:r>
              <a:rPr lang="en-GB" sz="1200" dirty="0" smtClean="0"/>
              <a:t> – </a:t>
            </a:r>
            <a:r>
              <a:rPr lang="en-GB" sz="1200" dirty="0" err="1" smtClean="0"/>
              <a:t>zapravo</a:t>
            </a:r>
            <a:r>
              <a:rPr lang="en-GB" sz="1200" dirty="0" smtClean="0"/>
              <a:t> </a:t>
            </a:r>
            <a:r>
              <a:rPr lang="en-GB" sz="1200" dirty="0" err="1" smtClean="0"/>
              <a:t>prethodi</a:t>
            </a:r>
            <a:r>
              <a:rPr lang="en-GB" sz="1200" dirty="0" smtClean="0"/>
              <a:t> </a:t>
            </a:r>
            <a:r>
              <a:rPr lang="en-GB" sz="1200" dirty="0" err="1" smtClean="0"/>
              <a:t>agrarnoj</a:t>
            </a:r>
            <a:r>
              <a:rPr lang="en-GB" sz="1200" dirty="0" smtClean="0"/>
              <a:t> </a:t>
            </a:r>
            <a:r>
              <a:rPr lang="en-GB" sz="1200" dirty="0" err="1" smtClean="0"/>
              <a:t>revoluciji</a:t>
            </a:r>
            <a:r>
              <a:rPr lang="en-GB" sz="1200" dirty="0" smtClean="0"/>
              <a:t>, </a:t>
            </a:r>
            <a:r>
              <a:rPr lang="en-GB" sz="1200" dirty="0" err="1" smtClean="0"/>
              <a:t>jer</a:t>
            </a:r>
            <a:r>
              <a:rPr lang="en-GB" sz="1200" dirty="0" smtClean="0"/>
              <a:t> </a:t>
            </a:r>
            <a:r>
              <a:rPr lang="en-GB" sz="1200" dirty="0" err="1" smtClean="0"/>
              <a:t>su</a:t>
            </a:r>
            <a:r>
              <a:rPr lang="en-GB" sz="1200" dirty="0" smtClean="0"/>
              <a:t> </a:t>
            </a:r>
            <a:r>
              <a:rPr lang="en-GB" sz="1200" dirty="0" err="1" smtClean="0"/>
              <a:t>ga</a:t>
            </a:r>
            <a:r>
              <a:rPr lang="en-GB" sz="1200" dirty="0" smtClean="0"/>
              <a:t> </a:t>
            </a:r>
            <a:r>
              <a:rPr lang="en-GB" sz="1200" dirty="0" err="1" smtClean="0"/>
              <a:t>nastanjivali</a:t>
            </a:r>
            <a:r>
              <a:rPr lang="en-GB" sz="1200" dirty="0" smtClean="0"/>
              <a:t> </a:t>
            </a:r>
            <a:r>
              <a:rPr lang="en-GB" sz="1200" dirty="0" err="1" smtClean="0"/>
              <a:t>lovci-sakupljači</a:t>
            </a:r>
            <a:r>
              <a:rPr lang="en-GB" sz="1200" dirty="0" smtClean="0"/>
              <a:t> s </a:t>
            </a:r>
            <a:r>
              <a:rPr lang="en-GB" sz="1200" dirty="0" err="1" smtClean="0"/>
              <a:t>naglaskom</a:t>
            </a:r>
            <a:r>
              <a:rPr lang="en-GB" sz="1200" dirty="0" smtClean="0"/>
              <a:t> </a:t>
            </a:r>
            <a:r>
              <a:rPr lang="en-GB" sz="1200" dirty="0" err="1" smtClean="0"/>
              <a:t>na</a:t>
            </a:r>
            <a:r>
              <a:rPr lang="en-GB" sz="1200" dirty="0" smtClean="0"/>
              <a:t> </a:t>
            </a:r>
            <a:r>
              <a:rPr lang="en-GB" sz="1200" dirty="0" err="1" smtClean="0"/>
              <a:t>ribarstvo</a:t>
            </a:r>
            <a:r>
              <a:rPr lang="en-GB" sz="1200" dirty="0" smtClean="0"/>
              <a:t> (</a:t>
            </a:r>
            <a:r>
              <a:rPr lang="en-GB" sz="1200" dirty="0" err="1" smtClean="0"/>
              <a:t>na</a:t>
            </a:r>
            <a:r>
              <a:rPr lang="en-GB" sz="1200" dirty="0" smtClean="0"/>
              <a:t> </a:t>
            </a:r>
            <a:r>
              <a:rPr lang="en-GB" sz="1200" dirty="0" err="1" smtClean="0"/>
              <a:t>obali</a:t>
            </a:r>
            <a:r>
              <a:rPr lang="en-GB" sz="1200" dirty="0" smtClean="0"/>
              <a:t> </a:t>
            </a:r>
            <a:r>
              <a:rPr lang="en-GB" sz="1200" dirty="0" err="1" smtClean="0"/>
              <a:t>Dunava</a:t>
            </a:r>
            <a:r>
              <a:rPr lang="en-GB" sz="1200" dirty="0" smtClean="0"/>
              <a:t>, </a:t>
            </a:r>
            <a:r>
              <a:rPr lang="en-GB" sz="1200" dirty="0" err="1" smtClean="0"/>
              <a:t>gdje</a:t>
            </a:r>
            <a:r>
              <a:rPr lang="en-GB" sz="1200" dirty="0" smtClean="0"/>
              <a:t> </a:t>
            </a:r>
            <a:r>
              <a:rPr lang="en-GB" sz="1200" dirty="0" err="1" smtClean="0"/>
              <a:t>su</a:t>
            </a:r>
            <a:r>
              <a:rPr lang="en-GB" sz="1200" dirty="0" smtClean="0"/>
              <a:t> </a:t>
            </a:r>
            <a:r>
              <a:rPr lang="en-GB" sz="1200" dirty="0" err="1" smtClean="0"/>
              <a:t>imali</a:t>
            </a:r>
            <a:r>
              <a:rPr lang="en-GB" sz="1200" dirty="0" smtClean="0"/>
              <a:t> </a:t>
            </a:r>
            <a:r>
              <a:rPr lang="en-GB" sz="1200" dirty="0" err="1" smtClean="0"/>
              <a:t>obilje</a:t>
            </a:r>
            <a:r>
              <a:rPr lang="en-GB" sz="1200" dirty="0" smtClean="0"/>
              <a:t> </a:t>
            </a:r>
            <a:r>
              <a:rPr lang="en-GB" sz="1200" dirty="0" err="1" smtClean="0"/>
              <a:t>ribe</a:t>
            </a:r>
            <a:r>
              <a:rPr lang="en-GB" sz="1200" dirty="0" smtClean="0"/>
              <a:t> </a:t>
            </a:r>
            <a:r>
              <a:rPr lang="en-GB" sz="1200" dirty="0" err="1" smtClean="0"/>
              <a:t>tijekom</a:t>
            </a:r>
            <a:r>
              <a:rPr lang="en-GB" sz="1200" dirty="0" smtClean="0"/>
              <a:t> </a:t>
            </a:r>
            <a:r>
              <a:rPr lang="en-GB" sz="1200" dirty="0" err="1" smtClean="0"/>
              <a:t>čitave</a:t>
            </a:r>
            <a:r>
              <a:rPr lang="en-GB" sz="1200" dirty="0" smtClean="0"/>
              <a:t> </a:t>
            </a:r>
            <a:r>
              <a:rPr lang="en-GB" sz="1200" dirty="0" err="1" smtClean="0"/>
              <a:t>godine</a:t>
            </a:r>
            <a:r>
              <a:rPr lang="en-GB" sz="1200" dirty="0" smtClean="0"/>
              <a:t>), </a:t>
            </a:r>
            <a:r>
              <a:rPr lang="en-GB" sz="1200" dirty="0" err="1" smtClean="0"/>
              <a:t>ali</a:t>
            </a:r>
            <a:r>
              <a:rPr lang="en-GB" sz="1200" dirty="0" smtClean="0"/>
              <a:t> je </a:t>
            </a:r>
            <a:r>
              <a:rPr lang="en-GB" sz="1200" dirty="0" err="1" smtClean="0"/>
              <a:t>urbanološki</a:t>
            </a:r>
            <a:r>
              <a:rPr lang="en-GB" sz="1200" dirty="0" smtClean="0"/>
              <a:t> </a:t>
            </a:r>
            <a:r>
              <a:rPr lang="en-GB" sz="1200" dirty="0" err="1" smtClean="0"/>
              <a:t>značajan</a:t>
            </a:r>
            <a:r>
              <a:rPr lang="en-GB" sz="1200" dirty="0" smtClean="0"/>
              <a:t> </a:t>
            </a:r>
            <a:r>
              <a:rPr lang="en-GB" sz="1200" dirty="0" err="1" smtClean="0"/>
              <a:t>jer</a:t>
            </a:r>
            <a:r>
              <a:rPr lang="en-GB" sz="1200" dirty="0" smtClean="0"/>
              <a:t> se </a:t>
            </a:r>
            <a:r>
              <a:rPr lang="en-GB" sz="1200" dirty="0" err="1" smtClean="0"/>
              <a:t>radi</a:t>
            </a:r>
            <a:r>
              <a:rPr lang="en-GB" sz="1200" dirty="0" smtClean="0"/>
              <a:t> ne </a:t>
            </a:r>
            <a:r>
              <a:rPr lang="en-GB" sz="1200" dirty="0" err="1" smtClean="0"/>
              <a:t>samo</a:t>
            </a:r>
            <a:r>
              <a:rPr lang="en-GB" sz="1200" dirty="0" smtClean="0"/>
              <a:t> o </a:t>
            </a:r>
            <a:r>
              <a:rPr lang="en-GB" sz="1200" dirty="0" err="1" smtClean="0"/>
              <a:t>njihovom</a:t>
            </a:r>
            <a:r>
              <a:rPr lang="en-GB" sz="1200" dirty="0" smtClean="0"/>
              <a:t> </a:t>
            </a:r>
            <a:r>
              <a:rPr lang="en-GB" sz="1200" dirty="0" err="1" smtClean="0"/>
              <a:t>stalnom</a:t>
            </a:r>
            <a:r>
              <a:rPr lang="en-GB" sz="1200" dirty="0" smtClean="0"/>
              <a:t> </a:t>
            </a:r>
            <a:r>
              <a:rPr lang="en-GB" sz="1200" dirty="0" err="1" smtClean="0"/>
              <a:t>naselju</a:t>
            </a:r>
            <a:r>
              <a:rPr lang="en-GB" sz="1200" dirty="0" smtClean="0"/>
              <a:t>, </a:t>
            </a:r>
            <a:r>
              <a:rPr lang="en-GB" sz="1200" dirty="0" err="1" smtClean="0"/>
              <a:t>nego</a:t>
            </a:r>
            <a:r>
              <a:rPr lang="en-GB" sz="1200" dirty="0" smtClean="0"/>
              <a:t> </a:t>
            </a:r>
            <a:r>
              <a:rPr lang="en-GB" sz="1200" dirty="0" err="1" smtClean="0"/>
              <a:t>i</a:t>
            </a:r>
            <a:r>
              <a:rPr lang="en-GB" sz="1200" dirty="0" smtClean="0"/>
              <a:t> </a:t>
            </a:r>
            <a:r>
              <a:rPr lang="en-GB" sz="1200" dirty="0" err="1" smtClean="0"/>
              <a:t>sa</a:t>
            </a:r>
            <a:r>
              <a:rPr lang="en-GB" sz="1200" dirty="0" smtClean="0"/>
              <a:t> </a:t>
            </a:r>
            <a:r>
              <a:rPr lang="en-GB" sz="1200" dirty="0" err="1" smtClean="0"/>
              <a:t>začudnim</a:t>
            </a:r>
            <a:r>
              <a:rPr lang="en-GB" sz="1200" dirty="0" smtClean="0"/>
              <a:t> </a:t>
            </a:r>
            <a:r>
              <a:rPr lang="en-GB" sz="1200" dirty="0" err="1" smtClean="0"/>
              <a:t>umijećem</a:t>
            </a:r>
            <a:r>
              <a:rPr lang="en-GB" sz="1200" dirty="0" smtClean="0"/>
              <a:t> u </a:t>
            </a:r>
            <a:r>
              <a:rPr lang="en-GB" sz="1200" dirty="0" err="1" smtClean="0"/>
              <a:t>racionalnom</a:t>
            </a:r>
            <a:r>
              <a:rPr lang="en-GB" sz="1200" dirty="0" smtClean="0"/>
              <a:t>, </a:t>
            </a:r>
            <a:r>
              <a:rPr lang="en-GB" sz="1200" dirty="0" err="1" smtClean="0"/>
              <a:t>modularnom</a:t>
            </a:r>
            <a:r>
              <a:rPr lang="en-GB" sz="1200" dirty="0" smtClean="0"/>
              <a:t> </a:t>
            </a:r>
            <a:r>
              <a:rPr lang="en-GB" sz="1200" dirty="0" err="1" smtClean="0"/>
              <a:t>planiranju</a:t>
            </a:r>
            <a:r>
              <a:rPr lang="en-GB" sz="1200" dirty="0" smtClean="0"/>
              <a:t> </a:t>
            </a:r>
            <a:endParaRPr lang="en-GB" dirty="0" smtClean="0"/>
          </a:p>
          <a:p>
            <a:pPr rtl="0"/>
            <a:r>
              <a:rPr lang="en-GB" sz="1200" dirty="0" smtClean="0"/>
              <a:t>- VII </a:t>
            </a:r>
            <a:r>
              <a:rPr lang="en-GB" sz="1200" dirty="0" err="1" smtClean="0"/>
              <a:t>tis</a:t>
            </a:r>
            <a:r>
              <a:rPr lang="en-GB" sz="1200" dirty="0" smtClean="0"/>
              <a:t>. BC </a:t>
            </a:r>
            <a:r>
              <a:rPr lang="en-GB" sz="1200" dirty="0" err="1" smtClean="0"/>
              <a:t>klimatske</a:t>
            </a:r>
            <a:r>
              <a:rPr lang="en-GB" sz="1200" dirty="0" smtClean="0"/>
              <a:t> </a:t>
            </a:r>
            <a:r>
              <a:rPr lang="en-GB" sz="1200" dirty="0" err="1" smtClean="0"/>
              <a:t>promjene</a:t>
            </a:r>
            <a:r>
              <a:rPr lang="en-GB" sz="1200" dirty="0" smtClean="0"/>
              <a:t> </a:t>
            </a:r>
            <a:r>
              <a:rPr lang="en-GB" sz="1200" dirty="0" err="1" smtClean="0"/>
              <a:t>čine</a:t>
            </a:r>
            <a:r>
              <a:rPr lang="en-GB" sz="1200" dirty="0" smtClean="0"/>
              <a:t> </a:t>
            </a:r>
            <a:r>
              <a:rPr lang="en-GB" sz="1200" dirty="0" err="1" smtClean="0"/>
              <a:t>pustinju</a:t>
            </a:r>
            <a:r>
              <a:rPr lang="en-GB" sz="1200" dirty="0" smtClean="0"/>
              <a:t> od </a:t>
            </a:r>
            <a:r>
              <a:rPr lang="en-GB" sz="1200" dirty="0" err="1" smtClean="0"/>
              <a:t>sjeverne</a:t>
            </a:r>
            <a:r>
              <a:rPr lang="en-GB" sz="1200" dirty="0" smtClean="0"/>
              <a:t> </a:t>
            </a:r>
            <a:r>
              <a:rPr lang="en-GB" sz="1200" dirty="0" err="1" smtClean="0"/>
              <a:t>Afrike</a:t>
            </a:r>
            <a:r>
              <a:rPr lang="en-GB" sz="1200" dirty="0" smtClean="0"/>
              <a:t> </a:t>
            </a:r>
            <a:r>
              <a:rPr lang="en-GB" sz="1200" dirty="0" err="1" smtClean="0"/>
              <a:t>i</a:t>
            </a:r>
            <a:r>
              <a:rPr lang="en-GB" sz="1200" dirty="0" smtClean="0"/>
              <a:t> </a:t>
            </a:r>
            <a:r>
              <a:rPr lang="en-GB" sz="1200" dirty="0" err="1" smtClean="0"/>
              <a:t>Arapskog</a:t>
            </a:r>
            <a:r>
              <a:rPr lang="en-GB" sz="1200" dirty="0" smtClean="0"/>
              <a:t> </a:t>
            </a:r>
            <a:r>
              <a:rPr lang="en-GB" sz="1200" dirty="0" err="1" smtClean="0"/>
              <a:t>poluotoka</a:t>
            </a:r>
            <a:r>
              <a:rPr lang="en-GB" sz="1200" dirty="0" smtClean="0"/>
              <a:t>, s </a:t>
            </a:r>
            <a:r>
              <a:rPr lang="en-GB" sz="1200" dirty="0" err="1" smtClean="0"/>
              <a:t>masovnom</a:t>
            </a:r>
            <a:r>
              <a:rPr lang="en-GB" sz="1200" dirty="0" smtClean="0"/>
              <a:t> </a:t>
            </a:r>
            <a:r>
              <a:rPr lang="en-GB" sz="1200" dirty="0" err="1" smtClean="0"/>
              <a:t>seobom</a:t>
            </a:r>
            <a:r>
              <a:rPr lang="en-GB" sz="1200" dirty="0" smtClean="0"/>
              <a:t> </a:t>
            </a:r>
            <a:r>
              <a:rPr lang="en-GB" sz="1200" dirty="0" err="1" smtClean="0"/>
              <a:t>nomadsk</a:t>
            </a:r>
            <a:r>
              <a:rPr lang="hr-HR" sz="1200" dirty="0" smtClean="0"/>
              <a:t>ih</a:t>
            </a:r>
            <a:r>
              <a:rPr lang="en-GB" sz="1200" dirty="0" smtClean="0"/>
              <a:t> </a:t>
            </a:r>
            <a:r>
              <a:rPr lang="en-GB" sz="1200" dirty="0" err="1" smtClean="0"/>
              <a:t>plemena</a:t>
            </a:r>
            <a:r>
              <a:rPr lang="en-GB" sz="1200" dirty="0" smtClean="0"/>
              <a:t> u </a:t>
            </a:r>
            <a:r>
              <a:rPr lang="en-GB" sz="1200" dirty="0" err="1" smtClean="0"/>
              <a:t>plodne</a:t>
            </a:r>
            <a:r>
              <a:rPr lang="en-GB" sz="1200" dirty="0" smtClean="0"/>
              <a:t> </a:t>
            </a:r>
            <a:r>
              <a:rPr lang="en-GB" sz="1200" dirty="0" err="1" smtClean="0"/>
              <a:t>doline</a:t>
            </a:r>
            <a:r>
              <a:rPr lang="en-GB" sz="1200" dirty="0" smtClean="0"/>
              <a:t> </a:t>
            </a:r>
            <a:r>
              <a:rPr lang="en-GB" sz="1200" dirty="0" err="1" smtClean="0"/>
              <a:t>Nila</a:t>
            </a:r>
            <a:r>
              <a:rPr lang="en-GB" sz="1200" dirty="0" smtClean="0"/>
              <a:t>, </a:t>
            </a:r>
            <a:r>
              <a:rPr lang="en-GB" sz="1200" dirty="0" err="1" smtClean="0"/>
              <a:t>Jordana</a:t>
            </a:r>
            <a:r>
              <a:rPr lang="en-GB" sz="1200" dirty="0" smtClean="0"/>
              <a:t>, </a:t>
            </a:r>
            <a:r>
              <a:rPr lang="en-GB" sz="1200" dirty="0" err="1" smtClean="0"/>
              <a:t>Eufrata</a:t>
            </a:r>
            <a:r>
              <a:rPr lang="en-GB" sz="1200" dirty="0" smtClean="0"/>
              <a:t> </a:t>
            </a:r>
            <a:r>
              <a:rPr lang="en-GB" sz="1200" dirty="0" err="1" smtClean="0"/>
              <a:t>i</a:t>
            </a:r>
            <a:r>
              <a:rPr lang="en-GB" sz="1200" dirty="0" smtClean="0"/>
              <a:t> </a:t>
            </a:r>
            <a:r>
              <a:rPr lang="en-GB" sz="1200" dirty="0" err="1" smtClean="0"/>
              <a:t>Tigrisa</a:t>
            </a:r>
            <a:r>
              <a:rPr lang="en-GB" sz="1200" dirty="0" smtClean="0"/>
              <a:t> ("</a:t>
            </a:r>
            <a:r>
              <a:rPr lang="en-GB" sz="1200" dirty="0" err="1" smtClean="0"/>
              <a:t>plodni</a:t>
            </a:r>
            <a:r>
              <a:rPr lang="en-GB" sz="1200" dirty="0" smtClean="0"/>
              <a:t> </a:t>
            </a:r>
            <a:r>
              <a:rPr lang="en-GB" sz="1200" dirty="0" err="1" smtClean="0"/>
              <a:t>polumjesec</a:t>
            </a:r>
            <a:r>
              <a:rPr lang="en-GB" sz="1200" dirty="0" smtClean="0"/>
              <a:t>"</a:t>
            </a:r>
            <a:endParaRPr lang="en-GB" dirty="0" smtClean="0"/>
          </a:p>
          <a:p>
            <a:pPr rtl="0"/>
            <a:r>
              <a:rPr lang="en-GB" sz="1200" dirty="0" smtClean="0"/>
              <a:t>- </a:t>
            </a:r>
            <a:r>
              <a:rPr lang="en-GB" sz="1200" dirty="0" err="1" smtClean="0"/>
              <a:t>prve</a:t>
            </a:r>
            <a:r>
              <a:rPr lang="en-GB" sz="1200" dirty="0" smtClean="0"/>
              <a:t> </a:t>
            </a:r>
            <a:r>
              <a:rPr lang="en-GB" sz="1200" dirty="0" err="1" smtClean="0"/>
              <a:t>naseobine</a:t>
            </a:r>
            <a:r>
              <a:rPr lang="en-GB" sz="1200" dirty="0" smtClean="0"/>
              <a:t> u </a:t>
            </a:r>
            <a:r>
              <a:rPr lang="en-GB" sz="1200" dirty="0" err="1" smtClean="0"/>
              <a:t>dolini</a:t>
            </a:r>
            <a:r>
              <a:rPr lang="en-GB" sz="1200" dirty="0" smtClean="0"/>
              <a:t> </a:t>
            </a:r>
            <a:r>
              <a:rPr lang="en-GB" sz="1200" dirty="0" err="1" smtClean="0"/>
              <a:t>Nila</a:t>
            </a:r>
            <a:r>
              <a:rPr lang="en-GB" sz="1200" dirty="0" smtClean="0"/>
              <a:t> </a:t>
            </a:r>
            <a:r>
              <a:rPr lang="en-GB" sz="1200" dirty="0" err="1" smtClean="0"/>
              <a:t>i</a:t>
            </a:r>
            <a:r>
              <a:rPr lang="en-GB" sz="1200" dirty="0" smtClean="0"/>
              <a:t> </a:t>
            </a:r>
            <a:r>
              <a:rPr lang="en-GB" sz="1200" dirty="0" err="1" smtClean="0"/>
              <a:t>brdskom</a:t>
            </a:r>
            <a:r>
              <a:rPr lang="en-GB" sz="1200" dirty="0" smtClean="0"/>
              <a:t> </a:t>
            </a:r>
            <a:r>
              <a:rPr lang="en-GB" sz="1200" dirty="0" err="1" smtClean="0"/>
              <a:t>Kurdistanu</a:t>
            </a:r>
            <a:endParaRPr lang="en-GB" dirty="0" smtClean="0"/>
          </a:p>
          <a:p>
            <a:pPr rtl="0"/>
            <a:r>
              <a:rPr lang="en-GB" sz="1200" dirty="0" smtClean="0"/>
              <a:t>- </a:t>
            </a:r>
            <a:r>
              <a:rPr lang="en-GB" sz="1200" dirty="0" err="1" smtClean="0"/>
              <a:t>Catalhoyuk</a:t>
            </a:r>
            <a:r>
              <a:rPr lang="en-GB" sz="1200" dirty="0" smtClean="0"/>
              <a:t> – </a:t>
            </a:r>
            <a:r>
              <a:rPr lang="en-GB" sz="1200" dirty="0" err="1" smtClean="0"/>
              <a:t>egalitarno</a:t>
            </a:r>
            <a:r>
              <a:rPr lang="en-GB" sz="1200" dirty="0" smtClean="0"/>
              <a:t> </a:t>
            </a:r>
            <a:r>
              <a:rPr lang="en-GB" sz="1200" dirty="0" err="1" smtClean="0"/>
              <a:t>društvo</a:t>
            </a:r>
            <a:r>
              <a:rPr lang="en-GB" sz="1200" dirty="0" smtClean="0"/>
              <a:t>, </a:t>
            </a:r>
            <a:r>
              <a:rPr lang="en-GB" sz="1200" dirty="0" err="1" smtClean="0"/>
              <a:t>čak</a:t>
            </a:r>
            <a:r>
              <a:rPr lang="en-GB" sz="1200" dirty="0" smtClean="0"/>
              <a:t> </a:t>
            </a:r>
            <a:r>
              <a:rPr lang="en-GB" sz="1200" dirty="0" err="1" smtClean="0"/>
              <a:t>su</a:t>
            </a:r>
            <a:r>
              <a:rPr lang="en-GB" sz="1200" dirty="0" smtClean="0"/>
              <a:t> </a:t>
            </a:r>
            <a:r>
              <a:rPr lang="en-GB" sz="1200" dirty="0" err="1" smtClean="0"/>
              <a:t>ga</a:t>
            </a:r>
            <a:r>
              <a:rPr lang="en-GB" sz="1200" dirty="0" smtClean="0"/>
              <a:t> </a:t>
            </a:r>
            <a:r>
              <a:rPr lang="en-GB" sz="1200" dirty="0" err="1" smtClean="0"/>
              <a:t>neki</a:t>
            </a:r>
            <a:r>
              <a:rPr lang="en-GB" sz="1200" dirty="0" smtClean="0"/>
              <a:t> </a:t>
            </a:r>
            <a:r>
              <a:rPr lang="en-GB" sz="1200" dirty="0" err="1" smtClean="0"/>
              <a:t>proglašavali</a:t>
            </a:r>
            <a:r>
              <a:rPr lang="en-GB" sz="1200" dirty="0" smtClean="0"/>
              <a:t> </a:t>
            </a:r>
            <a:r>
              <a:rPr lang="en-GB" sz="1200" dirty="0" err="1" smtClean="0"/>
              <a:t>i</a:t>
            </a:r>
            <a:r>
              <a:rPr lang="en-GB" sz="1200" dirty="0" smtClean="0"/>
              <a:t> </a:t>
            </a:r>
            <a:r>
              <a:rPr lang="en-GB" sz="1200" dirty="0" err="1" smtClean="0"/>
              <a:t>ranim</a:t>
            </a:r>
            <a:r>
              <a:rPr lang="en-GB" sz="1200" dirty="0" smtClean="0"/>
              <a:t> </a:t>
            </a:r>
            <a:r>
              <a:rPr lang="en-GB" sz="1200" dirty="0" err="1" smtClean="0"/>
              <a:t>anarhokomunizmom</a:t>
            </a:r>
            <a:r>
              <a:rPr lang="en-GB" sz="1200" dirty="0" smtClean="0"/>
              <a:t>), </a:t>
            </a:r>
            <a:r>
              <a:rPr lang="en-GB" sz="1200" dirty="0" err="1" smtClean="0"/>
              <a:t>nema</a:t>
            </a:r>
            <a:r>
              <a:rPr lang="en-GB" sz="1200" dirty="0" smtClean="0"/>
              <a:t> </a:t>
            </a:r>
            <a:r>
              <a:rPr lang="en-GB" sz="1200" dirty="0" err="1" smtClean="0"/>
              <a:t>zidina</a:t>
            </a:r>
            <a:r>
              <a:rPr lang="en-GB" sz="1200" dirty="0" smtClean="0"/>
              <a:t> </a:t>
            </a:r>
            <a:r>
              <a:rPr lang="en-GB" sz="1200" dirty="0" err="1" smtClean="0"/>
              <a:t>nego</a:t>
            </a:r>
            <a:r>
              <a:rPr lang="en-GB" sz="1200" dirty="0" smtClean="0"/>
              <a:t> gusto </a:t>
            </a:r>
            <a:r>
              <a:rPr lang="en-GB" sz="1200" dirty="0" err="1" smtClean="0"/>
              <a:t>tkivo</a:t>
            </a:r>
            <a:r>
              <a:rPr lang="en-GB" sz="1200" dirty="0" smtClean="0"/>
              <a:t> </a:t>
            </a:r>
            <a:r>
              <a:rPr lang="en-GB" sz="1200" dirty="0" err="1" smtClean="0"/>
              <a:t>služi</a:t>
            </a:r>
            <a:r>
              <a:rPr lang="en-GB" sz="1200" dirty="0" smtClean="0"/>
              <a:t> </a:t>
            </a:r>
            <a:r>
              <a:rPr lang="en-GB" sz="1200" dirty="0" err="1" smtClean="0"/>
              <a:t>za</a:t>
            </a:r>
            <a:r>
              <a:rPr lang="en-GB" sz="1200" dirty="0" smtClean="0"/>
              <a:t> </a:t>
            </a:r>
            <a:r>
              <a:rPr lang="en-GB" sz="1200" dirty="0" err="1" smtClean="0"/>
              <a:t>zaštitu</a:t>
            </a:r>
            <a:r>
              <a:rPr lang="en-GB" sz="1200" dirty="0" smtClean="0"/>
              <a:t>, </a:t>
            </a:r>
            <a:r>
              <a:rPr lang="en-GB" sz="1200" dirty="0" err="1" smtClean="0"/>
              <a:t>čak</a:t>
            </a:r>
            <a:r>
              <a:rPr lang="en-GB" sz="1200" dirty="0" smtClean="0"/>
              <a:t> </a:t>
            </a:r>
            <a:r>
              <a:rPr lang="en-GB" sz="1200" dirty="0" err="1" smtClean="0"/>
              <a:t>bez</a:t>
            </a:r>
            <a:r>
              <a:rPr lang="en-GB" sz="1200" dirty="0" smtClean="0"/>
              <a:t> </a:t>
            </a:r>
            <a:r>
              <a:rPr lang="en-GB" sz="1200" dirty="0" err="1" smtClean="0"/>
              <a:t>komunikacija</a:t>
            </a:r>
            <a:r>
              <a:rPr lang="en-GB" sz="1200" dirty="0" smtClean="0"/>
              <a:t>, </a:t>
            </a:r>
            <a:r>
              <a:rPr lang="en-GB" sz="1200" dirty="0" err="1" smtClean="0"/>
              <a:t>kuća</a:t>
            </a:r>
            <a:r>
              <a:rPr lang="en-GB" sz="1200" dirty="0" smtClean="0"/>
              <a:t> </a:t>
            </a:r>
            <a:r>
              <a:rPr lang="en-GB" sz="1200" dirty="0" err="1" smtClean="0"/>
              <a:t>na</a:t>
            </a:r>
            <a:r>
              <a:rPr lang="en-GB" sz="1200" dirty="0" smtClean="0"/>
              <a:t> </a:t>
            </a:r>
            <a:r>
              <a:rPr lang="en-GB" sz="1200" dirty="0" err="1" smtClean="0"/>
              <a:t>kući</a:t>
            </a:r>
            <a:r>
              <a:rPr lang="en-GB" sz="1200" dirty="0" smtClean="0"/>
              <a:t>, </a:t>
            </a:r>
            <a:r>
              <a:rPr lang="en-GB" sz="1200" dirty="0" err="1" smtClean="0"/>
              <a:t>preko</a:t>
            </a:r>
            <a:r>
              <a:rPr lang="en-GB" sz="1200" dirty="0" smtClean="0"/>
              <a:t> </a:t>
            </a:r>
            <a:r>
              <a:rPr lang="en-GB" sz="1200" dirty="0" err="1" smtClean="0"/>
              <a:t>krovova</a:t>
            </a:r>
            <a:r>
              <a:rPr lang="en-GB" sz="1200" dirty="0" smtClean="0"/>
              <a:t> se </a:t>
            </a:r>
            <a:r>
              <a:rPr lang="en-GB" sz="1200" dirty="0" err="1" smtClean="0"/>
              <a:t>ulazilo</a:t>
            </a:r>
            <a:endParaRPr lang="en-GB" dirty="0" smtClean="0"/>
          </a:p>
          <a:p>
            <a:pPr rtl="0"/>
            <a:r>
              <a:rPr lang="en-GB" sz="1200" dirty="0" smtClean="0"/>
              <a:t>- </a:t>
            </a:r>
            <a:r>
              <a:rPr lang="en-GB" sz="1200" dirty="0" err="1" smtClean="0"/>
              <a:t>Jerihon</a:t>
            </a:r>
            <a:r>
              <a:rPr lang="en-GB" sz="1200" dirty="0" smtClean="0"/>
              <a:t>: </a:t>
            </a:r>
            <a:r>
              <a:rPr lang="en-GB" sz="1200" dirty="0" err="1" smtClean="0"/>
              <a:t>aristokratsko</a:t>
            </a:r>
            <a:r>
              <a:rPr lang="en-GB" sz="1200" dirty="0" smtClean="0"/>
              <a:t> </a:t>
            </a:r>
            <a:r>
              <a:rPr lang="en-GB" sz="1200" dirty="0" err="1" smtClean="0"/>
              <a:t>društvo</a:t>
            </a:r>
            <a:r>
              <a:rPr lang="en-GB" sz="1200" dirty="0" smtClean="0"/>
              <a:t>, </a:t>
            </a:r>
            <a:r>
              <a:rPr lang="en-GB" sz="1200" dirty="0" err="1" smtClean="0"/>
              <a:t>koncentracija</a:t>
            </a:r>
            <a:r>
              <a:rPr lang="en-GB" sz="1200" dirty="0" smtClean="0"/>
              <a:t> </a:t>
            </a:r>
            <a:r>
              <a:rPr lang="en-GB" sz="1200" dirty="0" err="1" smtClean="0"/>
              <a:t>bogatstva</a:t>
            </a:r>
            <a:r>
              <a:rPr lang="en-GB" sz="1200" dirty="0" smtClean="0"/>
              <a:t>, </a:t>
            </a:r>
            <a:r>
              <a:rPr lang="en-GB" sz="1200" dirty="0" err="1" smtClean="0"/>
              <a:t>zidine</a:t>
            </a:r>
            <a:endParaRPr lang="en-GB" dirty="0" smtClean="0"/>
          </a:p>
          <a:p>
            <a:pPr rtl="0"/>
            <a:r>
              <a:rPr lang="en-GB" sz="1200" dirty="0" smtClean="0"/>
              <a:t>- </a:t>
            </a:r>
            <a:r>
              <a:rPr lang="en-GB" sz="1200" dirty="0" err="1" smtClean="0"/>
              <a:t>Tesalija</a:t>
            </a:r>
            <a:r>
              <a:rPr lang="en-GB" sz="1200" dirty="0" smtClean="0"/>
              <a:t> u </a:t>
            </a:r>
            <a:r>
              <a:rPr lang="en-GB" sz="1200" dirty="0" err="1" smtClean="0"/>
              <a:t>Grčkoj</a:t>
            </a:r>
            <a:r>
              <a:rPr lang="en-GB" sz="1200" dirty="0" smtClean="0"/>
              <a:t>: </a:t>
            </a:r>
            <a:r>
              <a:rPr lang="en-GB" sz="1200" dirty="0" err="1" smtClean="0"/>
              <a:t>početni</a:t>
            </a:r>
            <a:r>
              <a:rPr lang="en-GB" sz="1200" dirty="0" smtClean="0"/>
              <a:t> </a:t>
            </a:r>
            <a:r>
              <a:rPr lang="en-GB" sz="1200" dirty="0" err="1" smtClean="0"/>
              <a:t>utjecaji</a:t>
            </a:r>
            <a:r>
              <a:rPr lang="en-GB" sz="1200" dirty="0" smtClean="0"/>
              <a:t> </a:t>
            </a:r>
            <a:r>
              <a:rPr lang="en-GB" sz="1200" dirty="0" err="1" smtClean="0"/>
              <a:t>anatolskih</a:t>
            </a:r>
            <a:r>
              <a:rPr lang="en-GB" sz="1200" dirty="0" smtClean="0"/>
              <a:t> </a:t>
            </a:r>
            <a:r>
              <a:rPr lang="en-GB" sz="1200" dirty="0" err="1" smtClean="0"/>
              <a:t>gradova</a:t>
            </a:r>
            <a:r>
              <a:rPr lang="en-GB" sz="1200" dirty="0" smtClean="0"/>
              <a:t> </a:t>
            </a:r>
            <a:r>
              <a:rPr lang="en-GB" sz="1200" dirty="0" err="1" smtClean="0"/>
              <a:t>preinačuju</a:t>
            </a:r>
            <a:r>
              <a:rPr lang="en-GB" sz="1200" dirty="0" smtClean="0"/>
              <a:t> se u </a:t>
            </a:r>
            <a:r>
              <a:rPr lang="en-GB" sz="1200" dirty="0" err="1" smtClean="0"/>
              <a:t>razvoj</a:t>
            </a:r>
            <a:r>
              <a:rPr lang="en-GB" sz="1200" dirty="0" smtClean="0"/>
              <a:t> </a:t>
            </a:r>
            <a:r>
              <a:rPr lang="en-GB" sz="1200" dirty="0" err="1" smtClean="0"/>
              <a:t>akropola</a:t>
            </a:r>
            <a:r>
              <a:rPr lang="en-GB" sz="1200" dirty="0" smtClean="0"/>
              <a:t> s </a:t>
            </a:r>
            <a:r>
              <a:rPr lang="en-GB" sz="1200" dirty="0" err="1" smtClean="0"/>
              <a:t>megaronima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3</a:t>
            </a:fld>
            <a:endParaRPr lang="hr-H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vi-VN" sz="1200" b="0" dirty="0" smtClean="0"/>
              <a:t>- sve ovo napijed zbivalo se još u neolitu</a:t>
            </a:r>
            <a:endParaRPr lang="vi-VN" b="0" dirty="0" smtClean="0"/>
          </a:p>
          <a:p>
            <a:pPr rtl="0"/>
            <a:r>
              <a:rPr lang="vi-VN" sz="1200" b="0" dirty="0" smtClean="0"/>
              <a:t>- </a:t>
            </a:r>
            <a:r>
              <a:rPr lang="vi-VN" sz="1200" b="0" dirty="0" smtClean="0"/>
              <a:t>prethistoriji </a:t>
            </a:r>
            <a:r>
              <a:rPr lang="vi-VN" sz="1200" b="0" dirty="0" smtClean="0"/>
              <a:t>će pripadati – brončanom i željeznom dobu – kulture koje ćemo nalaziti po Europi, premda su mlađe od velikih civilizacija bliskog </a:t>
            </a:r>
            <a:r>
              <a:rPr lang="vi-VN" sz="1200" b="0" dirty="0" smtClean="0"/>
              <a:t>istoka</a:t>
            </a:r>
            <a:r>
              <a:rPr lang="hr-HR" sz="1200" b="0" dirty="0" smtClean="0"/>
              <a:t>, koje međutim ne pripadaju više prethistoriji</a:t>
            </a:r>
            <a:r>
              <a:rPr lang="hr-HR" sz="1200" b="0" baseline="0" dirty="0" smtClean="0"/>
              <a:t> već povijesti: jer imaju pismo</a:t>
            </a:r>
            <a:endParaRPr lang="vi-VN" b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4</a:t>
            </a:fld>
            <a:endParaRPr lang="hr-H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vi-VN" sz="1200" dirty="0" smtClean="0"/>
              <a:t>- Sumer nastavlja tradiciju Jerihona: stekli nešto, čuvaju to, zidine, a i interno hijerarhija, aristokratsko uređenje (teokracija: drma prvosvećenik koji je kralj) – grad kao odraz toga, ali ovo su sad VELIKI gradovi, prave drevne metropole </a:t>
            </a:r>
            <a:endParaRPr lang="vi-VN" dirty="0" smtClean="0"/>
          </a:p>
          <a:p>
            <a:pPr rtl="0"/>
            <a:r>
              <a:rPr lang="vi-VN" sz="1200" dirty="0" smtClean="0"/>
              <a:t>- ne nastaju spontano, nego kao namjeni pothvat, aktom političke volje</a:t>
            </a:r>
            <a:endParaRPr lang="vi-VN" dirty="0" smtClean="0"/>
          </a:p>
          <a:p>
            <a:pPr rtl="0"/>
            <a:r>
              <a:rPr lang="vi-VN" sz="1200" dirty="0" smtClean="0"/>
              <a:t>- ekonomski su svaki za sebe i politički rivali, bore se za prevlast, što dokida akadski kralj Sargon, pokorivši ih sve i utemeljivši Akadsko carstvo, koje biva odmjenjeno Hamurabijevim Babilonskim</a:t>
            </a:r>
            <a:endParaRPr lang="vi-VN" dirty="0" smtClean="0"/>
          </a:p>
          <a:p>
            <a:pPr rtl="0"/>
            <a:r>
              <a:rPr lang="vi-VN" sz="1200" dirty="0" smtClean="0"/>
              <a:t>- Babilon je predstavljao kulturno-urbanistički vrhunac drevnog svijeta, najveća metropola svog vremena, sa stotinama tisuća stanovnika</a:t>
            </a:r>
            <a:endParaRPr lang="vi-VN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5</a:t>
            </a:fld>
            <a:endParaRPr lang="hr-H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vi-VN" sz="1200" dirty="0" smtClean="0"/>
              <a:t>- među prvim urbanim civilizacijama, s velikim gradovima, koji također ne nastaju spontano, nego namjernim političkim aktom</a:t>
            </a:r>
            <a:endParaRPr lang="vi-VN" dirty="0" smtClean="0"/>
          </a:p>
          <a:p>
            <a:pPr rtl="0"/>
            <a:r>
              <a:rPr lang="vi-VN" sz="1200" dirty="0" smtClean="0"/>
              <a:t>- međusoban utjecaj sa Sumeranima, sa zajedničkom modularnošću i naročito tipologijom kuća s kvadratičnim unutarnjim dvorištem (kasnije će tipologiju varirati i Grčka i Rim)</a:t>
            </a:r>
            <a:endParaRPr lang="vi-VN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6</a:t>
            </a:fld>
            <a:endParaRPr lang="hr-H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vi-VN" sz="1200" dirty="0" smtClean="0"/>
              <a:t>- za razliku od mezopotamske vječite borbe za prevlast, s militarističkim kulturama i zidinama oko zbijenih gradova, Egipat uživa izmješteni položaj i duga tisućljeća mirnih vremena i civilnog života pod vlašću jake teokratske monarhije, zato je stanovništvo raspršeno, nešto ruralnije, gradovi su u pravilu manji i nisu opasani</a:t>
            </a:r>
            <a:endParaRPr lang="vi-VN" dirty="0" smtClean="0"/>
          </a:p>
          <a:p>
            <a:pPr rtl="0"/>
            <a:r>
              <a:rPr lang="vi-VN" sz="1200" dirty="0" smtClean="0"/>
              <a:t>- iznimka su prijestolnice, koje su bile goleme metropole</a:t>
            </a:r>
            <a:endParaRPr lang="vi-VN" dirty="0" smtClean="0"/>
          </a:p>
          <a:p>
            <a:pPr rtl="0"/>
            <a:r>
              <a:rPr lang="vi-VN" sz="1200" dirty="0" smtClean="0"/>
              <a:t>- drevni Egipat značajan je po monumentalnoj arhitekturi (hramova, palača, nekropola), ne toliko po urbanizmu, koji je sav odnesen od strane Nila (nisu znali za bitumen kao Mezopotamci), a od onoga što jest, još su najzanimljivija radnička naselja: Kahun za potrebe građenja Piramida, ili ono u Tell el Amarni, s ortogonalnom mrežom ulica, strogom orijentacijom sjever-jug (ali i izraženom klasnom diferencijacijom, karakterističnom za sve u drvenom Egiptu)</a:t>
            </a:r>
            <a:endParaRPr lang="vi-VN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7</a:t>
            </a:fld>
            <a:endParaRPr lang="hr-H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GB" sz="1200" dirty="0" smtClean="0"/>
              <a:t>- </a:t>
            </a:r>
            <a:r>
              <a:rPr lang="en-GB" sz="1200" dirty="0" err="1" smtClean="0"/>
              <a:t>opća</a:t>
            </a:r>
            <a:r>
              <a:rPr lang="en-GB" sz="1200" dirty="0" smtClean="0"/>
              <a:t> </a:t>
            </a:r>
            <a:r>
              <a:rPr lang="en-GB" sz="1200" dirty="0" err="1" smtClean="0"/>
              <a:t>egejska</a:t>
            </a:r>
            <a:r>
              <a:rPr lang="en-GB" sz="1200" dirty="0" smtClean="0"/>
              <a:t> </a:t>
            </a:r>
            <a:r>
              <a:rPr lang="en-GB" sz="1200" dirty="0" err="1" smtClean="0"/>
              <a:t>karakteristika</a:t>
            </a:r>
            <a:r>
              <a:rPr lang="en-GB" sz="1200" dirty="0" smtClean="0"/>
              <a:t>: </a:t>
            </a:r>
            <a:r>
              <a:rPr lang="en-GB" sz="1200" dirty="0" err="1" smtClean="0"/>
              <a:t>geografska</a:t>
            </a:r>
            <a:r>
              <a:rPr lang="en-GB" sz="1200" dirty="0" smtClean="0"/>
              <a:t> </a:t>
            </a:r>
            <a:r>
              <a:rPr lang="en-GB" sz="1200" dirty="0" err="1" smtClean="0"/>
              <a:t>rascjepkanost</a:t>
            </a:r>
            <a:r>
              <a:rPr lang="en-GB" sz="1200" dirty="0" smtClean="0"/>
              <a:t> (s </a:t>
            </a:r>
            <a:r>
              <a:rPr lang="en-GB" sz="1200" dirty="0" err="1" smtClean="0"/>
              <a:t>hrpom</a:t>
            </a:r>
            <a:r>
              <a:rPr lang="en-GB" sz="1200" dirty="0" smtClean="0"/>
              <a:t> </a:t>
            </a:r>
            <a:r>
              <a:rPr lang="en-GB" sz="1200" dirty="0" err="1" smtClean="0"/>
              <a:t>otoka</a:t>
            </a:r>
            <a:r>
              <a:rPr lang="en-GB" sz="1200" dirty="0" smtClean="0"/>
              <a:t>) </a:t>
            </a:r>
            <a:r>
              <a:rPr lang="en-GB" sz="1200" dirty="0" err="1" smtClean="0"/>
              <a:t>onemogućuje</a:t>
            </a:r>
            <a:r>
              <a:rPr lang="en-GB" sz="1200" dirty="0" smtClean="0"/>
              <a:t> </a:t>
            </a:r>
            <a:r>
              <a:rPr lang="en-GB" sz="1200" dirty="0" err="1" smtClean="0"/>
              <a:t>stvaranje</a:t>
            </a:r>
            <a:r>
              <a:rPr lang="en-GB" sz="1200" dirty="0" smtClean="0"/>
              <a:t> </a:t>
            </a:r>
            <a:r>
              <a:rPr lang="en-GB" sz="1200" dirty="0" err="1" smtClean="0"/>
              <a:t>velikih</a:t>
            </a:r>
            <a:r>
              <a:rPr lang="en-GB" sz="1200" dirty="0" smtClean="0"/>
              <a:t> </a:t>
            </a:r>
            <a:r>
              <a:rPr lang="en-GB" sz="1200" dirty="0" err="1" smtClean="0"/>
              <a:t>država</a:t>
            </a:r>
            <a:r>
              <a:rPr lang="en-GB" sz="1200" dirty="0" smtClean="0"/>
              <a:t> </a:t>
            </a:r>
            <a:r>
              <a:rPr lang="en-GB" sz="1200" dirty="0" err="1" smtClean="0"/>
              <a:t>i</a:t>
            </a:r>
            <a:r>
              <a:rPr lang="en-GB" sz="1200" dirty="0" smtClean="0"/>
              <a:t> </a:t>
            </a:r>
            <a:r>
              <a:rPr lang="en-GB" sz="1200" dirty="0" err="1" smtClean="0"/>
              <a:t>carstava</a:t>
            </a:r>
            <a:r>
              <a:rPr lang="en-GB" sz="1200" dirty="0" smtClean="0"/>
              <a:t>, a </a:t>
            </a:r>
            <a:r>
              <a:rPr lang="en-GB" sz="1200" dirty="0" err="1" smtClean="0"/>
              <a:t>i</a:t>
            </a:r>
            <a:r>
              <a:rPr lang="en-GB" sz="1200" dirty="0" smtClean="0"/>
              <a:t> </a:t>
            </a:r>
            <a:r>
              <a:rPr lang="en-GB" sz="1200" dirty="0" err="1" smtClean="0"/>
              <a:t>tlo</a:t>
            </a:r>
            <a:r>
              <a:rPr lang="en-GB" sz="1200" dirty="0" smtClean="0"/>
              <a:t> je </a:t>
            </a:r>
            <a:r>
              <a:rPr lang="en-GB" sz="1200" dirty="0" err="1" smtClean="0"/>
              <a:t>škrto</a:t>
            </a:r>
            <a:r>
              <a:rPr lang="en-GB" sz="1200" dirty="0" smtClean="0"/>
              <a:t>, </a:t>
            </a:r>
            <a:r>
              <a:rPr lang="en-GB" sz="1200" dirty="0" err="1" smtClean="0"/>
              <a:t>što</a:t>
            </a:r>
            <a:r>
              <a:rPr lang="en-GB" sz="1200" dirty="0" smtClean="0"/>
              <a:t> </a:t>
            </a:r>
            <a:r>
              <a:rPr lang="en-GB" sz="1200" dirty="0" err="1" smtClean="0"/>
              <a:t>sve</a:t>
            </a:r>
            <a:r>
              <a:rPr lang="en-GB" sz="1200" dirty="0" smtClean="0"/>
              <a:t> </a:t>
            </a:r>
            <a:r>
              <a:rPr lang="en-GB" sz="1200" dirty="0" err="1" smtClean="0"/>
              <a:t>upućuje</a:t>
            </a:r>
            <a:r>
              <a:rPr lang="en-GB" sz="1200" dirty="0" smtClean="0"/>
              <a:t> </a:t>
            </a:r>
            <a:r>
              <a:rPr lang="en-GB" sz="1200" dirty="0" err="1" smtClean="0"/>
              <a:t>na</a:t>
            </a:r>
            <a:r>
              <a:rPr lang="en-GB" sz="1200" dirty="0" smtClean="0"/>
              <a:t> </a:t>
            </a:r>
            <a:r>
              <a:rPr lang="en-GB" sz="1200" dirty="0" err="1" smtClean="0"/>
              <a:t>okretanje</a:t>
            </a:r>
            <a:r>
              <a:rPr lang="en-GB" sz="1200" dirty="0" smtClean="0"/>
              <a:t> </a:t>
            </a:r>
            <a:r>
              <a:rPr lang="en-GB" sz="1200" dirty="0" err="1" smtClean="0"/>
              <a:t>moru</a:t>
            </a:r>
            <a:r>
              <a:rPr lang="en-GB" sz="1200" dirty="0" smtClean="0"/>
              <a:t>, </a:t>
            </a:r>
            <a:r>
              <a:rPr lang="en-GB" sz="1200" dirty="0" err="1" smtClean="0"/>
              <a:t>trgovini</a:t>
            </a:r>
            <a:r>
              <a:rPr lang="en-GB" sz="1200" dirty="0" smtClean="0"/>
              <a:t> </a:t>
            </a:r>
            <a:r>
              <a:rPr lang="en-GB" sz="1200" dirty="0" err="1" smtClean="0"/>
              <a:t>i</a:t>
            </a:r>
            <a:r>
              <a:rPr lang="en-GB" sz="1200" dirty="0" smtClean="0"/>
              <a:t> </a:t>
            </a:r>
            <a:r>
              <a:rPr lang="en-GB" sz="1200" dirty="0" err="1" smtClean="0"/>
              <a:t>obrtu</a:t>
            </a:r>
            <a:endParaRPr lang="en-GB" dirty="0" smtClean="0"/>
          </a:p>
          <a:p>
            <a:pPr rtl="0"/>
            <a:r>
              <a:rPr lang="en-GB" sz="1200" dirty="0" smtClean="0"/>
              <a:t>- </a:t>
            </a:r>
            <a:r>
              <a:rPr lang="en-GB" sz="1200" dirty="0" err="1" smtClean="0"/>
              <a:t>za</a:t>
            </a:r>
            <a:r>
              <a:rPr lang="en-GB" sz="1200" dirty="0" smtClean="0"/>
              <a:t> </a:t>
            </a:r>
            <a:r>
              <a:rPr lang="en-GB" sz="1200" dirty="0" err="1" smtClean="0"/>
              <a:t>kasniji</a:t>
            </a:r>
            <a:r>
              <a:rPr lang="en-GB" sz="1200" dirty="0" smtClean="0"/>
              <a:t> </a:t>
            </a:r>
            <a:r>
              <a:rPr lang="en-GB" sz="1200" dirty="0" err="1" smtClean="0"/>
              <a:t>grčki</a:t>
            </a:r>
            <a:r>
              <a:rPr lang="en-GB" sz="1200" dirty="0" smtClean="0"/>
              <a:t> </a:t>
            </a:r>
            <a:r>
              <a:rPr lang="en-GB" sz="1200" dirty="0" err="1" smtClean="0"/>
              <a:t>razvoj</a:t>
            </a:r>
            <a:r>
              <a:rPr lang="en-GB" sz="1200" dirty="0" smtClean="0"/>
              <a:t> </a:t>
            </a:r>
            <a:r>
              <a:rPr lang="en-GB" sz="1200" dirty="0" err="1" smtClean="0"/>
              <a:t>važno</a:t>
            </a:r>
            <a:r>
              <a:rPr lang="en-GB" sz="1200" dirty="0" smtClean="0"/>
              <a:t> je </a:t>
            </a:r>
            <a:r>
              <a:rPr lang="en-GB" sz="1200" dirty="0" err="1" smtClean="0"/>
              <a:t>istaknuti</a:t>
            </a:r>
            <a:r>
              <a:rPr lang="en-GB" sz="1200" dirty="0" smtClean="0"/>
              <a:t> </a:t>
            </a:r>
            <a:r>
              <a:rPr lang="en-GB" sz="1200" dirty="0" err="1" smtClean="0"/>
              <a:t>i</a:t>
            </a:r>
            <a:r>
              <a:rPr lang="en-GB" sz="1200" dirty="0" smtClean="0"/>
              <a:t> </a:t>
            </a:r>
            <a:r>
              <a:rPr lang="en-GB" sz="1200" dirty="0" err="1" smtClean="0"/>
              <a:t>genezu</a:t>
            </a:r>
            <a:r>
              <a:rPr lang="en-GB" sz="1200" dirty="0" smtClean="0"/>
              <a:t> </a:t>
            </a:r>
            <a:r>
              <a:rPr lang="en-GB" sz="1200" dirty="0" err="1" smtClean="0"/>
              <a:t>polisa</a:t>
            </a:r>
            <a:r>
              <a:rPr lang="en-GB" sz="1200" dirty="0" smtClean="0"/>
              <a:t> </a:t>
            </a:r>
            <a:r>
              <a:rPr lang="en-GB" sz="1200" dirty="0" err="1" smtClean="0"/>
              <a:t>iz</a:t>
            </a:r>
            <a:r>
              <a:rPr lang="en-GB" sz="1200" dirty="0" smtClean="0"/>
              <a:t> </a:t>
            </a:r>
            <a:r>
              <a:rPr lang="en-GB" sz="1200" dirty="0" err="1" smtClean="0"/>
              <a:t>akropolisa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8</a:t>
            </a:fld>
            <a:endParaRPr lang="hr-H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vi-VN" dirty="0" smtClean="0"/>
              <a:t>- nema direktnog kontinuiteta jer je uslijedio pad Mikene i nešto što se stoljećima zvalo grčko mračno doba ili grčki srednji vijek, Ahejci su bježali iz Atike i osnivali maloazijske kolonije kao Milet, Efez, Priena... čiji urbanizam ne poznajemo, jer su ih Perzijanci razorili bez traga</a:t>
            </a:r>
          </a:p>
          <a:p>
            <a:pPr rtl="0"/>
            <a:r>
              <a:rPr lang="vi-VN" dirty="0" smtClean="0"/>
              <a:t>- to je potrajalo 1200-800, kad počinje tzv. arhajsko doba, karakterizirano u matičnoj Atici povezivanjem sela u sinoikistički sistem, te opet formiranjem polisa, jezgra kojega je agora: grčki duh sav je u toj građanskoj politizaciji demokraciji</a:t>
            </a:r>
          </a:p>
          <a:p>
            <a:pPr rtl="0"/>
            <a:r>
              <a:rPr lang="vi-VN" dirty="0" smtClean="0"/>
              <a:t>- ali ostatak grada nastaje stihijski, siromašan je i neugledan, a</a:t>
            </a:r>
            <a:r>
              <a:rPr lang="hr-HR" dirty="0" smtClean="0"/>
              <a:t> </a:t>
            </a:r>
            <a:r>
              <a:rPr lang="vi-VN" dirty="0" smtClean="0"/>
              <a:t>diktat konfiguracije terena i zidina koje je prati, kao i škrtost zemlje, prirodno ograničava širenje grada i stoga je period pun emigracije u kolonije</a:t>
            </a:r>
          </a:p>
          <a:p>
            <a:pPr rtl="0"/>
            <a:r>
              <a:rPr lang="vi-VN" dirty="0" smtClean="0"/>
              <a:t>- kolonije su parcelacijski i planimetrijski pravilne, što opet proizlazi iz etike građanske jednakosti: svaki kolonist dobiva svoju parcelu unutar zidina za kuću i jednu izvan za poljoprivredu, što čitamo iz Psefizme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9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pPr>
              <a:defRPr/>
            </a:pPr>
            <a:fld id="{AD116D5C-5EE9-4F43-BF52-FB6F9AFC2245}" type="datetimeFigureOut">
              <a:rPr lang="hr-HR" smtClean="0"/>
              <a:pPr>
                <a:defRPr/>
              </a:pPr>
              <a:t>31.5.2022.</a:t>
            </a:fld>
            <a:endParaRPr lang="hr-HR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pPr>
              <a:defRPr/>
            </a:pPr>
            <a:fld id="{A4B75267-5E13-4BD5-8EB1-7D27D36F3DFF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pPr>
              <a:defRPr/>
            </a:pPr>
            <a:fld id="{AD116D5C-5EE9-4F43-BF52-FB6F9AFC2245}" type="datetimeFigureOut">
              <a:rPr lang="hr-HR" smtClean="0"/>
              <a:pPr>
                <a:defRPr/>
              </a:pPr>
              <a:t>31.5.2022.</a:t>
            </a:fld>
            <a:endParaRPr lang="hr-HR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pPr>
              <a:defRPr/>
            </a:pPr>
            <a:fld id="{A4B75267-5E13-4BD5-8EB1-7D27D36F3DFF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732090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912B14-C792-432D-8CFC-12F646F1B7F2}" type="datetimeFigureOut">
              <a:rPr lang="hr-HR" smtClean="0"/>
              <a:pPr>
                <a:defRPr/>
              </a:pPr>
              <a:t>31.5.2022.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7F13-C201-4507-B72F-4B11C348379D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7726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>
              <a:defRPr/>
            </a:pPr>
            <a:fld id="{36E94603-A64B-4481-9B20-8A95CBBBAEDA}" type="datetimeFigureOut">
              <a:rPr lang="hr-HR" smtClean="0"/>
              <a:pPr>
                <a:defRPr/>
              </a:pPr>
              <a:t>31.5.2022.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>
              <a:defRPr/>
            </a:pPr>
            <a:fld id="{6BDA3E2A-6460-4F51-BC21-43514DCB28BB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8" r:id="rId2"/>
    <p:sldLayoutId id="2147483955" r:id="rId3"/>
    <p:sldLayoutId id="2147483967" r:id="rId4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64331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600" b="1" dirty="0" smtClean="0">
                <a:solidFill>
                  <a:srgbClr val="FFCC66"/>
                </a:solidFill>
                <a:latin typeface="Bell Gothic Std Black" pitchFamily="34" charset="0"/>
              </a:rPr>
              <a:t>KRATKA POVIJEST </a:t>
            </a:r>
          </a:p>
          <a:p>
            <a:pPr algn="ctr">
              <a:defRPr/>
            </a:pPr>
            <a:r>
              <a:rPr lang="en-GB" sz="3600" b="1" dirty="0" smtClean="0">
                <a:solidFill>
                  <a:srgbClr val="FFCC66"/>
                </a:solidFill>
                <a:latin typeface="Bell Gothic Std Black" pitchFamily="34" charset="0"/>
              </a:rPr>
              <a:t>PROSTORNOG PLANIRANJA</a:t>
            </a:r>
            <a:endParaRPr lang="en-GB" sz="3600" b="1" dirty="0">
              <a:solidFill>
                <a:srgbClr val="FFCC66"/>
              </a:solidFill>
              <a:latin typeface="Bell Gothic Std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29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5" y="1500174"/>
            <a:ext cx="3643306" cy="521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KLASIČNA GRČKA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0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142844" y="1643050"/>
            <a:ext cx="50720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buFontTx/>
              <a:buChar char="-"/>
              <a:defRPr/>
            </a:pP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grad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djelo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građana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ne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volje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vladara</a:t>
            </a: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buFontTx/>
              <a:buChar char="-"/>
              <a:defRPr/>
            </a:pP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razvijeno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urbanističko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zakonodavstvo</a:t>
            </a: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buFontTx/>
              <a:buChar char="-"/>
              <a:defRPr/>
            </a:pP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organiziran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na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pravilima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racionalnosti</a:t>
            </a: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buFontTx/>
              <a:buChar char="-"/>
              <a:defRPr/>
            </a:pP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utopizam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: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idealan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grad (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Hipodam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Aristotel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Platon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)</a:t>
            </a:r>
          </a:p>
        </p:txBody>
      </p:sp>
      <p:pic>
        <p:nvPicPr>
          <p:cNvPr id="6149" name="Picture 5" descr="C:\Users\Ivan Cingel\Dropbox\faks\nastupno\prien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83228"/>
            <a:ext cx="4714876" cy="3874771"/>
          </a:xfrm>
          <a:prstGeom prst="rect">
            <a:avLst/>
          </a:prstGeom>
          <a:noFill/>
        </p:spPr>
      </p:pic>
      <p:sp>
        <p:nvSpPr>
          <p:cNvPr id="9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3571868" y="3071810"/>
            <a:ext cx="10715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latin typeface="Trebuchet MS" pitchFamily="34" charset="0"/>
              </a:rPr>
              <a:t>PRIENA</a:t>
            </a:r>
            <a:endParaRPr lang="hr-HR" sz="2000" dirty="0" smtClean="0">
              <a:latin typeface="Trebuchet MS" pitchFamily="34" charset="0"/>
            </a:endParaRPr>
          </a:p>
        </p:txBody>
      </p:sp>
      <p:sp>
        <p:nvSpPr>
          <p:cNvPr id="11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6929454" y="1571612"/>
            <a:ext cx="8572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latin typeface="Trebuchet MS" pitchFamily="34" charset="0"/>
              </a:rPr>
              <a:t>MILET</a:t>
            </a:r>
            <a:endParaRPr lang="hr-HR" sz="2000" dirty="0" smtClean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Ivan Cingel\Dropbox\faks\nastupno\pergam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7211" y="1500174"/>
            <a:ext cx="9501211" cy="5357826"/>
          </a:xfrm>
          <a:prstGeom prst="rect">
            <a:avLst/>
          </a:prstGeom>
          <a:noFill/>
        </p:spPr>
      </p:pic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HELENIZAM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0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142844" y="1643050"/>
            <a:ext cx="22145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1600" dirty="0" err="1" smtClean="0">
                <a:latin typeface="Trebuchet MS" pitchFamily="34" charset="0"/>
              </a:rPr>
              <a:t>kozmopolitska</a:t>
            </a:r>
            <a:r>
              <a:rPr lang="en-GB" sz="1600" dirty="0" smtClean="0">
                <a:latin typeface="Trebuchet MS" pitchFamily="34" charset="0"/>
              </a:rPr>
              <a:t> </a:t>
            </a:r>
            <a:r>
              <a:rPr lang="en-GB" sz="1600" dirty="0" err="1" smtClean="0">
                <a:latin typeface="Trebuchet MS" pitchFamily="34" charset="0"/>
              </a:rPr>
              <a:t>epoha</a:t>
            </a:r>
            <a:r>
              <a:rPr lang="en-GB" sz="1600" dirty="0" smtClean="0">
                <a:latin typeface="Trebuchet MS" pitchFamily="34" charset="0"/>
              </a:rPr>
              <a:t> </a:t>
            </a:r>
            <a:r>
              <a:rPr lang="en-GB" sz="1600" dirty="0" err="1" smtClean="0">
                <a:latin typeface="Trebuchet MS" pitchFamily="34" charset="0"/>
              </a:rPr>
              <a:t>gigantskih</a:t>
            </a:r>
            <a:r>
              <a:rPr lang="en-GB" sz="1600" dirty="0" smtClean="0">
                <a:latin typeface="Trebuchet MS" pitchFamily="34" charset="0"/>
              </a:rPr>
              <a:t> </a:t>
            </a:r>
            <a:r>
              <a:rPr lang="en-GB" sz="1600" dirty="0" err="1" smtClean="0">
                <a:latin typeface="Trebuchet MS" pitchFamily="34" charset="0"/>
              </a:rPr>
              <a:t>metropola</a:t>
            </a:r>
            <a:r>
              <a:rPr lang="en-GB" sz="1600" dirty="0" smtClean="0">
                <a:latin typeface="Trebuchet MS" pitchFamily="34" charset="0"/>
              </a:rPr>
              <a:t>: </a:t>
            </a:r>
            <a:r>
              <a:rPr lang="en-GB" sz="1600" dirty="0" err="1" smtClean="0">
                <a:latin typeface="Trebuchet MS" pitchFamily="34" charset="0"/>
              </a:rPr>
              <a:t>Pergamon</a:t>
            </a:r>
            <a:r>
              <a:rPr lang="en-GB" sz="1600" dirty="0" smtClean="0">
                <a:latin typeface="Trebuchet MS" pitchFamily="34" charset="0"/>
              </a:rPr>
              <a:t>, </a:t>
            </a:r>
            <a:r>
              <a:rPr lang="en-GB" sz="1600" dirty="0" err="1" smtClean="0">
                <a:latin typeface="Trebuchet MS" pitchFamily="34" charset="0"/>
              </a:rPr>
              <a:t>Aleksandrija</a:t>
            </a:r>
            <a:r>
              <a:rPr lang="en-GB" sz="1600" dirty="0" smtClean="0">
                <a:latin typeface="Trebuchet MS" pitchFamily="34" charset="0"/>
              </a:rPr>
              <a:t>, </a:t>
            </a:r>
            <a:r>
              <a:rPr lang="en-GB" sz="1600" dirty="0" err="1" smtClean="0">
                <a:latin typeface="Trebuchet MS" pitchFamily="34" charset="0"/>
              </a:rPr>
              <a:t>Antiohija</a:t>
            </a:r>
            <a:r>
              <a:rPr lang="en-GB" sz="1600" dirty="0" smtClean="0">
                <a:latin typeface="Trebuchet MS" pitchFamily="34" charset="0"/>
              </a:rPr>
              <a:t>, </a:t>
            </a:r>
          </a:p>
          <a:p>
            <a:pPr marL="0" lvl="5">
              <a:defRPr/>
            </a:pPr>
            <a:r>
              <a:rPr lang="en-GB" sz="1600" dirty="0" err="1" smtClean="0">
                <a:latin typeface="Trebuchet MS" pitchFamily="34" charset="0"/>
              </a:rPr>
              <a:t>Seleukija</a:t>
            </a:r>
            <a:r>
              <a:rPr lang="en-GB" sz="1600" dirty="0" smtClean="0">
                <a:latin typeface="Trebuchet MS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1500174"/>
            <a:ext cx="6572264" cy="3352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RIMSKI KASTRUM: URBS QUADRATA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4357694"/>
            <a:ext cx="235745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4643438" y="5143512"/>
            <a:ext cx="23574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1600" dirty="0" smtClean="0">
                <a:latin typeface="Trebuchet MS" pitchFamily="34" charset="0"/>
              </a:rPr>
              <a:t>DISCIPLINA ETRUSCA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: </a:t>
            </a:r>
          </a:p>
          <a:p>
            <a:pPr marL="0" lvl="5">
              <a:buFontTx/>
              <a:buChar char="-"/>
              <a:defRPr/>
            </a:pP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limitacija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gradske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površine</a:t>
            </a: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buFontTx/>
              <a:buChar char="-"/>
              <a:defRPr/>
            </a:pP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decumanus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cardo</a:t>
            </a:r>
            <a:r>
              <a:rPr lang="en-GB" sz="1600" dirty="0" smtClean="0"/>
              <a:t> </a:t>
            </a:r>
            <a:r>
              <a:rPr lang="en-GB" sz="1600" dirty="0" smtClean="0">
                <a:solidFill>
                  <a:srgbClr val="0070C0"/>
                </a:solidFill>
              </a:rPr>
              <a:t>→ </a:t>
            </a:r>
            <a:r>
              <a:rPr lang="en-GB" sz="1600" dirty="0" err="1" smtClean="0">
                <a:solidFill>
                  <a:srgbClr val="0070C0"/>
                </a:solidFill>
              </a:rPr>
              <a:t>insule</a:t>
            </a:r>
            <a:r>
              <a:rPr lang="en-GB" sz="1600" dirty="0" smtClean="0">
                <a:solidFill>
                  <a:srgbClr val="0070C0"/>
                </a:solidFill>
              </a:rPr>
              <a:t>, forum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  </a:t>
            </a:r>
          </a:p>
          <a:p>
            <a:pPr marL="0" lvl="5">
              <a:buFontTx/>
              <a:buChar char="-"/>
              <a:defRPr/>
            </a:pP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4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vrata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grada</a:t>
            </a: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</p:txBody>
      </p:sp>
      <p:sp>
        <p:nvSpPr>
          <p:cNvPr id="12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500034" y="1643050"/>
            <a:ext cx="20716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1600" dirty="0" smtClean="0">
                <a:latin typeface="Trebuchet MS" pitchFamily="34" charset="0"/>
              </a:rPr>
              <a:t>AGRIMETACIJA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: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centurijacija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agera</a:t>
            </a: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defRPr/>
            </a:pPr>
            <a:r>
              <a:rPr lang="en-GB" sz="1600" dirty="0" smtClean="0">
                <a:latin typeface="Trebuchet MS" pitchFamily="34" charset="0"/>
              </a:rPr>
              <a:t>KASTRAMETACIJA: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trasiranje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grada</a:t>
            </a: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</p:txBody>
      </p:sp>
      <p:pic>
        <p:nvPicPr>
          <p:cNvPr id="9220" name="Picture 4" descr="C:\Users\Ivan Cingel\Dropbox\faks\nastupno\castr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14752"/>
            <a:ext cx="4190997" cy="314324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42844" y="3429000"/>
            <a:ext cx="20762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5">
              <a:defRPr/>
            </a:pPr>
            <a:r>
              <a:rPr lang="en-GB" sz="1600" dirty="0" smtClean="0">
                <a:latin typeface="Trebuchet MS" pitchFamily="34" charset="0"/>
              </a:rPr>
              <a:t>CASTRA: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vojni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logor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(POST)HELENISTIČKI, IMPERIJALNI RIM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1266" name="Picture 2" descr="C:\Users\Ivan Cingel\Dropbox\faks\nastupno\rim-make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73"/>
            <a:ext cx="9281553" cy="53578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SALONA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026" name="Picture 2" descr="C:\Users\Ivan Cingel\Dropbox\faks\nastupno\salon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" y="1500174"/>
            <a:ext cx="9139238" cy="6091238"/>
          </a:xfrm>
          <a:prstGeom prst="rect">
            <a:avLst/>
          </a:prstGeom>
          <a:noFill/>
        </p:spPr>
      </p:pic>
      <p:pic>
        <p:nvPicPr>
          <p:cNvPr id="1027" name="Picture 3" descr="C:\Users\Ivan Cingel\Dropbox\faks\nastupno\salona-populacij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69" y="1500174"/>
            <a:ext cx="2000232" cy="20490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DIOKLECIJANOVA PALAČA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2290" name="Picture 2" descr="C:\Users\Ivan Cingel\Dropbox\faks\nastupno\dioklecijan-g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3116"/>
            <a:ext cx="6286512" cy="4714884"/>
          </a:xfrm>
          <a:prstGeom prst="rect">
            <a:avLst/>
          </a:prstGeom>
          <a:noFill/>
        </p:spPr>
      </p:pic>
      <p:pic>
        <p:nvPicPr>
          <p:cNvPr id="12292" name="Picture 4" descr="C:\Users\Ivan Cingel\Dropbox\faks\nastupno\dioklecija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37382" y="1643050"/>
            <a:ext cx="3106618" cy="4000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SREDNJI VIJEK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3314" name="Picture 2" descr="C:\Users\Ivan Cingel\Dropbox\faks\nastupno\ruzi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500174"/>
            <a:ext cx="6780085" cy="5357826"/>
          </a:xfrm>
          <a:prstGeom prst="rect">
            <a:avLst/>
          </a:prstGeom>
          <a:noFill/>
        </p:spPr>
      </p:pic>
      <p:pic>
        <p:nvPicPr>
          <p:cNvPr id="13315" name="Picture 3" descr="C:\Users\Ivan Cingel\Dropbox\faks\nastupno\dubrovnik-airport-gui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1500173"/>
            <a:ext cx="3500430" cy="1823141"/>
          </a:xfrm>
          <a:prstGeom prst="rect">
            <a:avLst/>
          </a:prstGeom>
          <a:noFill/>
        </p:spPr>
      </p:pic>
      <p:pic>
        <p:nvPicPr>
          <p:cNvPr id="13316" name="Picture 4" descr="C:\Users\Ivan Cingel\Dropbox\faks\nastupno\Korcula-old-town_aerial_shutterstock_133570007_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3286124"/>
            <a:ext cx="3500429" cy="1968991"/>
          </a:xfrm>
          <a:prstGeom prst="rect">
            <a:avLst/>
          </a:prstGeom>
          <a:noFill/>
        </p:spPr>
      </p:pic>
      <p:pic>
        <p:nvPicPr>
          <p:cNvPr id="13317" name="Picture 5" descr="C:\Users\Ivan Cingel\Dropbox\faks\nastupno\Pa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5143512"/>
            <a:ext cx="3500430" cy="1846305"/>
          </a:xfrm>
          <a:prstGeom prst="rect">
            <a:avLst/>
          </a:prstGeom>
          <a:noFill/>
        </p:spPr>
      </p:pic>
      <p:sp>
        <p:nvSpPr>
          <p:cNvPr id="10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7643834" y="1500174"/>
            <a:ext cx="15001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DUBROVNIK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1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7858148" y="3357562"/>
            <a:ext cx="12858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KORČULA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2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8429620" y="6286520"/>
            <a:ext cx="7143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PAG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3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214282" y="6286520"/>
            <a:ext cx="27146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RUŽICA (ORAHOVICA)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5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285720" y="1643050"/>
            <a:ext cx="19288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b="1" strike="sngStrike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 pitchFamily="34" charset="0"/>
              </a:rPr>
              <a:t>POLIS</a:t>
            </a:r>
          </a:p>
          <a:p>
            <a:pPr marL="0" lvl="5">
              <a:defRPr/>
            </a:pPr>
            <a:r>
              <a:rPr lang="en-GB" sz="2000" b="1" strike="sngStrike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 pitchFamily="34" charset="0"/>
              </a:rPr>
              <a:t>URBS</a:t>
            </a:r>
          </a:p>
          <a:p>
            <a:pPr marL="0" lvl="5">
              <a:defRPr/>
            </a:pPr>
            <a:r>
              <a:rPr lang="en-GB" sz="2000" b="1" strike="sngStrike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 pitchFamily="34" charset="0"/>
              </a:rPr>
              <a:t>CIVITAS</a:t>
            </a:r>
          </a:p>
          <a:p>
            <a:pPr marL="0" lvl="5">
              <a:defRPr/>
            </a:pPr>
            <a:r>
              <a:rPr lang="en-GB" sz="2000" b="1" strike="sngStrike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 pitchFamily="34" charset="0"/>
              </a:rPr>
              <a:t>PAX ROMANA </a:t>
            </a:r>
            <a:endParaRPr lang="hr-HR" sz="2000" b="1" strike="sngStrike" dirty="0" smtClean="0">
              <a:ln w="12700">
                <a:solidFill>
                  <a:srgbClr val="FF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RENESANSNI CITTA IDEALE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8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142844" y="6357958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PALMANOVA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9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5643570" y="1500174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KARLOVAC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2050" name="Picture 2" descr="C:\Users\Ivan Cingel\Dropbox\faks\nastupno\Fra_Carnevale_-_The_Ideal_City_-_Walters_376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5992"/>
            <a:ext cx="9144000" cy="33111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ZVJEZDASTE FORTIFIKACIJE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4338" name="Picture 2" descr="C:\Users\Ivan Cingel\Dropbox\faks\nastupno\Renaissance_star-shaped_fortress_in_Karlovac,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62" y="1455912"/>
            <a:ext cx="3643338" cy="5402088"/>
          </a:xfrm>
          <a:prstGeom prst="rect">
            <a:avLst/>
          </a:prstGeom>
          <a:noFill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00174"/>
            <a:ext cx="2500330" cy="188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 descr="C:\Users\Ivan Cingel\Dropbox\faks\nastupno\PALMANOV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89875"/>
            <a:ext cx="5503573" cy="3468125"/>
          </a:xfrm>
          <a:prstGeom prst="rect">
            <a:avLst/>
          </a:prstGeom>
          <a:noFill/>
        </p:spPr>
      </p:pic>
      <p:sp>
        <p:nvSpPr>
          <p:cNvPr id="8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142844" y="6357958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PALMANOVA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9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5643570" y="1500174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KARLOVAC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PROSVJETITELJSKI APSOLUTIZAM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8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142844" y="6357958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PALMANOVA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3079" name="Picture 7" descr="C:\Users\Ivan Cingel\Dropbox\faks\nastupno\VERSAILL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500173"/>
            <a:ext cx="5147254" cy="3071835"/>
          </a:xfrm>
          <a:prstGeom prst="rect">
            <a:avLst/>
          </a:prstGeom>
          <a:noFill/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3374597"/>
            <a:ext cx="4643438" cy="3483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142844" y="4643446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latin typeface="Trebuchet MS" pitchFamily="34" charset="0"/>
              </a:rPr>
              <a:t>VERSAILLES</a:t>
            </a:r>
            <a:endParaRPr lang="hr-HR" sz="2000" dirty="0" smtClean="0">
              <a:latin typeface="Trebuchet MS" pitchFamily="34" charset="0"/>
            </a:endParaRPr>
          </a:p>
        </p:txBody>
      </p:sp>
      <p:sp>
        <p:nvSpPr>
          <p:cNvPr id="14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6929454" y="2285992"/>
            <a:ext cx="20717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latin typeface="Trebuchet MS" pitchFamily="34" charset="0"/>
              </a:rPr>
              <a:t>BERNINIJEVE KOLONADE, TRG </a:t>
            </a:r>
            <a:r>
              <a:rPr lang="en-GB" sz="2000" dirty="0" err="1" smtClean="0">
                <a:latin typeface="Trebuchet MS" pitchFamily="34" charset="0"/>
              </a:rPr>
              <a:t>sv</a:t>
            </a:r>
            <a:r>
              <a:rPr lang="en-GB" sz="2000" dirty="0" smtClean="0">
                <a:latin typeface="Trebuchet MS" pitchFamily="34" charset="0"/>
              </a:rPr>
              <a:t>. PETRA, RIM</a:t>
            </a:r>
            <a:endParaRPr lang="hr-HR" sz="2000" dirty="0" smtClean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KAMENO DOBA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2055" name="Picture 7" descr="C:\Users\Ivan Cingel\Dropbox\faks\nastupno\spilj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74"/>
            <a:ext cx="9144000" cy="5634990"/>
          </a:xfrm>
          <a:prstGeom prst="rect">
            <a:avLst/>
          </a:prstGeom>
          <a:noFill/>
        </p:spPr>
      </p:pic>
      <p:sp>
        <p:nvSpPr>
          <p:cNvPr id="10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142844" y="1643050"/>
            <a:ext cx="50720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hr-HR" sz="2000" dirty="0" smtClean="0">
                <a:solidFill>
                  <a:schemeClr val="bg1"/>
                </a:solidFill>
                <a:latin typeface="Trebuchet MS" pitchFamily="34" charset="0"/>
              </a:rPr>
              <a:t>prije: lovačko-nomadska faza - spilje, zakloništa, zemunice, šatori, kolibe…</a:t>
            </a:r>
          </a:p>
          <a:p>
            <a:pPr marL="0" lvl="5">
              <a:defRPr/>
            </a:pP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marL="0" lvl="5">
              <a:defRPr/>
            </a:pPr>
            <a:r>
              <a:rPr lang="hr-HR" sz="2000" dirty="0" smtClean="0">
                <a:solidFill>
                  <a:srgbClr val="FFFF00"/>
                </a:solidFill>
                <a:latin typeface="Trebuchet MS" pitchFamily="34" charset="0"/>
              </a:rPr>
              <a:t>NEOLITSKA AGRARNA REVOLUCIJA</a:t>
            </a:r>
          </a:p>
          <a:p>
            <a:pPr marL="0" lvl="5">
              <a:defRPr/>
            </a:pP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marL="0" lvl="5">
              <a:defRPr/>
            </a:pPr>
            <a:r>
              <a:rPr lang="hr-HR" sz="2000" dirty="0" smtClean="0">
                <a:solidFill>
                  <a:schemeClr val="bg1"/>
                </a:solidFill>
                <a:latin typeface="Trebuchet MS" pitchFamily="34" charset="0"/>
              </a:rPr>
              <a:t>poslije: poljoprivredno-stacionarna faza</a:t>
            </a:r>
            <a:endParaRPr lang="hr-HR" sz="20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TVRĐA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8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142844" y="6357958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PALMANOVA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9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5643570" y="1500174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KARLOVAC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4098" name="Picture 2" descr="C:\Users\Ivan Cingel\Dropbox\faks\nastupno\TVRDJ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4366" y="3429000"/>
            <a:ext cx="5069633" cy="3429000"/>
          </a:xfrm>
          <a:prstGeom prst="rect">
            <a:avLst/>
          </a:prstGeom>
          <a:noFill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00175"/>
            <a:ext cx="4526781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GRAD INDUSTRIJSKE REVOLUCIJE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8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142844" y="6357958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PALMANOVA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9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5643570" y="1500174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KARLOVAC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500174"/>
            <a:ext cx="4214810" cy="2375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29066"/>
            <a:ext cx="4974688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4572008"/>
            <a:ext cx="2600660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1500174"/>
            <a:ext cx="349250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214282" y="1785926"/>
            <a:ext cx="928459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rgbClr val="0070C0"/>
                </a:solidFill>
              </a:rPr>
              <a:t>smog </a:t>
            </a:r>
          </a:p>
          <a:p>
            <a:pPr algn="ctr"/>
            <a:r>
              <a:rPr lang="en-GB" dirty="0" smtClean="0">
                <a:solidFill>
                  <a:srgbClr val="0070C0"/>
                </a:solidFill>
              </a:rPr>
              <a:t>=</a:t>
            </a:r>
          </a:p>
          <a:p>
            <a:pPr algn="ctr"/>
            <a:r>
              <a:rPr lang="en-GB" dirty="0" smtClean="0">
                <a:solidFill>
                  <a:srgbClr val="0070C0"/>
                </a:solidFill>
              </a:rPr>
              <a:t>smoke </a:t>
            </a:r>
          </a:p>
          <a:p>
            <a:pPr algn="ctr"/>
            <a:r>
              <a:rPr lang="en-GB" dirty="0" smtClean="0">
                <a:solidFill>
                  <a:srgbClr val="0070C0"/>
                </a:solidFill>
              </a:rPr>
              <a:t>+ </a:t>
            </a:r>
          </a:p>
          <a:p>
            <a:pPr algn="ctr"/>
            <a:r>
              <a:rPr lang="en-GB" dirty="0" smtClean="0">
                <a:solidFill>
                  <a:srgbClr val="0070C0"/>
                </a:solidFill>
              </a:rPr>
              <a:t>fog</a:t>
            </a:r>
          </a:p>
        </p:txBody>
      </p:sp>
    </p:spTree>
    <p:extLst>
      <p:ext uri="{BB962C8B-B14F-4D97-AF65-F5344CB8AC3E}">
        <p14:creationId xmlns:p14="http://schemas.microsoft.com/office/powerpoint/2010/main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BARUN UMJESTO URBANISTA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8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142844" y="6357958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PALMANOVA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9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5643570" y="1500174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KARLOVAC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6148" name="Picture 4" descr="C:\Users\Ivan Cingel\Dropbox\faks\nastupno\hausman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74"/>
            <a:ext cx="9144000" cy="548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FORM FOLLOWS FUNCTION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8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142844" y="6357958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PALMANOVA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9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5643570" y="1500174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KARLOVAC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7171" name="Picture 3" descr="C:\Users\Ivan Cingel\Dropbox\faks\nastupno\corbu_ha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8938" y="1500174"/>
            <a:ext cx="2715062" cy="1928826"/>
          </a:xfrm>
          <a:prstGeom prst="rect">
            <a:avLst/>
          </a:prstGeom>
          <a:noFill/>
        </p:spPr>
      </p:pic>
      <p:sp>
        <p:nvSpPr>
          <p:cNvPr id="10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3857620" y="1643050"/>
            <a:ext cx="207170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latin typeface="Trebuchet MS" pitchFamily="34" charset="0"/>
              </a:rPr>
              <a:t>CIAM – </a:t>
            </a:r>
            <a:r>
              <a:rPr lang="en-GB" sz="2000" dirty="0" err="1" smtClean="0">
                <a:latin typeface="Trebuchet MS" pitchFamily="34" charset="0"/>
              </a:rPr>
              <a:t>Atenska</a:t>
            </a:r>
            <a:r>
              <a:rPr lang="en-GB" sz="2000" dirty="0" smtClean="0">
                <a:latin typeface="Trebuchet MS" pitchFamily="34" charset="0"/>
              </a:rPr>
              <a:t> </a:t>
            </a:r>
            <a:r>
              <a:rPr lang="en-GB" sz="2000" dirty="0" err="1" smtClean="0">
                <a:latin typeface="Trebuchet MS" pitchFamily="34" charset="0"/>
              </a:rPr>
              <a:t>povelja</a:t>
            </a:r>
            <a:r>
              <a:rPr lang="en-GB" sz="2000" dirty="0" smtClean="0">
                <a:latin typeface="Trebuchet MS" pitchFamily="34" charset="0"/>
              </a:rPr>
              <a:t>, 1928.</a:t>
            </a:r>
          </a:p>
          <a:p>
            <a:pPr marL="0" lvl="5">
              <a:defRPr/>
            </a:pPr>
            <a:endParaRPr lang="en-GB" sz="2000" dirty="0" smtClean="0">
              <a:latin typeface="Trebuchet MS" pitchFamily="34" charset="0"/>
            </a:endParaRPr>
          </a:p>
          <a:p>
            <a:pPr marL="0" lvl="5">
              <a:defRPr/>
            </a:pP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Le Corbusier:</a:t>
            </a:r>
          </a:p>
          <a:p>
            <a:pPr marL="0" lvl="5">
              <a:defRPr/>
            </a:pP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SRUŠITI PARIZ!</a:t>
            </a:r>
            <a:endParaRPr lang="hr-HR" sz="1600" dirty="0" smtClean="0">
              <a:solidFill>
                <a:srgbClr val="0070C0"/>
              </a:solidFill>
              <a:latin typeface="Trebuchet MS" pitchFamily="34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00174"/>
            <a:ext cx="3296358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 descr="C:\Users\Ivan Cingel\Dropbox\faks\nastupno\lamel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3401929"/>
            <a:ext cx="5929322" cy="34560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FORM FOLLOWS FIASCO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8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142844" y="6357958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PALMANOVA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9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5643570" y="1500174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KARLOVAC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8196" name="Picture 4" descr="C:\Users\Ivan Cingel\Dropbox\faks\nastupno\uni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500175"/>
            <a:ext cx="4327102" cy="3786214"/>
          </a:xfrm>
          <a:prstGeom prst="rect">
            <a:avLst/>
          </a:prstGeom>
          <a:noFill/>
        </p:spPr>
      </p:pic>
      <p:pic>
        <p:nvPicPr>
          <p:cNvPr id="8197" name="Picture 5" descr="C:\Users\Ivan Cingel\Dropbox\faks\nastupno\uffizz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1496" y="3286123"/>
            <a:ext cx="4762503" cy="3571877"/>
          </a:xfrm>
          <a:prstGeom prst="rect">
            <a:avLst/>
          </a:prstGeom>
          <a:noFill/>
        </p:spPr>
      </p:pic>
      <p:pic>
        <p:nvPicPr>
          <p:cNvPr id="8198" name="Picture 6" descr="C:\Users\Ivan Cingel\Dropbox\faks\nastupno\FF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74000" y="1500174"/>
            <a:ext cx="1293812" cy="1695450"/>
          </a:xfrm>
          <a:prstGeom prst="rect">
            <a:avLst/>
          </a:prstGeom>
          <a:noFill/>
        </p:spPr>
      </p:pic>
      <p:sp>
        <p:nvSpPr>
          <p:cNvPr id="12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142844" y="5349895"/>
            <a:ext cx="22860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latin typeface="Trebuchet MS" pitchFamily="34" charset="0"/>
              </a:rPr>
              <a:t>“STRADAFOBIJA”</a:t>
            </a:r>
          </a:p>
        </p:txBody>
      </p:sp>
    </p:spTree>
    <p:extLst>
      <p:ext uri="{BB962C8B-B14F-4D97-AF65-F5344CB8AC3E}">
        <p14:creationId xmlns:p14="http://schemas.microsoft.com/office/powerpoint/2010/main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GENERIČKI POST-URBANI GRAD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8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142844" y="6357958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PALMANOVA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9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5643570" y="1500174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KARLOVAC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74"/>
            <a:ext cx="9144000" cy="4690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71942"/>
            <a:ext cx="9144000" cy="378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214282" y="3500438"/>
            <a:ext cx="35719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“JUNKSPACE” (</a:t>
            </a:r>
            <a:r>
              <a:rPr lang="en-GB" sz="2000" dirty="0" err="1" smtClean="0">
                <a:solidFill>
                  <a:schemeClr val="bg1"/>
                </a:solidFill>
                <a:latin typeface="Trebuchet MS" pitchFamily="34" charset="0"/>
              </a:rPr>
              <a:t>Rem</a:t>
            </a: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GB" sz="2000" dirty="0" err="1" smtClean="0">
                <a:solidFill>
                  <a:schemeClr val="bg1"/>
                </a:solidFill>
                <a:latin typeface="Trebuchet MS" pitchFamily="34" charset="0"/>
              </a:rPr>
              <a:t>Koolhaas</a:t>
            </a: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)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1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285720" y="6215082"/>
            <a:ext cx="85725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ZAMAGLJENJE RAZLIKE IZMEĐU CENTRA I LEDINE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KOLIJEVKE CIVILIZACIJE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0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6357950" y="1643050"/>
            <a:ext cx="2714644" cy="5001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hr-HR" sz="1600" dirty="0" smtClean="0">
                <a:latin typeface="Trebuchet MS" pitchFamily="34" charset="0"/>
              </a:rPr>
              <a:t>dolina Nila</a:t>
            </a: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: prve stalne naseobine (Merimda, Beni Salan, El Faiyum, El Hatar…)</a:t>
            </a: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spcBef>
                <a:spcPts val="600"/>
              </a:spcBef>
              <a:defRPr/>
            </a:pPr>
            <a:r>
              <a:rPr lang="hr-HR" sz="1600" dirty="0" smtClean="0">
                <a:latin typeface="Trebuchet MS" pitchFamily="34" charset="0"/>
              </a:rPr>
              <a:t>brdski Kurdistan</a:t>
            </a: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: prva sela na bazi agrikulture (Tepe Siyalk, Tell Arpašia, 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Tell </a:t>
            </a: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Hassuna, Tepe Gawra…)</a:t>
            </a: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spcBef>
                <a:spcPts val="600"/>
              </a:spcBef>
              <a:spcAft>
                <a:spcPts val="600"/>
              </a:spcAft>
              <a:defRPr/>
            </a:pPr>
            <a:r>
              <a:rPr lang="hr-HR" sz="1600" dirty="0" smtClean="0">
                <a:latin typeface="Trebuchet MS" pitchFamily="34" charset="0"/>
              </a:rPr>
              <a:t>Anatolija: </a:t>
            </a: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prva 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gust</a:t>
            </a: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a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i</a:t>
            </a: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 monolitna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protourbana</a:t>
            </a: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 aglomeracija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(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Çatalhöyük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)</a:t>
            </a:r>
          </a:p>
          <a:p>
            <a:pPr marL="0" lvl="5">
              <a:defRPr/>
            </a:pPr>
            <a:r>
              <a:rPr lang="en-GB" sz="1600" dirty="0" err="1" smtClean="0">
                <a:latin typeface="Trebuchet MS" pitchFamily="34" charset="0"/>
              </a:rPr>
              <a:t>Palestina</a:t>
            </a:r>
            <a:r>
              <a:rPr lang="en-GB" sz="1600" dirty="0" smtClean="0">
                <a:latin typeface="Trebuchet MS" pitchFamily="34" charset="0"/>
              </a:rPr>
              <a:t>: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prva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utvrđena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urbana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aglomeracija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(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Jerihon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)</a:t>
            </a:r>
          </a:p>
          <a:p>
            <a:pPr marL="0" lvl="5">
              <a:defRPr/>
            </a:pP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defRPr/>
            </a:pP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defRPr/>
            </a:pPr>
            <a:r>
              <a:rPr lang="en-GB" sz="1600" dirty="0" err="1" smtClean="0">
                <a:latin typeface="Trebuchet MS" pitchFamily="34" charset="0"/>
              </a:rPr>
              <a:t>Tesalija</a:t>
            </a:r>
            <a:r>
              <a:rPr lang="en-GB" sz="1600" dirty="0" smtClean="0">
                <a:latin typeface="Trebuchet MS" pitchFamily="34" charset="0"/>
              </a:rPr>
              <a:t>: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najstarije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akropole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s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megaronima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(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Seksto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Dimini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)</a:t>
            </a:r>
            <a:endParaRPr lang="hr-HR" sz="1600" dirty="0">
              <a:solidFill>
                <a:srgbClr val="0070C0"/>
              </a:solidFill>
              <a:latin typeface="Trebuchet MS" pitchFamily="34" charset="0"/>
            </a:endParaRPr>
          </a:p>
        </p:txBody>
      </p:sp>
      <p:sp>
        <p:nvSpPr>
          <p:cNvPr id="5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142844" y="1643050"/>
            <a:ext cx="17145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1600" dirty="0" smtClean="0">
                <a:latin typeface="Trebuchet MS" pitchFamily="34" charset="0"/>
              </a:rPr>
              <a:t>LEPENSKI VIR: </a:t>
            </a: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najstarije stalno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i</a:t>
            </a: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 plani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rano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naselje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u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Europi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endParaRPr lang="hr-HR" sz="1600" dirty="0">
              <a:solidFill>
                <a:srgbClr val="0070C0"/>
              </a:solidFill>
              <a:latin typeface="Trebuchet MS" pitchFamily="34" charset="0"/>
            </a:endParaRPr>
          </a:p>
        </p:txBody>
      </p:sp>
      <p:pic>
        <p:nvPicPr>
          <p:cNvPr id="1032" name="Picture 8" descr="C:\Users\Ivan Cingel\Dropbox\faks\nastupno\Fertile_crescent_Neolithic_B_circa_7500_B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05690"/>
            <a:ext cx="6286512" cy="265231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571472" y="3357562"/>
            <a:ext cx="17145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hr-HR" sz="2000" dirty="0" smtClean="0">
                <a:latin typeface="Trebuchet MS" pitchFamily="34" charset="0"/>
              </a:rPr>
              <a:t>“PLODNI POLUMJESEC</a:t>
            </a:r>
          </a:p>
        </p:txBody>
      </p:sp>
      <p:pic>
        <p:nvPicPr>
          <p:cNvPr id="1030" name="Picture 6" descr="C:\Users\Ivan Cingel\Dropbox\faks\nastupno\800px-Map_of_fertile_crescen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1785926"/>
            <a:ext cx="3889063" cy="23574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BRONČANO I ŽELJEZNO DOBA (EUROPA)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4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6929454" y="1571612"/>
            <a:ext cx="207170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spcAft>
                <a:spcPts val="600"/>
              </a:spcAft>
              <a:defRPr/>
            </a:pPr>
            <a:r>
              <a:rPr lang="en-GB" sz="1600" dirty="0" err="1" smtClean="0">
                <a:latin typeface="Trebuchet MS" pitchFamily="34" charset="0"/>
              </a:rPr>
              <a:t>megaliti</a:t>
            </a:r>
            <a:r>
              <a:rPr lang="en-GB" sz="1600" dirty="0" smtClean="0">
                <a:latin typeface="Trebuchet MS" pitchFamily="34" charset="0"/>
              </a:rPr>
              <a:t>: 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Stonehenge, Carnac, Malta,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Pirineji</a:t>
            </a: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defRPr/>
            </a:pPr>
            <a:r>
              <a:rPr lang="en-GB" sz="1600" dirty="0" err="1" smtClean="0">
                <a:latin typeface="Trebuchet MS" pitchFamily="34" charset="0"/>
              </a:rPr>
              <a:t>terramare</a:t>
            </a:r>
            <a:r>
              <a:rPr lang="en-GB" sz="1600" dirty="0" smtClean="0">
                <a:latin typeface="Trebuchet MS" pitchFamily="34" charset="0"/>
              </a:rPr>
              <a:t> (</a:t>
            </a:r>
            <a:r>
              <a:rPr lang="en-GB" sz="1600" dirty="0" err="1" smtClean="0">
                <a:latin typeface="Trebuchet MS" pitchFamily="34" charset="0"/>
              </a:rPr>
              <a:t>sojenice</a:t>
            </a:r>
            <a:r>
              <a:rPr lang="en-GB" sz="1600" dirty="0" smtClean="0">
                <a:latin typeface="Trebuchet MS" pitchFamily="34" charset="0"/>
              </a:rPr>
              <a:t>)</a:t>
            </a: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: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na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poplavnim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nizinama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rijeke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Po,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Biskupin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u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Poljskoj</a:t>
            </a: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spcBef>
                <a:spcPts val="600"/>
              </a:spcBef>
              <a:defRPr/>
            </a:pPr>
            <a:r>
              <a:rPr lang="en-GB" sz="1600" dirty="0" err="1" smtClean="0">
                <a:latin typeface="Trebuchet MS" pitchFamily="34" charset="0"/>
              </a:rPr>
              <a:t>ilirske</a:t>
            </a:r>
            <a:r>
              <a:rPr lang="en-GB" sz="1600" dirty="0" smtClean="0">
                <a:latin typeface="Trebuchet MS" pitchFamily="34" charset="0"/>
              </a:rPr>
              <a:t> </a:t>
            </a:r>
            <a:r>
              <a:rPr lang="en-GB" sz="1600" dirty="0" err="1" smtClean="0">
                <a:latin typeface="Trebuchet MS" pitchFamily="34" charset="0"/>
              </a:rPr>
              <a:t>gradine</a:t>
            </a:r>
            <a:r>
              <a:rPr lang="hr-HR" sz="1600" dirty="0" smtClean="0">
                <a:latin typeface="Trebuchet MS" pitchFamily="34" charset="0"/>
              </a:rPr>
              <a:t>: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Istra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Veneto,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Vučedol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Lika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Dinaridi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Bosna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Crna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Gora,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Albanija</a:t>
            </a: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spcBef>
                <a:spcPts val="600"/>
              </a:spcBef>
              <a:defRPr/>
            </a:pPr>
            <a:r>
              <a:rPr lang="en-GB" sz="1600" dirty="0" err="1" smtClean="0">
                <a:latin typeface="Trebuchet MS" pitchFamily="34" charset="0"/>
              </a:rPr>
              <a:t>keltski</a:t>
            </a:r>
            <a:r>
              <a:rPr lang="en-GB" sz="1600" dirty="0" smtClean="0">
                <a:latin typeface="Trebuchet MS" pitchFamily="34" charset="0"/>
              </a:rPr>
              <a:t> </a:t>
            </a:r>
            <a:r>
              <a:rPr lang="en-GB" sz="1600" dirty="0" err="1" smtClean="0">
                <a:latin typeface="Trebuchet MS" pitchFamily="34" charset="0"/>
              </a:rPr>
              <a:t>kasteli</a:t>
            </a:r>
            <a:r>
              <a:rPr lang="en-GB" sz="1600" dirty="0" smtClean="0">
                <a:latin typeface="Trebuchet MS" pitchFamily="34" charset="0"/>
              </a:rPr>
              <a:t>: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Španjolska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Portugal,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Francuska</a:t>
            </a: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spcBef>
                <a:spcPts val="600"/>
              </a:spcBef>
              <a:defRPr/>
            </a:pPr>
            <a:r>
              <a:rPr lang="en-GB" sz="1600" dirty="0" err="1" smtClean="0">
                <a:latin typeface="Trebuchet MS" pitchFamily="34" charset="0"/>
              </a:rPr>
              <a:t>nuraghi</a:t>
            </a: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: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Sardinija</a:t>
            </a: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28934"/>
            <a:ext cx="2813479" cy="392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3" y="1500174"/>
            <a:ext cx="394058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3857627"/>
            <a:ext cx="3979675" cy="3000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MEĐURJEČJE EUFRATA I TIGRISA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0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142844" y="1643050"/>
            <a:ext cx="8786874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1600" dirty="0" smtClean="0">
                <a:latin typeface="Trebuchet MS" pitchFamily="34" charset="0"/>
              </a:rPr>
              <a:t>SUMERSKI GRADOVI-DRŽAVE: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Eridu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Uruk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Ur,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Kiš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Nipur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Lagaš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Larsa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…</a:t>
            </a:r>
          </a:p>
          <a:p>
            <a:pPr marL="0" lvl="5">
              <a:defRPr/>
            </a:pPr>
            <a:r>
              <a:rPr lang="en-GB" sz="1600" dirty="0" smtClean="0"/>
              <a:t>→ A</a:t>
            </a:r>
            <a:r>
              <a:rPr lang="en-GB" sz="1600" dirty="0" smtClean="0">
                <a:latin typeface="Trebuchet MS" pitchFamily="34" charset="0"/>
              </a:rPr>
              <a:t>KADSKO CARSTVO </a:t>
            </a:r>
            <a:r>
              <a:rPr lang="en-GB" sz="1600" dirty="0" smtClean="0"/>
              <a:t>→ BABILON → ASIRSKO CARSTVO → NOVI BABILON → PERZIJA</a:t>
            </a:r>
          </a:p>
          <a:p>
            <a:pPr marL="0" lvl="5">
              <a:spcBef>
                <a:spcPts val="600"/>
              </a:spcBef>
              <a:defRPr/>
            </a:pPr>
            <a:r>
              <a:rPr lang="en-GB" sz="2000" dirty="0" smtClean="0">
                <a:latin typeface="Trebuchet MS" pitchFamily="34" charset="0"/>
              </a:rPr>
              <a:t>HAMURABIJEV ZAKONIK: </a:t>
            </a:r>
            <a:r>
              <a:rPr lang="en-GB" sz="2000" dirty="0" smtClean="0">
                <a:solidFill>
                  <a:srgbClr val="0070C0"/>
                </a:solidFill>
                <a:latin typeface="Trebuchet MS" pitchFamily="34" charset="0"/>
              </a:rPr>
              <a:t>PRVO PISANO URBANISTIČKO ZAKONODAVSTVO!</a:t>
            </a:r>
          </a:p>
        </p:txBody>
      </p:sp>
      <p:pic>
        <p:nvPicPr>
          <p:cNvPr id="2052" name="Picture 4" descr="C:\Users\Ivan Cingel\Dropbox\faks\nastupno\uruk-ur3-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14620"/>
            <a:ext cx="10476191" cy="55873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Ivan Cingel\Dropbox\faks\nastupno\i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77449" y="1571612"/>
            <a:ext cx="9521449" cy="5286388"/>
          </a:xfrm>
          <a:prstGeom prst="rect">
            <a:avLst/>
          </a:prstGeom>
          <a:noFill/>
        </p:spPr>
      </p:pic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DOLINA INDA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0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142844" y="1643050"/>
            <a:ext cx="28575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1600" dirty="0" smtClean="0">
                <a:latin typeface="Trebuchet MS" pitchFamily="34" charset="0"/>
              </a:rPr>
              <a:t>HARAPPA, MOHENJO-DARO</a:t>
            </a:r>
          </a:p>
          <a:p>
            <a:pPr marL="0" lvl="5">
              <a:defRPr/>
            </a:pP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trgovačka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kulturna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arhitektonska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urbanistička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transmisija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sa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sumerskim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urbanim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centrima</a:t>
            </a: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7382" y="1500175"/>
            <a:ext cx="1606617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DOLINA NILA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0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285720" y="1571612"/>
            <a:ext cx="28575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prijestolnice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: </a:t>
            </a:r>
          </a:p>
          <a:p>
            <a:pPr marL="0" lvl="5">
              <a:buFontTx/>
              <a:buChar char="-"/>
              <a:defRPr/>
            </a:pP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smtClean="0">
                <a:latin typeface="Trebuchet MS" pitchFamily="34" charset="0"/>
              </a:rPr>
              <a:t>MEMFIS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(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stara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država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)</a:t>
            </a:r>
          </a:p>
          <a:p>
            <a:pPr marL="0" lvl="5">
              <a:buFontTx/>
              <a:buChar char="-"/>
              <a:defRPr/>
            </a:pP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smtClean="0">
                <a:latin typeface="Trebuchet MS" pitchFamily="34" charset="0"/>
              </a:rPr>
              <a:t>TEBA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(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srednja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država</a:t>
            </a: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buFontTx/>
              <a:buChar char="-"/>
              <a:defRPr/>
            </a:pP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smtClean="0">
                <a:latin typeface="Trebuchet MS" pitchFamily="34" charset="0"/>
              </a:rPr>
              <a:t>AKHETATON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(nova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država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) </a:t>
            </a:r>
          </a:p>
        </p:txBody>
      </p:sp>
      <p:pic>
        <p:nvPicPr>
          <p:cNvPr id="4100" name="Picture 4" descr="C:\Users\Ivan Cingel\Dropbox\faks\nastupno\Egypt-City-Urb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2214554"/>
            <a:ext cx="5059300" cy="4357718"/>
          </a:xfrm>
          <a:prstGeom prst="rect">
            <a:avLst/>
          </a:prstGeom>
          <a:noFill/>
        </p:spPr>
      </p:pic>
      <p:pic>
        <p:nvPicPr>
          <p:cNvPr id="4101" name="Picture 5" descr="C:\Users\Ivan Cingel\Dropbox\faks\nastupno\amarna_workers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3" y="3286124"/>
            <a:ext cx="3167132" cy="3443285"/>
          </a:xfrm>
          <a:prstGeom prst="rect">
            <a:avLst/>
          </a:prstGeom>
          <a:noFill/>
        </p:spPr>
      </p:pic>
      <p:sp>
        <p:nvSpPr>
          <p:cNvPr id="8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1571604" y="2928934"/>
            <a:ext cx="17859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1600" dirty="0" smtClean="0">
                <a:latin typeface="Trebuchet MS" pitchFamily="34" charset="0"/>
              </a:rPr>
              <a:t>TELL EL AMARNA</a:t>
            </a: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</p:txBody>
      </p:sp>
      <p:sp>
        <p:nvSpPr>
          <p:cNvPr id="9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4071934" y="1857364"/>
            <a:ext cx="17859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1600" dirty="0" smtClean="0">
                <a:latin typeface="Trebuchet MS" pitchFamily="34" charset="0"/>
              </a:rPr>
              <a:t>KAHUN</a:t>
            </a: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ANATOLIJA, HELADA I EGEJSKE CIVILIZACIJE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0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214282" y="1595021"/>
            <a:ext cx="4786346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hr-HR" sz="2000" dirty="0" smtClean="0">
                <a:latin typeface="Trebuchet MS" pitchFamily="34" charset="0"/>
              </a:rPr>
              <a:t>TROJA</a:t>
            </a:r>
          </a:p>
          <a:p>
            <a:pPr marL="0" lvl="5">
              <a:buFontTx/>
              <a:buChar char="-"/>
              <a:defRPr/>
            </a:pP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 utvrđeni grad na križištu kulturnih i privrednih utjecaja, moć na bazi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poslova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s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metalom</a:t>
            </a:r>
            <a:endParaRPr lang="hr-HR" sz="16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buFontTx/>
              <a:buChar char="-"/>
              <a:defRPr/>
            </a:pP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 koncentrično bujanje milenijima, sa zamjenom starih zidina novima</a:t>
            </a:r>
          </a:p>
          <a:p>
            <a:pPr marL="0" lvl="5">
              <a:buFontTx/>
              <a:buChar char="-"/>
              <a:defRPr/>
            </a:pPr>
            <a:endParaRPr lang="hr-HR" sz="1600" dirty="0" smtClean="0">
              <a:latin typeface="Trebuchet MS" pitchFamily="34" charset="0"/>
            </a:endParaRPr>
          </a:p>
          <a:p>
            <a:pPr marL="0" lvl="5">
              <a:defRPr/>
            </a:pPr>
            <a:r>
              <a:rPr lang="hr-HR" sz="2000" dirty="0" smtClean="0">
                <a:latin typeface="Trebuchet MS" pitchFamily="34" charset="0"/>
              </a:rPr>
              <a:t>FENIČANI</a:t>
            </a:r>
            <a:r>
              <a:rPr lang="hr-HR" sz="1600" dirty="0" smtClean="0">
                <a:latin typeface="Trebuchet MS" pitchFamily="34" charset="0"/>
              </a:rPr>
              <a:t> </a:t>
            </a:r>
          </a:p>
          <a:p>
            <a:pPr marL="0" lvl="5">
              <a:buFontTx/>
              <a:buChar char="-"/>
              <a:defRPr/>
            </a:pP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samostalni gradovi-države te kolonije na bazi prerađivačke i tercijarne privrede </a:t>
            </a:r>
          </a:p>
          <a:p>
            <a:pPr marL="0" lvl="5">
              <a:buFontTx/>
              <a:buChar char="-"/>
              <a:defRPr/>
            </a:pP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 Biblos, Sidon, Tir, Ras-Šamra (Ugarit), Hama, Nora na Sardiniji…</a:t>
            </a:r>
          </a:p>
          <a:p>
            <a:pPr marL="0" lvl="5">
              <a:defRPr/>
            </a:pPr>
            <a:endParaRPr lang="hr-HR" sz="1600" dirty="0" smtClean="0">
              <a:latin typeface="Trebuchet MS" pitchFamily="34" charset="0"/>
            </a:endParaRPr>
          </a:p>
          <a:p>
            <a:pPr marL="0" lvl="5">
              <a:defRPr/>
            </a:pPr>
            <a:r>
              <a:rPr lang="hr-HR" sz="2000" dirty="0" smtClean="0">
                <a:latin typeface="Trebuchet MS" pitchFamily="34" charset="0"/>
              </a:rPr>
              <a:t>HETITI</a:t>
            </a:r>
          </a:p>
          <a:p>
            <a:pPr marL="0" lvl="5">
              <a:defRPr/>
            </a:pP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– anatolski pejzaž nije dolina uz rijeke, nego brdski, pa se umjesto horizontalne dispozicije nameće go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r</a:t>
            </a: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nji grad s tvrđavom i donji grad u podnožju</a:t>
            </a:r>
          </a:p>
          <a:p>
            <a:pPr marL="0" lvl="5">
              <a:buFontTx/>
              <a:buChar char="-"/>
              <a:defRPr/>
            </a:pP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n</a:t>
            </a: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etipično inzistiranje na tipologiji kružnog grada</a:t>
            </a:r>
          </a:p>
          <a:p>
            <a:pPr marL="0" lvl="5">
              <a:buFontTx/>
              <a:buChar char="-"/>
              <a:defRPr/>
            </a:pP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 Hatuša, Zindjerli, Karkemiš, Kaneš…</a:t>
            </a:r>
          </a:p>
        </p:txBody>
      </p:sp>
      <p:sp>
        <p:nvSpPr>
          <p:cNvPr id="5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5214942" y="1643050"/>
            <a:ext cx="3714776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hr-HR" sz="2000" dirty="0" smtClean="0">
                <a:latin typeface="Trebuchet MS" pitchFamily="34" charset="0"/>
              </a:rPr>
              <a:t>MINOJSKA KRETA</a:t>
            </a:r>
          </a:p>
          <a:p>
            <a:pPr marL="0" lvl="5">
              <a:defRPr/>
            </a:pP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- uz Mezopotamiju, Ind i Nil jedno od prva 4 rasadišta urbanog planiranja, “otok sa stotinu gradova”</a:t>
            </a:r>
          </a:p>
          <a:p>
            <a:pPr marL="0" lvl="5">
              <a:buFontTx/>
              <a:buChar char="-"/>
              <a:defRPr/>
            </a:pP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 razvedenost urbane topografije, bez puno težnje geometrijskoj pravilnosti (ali uz arhitektonsku modularnost)</a:t>
            </a:r>
          </a:p>
          <a:p>
            <a:pPr marL="0" lvl="5">
              <a:buFontTx/>
              <a:buChar char="-"/>
              <a:defRPr/>
            </a:pP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 uslijed izolacije i mirnog, kontinuiranog razvoja ne poznaje utvrde ni zidine (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a </a:t>
            </a: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ni hramove ni grobnice ni svetišta)</a:t>
            </a:r>
          </a:p>
          <a:p>
            <a:pPr marL="0" lvl="5">
              <a:buFontTx/>
              <a:buChar char="-"/>
              <a:defRPr/>
            </a:pP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 Knosos, Faistos, Malia, Gurnia, Poliohni, Filakopi…</a:t>
            </a:r>
          </a:p>
          <a:p>
            <a:pPr marL="0" lvl="5">
              <a:buFontTx/>
              <a:buChar char="-"/>
              <a:defRPr/>
            </a:pPr>
            <a:endParaRPr lang="hr-HR" sz="1400" dirty="0" smtClean="0">
              <a:latin typeface="Trebuchet MS" pitchFamily="34" charset="0"/>
            </a:endParaRPr>
          </a:p>
          <a:p>
            <a:pPr marL="0" lvl="5">
              <a:defRPr/>
            </a:pPr>
            <a:r>
              <a:rPr lang="hr-HR" sz="2000" dirty="0" smtClean="0">
                <a:latin typeface="Trebuchet MS" pitchFamily="34" charset="0"/>
              </a:rPr>
              <a:t>AHEJSKA HELADA </a:t>
            </a:r>
          </a:p>
          <a:p>
            <a:pPr marL="0" lvl="5">
              <a:defRPr/>
            </a:pP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- geneza </a:t>
            </a:r>
            <a:r>
              <a:rPr lang="hr-HR" sz="1600" i="1" dirty="0" smtClean="0">
                <a:solidFill>
                  <a:srgbClr val="0070C0"/>
                </a:solidFill>
                <a:latin typeface="Trebuchet MS" pitchFamily="34" charset="0"/>
              </a:rPr>
              <a:t>polisa</a:t>
            </a: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 iz </a:t>
            </a:r>
            <a:r>
              <a:rPr lang="hr-HR" sz="1600" i="1" dirty="0" smtClean="0">
                <a:solidFill>
                  <a:srgbClr val="0070C0"/>
                </a:solidFill>
                <a:latin typeface="Trebuchet MS" pitchFamily="34" charset="0"/>
              </a:rPr>
              <a:t>akropolisa</a:t>
            </a: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: gornji i donji grad se stapaju i opasuju zajedničkim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kiklopskim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zidinama</a:t>
            </a:r>
          </a:p>
          <a:p>
            <a:pPr marL="0" lvl="5">
              <a:defRPr/>
            </a:pP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- Mikena, Teba, Atena, Tirint, Argos…</a:t>
            </a:r>
          </a:p>
        </p:txBody>
      </p:sp>
    </p:spTree>
    <p:extLst>
      <p:ext uri="{BB962C8B-B14F-4D97-AF65-F5344CB8AC3E}">
        <p14:creationId xmlns:p14="http://schemas.microsoft.com/office/powerpoint/2010/main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ARHAJSKA GRČKA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0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214282" y="1571612"/>
            <a:ext cx="38576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1600" dirty="0" smtClean="0">
                <a:latin typeface="Trebuchet MS" pitchFamily="34" charset="0"/>
              </a:rPr>
              <a:t>AGORA: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trg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za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slobodno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općenje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među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ravnopravnim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ljudima</a:t>
            </a: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defRPr/>
            </a:pP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-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demokratski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i="1" dirty="0" err="1" smtClean="0">
                <a:solidFill>
                  <a:srgbClr val="0070C0"/>
                </a:solidFill>
                <a:latin typeface="Trebuchet MS" pitchFamily="34" charset="0"/>
              </a:rPr>
              <a:t>sinoikizam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: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živjeti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pravno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fizički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duhovno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u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zajednici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te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slobodno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priznavati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prava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dužnosti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koje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zajednica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postavlja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na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članove</a:t>
            </a:r>
            <a:endParaRPr lang="hr-HR" sz="16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defRPr/>
            </a:pP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-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jedinstven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događaj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u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povijesti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: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rađanje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političkog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čovjeka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(</a:t>
            </a:r>
            <a:r>
              <a:rPr lang="en-GB" sz="1600" i="1" dirty="0" smtClean="0">
                <a:solidFill>
                  <a:srgbClr val="0070C0"/>
                </a:solidFill>
                <a:latin typeface="Trebuchet MS" pitchFamily="34" charset="0"/>
              </a:rPr>
              <a:t>zoon </a:t>
            </a:r>
            <a:r>
              <a:rPr lang="en-GB" sz="1600" i="1" dirty="0" err="1" smtClean="0">
                <a:solidFill>
                  <a:srgbClr val="0070C0"/>
                </a:solidFill>
                <a:latin typeface="Trebuchet MS" pitchFamily="34" charset="0"/>
              </a:rPr>
              <a:t>politikon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)</a:t>
            </a:r>
          </a:p>
        </p:txBody>
      </p:sp>
      <p:sp>
        <p:nvSpPr>
          <p:cNvPr id="4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3857620" y="3214686"/>
            <a:ext cx="135732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1600" dirty="0" smtClean="0">
                <a:latin typeface="Trebuchet MS" pitchFamily="34" charset="0"/>
              </a:rPr>
              <a:t>PSEFIZMA </a:t>
            </a:r>
            <a:r>
              <a:rPr lang="en-GB" sz="1600" dirty="0" err="1" smtClean="0">
                <a:latin typeface="Trebuchet MS" pitchFamily="34" charset="0"/>
              </a:rPr>
              <a:t>iz</a:t>
            </a:r>
            <a:r>
              <a:rPr lang="en-GB" sz="1600" dirty="0" smtClean="0">
                <a:latin typeface="Trebuchet MS" pitchFamily="34" charset="0"/>
              </a:rPr>
              <a:t> </a:t>
            </a:r>
            <a:r>
              <a:rPr lang="en-GB" sz="1600" dirty="0" err="1" smtClean="0">
                <a:latin typeface="Trebuchet MS" pitchFamily="34" charset="0"/>
              </a:rPr>
              <a:t>Lumbarde</a:t>
            </a:r>
            <a:r>
              <a:rPr lang="en-GB" sz="1600" dirty="0" smtClean="0">
                <a:latin typeface="Trebuchet MS" pitchFamily="34" charset="0"/>
              </a:rPr>
              <a:t>: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najstariji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poznati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urbanistički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dokument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kojim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se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propisuju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pravila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igre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u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grčkim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kolonijama</a:t>
            </a:r>
            <a:endParaRPr lang="hr-HR" sz="1600" dirty="0" smtClean="0">
              <a:solidFill>
                <a:srgbClr val="0070C0"/>
              </a:solidFill>
              <a:latin typeface="Trebuchet MS" pitchFamily="34" charset="0"/>
            </a:endParaRPr>
          </a:p>
        </p:txBody>
      </p:sp>
      <p:pic>
        <p:nvPicPr>
          <p:cNvPr id="6" name="Picture 2" descr="C:\Users\Ivan Cingel\Dropbox\faks\nastupno\Stadtplanung_Selinu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500175"/>
            <a:ext cx="4286280" cy="5862990"/>
          </a:xfrm>
          <a:prstGeom prst="rect">
            <a:avLst/>
          </a:prstGeom>
          <a:noFill/>
        </p:spPr>
      </p:pic>
      <p:pic>
        <p:nvPicPr>
          <p:cNvPr id="7170" name="Picture 2" descr="C:\Users\Ivan Cingel\Dropbox\faks\nastupno\aten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33245"/>
            <a:ext cx="3643306" cy="2924755"/>
          </a:xfrm>
          <a:prstGeom prst="rect">
            <a:avLst/>
          </a:prstGeom>
          <a:noFill/>
        </p:spPr>
      </p:pic>
      <p:sp>
        <p:nvSpPr>
          <p:cNvPr id="8" name="Pravokutnik 2">
            <a:extLst>
              <a:ext uri="{FF2B5EF4-FFF2-40B4-BE49-F238E27FC236}">
                <a16:creationId xmlns:a16="http://schemas.microsoft.com/office/drawing/2014/main" id="{FDA4C35B-6275-4AAC-B014-8AFF2149EF89}"/>
              </a:ext>
            </a:extLst>
          </p:cNvPr>
          <p:cNvSpPr/>
          <p:nvPr/>
        </p:nvSpPr>
        <p:spPr>
          <a:xfrm>
            <a:off x="5286380" y="1571612"/>
            <a:ext cx="13573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SELINUNT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i="1" dirty="0" smtClean="0">
            <a:solidFill>
              <a:schemeClr val="bg1">
                <a:lumMod val="50000"/>
              </a:schemeClr>
            </a:solidFill>
            <a:latin typeface="Trebuchet MS" panose="020B0603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28295</TotalTime>
  <Words>3242</Words>
  <Application>Microsoft Office PowerPoint</Application>
  <PresentationFormat>On-screen Show (4:3)</PresentationFormat>
  <Paragraphs>252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Bell Gothic Std Black</vt:lpstr>
      <vt:lpstr>Calibri</vt:lpstr>
      <vt:lpstr>Corbel</vt:lpstr>
      <vt:lpstr>Trebuchet MS</vt:lpstr>
      <vt:lpstr>Wingdings</vt:lpstr>
      <vt:lpstr>Wingdings 2</vt:lpstr>
      <vt:lpstr>Wingdings 3</vt:lpstr>
      <vt:lpstr>Module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GFOS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PERSPEKTIVE OBNOVE GATORA KAO ELEMENTA BARANJSKOG KULTURNOG KRAJOLIKA</dc:title>
  <dc:creator>sanja</dc:creator>
  <cp:lastModifiedBy>icingel</cp:lastModifiedBy>
  <cp:revision>756</cp:revision>
  <cp:lastPrinted>2012-11-11T11:25:20Z</cp:lastPrinted>
  <dcterms:created xsi:type="dcterms:W3CDTF">2012-09-27T09:03:07Z</dcterms:created>
  <dcterms:modified xsi:type="dcterms:W3CDTF">2022-05-31T16:13:13Z</dcterms:modified>
</cp:coreProperties>
</file>