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87"/>
  </p:notesMasterIdLst>
  <p:handoutMasterIdLst>
    <p:handoutMasterId r:id="rId88"/>
  </p:handoutMasterIdLst>
  <p:sldIdLst>
    <p:sldId id="385" r:id="rId2"/>
    <p:sldId id="386" r:id="rId3"/>
    <p:sldId id="387" r:id="rId4"/>
    <p:sldId id="388" r:id="rId5"/>
    <p:sldId id="389" r:id="rId6"/>
    <p:sldId id="332" r:id="rId7"/>
    <p:sldId id="298" r:id="rId8"/>
    <p:sldId id="259" r:id="rId9"/>
    <p:sldId id="276" r:id="rId10"/>
    <p:sldId id="280" r:id="rId11"/>
    <p:sldId id="288" r:id="rId12"/>
    <p:sldId id="303" r:id="rId13"/>
    <p:sldId id="317" r:id="rId14"/>
    <p:sldId id="330" r:id="rId15"/>
    <p:sldId id="268" r:id="rId16"/>
    <p:sldId id="312" r:id="rId17"/>
    <p:sldId id="308" r:id="rId18"/>
    <p:sldId id="309" r:id="rId19"/>
    <p:sldId id="318" r:id="rId20"/>
    <p:sldId id="348" r:id="rId21"/>
    <p:sldId id="314" r:id="rId22"/>
    <p:sldId id="333" r:id="rId23"/>
    <p:sldId id="334" r:id="rId24"/>
    <p:sldId id="304" r:id="rId25"/>
    <p:sldId id="320" r:id="rId26"/>
    <p:sldId id="307" r:id="rId27"/>
    <p:sldId id="331" r:id="rId28"/>
    <p:sldId id="310" r:id="rId29"/>
    <p:sldId id="324" r:id="rId30"/>
    <p:sldId id="325" r:id="rId31"/>
    <p:sldId id="326" r:id="rId32"/>
    <p:sldId id="327" r:id="rId33"/>
    <p:sldId id="328" r:id="rId34"/>
    <p:sldId id="329" r:id="rId35"/>
    <p:sldId id="390" r:id="rId36"/>
    <p:sldId id="315" r:id="rId37"/>
    <p:sldId id="341" r:id="rId38"/>
    <p:sldId id="336" r:id="rId39"/>
    <p:sldId id="337" r:id="rId40"/>
    <p:sldId id="338" r:id="rId41"/>
    <p:sldId id="340" r:id="rId42"/>
    <p:sldId id="339" r:id="rId43"/>
    <p:sldId id="342" r:id="rId44"/>
    <p:sldId id="343" r:id="rId45"/>
    <p:sldId id="344" r:id="rId46"/>
    <p:sldId id="345" r:id="rId47"/>
    <p:sldId id="346" r:id="rId48"/>
    <p:sldId id="347" r:id="rId49"/>
    <p:sldId id="349" r:id="rId50"/>
    <p:sldId id="357" r:id="rId51"/>
    <p:sldId id="358" r:id="rId52"/>
    <p:sldId id="356" r:id="rId53"/>
    <p:sldId id="359" r:id="rId54"/>
    <p:sldId id="360" r:id="rId55"/>
    <p:sldId id="361" r:id="rId56"/>
    <p:sldId id="362" r:id="rId57"/>
    <p:sldId id="363" r:id="rId58"/>
    <p:sldId id="364" r:id="rId59"/>
    <p:sldId id="365" r:id="rId60"/>
    <p:sldId id="366" r:id="rId61"/>
    <p:sldId id="369" r:id="rId62"/>
    <p:sldId id="370" r:id="rId63"/>
    <p:sldId id="371" r:id="rId64"/>
    <p:sldId id="372" r:id="rId65"/>
    <p:sldId id="373" r:id="rId66"/>
    <p:sldId id="367" r:id="rId67"/>
    <p:sldId id="379" r:id="rId68"/>
    <p:sldId id="368" r:id="rId69"/>
    <p:sldId id="391" r:id="rId70"/>
    <p:sldId id="392" r:id="rId71"/>
    <p:sldId id="393" r:id="rId72"/>
    <p:sldId id="351" r:id="rId73"/>
    <p:sldId id="352" r:id="rId74"/>
    <p:sldId id="353" r:id="rId75"/>
    <p:sldId id="354" r:id="rId76"/>
    <p:sldId id="355" r:id="rId77"/>
    <p:sldId id="374" r:id="rId78"/>
    <p:sldId id="375" r:id="rId79"/>
    <p:sldId id="377" r:id="rId80"/>
    <p:sldId id="378" r:id="rId81"/>
    <p:sldId id="376" r:id="rId82"/>
    <p:sldId id="380" r:id="rId83"/>
    <p:sldId id="381" r:id="rId84"/>
    <p:sldId id="382" r:id="rId85"/>
    <p:sldId id="383" r:id="rId86"/>
  </p:sldIdLst>
  <p:sldSz cx="9144000" cy="6858000" type="screen4x3"/>
  <p:notesSz cx="6858000" cy="9144000"/>
  <p:defaultTextStyle>
    <a:defPPr>
      <a:defRPr lang="sr-Latn-C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616" autoAdjust="0"/>
    <p:restoredTop sz="92651" autoAdjust="0"/>
  </p:normalViewPr>
  <p:slideViewPr>
    <p:cSldViewPr>
      <p:cViewPr varScale="1">
        <p:scale>
          <a:sx n="81" d="100"/>
          <a:sy n="81" d="100"/>
        </p:scale>
        <p:origin x="-1884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9006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presProps" Target="presProp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viewProps" Target="viewProps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handoutMaster" Target="handoutMasters/handoutMaster1.xml"/><Relationship Id="rId9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tableStyles" Target="tableStyles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notesMaster" Target="notesMasters/notesMaster1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1F51E3F-69B6-41A0-8782-528624FDCDBB}" type="doc">
      <dgm:prSet loTypeId="urn:microsoft.com/office/officeart/2005/8/layout/hierarchy3" loCatId="relationship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hr-HR"/>
        </a:p>
      </dgm:t>
    </dgm:pt>
    <dgm:pt modelId="{052542A4-B00B-44EA-BF9C-CA6955EFB346}">
      <dgm:prSet phldrT="[Text]" custT="1"/>
      <dgm:spPr/>
      <dgm:t>
        <a:bodyPr/>
        <a:lstStyle/>
        <a:p>
          <a:r>
            <a:rPr lang="hr-HR" sz="1600" b="1" dirty="0" smtClean="0"/>
            <a:t>vježbe</a:t>
          </a:r>
          <a:endParaRPr lang="hr-HR" sz="1600" b="1" dirty="0"/>
        </a:p>
      </dgm:t>
    </dgm:pt>
    <dgm:pt modelId="{C28B5C18-B9C7-4945-8BF4-5EFA80B8E273}" type="parTrans" cxnId="{5D32DE88-085E-4735-8E4C-A3372E86BAA5}">
      <dgm:prSet/>
      <dgm:spPr/>
      <dgm:t>
        <a:bodyPr/>
        <a:lstStyle/>
        <a:p>
          <a:endParaRPr lang="hr-HR" sz="1200"/>
        </a:p>
      </dgm:t>
    </dgm:pt>
    <dgm:pt modelId="{5AAE64E6-B7E4-4D4F-9C8F-B4B06E042F18}" type="sibTrans" cxnId="{5D32DE88-085E-4735-8E4C-A3372E86BAA5}">
      <dgm:prSet/>
      <dgm:spPr/>
      <dgm:t>
        <a:bodyPr/>
        <a:lstStyle/>
        <a:p>
          <a:endParaRPr lang="hr-HR" sz="1200"/>
        </a:p>
      </dgm:t>
    </dgm:pt>
    <dgm:pt modelId="{3768ED08-7C9B-4A76-8A69-C40A89E4B6B5}">
      <dgm:prSet phldrT="[Text]" custT="1"/>
      <dgm:spPr>
        <a:noFill/>
      </dgm:spPr>
      <dgm:t>
        <a:bodyPr/>
        <a:lstStyle/>
        <a:p>
          <a:pPr>
            <a:lnSpc>
              <a:spcPct val="90000"/>
            </a:lnSpc>
          </a:pPr>
          <a:r>
            <a:rPr lang="hr-HR" sz="1200" u="sng" dirty="0" smtClean="0"/>
            <a:t>1. program</a:t>
          </a:r>
          <a:r>
            <a:rPr lang="hr-HR" sz="1200" dirty="0" smtClean="0"/>
            <a:t>    max 10 bodova    min 6 bodova</a:t>
          </a:r>
          <a:endParaRPr lang="hr-HR" sz="1200" dirty="0"/>
        </a:p>
      </dgm:t>
    </dgm:pt>
    <dgm:pt modelId="{D3022B69-6434-400E-84EC-C3565D0A5FFE}" type="parTrans" cxnId="{3AD99A7D-6394-4F26-9DF5-A38A1F525135}">
      <dgm:prSet/>
      <dgm:spPr/>
      <dgm:t>
        <a:bodyPr/>
        <a:lstStyle/>
        <a:p>
          <a:endParaRPr lang="hr-HR" sz="1200"/>
        </a:p>
      </dgm:t>
    </dgm:pt>
    <dgm:pt modelId="{7A6ED3AE-8D47-4721-94E4-2A98C42E014C}" type="sibTrans" cxnId="{3AD99A7D-6394-4F26-9DF5-A38A1F525135}">
      <dgm:prSet/>
      <dgm:spPr/>
      <dgm:t>
        <a:bodyPr/>
        <a:lstStyle/>
        <a:p>
          <a:endParaRPr lang="hr-HR" sz="1200"/>
        </a:p>
      </dgm:t>
    </dgm:pt>
    <dgm:pt modelId="{CF601429-D20E-424A-944C-9E070F798CD8}">
      <dgm:prSet phldrT="[Text]" custT="1"/>
      <dgm:spPr>
        <a:noFill/>
      </dgm:spPr>
      <dgm:t>
        <a:bodyPr/>
        <a:lstStyle/>
        <a:p>
          <a:r>
            <a:rPr lang="hr-HR" sz="1200" u="sng" dirty="0" smtClean="0"/>
            <a:t>2. program</a:t>
          </a:r>
          <a:r>
            <a:rPr lang="hr-HR" sz="1200" u="none" dirty="0" smtClean="0"/>
            <a:t>           </a:t>
          </a:r>
          <a:r>
            <a:rPr lang="hr-HR" sz="1200" dirty="0" smtClean="0"/>
            <a:t>max 10 bodova    min 6 bodova</a:t>
          </a:r>
          <a:endParaRPr lang="hr-HR" sz="1200" dirty="0"/>
        </a:p>
      </dgm:t>
    </dgm:pt>
    <dgm:pt modelId="{9112FA61-48C2-4F52-A549-C0FCE586F4A6}" type="parTrans" cxnId="{D1FB43DB-5F2E-43C6-90B7-11CD67DB9351}">
      <dgm:prSet/>
      <dgm:spPr/>
      <dgm:t>
        <a:bodyPr/>
        <a:lstStyle/>
        <a:p>
          <a:endParaRPr lang="hr-HR" sz="1200"/>
        </a:p>
      </dgm:t>
    </dgm:pt>
    <dgm:pt modelId="{77EFBD87-0379-435D-B109-7E5D248996FF}" type="sibTrans" cxnId="{D1FB43DB-5F2E-43C6-90B7-11CD67DB9351}">
      <dgm:prSet/>
      <dgm:spPr/>
      <dgm:t>
        <a:bodyPr/>
        <a:lstStyle/>
        <a:p>
          <a:endParaRPr lang="hr-HR" sz="1200"/>
        </a:p>
      </dgm:t>
    </dgm:pt>
    <dgm:pt modelId="{B6B4C966-E330-4160-8467-42775EE60BC1}">
      <dgm:prSet phldrT="[Text]" custT="1"/>
      <dgm:spPr/>
      <dgm:t>
        <a:bodyPr/>
        <a:lstStyle/>
        <a:p>
          <a:r>
            <a:rPr lang="hr-HR" sz="1600" b="1" dirty="0" smtClean="0"/>
            <a:t>usmeni ispit</a:t>
          </a:r>
          <a:endParaRPr lang="hr-HR" sz="1600" b="1" dirty="0"/>
        </a:p>
      </dgm:t>
    </dgm:pt>
    <dgm:pt modelId="{76C2B9AA-01C3-4D81-B6E6-91B79662F22B}" type="parTrans" cxnId="{A20DA39F-6E22-4D6F-A69A-61FDA2D13B5F}">
      <dgm:prSet/>
      <dgm:spPr/>
      <dgm:t>
        <a:bodyPr/>
        <a:lstStyle/>
        <a:p>
          <a:endParaRPr lang="hr-HR" sz="1200"/>
        </a:p>
      </dgm:t>
    </dgm:pt>
    <dgm:pt modelId="{B69188DC-F4BA-4CC8-984E-AEBD9B380700}" type="sibTrans" cxnId="{A20DA39F-6E22-4D6F-A69A-61FDA2D13B5F}">
      <dgm:prSet/>
      <dgm:spPr/>
      <dgm:t>
        <a:bodyPr/>
        <a:lstStyle/>
        <a:p>
          <a:endParaRPr lang="hr-HR" sz="1200"/>
        </a:p>
      </dgm:t>
    </dgm:pt>
    <dgm:pt modelId="{EFC85A2E-A625-449D-ABDC-84A49A05B013}">
      <dgm:prSet phldrT="[Text]" custT="1"/>
      <dgm:spPr/>
      <dgm:t>
        <a:bodyPr/>
        <a:lstStyle/>
        <a:p>
          <a:r>
            <a:rPr lang="hr-HR" sz="1600" b="1" dirty="0" smtClean="0"/>
            <a:t>pismeni ispit</a:t>
          </a:r>
          <a:endParaRPr lang="hr-HR" sz="1600" b="1" dirty="0"/>
        </a:p>
      </dgm:t>
    </dgm:pt>
    <dgm:pt modelId="{4D1D4F88-6BAB-4B86-A513-608CD9BDC5BE}" type="parTrans" cxnId="{AC17F4AD-7C46-499E-A77C-EB24FF63F27E}">
      <dgm:prSet/>
      <dgm:spPr/>
      <dgm:t>
        <a:bodyPr/>
        <a:lstStyle/>
        <a:p>
          <a:endParaRPr lang="hr-HR" sz="1200"/>
        </a:p>
      </dgm:t>
    </dgm:pt>
    <dgm:pt modelId="{62BF474A-B2D9-4D39-95DB-1EFB3A4F5633}" type="sibTrans" cxnId="{AC17F4AD-7C46-499E-A77C-EB24FF63F27E}">
      <dgm:prSet/>
      <dgm:spPr/>
      <dgm:t>
        <a:bodyPr/>
        <a:lstStyle/>
        <a:p>
          <a:endParaRPr lang="hr-HR" sz="1200"/>
        </a:p>
      </dgm:t>
    </dgm:pt>
    <dgm:pt modelId="{B998B524-9450-412E-9D55-7B792FC4D02D}">
      <dgm:prSet phldrT="[Text]" custT="1"/>
      <dgm:spPr>
        <a:noFill/>
      </dgm:spPr>
      <dgm:t>
        <a:bodyPr/>
        <a:lstStyle/>
        <a:p>
          <a:r>
            <a:rPr lang="hr-HR" sz="1200" u="sng" dirty="0" smtClean="0"/>
            <a:t>2. dio/kolokvij </a:t>
          </a:r>
          <a:r>
            <a:rPr lang="hr-HR" sz="1200" dirty="0" smtClean="0"/>
            <a:t>max 15 bodova    min 8 bodova</a:t>
          </a:r>
          <a:endParaRPr lang="hr-HR" sz="1200" dirty="0"/>
        </a:p>
      </dgm:t>
    </dgm:pt>
    <dgm:pt modelId="{F49F2B1E-0A86-4461-9A24-2EBC2C729612}" type="parTrans" cxnId="{4EDE0535-DD40-4D85-9A5B-D7F06916E621}">
      <dgm:prSet/>
      <dgm:spPr/>
      <dgm:t>
        <a:bodyPr/>
        <a:lstStyle/>
        <a:p>
          <a:endParaRPr lang="hr-HR" sz="1200"/>
        </a:p>
      </dgm:t>
    </dgm:pt>
    <dgm:pt modelId="{48297026-B62F-4AF8-B60F-08067BC6910D}" type="sibTrans" cxnId="{4EDE0535-DD40-4D85-9A5B-D7F06916E621}">
      <dgm:prSet/>
      <dgm:spPr/>
      <dgm:t>
        <a:bodyPr/>
        <a:lstStyle/>
        <a:p>
          <a:endParaRPr lang="hr-HR" sz="1200"/>
        </a:p>
      </dgm:t>
    </dgm:pt>
    <dgm:pt modelId="{48F4B7CB-8DCB-4F71-9353-BE5BC621B73A}">
      <dgm:prSet phldrT="[Text]" custT="1"/>
      <dgm:spPr>
        <a:noFill/>
      </dgm:spPr>
      <dgm:t>
        <a:bodyPr/>
        <a:lstStyle/>
        <a:p>
          <a:r>
            <a:rPr lang="hr-HR" sz="1200" u="sng" dirty="0" smtClean="0"/>
            <a:t>3. program </a:t>
          </a:r>
          <a:r>
            <a:rPr lang="hr-HR" sz="1200" u="none" dirty="0" smtClean="0"/>
            <a:t>               max</a:t>
          </a:r>
          <a:r>
            <a:rPr lang="hr-HR" sz="1200" dirty="0" smtClean="0"/>
            <a:t> 10 bodova    min 6 bodova</a:t>
          </a:r>
          <a:endParaRPr lang="hr-HR" sz="1200" dirty="0"/>
        </a:p>
      </dgm:t>
    </dgm:pt>
    <dgm:pt modelId="{49C3B89F-B5CA-4C02-BC06-8FB481901832}" type="parTrans" cxnId="{1250EB52-044C-4F47-8435-EBD168B13BA5}">
      <dgm:prSet/>
      <dgm:spPr/>
      <dgm:t>
        <a:bodyPr/>
        <a:lstStyle/>
        <a:p>
          <a:endParaRPr lang="hr-HR" sz="1200"/>
        </a:p>
      </dgm:t>
    </dgm:pt>
    <dgm:pt modelId="{F38A6EBC-1E22-4710-B996-54468E4B06F8}" type="sibTrans" cxnId="{1250EB52-044C-4F47-8435-EBD168B13BA5}">
      <dgm:prSet/>
      <dgm:spPr/>
      <dgm:t>
        <a:bodyPr/>
        <a:lstStyle/>
        <a:p>
          <a:endParaRPr lang="hr-HR" sz="1200"/>
        </a:p>
      </dgm:t>
    </dgm:pt>
    <dgm:pt modelId="{9C1C8D27-6C08-43D3-BB30-1875668CBC33}">
      <dgm:prSet phldrT="[Text]" custT="1"/>
      <dgm:spPr/>
      <dgm:t>
        <a:bodyPr/>
        <a:lstStyle/>
        <a:p>
          <a:r>
            <a:rPr lang="hr-HR" sz="1800" b="1" dirty="0" smtClean="0">
              <a:solidFill>
                <a:srgbClr val="FF0000"/>
              </a:solidFill>
            </a:rPr>
            <a:t>FINALNA OCJENA</a:t>
          </a:r>
          <a:endParaRPr lang="hr-HR" sz="1800" b="1" dirty="0">
            <a:solidFill>
              <a:srgbClr val="FF0000"/>
            </a:solidFill>
          </a:endParaRPr>
        </a:p>
      </dgm:t>
    </dgm:pt>
    <dgm:pt modelId="{57F5EC8F-8677-4587-8B1C-41B2E0F36083}" type="parTrans" cxnId="{2374F0C0-C4D0-4488-8A50-35F8ACDEDE39}">
      <dgm:prSet/>
      <dgm:spPr/>
      <dgm:t>
        <a:bodyPr/>
        <a:lstStyle/>
        <a:p>
          <a:endParaRPr lang="hr-HR" sz="1200"/>
        </a:p>
      </dgm:t>
    </dgm:pt>
    <dgm:pt modelId="{760EBF6A-2AF2-4201-B128-7D8C9D2FCDB2}" type="sibTrans" cxnId="{2374F0C0-C4D0-4488-8A50-35F8ACDEDE39}">
      <dgm:prSet/>
      <dgm:spPr/>
      <dgm:t>
        <a:bodyPr/>
        <a:lstStyle/>
        <a:p>
          <a:endParaRPr lang="hr-HR" sz="1200"/>
        </a:p>
      </dgm:t>
    </dgm:pt>
    <dgm:pt modelId="{F9CD1A32-BD4B-4827-8B7C-7C225019B228}">
      <dgm:prSet phldrT="[Text]" custT="1"/>
      <dgm:spPr/>
      <dgm:t>
        <a:bodyPr/>
        <a:lstStyle/>
        <a:p>
          <a:r>
            <a:rPr lang="hr-HR" sz="1200" b="1" dirty="0" smtClean="0"/>
            <a:t>max 10 bodova</a:t>
          </a:r>
        </a:p>
        <a:p>
          <a:r>
            <a:rPr lang="hr-HR" sz="1200" b="1" dirty="0" smtClean="0"/>
            <a:t>min 1 bod</a:t>
          </a:r>
          <a:endParaRPr lang="hr-HR" sz="1200" dirty="0"/>
        </a:p>
      </dgm:t>
    </dgm:pt>
    <dgm:pt modelId="{D454FD06-E719-4014-98D9-7EB8EEEDC651}" type="parTrans" cxnId="{6B1B00B6-F8CD-4A5E-BC10-35F5FAA2C4A3}">
      <dgm:prSet/>
      <dgm:spPr/>
      <dgm:t>
        <a:bodyPr/>
        <a:lstStyle/>
        <a:p>
          <a:endParaRPr lang="hr-HR" sz="1200"/>
        </a:p>
      </dgm:t>
    </dgm:pt>
    <dgm:pt modelId="{008AE546-AC8B-4B81-B646-68C6D1A4249E}" type="sibTrans" cxnId="{6B1B00B6-F8CD-4A5E-BC10-35F5FAA2C4A3}">
      <dgm:prSet/>
      <dgm:spPr/>
      <dgm:t>
        <a:bodyPr/>
        <a:lstStyle/>
        <a:p>
          <a:endParaRPr lang="hr-HR" sz="1200"/>
        </a:p>
      </dgm:t>
    </dgm:pt>
    <dgm:pt modelId="{2D0D81D8-D7E5-4558-AE95-7ABD1A604DBA}">
      <dgm:prSet phldrT="[Text]" custT="1"/>
      <dgm:spPr/>
      <dgm:t>
        <a:bodyPr/>
        <a:lstStyle/>
        <a:p>
          <a:r>
            <a:rPr lang="hr-HR" sz="1200" b="1" dirty="0" smtClean="0"/>
            <a:t>max 30 bodova</a:t>
          </a:r>
        </a:p>
        <a:p>
          <a:r>
            <a:rPr lang="hr-HR" sz="1200" b="1" dirty="0" smtClean="0"/>
            <a:t>min 18 bodova</a:t>
          </a:r>
          <a:endParaRPr lang="hr-HR" sz="1200" b="1" dirty="0"/>
        </a:p>
      </dgm:t>
    </dgm:pt>
    <dgm:pt modelId="{654964AC-EC36-496A-96FC-B193A6298619}" type="parTrans" cxnId="{F0891AC5-0A13-42D7-A147-7D8ECDDE9F1C}">
      <dgm:prSet/>
      <dgm:spPr/>
      <dgm:t>
        <a:bodyPr/>
        <a:lstStyle/>
        <a:p>
          <a:endParaRPr lang="hr-HR" sz="1200"/>
        </a:p>
      </dgm:t>
    </dgm:pt>
    <dgm:pt modelId="{DE7F8A3E-C5BC-4EAB-AEC7-3F107B428DF7}" type="sibTrans" cxnId="{F0891AC5-0A13-42D7-A147-7D8ECDDE9F1C}">
      <dgm:prSet/>
      <dgm:spPr/>
      <dgm:t>
        <a:bodyPr/>
        <a:lstStyle/>
        <a:p>
          <a:endParaRPr lang="hr-HR" sz="1200"/>
        </a:p>
      </dgm:t>
    </dgm:pt>
    <dgm:pt modelId="{62E7E54A-C2ED-459F-AF0A-A5AA92CCCC03}">
      <dgm:prSet phldrT="[Text]" custT="1"/>
      <dgm:spPr/>
      <dgm:t>
        <a:bodyPr/>
        <a:lstStyle/>
        <a:p>
          <a:r>
            <a:rPr lang="hr-HR" sz="1200" b="1" dirty="0" smtClean="0"/>
            <a:t>max 30 bodova</a:t>
          </a:r>
        </a:p>
        <a:p>
          <a:r>
            <a:rPr lang="hr-HR" sz="1200" b="1" dirty="0" smtClean="0"/>
            <a:t>min 16 bodova</a:t>
          </a:r>
          <a:endParaRPr lang="hr-HR" sz="1200" b="1" dirty="0"/>
        </a:p>
      </dgm:t>
    </dgm:pt>
    <dgm:pt modelId="{8AA094AD-4047-4B2E-AD38-B62AA2C7F20B}" type="parTrans" cxnId="{F0C09264-3ADB-467F-9308-EB7EE82E37D6}">
      <dgm:prSet/>
      <dgm:spPr/>
      <dgm:t>
        <a:bodyPr/>
        <a:lstStyle/>
        <a:p>
          <a:endParaRPr lang="hr-HR" sz="1200"/>
        </a:p>
      </dgm:t>
    </dgm:pt>
    <dgm:pt modelId="{77E85225-A963-4BD6-A6D1-7EE62A1EBDEA}" type="sibTrans" cxnId="{F0C09264-3ADB-467F-9308-EB7EE82E37D6}">
      <dgm:prSet/>
      <dgm:spPr/>
      <dgm:t>
        <a:bodyPr/>
        <a:lstStyle/>
        <a:p>
          <a:endParaRPr lang="hr-HR" sz="1200"/>
        </a:p>
      </dgm:t>
    </dgm:pt>
    <dgm:pt modelId="{B8BF1CC3-3502-44D5-AE35-681EA0517401}">
      <dgm:prSet custT="1"/>
      <dgm:spPr>
        <a:solidFill>
          <a:schemeClr val="bg1">
            <a:alpha val="90000"/>
          </a:schemeClr>
        </a:solidFill>
      </dgm:spPr>
      <dgm:t>
        <a:bodyPr/>
        <a:lstStyle/>
        <a:p>
          <a:pPr algn="l"/>
          <a:r>
            <a:rPr lang="hr-HR" sz="1200" b="1" dirty="0" smtClean="0"/>
            <a:t>0-50</a:t>
          </a:r>
          <a:r>
            <a:rPr lang="hr-HR" sz="1200" dirty="0" smtClean="0"/>
            <a:t> nedovoljan (1); </a:t>
          </a:r>
        </a:p>
        <a:p>
          <a:pPr algn="l"/>
          <a:r>
            <a:rPr lang="hr-HR" sz="1200" b="1" dirty="0" smtClean="0"/>
            <a:t>51-63 </a:t>
          </a:r>
          <a:r>
            <a:rPr lang="hr-HR" sz="1200" dirty="0" smtClean="0"/>
            <a:t>dovoljan (2); </a:t>
          </a:r>
        </a:p>
        <a:p>
          <a:pPr algn="l"/>
          <a:r>
            <a:rPr lang="hr-HR" sz="1200" b="1" dirty="0" smtClean="0"/>
            <a:t>64-76 </a:t>
          </a:r>
          <a:r>
            <a:rPr lang="hr-HR" sz="1200" dirty="0" smtClean="0"/>
            <a:t>dobar (3); </a:t>
          </a:r>
        </a:p>
        <a:p>
          <a:pPr algn="l"/>
          <a:r>
            <a:rPr lang="hr-HR" sz="1200" b="1" dirty="0" smtClean="0"/>
            <a:t>77-89 </a:t>
          </a:r>
          <a:r>
            <a:rPr lang="hr-HR" sz="1200" dirty="0" smtClean="0"/>
            <a:t>vrlo dobar (4); </a:t>
          </a:r>
        </a:p>
        <a:p>
          <a:pPr algn="l"/>
          <a:r>
            <a:rPr lang="hr-HR" sz="1200" b="1" dirty="0" smtClean="0"/>
            <a:t>90-100 </a:t>
          </a:r>
          <a:r>
            <a:rPr lang="hr-HR" sz="1200" dirty="0" smtClean="0"/>
            <a:t>izvrstan (5).</a:t>
          </a:r>
          <a:endParaRPr lang="hr-HR" sz="1200" dirty="0"/>
        </a:p>
      </dgm:t>
    </dgm:pt>
    <dgm:pt modelId="{01C36D7F-00ED-4315-A4E2-A2E4FAA638BF}" type="parTrans" cxnId="{53FDA7A7-0AC5-4FCA-91AE-DEAD2879D1AD}">
      <dgm:prSet/>
      <dgm:spPr/>
      <dgm:t>
        <a:bodyPr/>
        <a:lstStyle/>
        <a:p>
          <a:endParaRPr lang="hr-HR" sz="1200"/>
        </a:p>
      </dgm:t>
    </dgm:pt>
    <dgm:pt modelId="{375019B9-E156-468E-A7D5-DB7BE43E3CD4}" type="sibTrans" cxnId="{53FDA7A7-0AC5-4FCA-91AE-DEAD2879D1AD}">
      <dgm:prSet/>
      <dgm:spPr/>
      <dgm:t>
        <a:bodyPr/>
        <a:lstStyle/>
        <a:p>
          <a:endParaRPr lang="hr-HR" sz="1200"/>
        </a:p>
      </dgm:t>
    </dgm:pt>
    <dgm:pt modelId="{D0DB5E39-4AD1-4643-8A91-7ECAD47041CE}">
      <dgm:prSet phldrT="[Text]" custT="1"/>
      <dgm:spPr/>
      <dgm:t>
        <a:bodyPr/>
        <a:lstStyle/>
        <a:p>
          <a:r>
            <a:rPr lang="hr-HR" sz="1600" b="1" dirty="0" smtClean="0"/>
            <a:t>aktivnost na nastavi</a:t>
          </a:r>
          <a:endParaRPr lang="hr-HR" sz="1600" b="1" dirty="0"/>
        </a:p>
      </dgm:t>
    </dgm:pt>
    <dgm:pt modelId="{2FB78F6A-08BF-4612-A1CA-FFCEA1039D49}" type="parTrans" cxnId="{AE57AE23-94A3-4EAB-9C49-78D0988F86F3}">
      <dgm:prSet/>
      <dgm:spPr/>
      <dgm:t>
        <a:bodyPr/>
        <a:lstStyle/>
        <a:p>
          <a:endParaRPr lang="hr-HR" sz="1200"/>
        </a:p>
      </dgm:t>
    </dgm:pt>
    <dgm:pt modelId="{D4826430-FB94-4264-B452-386E7A73F00A}" type="sibTrans" cxnId="{AE57AE23-94A3-4EAB-9C49-78D0988F86F3}">
      <dgm:prSet/>
      <dgm:spPr/>
      <dgm:t>
        <a:bodyPr/>
        <a:lstStyle/>
        <a:p>
          <a:endParaRPr lang="hr-HR" sz="1200"/>
        </a:p>
      </dgm:t>
    </dgm:pt>
    <dgm:pt modelId="{79166E2C-5206-452F-8DFA-A9C1725EDDF9}">
      <dgm:prSet phldrT="[Text]" custT="1"/>
      <dgm:spPr/>
      <dgm:t>
        <a:bodyPr/>
        <a:lstStyle/>
        <a:p>
          <a:r>
            <a:rPr lang="hr-HR" sz="1200" b="1" dirty="0" smtClean="0"/>
            <a:t>max 30 bodova</a:t>
          </a:r>
        </a:p>
        <a:p>
          <a:r>
            <a:rPr lang="hr-HR" sz="1200" b="1" dirty="0" smtClean="0"/>
            <a:t>min 16 bodova</a:t>
          </a:r>
          <a:endParaRPr lang="hr-HR" sz="1200" b="1" dirty="0"/>
        </a:p>
      </dgm:t>
    </dgm:pt>
    <dgm:pt modelId="{29803ED6-5274-4857-A4C6-2193416A710F}" type="parTrans" cxnId="{B50DE0B3-4BED-46B5-93FE-4F9EE445EABA}">
      <dgm:prSet/>
      <dgm:spPr/>
      <dgm:t>
        <a:bodyPr/>
        <a:lstStyle/>
        <a:p>
          <a:endParaRPr lang="hr-HR" sz="1200"/>
        </a:p>
      </dgm:t>
    </dgm:pt>
    <dgm:pt modelId="{1CB7DCEA-5EF7-44D3-B672-0F46D0AA5428}" type="sibTrans" cxnId="{B50DE0B3-4BED-46B5-93FE-4F9EE445EABA}">
      <dgm:prSet/>
      <dgm:spPr/>
      <dgm:t>
        <a:bodyPr/>
        <a:lstStyle/>
        <a:p>
          <a:endParaRPr lang="hr-HR" sz="1200"/>
        </a:p>
      </dgm:t>
    </dgm:pt>
    <dgm:pt modelId="{8FDEC272-FF85-44BA-B472-D8EB4F9DCC34}">
      <dgm:prSet phldrT="[Text]" custT="1"/>
      <dgm:spPr/>
      <dgm:t>
        <a:bodyPr/>
        <a:lstStyle/>
        <a:p>
          <a:r>
            <a:rPr lang="hr-HR" sz="1200" b="1" dirty="0" smtClean="0"/>
            <a:t>max 100 bodova</a:t>
          </a:r>
        </a:p>
        <a:p>
          <a:r>
            <a:rPr lang="hr-HR" sz="1200" b="1" dirty="0" smtClean="0"/>
            <a:t>min 51 bod</a:t>
          </a:r>
          <a:endParaRPr lang="hr-HR" sz="1200" b="1" dirty="0">
            <a:solidFill>
              <a:srgbClr val="FF0000"/>
            </a:solidFill>
          </a:endParaRPr>
        </a:p>
      </dgm:t>
    </dgm:pt>
    <dgm:pt modelId="{A331BE9D-A95E-4F00-AE56-DFC0AB664343}" type="parTrans" cxnId="{F5AFA771-71F2-4D6A-BC86-3300513C4CE5}">
      <dgm:prSet/>
      <dgm:spPr/>
      <dgm:t>
        <a:bodyPr/>
        <a:lstStyle/>
        <a:p>
          <a:endParaRPr lang="hr-HR" sz="1200"/>
        </a:p>
      </dgm:t>
    </dgm:pt>
    <dgm:pt modelId="{EDF80F45-C80C-47C9-BDF8-94D7B080A50C}" type="sibTrans" cxnId="{F5AFA771-71F2-4D6A-BC86-3300513C4CE5}">
      <dgm:prSet/>
      <dgm:spPr/>
      <dgm:t>
        <a:bodyPr/>
        <a:lstStyle/>
        <a:p>
          <a:endParaRPr lang="hr-HR" sz="1200"/>
        </a:p>
      </dgm:t>
    </dgm:pt>
    <dgm:pt modelId="{16FCED22-C1DE-46B9-AE00-52FF854D7A0F}">
      <dgm:prSet phldrT="[Text]" custT="1"/>
      <dgm:spPr>
        <a:noFill/>
      </dgm:spPr>
      <dgm:t>
        <a:bodyPr/>
        <a:lstStyle/>
        <a:p>
          <a:r>
            <a:rPr lang="hr-HR" sz="1200" u="sng" dirty="0" smtClean="0"/>
            <a:t>1. dio/kolokvij </a:t>
          </a:r>
          <a:r>
            <a:rPr lang="hr-HR" sz="1200" dirty="0" smtClean="0"/>
            <a:t>max 15 bodova    min 8 bodova</a:t>
          </a:r>
          <a:endParaRPr lang="hr-HR" sz="1200" dirty="0"/>
        </a:p>
      </dgm:t>
    </dgm:pt>
    <dgm:pt modelId="{027675D2-57E8-4AC9-A98D-D54C8916A2D3}" type="sibTrans" cxnId="{1576EF67-8841-4028-BFB3-B9A95CD22A03}">
      <dgm:prSet/>
      <dgm:spPr/>
      <dgm:t>
        <a:bodyPr/>
        <a:lstStyle/>
        <a:p>
          <a:endParaRPr lang="hr-HR" sz="1200"/>
        </a:p>
      </dgm:t>
    </dgm:pt>
    <dgm:pt modelId="{A0BA065C-EE85-4273-99F5-52DD4EA08A53}" type="parTrans" cxnId="{1576EF67-8841-4028-BFB3-B9A95CD22A03}">
      <dgm:prSet/>
      <dgm:spPr/>
      <dgm:t>
        <a:bodyPr/>
        <a:lstStyle/>
        <a:p>
          <a:endParaRPr lang="hr-HR" sz="1200"/>
        </a:p>
      </dgm:t>
    </dgm:pt>
    <dgm:pt modelId="{B1402C9B-BDF4-4871-9A71-A9F089753E7E}" type="pres">
      <dgm:prSet presAssocID="{E1F51E3F-69B6-41A0-8782-528624FDCDBB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hr-HR"/>
        </a:p>
      </dgm:t>
    </dgm:pt>
    <dgm:pt modelId="{9E49C244-5541-4D28-95A5-6879606C7F54}" type="pres">
      <dgm:prSet presAssocID="{052542A4-B00B-44EA-BF9C-CA6955EFB346}" presName="root" presStyleCnt="0"/>
      <dgm:spPr/>
    </dgm:pt>
    <dgm:pt modelId="{C28E8F7F-FCD5-4CE1-AD7E-321E622FBB2E}" type="pres">
      <dgm:prSet presAssocID="{052542A4-B00B-44EA-BF9C-CA6955EFB346}" presName="rootComposite" presStyleCnt="0"/>
      <dgm:spPr/>
    </dgm:pt>
    <dgm:pt modelId="{24A62F4D-5683-474B-9472-210A9B7E0FC6}" type="pres">
      <dgm:prSet presAssocID="{052542A4-B00B-44EA-BF9C-CA6955EFB346}" presName="rootText" presStyleLbl="node1" presStyleIdx="0" presStyleCnt="5"/>
      <dgm:spPr/>
      <dgm:t>
        <a:bodyPr/>
        <a:lstStyle/>
        <a:p>
          <a:endParaRPr lang="hr-HR"/>
        </a:p>
      </dgm:t>
    </dgm:pt>
    <dgm:pt modelId="{504E0C2B-CD44-4B7C-AB4A-BFE8076516C4}" type="pres">
      <dgm:prSet presAssocID="{052542A4-B00B-44EA-BF9C-CA6955EFB346}" presName="rootConnector" presStyleLbl="node1" presStyleIdx="0" presStyleCnt="5"/>
      <dgm:spPr/>
      <dgm:t>
        <a:bodyPr/>
        <a:lstStyle/>
        <a:p>
          <a:endParaRPr lang="hr-HR"/>
        </a:p>
      </dgm:t>
    </dgm:pt>
    <dgm:pt modelId="{07FAE6E6-55F9-49BA-8DF6-B5DD5AE51A74}" type="pres">
      <dgm:prSet presAssocID="{052542A4-B00B-44EA-BF9C-CA6955EFB346}" presName="childShape" presStyleCnt="0"/>
      <dgm:spPr/>
    </dgm:pt>
    <dgm:pt modelId="{DFA6FCE7-2FEE-4F9A-98C5-8C18D0B98BC4}" type="pres">
      <dgm:prSet presAssocID="{654964AC-EC36-496A-96FC-B193A6298619}" presName="Name13" presStyleLbl="parChTrans1D2" presStyleIdx="0" presStyleCnt="11"/>
      <dgm:spPr/>
      <dgm:t>
        <a:bodyPr/>
        <a:lstStyle/>
        <a:p>
          <a:endParaRPr lang="hr-HR"/>
        </a:p>
      </dgm:t>
    </dgm:pt>
    <dgm:pt modelId="{EFA2DA13-E8B2-4A18-B21A-8255562ED42A}" type="pres">
      <dgm:prSet presAssocID="{2D0D81D8-D7E5-4558-AE95-7ABD1A604DBA}" presName="childText" presStyleLbl="bgAcc1" presStyleIdx="0" presStyleCnt="11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91406DC3-ECE4-4391-AD2C-1BBCD37DB522}" type="pres">
      <dgm:prSet presAssocID="{D3022B69-6434-400E-84EC-C3565D0A5FFE}" presName="Name13" presStyleLbl="parChTrans1D2" presStyleIdx="1" presStyleCnt="11"/>
      <dgm:spPr/>
      <dgm:t>
        <a:bodyPr/>
        <a:lstStyle/>
        <a:p>
          <a:endParaRPr lang="hr-HR"/>
        </a:p>
      </dgm:t>
    </dgm:pt>
    <dgm:pt modelId="{0CDA70C3-C6A5-4080-A6DE-A90D13C02629}" type="pres">
      <dgm:prSet presAssocID="{3768ED08-7C9B-4A76-8A69-C40A89E4B6B5}" presName="childText" presStyleLbl="bgAcc1" presStyleIdx="1" presStyleCnt="11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62F298DC-65EA-47CC-957F-989C2B2CF76C}" type="pres">
      <dgm:prSet presAssocID="{9112FA61-48C2-4F52-A549-C0FCE586F4A6}" presName="Name13" presStyleLbl="parChTrans1D2" presStyleIdx="2" presStyleCnt="11"/>
      <dgm:spPr/>
      <dgm:t>
        <a:bodyPr/>
        <a:lstStyle/>
        <a:p>
          <a:endParaRPr lang="hr-HR"/>
        </a:p>
      </dgm:t>
    </dgm:pt>
    <dgm:pt modelId="{0D1795C7-9DC7-4D0F-B217-2DDF4E9A5CB8}" type="pres">
      <dgm:prSet presAssocID="{CF601429-D20E-424A-944C-9E070F798CD8}" presName="childText" presStyleLbl="bgAcc1" presStyleIdx="2" presStyleCnt="11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526309B4-5C12-4FB5-8767-6E182D3519C7}" type="pres">
      <dgm:prSet presAssocID="{49C3B89F-B5CA-4C02-BC06-8FB481901832}" presName="Name13" presStyleLbl="parChTrans1D2" presStyleIdx="3" presStyleCnt="11"/>
      <dgm:spPr/>
      <dgm:t>
        <a:bodyPr/>
        <a:lstStyle/>
        <a:p>
          <a:endParaRPr lang="hr-HR"/>
        </a:p>
      </dgm:t>
    </dgm:pt>
    <dgm:pt modelId="{80D90046-3EBF-4E85-9569-2B1C406122ED}" type="pres">
      <dgm:prSet presAssocID="{48F4B7CB-8DCB-4F71-9353-BE5BC621B73A}" presName="childText" presStyleLbl="bgAcc1" presStyleIdx="3" presStyleCnt="11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380759E5-EEDA-4F7E-A2E2-2F750B278C56}" type="pres">
      <dgm:prSet presAssocID="{EFC85A2E-A625-449D-ABDC-84A49A05B013}" presName="root" presStyleCnt="0"/>
      <dgm:spPr/>
    </dgm:pt>
    <dgm:pt modelId="{21259776-4D2F-4D81-8ED9-285249B3AE8E}" type="pres">
      <dgm:prSet presAssocID="{EFC85A2E-A625-449D-ABDC-84A49A05B013}" presName="rootComposite" presStyleCnt="0"/>
      <dgm:spPr/>
    </dgm:pt>
    <dgm:pt modelId="{54D07F39-7F87-480D-B3E8-42CA87980917}" type="pres">
      <dgm:prSet presAssocID="{EFC85A2E-A625-449D-ABDC-84A49A05B013}" presName="rootText" presStyleLbl="node1" presStyleIdx="1" presStyleCnt="5"/>
      <dgm:spPr/>
      <dgm:t>
        <a:bodyPr/>
        <a:lstStyle/>
        <a:p>
          <a:endParaRPr lang="hr-HR"/>
        </a:p>
      </dgm:t>
    </dgm:pt>
    <dgm:pt modelId="{FBF89E2C-5F9C-4B75-8D96-3FE27E7EC13A}" type="pres">
      <dgm:prSet presAssocID="{EFC85A2E-A625-449D-ABDC-84A49A05B013}" presName="rootConnector" presStyleLbl="node1" presStyleIdx="1" presStyleCnt="5"/>
      <dgm:spPr/>
      <dgm:t>
        <a:bodyPr/>
        <a:lstStyle/>
        <a:p>
          <a:endParaRPr lang="hr-HR"/>
        </a:p>
      </dgm:t>
    </dgm:pt>
    <dgm:pt modelId="{ADAADE7E-20D6-4A80-B41C-F2AE5334A6B3}" type="pres">
      <dgm:prSet presAssocID="{EFC85A2E-A625-449D-ABDC-84A49A05B013}" presName="childShape" presStyleCnt="0"/>
      <dgm:spPr/>
    </dgm:pt>
    <dgm:pt modelId="{EFB100E2-AC6E-4C59-AAD9-D4C6FF6E4963}" type="pres">
      <dgm:prSet presAssocID="{8AA094AD-4047-4B2E-AD38-B62AA2C7F20B}" presName="Name13" presStyleLbl="parChTrans1D2" presStyleIdx="4" presStyleCnt="11"/>
      <dgm:spPr/>
      <dgm:t>
        <a:bodyPr/>
        <a:lstStyle/>
        <a:p>
          <a:endParaRPr lang="hr-HR"/>
        </a:p>
      </dgm:t>
    </dgm:pt>
    <dgm:pt modelId="{EAE6A241-CE2C-4076-A136-3D2DEB4AA60D}" type="pres">
      <dgm:prSet presAssocID="{62E7E54A-C2ED-459F-AF0A-A5AA92CCCC03}" presName="childText" presStyleLbl="bgAcc1" presStyleIdx="4" presStyleCnt="11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FD6633F8-9CA9-442F-96A9-A9B52F3C4175}" type="pres">
      <dgm:prSet presAssocID="{A0BA065C-EE85-4273-99F5-52DD4EA08A53}" presName="Name13" presStyleLbl="parChTrans1D2" presStyleIdx="5" presStyleCnt="11"/>
      <dgm:spPr/>
      <dgm:t>
        <a:bodyPr/>
        <a:lstStyle/>
        <a:p>
          <a:endParaRPr lang="hr-HR"/>
        </a:p>
      </dgm:t>
    </dgm:pt>
    <dgm:pt modelId="{A3754FB5-D174-4913-B33A-2233D045BB29}" type="pres">
      <dgm:prSet presAssocID="{16FCED22-C1DE-46B9-AE00-52FF854D7A0F}" presName="childText" presStyleLbl="bgAcc1" presStyleIdx="5" presStyleCnt="11" custLinFactNeighborX="623" custLinFactNeighborY="-5508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EDBA5836-9043-48DE-B1E8-57B17FFC9CE1}" type="pres">
      <dgm:prSet presAssocID="{F49F2B1E-0A86-4461-9A24-2EBC2C729612}" presName="Name13" presStyleLbl="parChTrans1D2" presStyleIdx="6" presStyleCnt="11"/>
      <dgm:spPr/>
      <dgm:t>
        <a:bodyPr/>
        <a:lstStyle/>
        <a:p>
          <a:endParaRPr lang="hr-HR"/>
        </a:p>
      </dgm:t>
    </dgm:pt>
    <dgm:pt modelId="{AE0700FE-B570-4CAC-8947-5D4F10811615}" type="pres">
      <dgm:prSet presAssocID="{B998B524-9450-412E-9D55-7B792FC4D02D}" presName="childText" presStyleLbl="bgAcc1" presStyleIdx="6" presStyleCnt="11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91837000-A246-4D40-8B86-E8F92BFE5073}" type="pres">
      <dgm:prSet presAssocID="{B6B4C966-E330-4160-8467-42775EE60BC1}" presName="root" presStyleCnt="0"/>
      <dgm:spPr/>
    </dgm:pt>
    <dgm:pt modelId="{DE4DC50A-503E-47EC-83FE-DC7F81251993}" type="pres">
      <dgm:prSet presAssocID="{B6B4C966-E330-4160-8467-42775EE60BC1}" presName="rootComposite" presStyleCnt="0"/>
      <dgm:spPr/>
    </dgm:pt>
    <dgm:pt modelId="{9F60C327-9B7F-489A-8011-EAE298488411}" type="pres">
      <dgm:prSet presAssocID="{B6B4C966-E330-4160-8467-42775EE60BC1}" presName="rootText" presStyleLbl="node1" presStyleIdx="2" presStyleCnt="5"/>
      <dgm:spPr/>
      <dgm:t>
        <a:bodyPr/>
        <a:lstStyle/>
        <a:p>
          <a:endParaRPr lang="hr-HR"/>
        </a:p>
      </dgm:t>
    </dgm:pt>
    <dgm:pt modelId="{D7D81692-C678-4814-A46F-A0F19D12E20A}" type="pres">
      <dgm:prSet presAssocID="{B6B4C966-E330-4160-8467-42775EE60BC1}" presName="rootConnector" presStyleLbl="node1" presStyleIdx="2" presStyleCnt="5"/>
      <dgm:spPr/>
      <dgm:t>
        <a:bodyPr/>
        <a:lstStyle/>
        <a:p>
          <a:endParaRPr lang="hr-HR"/>
        </a:p>
      </dgm:t>
    </dgm:pt>
    <dgm:pt modelId="{97560D23-B018-4077-8711-4D5A031326C7}" type="pres">
      <dgm:prSet presAssocID="{B6B4C966-E330-4160-8467-42775EE60BC1}" presName="childShape" presStyleCnt="0"/>
      <dgm:spPr/>
    </dgm:pt>
    <dgm:pt modelId="{F310ED9E-2DAA-4AB5-A75E-98872871D6DB}" type="pres">
      <dgm:prSet presAssocID="{29803ED6-5274-4857-A4C6-2193416A710F}" presName="Name13" presStyleLbl="parChTrans1D2" presStyleIdx="7" presStyleCnt="11"/>
      <dgm:spPr/>
      <dgm:t>
        <a:bodyPr/>
        <a:lstStyle/>
        <a:p>
          <a:endParaRPr lang="hr-HR"/>
        </a:p>
      </dgm:t>
    </dgm:pt>
    <dgm:pt modelId="{377BDCE1-70A7-4A01-BCE7-B0847DA69574}" type="pres">
      <dgm:prSet presAssocID="{79166E2C-5206-452F-8DFA-A9C1725EDDF9}" presName="childText" presStyleLbl="bgAcc1" presStyleIdx="7" presStyleCnt="11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7FB2981A-D2CC-4B1E-9FA5-1F74EA3D86B8}" type="pres">
      <dgm:prSet presAssocID="{D0DB5E39-4AD1-4643-8A91-7ECAD47041CE}" presName="root" presStyleCnt="0"/>
      <dgm:spPr/>
    </dgm:pt>
    <dgm:pt modelId="{1427C728-AE26-45F7-B45A-852F5FF74B0D}" type="pres">
      <dgm:prSet presAssocID="{D0DB5E39-4AD1-4643-8A91-7ECAD47041CE}" presName="rootComposite" presStyleCnt="0"/>
      <dgm:spPr/>
    </dgm:pt>
    <dgm:pt modelId="{5FED43D9-1B0D-420B-AA12-21DD1940F786}" type="pres">
      <dgm:prSet presAssocID="{D0DB5E39-4AD1-4643-8A91-7ECAD47041CE}" presName="rootText" presStyleLbl="node1" presStyleIdx="3" presStyleCnt="5"/>
      <dgm:spPr/>
      <dgm:t>
        <a:bodyPr/>
        <a:lstStyle/>
        <a:p>
          <a:endParaRPr lang="hr-HR"/>
        </a:p>
      </dgm:t>
    </dgm:pt>
    <dgm:pt modelId="{22EE1CBC-CFF9-4675-AA90-32B7B11D925E}" type="pres">
      <dgm:prSet presAssocID="{D0DB5E39-4AD1-4643-8A91-7ECAD47041CE}" presName="rootConnector" presStyleLbl="node1" presStyleIdx="3" presStyleCnt="5"/>
      <dgm:spPr/>
      <dgm:t>
        <a:bodyPr/>
        <a:lstStyle/>
        <a:p>
          <a:endParaRPr lang="hr-HR"/>
        </a:p>
      </dgm:t>
    </dgm:pt>
    <dgm:pt modelId="{E6094640-53DA-400C-B3AF-1D30A7AE7615}" type="pres">
      <dgm:prSet presAssocID="{D0DB5E39-4AD1-4643-8A91-7ECAD47041CE}" presName="childShape" presStyleCnt="0"/>
      <dgm:spPr/>
    </dgm:pt>
    <dgm:pt modelId="{897C3F08-CA32-4F50-A5CF-3679225A9EC2}" type="pres">
      <dgm:prSet presAssocID="{D454FD06-E719-4014-98D9-7EB8EEEDC651}" presName="Name13" presStyleLbl="parChTrans1D2" presStyleIdx="8" presStyleCnt="11"/>
      <dgm:spPr/>
      <dgm:t>
        <a:bodyPr/>
        <a:lstStyle/>
        <a:p>
          <a:endParaRPr lang="hr-HR"/>
        </a:p>
      </dgm:t>
    </dgm:pt>
    <dgm:pt modelId="{0A2D4A57-83D1-402B-8320-E5ADCC98BFEF}" type="pres">
      <dgm:prSet presAssocID="{F9CD1A32-BD4B-4827-8B7C-7C225019B228}" presName="childText" presStyleLbl="bgAcc1" presStyleIdx="8" presStyleCnt="11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4A44FB94-104E-45E3-8A88-C85CC469CB45}" type="pres">
      <dgm:prSet presAssocID="{9C1C8D27-6C08-43D3-BB30-1875668CBC33}" presName="root" presStyleCnt="0"/>
      <dgm:spPr/>
    </dgm:pt>
    <dgm:pt modelId="{C552EC97-4C2F-47CF-9B54-A5431E41C9FA}" type="pres">
      <dgm:prSet presAssocID="{9C1C8D27-6C08-43D3-BB30-1875668CBC33}" presName="rootComposite" presStyleCnt="0"/>
      <dgm:spPr/>
    </dgm:pt>
    <dgm:pt modelId="{0DF115D1-E594-4021-83CA-AA674DCCBD34}" type="pres">
      <dgm:prSet presAssocID="{9C1C8D27-6C08-43D3-BB30-1875668CBC33}" presName="rootText" presStyleLbl="node1" presStyleIdx="4" presStyleCnt="5"/>
      <dgm:spPr/>
      <dgm:t>
        <a:bodyPr/>
        <a:lstStyle/>
        <a:p>
          <a:endParaRPr lang="hr-HR"/>
        </a:p>
      </dgm:t>
    </dgm:pt>
    <dgm:pt modelId="{80DC63DB-52F0-40F5-A9CD-499A8D754543}" type="pres">
      <dgm:prSet presAssocID="{9C1C8D27-6C08-43D3-BB30-1875668CBC33}" presName="rootConnector" presStyleLbl="node1" presStyleIdx="4" presStyleCnt="5"/>
      <dgm:spPr/>
      <dgm:t>
        <a:bodyPr/>
        <a:lstStyle/>
        <a:p>
          <a:endParaRPr lang="hr-HR"/>
        </a:p>
      </dgm:t>
    </dgm:pt>
    <dgm:pt modelId="{20A16931-A82D-4BD2-B582-FC55F89D986D}" type="pres">
      <dgm:prSet presAssocID="{9C1C8D27-6C08-43D3-BB30-1875668CBC33}" presName="childShape" presStyleCnt="0"/>
      <dgm:spPr/>
    </dgm:pt>
    <dgm:pt modelId="{36A4AC8F-8B96-468A-8FB8-FE750317D5B8}" type="pres">
      <dgm:prSet presAssocID="{A331BE9D-A95E-4F00-AE56-DFC0AB664343}" presName="Name13" presStyleLbl="parChTrans1D2" presStyleIdx="9" presStyleCnt="11"/>
      <dgm:spPr/>
      <dgm:t>
        <a:bodyPr/>
        <a:lstStyle/>
        <a:p>
          <a:endParaRPr lang="hr-HR"/>
        </a:p>
      </dgm:t>
    </dgm:pt>
    <dgm:pt modelId="{5D48E59F-0C64-4EEA-9248-F94F6A806206}" type="pres">
      <dgm:prSet presAssocID="{8FDEC272-FF85-44BA-B472-D8EB4F9DCC34}" presName="childText" presStyleLbl="bgAcc1" presStyleIdx="9" presStyleCnt="11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65D8971B-69FE-40EB-A064-62055A50FB67}" type="pres">
      <dgm:prSet presAssocID="{01C36D7F-00ED-4315-A4E2-A2E4FAA638BF}" presName="Name13" presStyleLbl="parChTrans1D2" presStyleIdx="10" presStyleCnt="11"/>
      <dgm:spPr/>
      <dgm:t>
        <a:bodyPr/>
        <a:lstStyle/>
        <a:p>
          <a:endParaRPr lang="hr-HR"/>
        </a:p>
      </dgm:t>
    </dgm:pt>
    <dgm:pt modelId="{786DF171-3454-44DD-BEE2-C4B90425AED5}" type="pres">
      <dgm:prSet presAssocID="{B8BF1CC3-3502-44D5-AE35-681EA0517401}" presName="childText" presStyleLbl="bgAcc1" presStyleIdx="10" presStyleCnt="11" custScaleX="132196" custScaleY="212258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</dgm:ptLst>
  <dgm:cxnLst>
    <dgm:cxn modelId="{8363ABCE-52F1-4FD0-B610-359D11E1CD7E}" type="presOf" srcId="{16FCED22-C1DE-46B9-AE00-52FF854D7A0F}" destId="{A3754FB5-D174-4913-B33A-2233D045BB29}" srcOrd="0" destOrd="0" presId="urn:microsoft.com/office/officeart/2005/8/layout/hierarchy3"/>
    <dgm:cxn modelId="{1C77C81A-7AEB-4CA3-871C-3F48299744CB}" type="presOf" srcId="{EFC85A2E-A625-449D-ABDC-84A49A05B013}" destId="{FBF89E2C-5F9C-4B75-8D96-3FE27E7EC13A}" srcOrd="1" destOrd="0" presId="urn:microsoft.com/office/officeart/2005/8/layout/hierarchy3"/>
    <dgm:cxn modelId="{0F7715C9-BACF-434A-BDB6-FED19A90A12E}" type="presOf" srcId="{9C1C8D27-6C08-43D3-BB30-1875668CBC33}" destId="{0DF115D1-E594-4021-83CA-AA674DCCBD34}" srcOrd="0" destOrd="0" presId="urn:microsoft.com/office/officeart/2005/8/layout/hierarchy3"/>
    <dgm:cxn modelId="{A02FB245-93D0-45D8-BFA0-6D44F963196C}" type="presOf" srcId="{654964AC-EC36-496A-96FC-B193A6298619}" destId="{DFA6FCE7-2FEE-4F9A-98C5-8C18D0B98BC4}" srcOrd="0" destOrd="0" presId="urn:microsoft.com/office/officeart/2005/8/layout/hierarchy3"/>
    <dgm:cxn modelId="{53FDA7A7-0AC5-4FCA-91AE-DEAD2879D1AD}" srcId="{9C1C8D27-6C08-43D3-BB30-1875668CBC33}" destId="{B8BF1CC3-3502-44D5-AE35-681EA0517401}" srcOrd="1" destOrd="0" parTransId="{01C36D7F-00ED-4315-A4E2-A2E4FAA638BF}" sibTransId="{375019B9-E156-468E-A7D5-DB7BE43E3CD4}"/>
    <dgm:cxn modelId="{F0C09264-3ADB-467F-9308-EB7EE82E37D6}" srcId="{EFC85A2E-A625-449D-ABDC-84A49A05B013}" destId="{62E7E54A-C2ED-459F-AF0A-A5AA92CCCC03}" srcOrd="0" destOrd="0" parTransId="{8AA094AD-4047-4B2E-AD38-B62AA2C7F20B}" sibTransId="{77E85225-A963-4BD6-A6D1-7EE62A1EBDEA}"/>
    <dgm:cxn modelId="{E18F0159-FA05-4F6F-8349-FBAF7AC997B9}" type="presOf" srcId="{3768ED08-7C9B-4A76-8A69-C40A89E4B6B5}" destId="{0CDA70C3-C6A5-4080-A6DE-A90D13C02629}" srcOrd="0" destOrd="0" presId="urn:microsoft.com/office/officeart/2005/8/layout/hierarchy3"/>
    <dgm:cxn modelId="{D1FB43DB-5F2E-43C6-90B7-11CD67DB9351}" srcId="{052542A4-B00B-44EA-BF9C-CA6955EFB346}" destId="{CF601429-D20E-424A-944C-9E070F798CD8}" srcOrd="2" destOrd="0" parTransId="{9112FA61-48C2-4F52-A549-C0FCE586F4A6}" sibTransId="{77EFBD87-0379-435D-B109-7E5D248996FF}"/>
    <dgm:cxn modelId="{1250EB52-044C-4F47-8435-EBD168B13BA5}" srcId="{052542A4-B00B-44EA-BF9C-CA6955EFB346}" destId="{48F4B7CB-8DCB-4F71-9353-BE5BC621B73A}" srcOrd="3" destOrd="0" parTransId="{49C3B89F-B5CA-4C02-BC06-8FB481901832}" sibTransId="{F38A6EBC-1E22-4710-B996-54468E4B06F8}"/>
    <dgm:cxn modelId="{73119A20-33C8-4DCD-8426-3D2656AE871A}" type="presOf" srcId="{A0BA065C-EE85-4273-99F5-52DD4EA08A53}" destId="{FD6633F8-9CA9-442F-96A9-A9B52F3C4175}" srcOrd="0" destOrd="0" presId="urn:microsoft.com/office/officeart/2005/8/layout/hierarchy3"/>
    <dgm:cxn modelId="{AC17F4AD-7C46-499E-A77C-EB24FF63F27E}" srcId="{E1F51E3F-69B6-41A0-8782-528624FDCDBB}" destId="{EFC85A2E-A625-449D-ABDC-84A49A05B013}" srcOrd="1" destOrd="0" parTransId="{4D1D4F88-6BAB-4B86-A513-608CD9BDC5BE}" sibTransId="{62BF474A-B2D9-4D39-95DB-1EFB3A4F5633}"/>
    <dgm:cxn modelId="{F0891AC5-0A13-42D7-A147-7D8ECDDE9F1C}" srcId="{052542A4-B00B-44EA-BF9C-CA6955EFB346}" destId="{2D0D81D8-D7E5-4558-AE95-7ABD1A604DBA}" srcOrd="0" destOrd="0" parTransId="{654964AC-EC36-496A-96FC-B193A6298619}" sibTransId="{DE7F8A3E-C5BC-4EAB-AEC7-3F107B428DF7}"/>
    <dgm:cxn modelId="{6C99D279-29CF-4523-BE17-58C89E13270C}" type="presOf" srcId="{F49F2B1E-0A86-4461-9A24-2EBC2C729612}" destId="{EDBA5836-9043-48DE-B1E8-57B17FFC9CE1}" srcOrd="0" destOrd="0" presId="urn:microsoft.com/office/officeart/2005/8/layout/hierarchy3"/>
    <dgm:cxn modelId="{4886711B-61BB-4718-A627-A65B98658BF5}" type="presOf" srcId="{9C1C8D27-6C08-43D3-BB30-1875668CBC33}" destId="{80DC63DB-52F0-40F5-A9CD-499A8D754543}" srcOrd="1" destOrd="0" presId="urn:microsoft.com/office/officeart/2005/8/layout/hierarchy3"/>
    <dgm:cxn modelId="{6ED64A72-391F-49A9-B4BF-28F757395D87}" type="presOf" srcId="{CF601429-D20E-424A-944C-9E070F798CD8}" destId="{0D1795C7-9DC7-4D0F-B217-2DDF4E9A5CB8}" srcOrd="0" destOrd="0" presId="urn:microsoft.com/office/officeart/2005/8/layout/hierarchy3"/>
    <dgm:cxn modelId="{B50DE0B3-4BED-46B5-93FE-4F9EE445EABA}" srcId="{B6B4C966-E330-4160-8467-42775EE60BC1}" destId="{79166E2C-5206-452F-8DFA-A9C1725EDDF9}" srcOrd="0" destOrd="0" parTransId="{29803ED6-5274-4857-A4C6-2193416A710F}" sibTransId="{1CB7DCEA-5EF7-44D3-B672-0F46D0AA5428}"/>
    <dgm:cxn modelId="{52A5EA42-58AB-428A-9C1C-DBCA6A5F9FA4}" type="presOf" srcId="{E1F51E3F-69B6-41A0-8782-528624FDCDBB}" destId="{B1402C9B-BDF4-4871-9A71-A9F089753E7E}" srcOrd="0" destOrd="0" presId="urn:microsoft.com/office/officeart/2005/8/layout/hierarchy3"/>
    <dgm:cxn modelId="{67D21A52-3D2E-4999-AFA3-4DC469C40B03}" type="presOf" srcId="{A331BE9D-A95E-4F00-AE56-DFC0AB664343}" destId="{36A4AC8F-8B96-468A-8FB8-FE750317D5B8}" srcOrd="0" destOrd="0" presId="urn:microsoft.com/office/officeart/2005/8/layout/hierarchy3"/>
    <dgm:cxn modelId="{F5AFA771-71F2-4D6A-BC86-3300513C4CE5}" srcId="{9C1C8D27-6C08-43D3-BB30-1875668CBC33}" destId="{8FDEC272-FF85-44BA-B472-D8EB4F9DCC34}" srcOrd="0" destOrd="0" parTransId="{A331BE9D-A95E-4F00-AE56-DFC0AB664343}" sibTransId="{EDF80F45-C80C-47C9-BDF8-94D7B080A50C}"/>
    <dgm:cxn modelId="{A20DA39F-6E22-4D6F-A69A-61FDA2D13B5F}" srcId="{E1F51E3F-69B6-41A0-8782-528624FDCDBB}" destId="{B6B4C966-E330-4160-8467-42775EE60BC1}" srcOrd="2" destOrd="0" parTransId="{76C2B9AA-01C3-4D81-B6E6-91B79662F22B}" sibTransId="{B69188DC-F4BA-4CC8-984E-AEBD9B380700}"/>
    <dgm:cxn modelId="{62C3EBE0-7285-4D75-BD94-66C54D8AF18C}" type="presOf" srcId="{F9CD1A32-BD4B-4827-8B7C-7C225019B228}" destId="{0A2D4A57-83D1-402B-8320-E5ADCC98BFEF}" srcOrd="0" destOrd="0" presId="urn:microsoft.com/office/officeart/2005/8/layout/hierarchy3"/>
    <dgm:cxn modelId="{05BDBFA4-C85B-4192-8B69-A20C667AF7D5}" type="presOf" srcId="{8AA094AD-4047-4B2E-AD38-B62AA2C7F20B}" destId="{EFB100E2-AC6E-4C59-AAD9-D4C6FF6E4963}" srcOrd="0" destOrd="0" presId="urn:microsoft.com/office/officeart/2005/8/layout/hierarchy3"/>
    <dgm:cxn modelId="{4EDE0535-DD40-4D85-9A5B-D7F06916E621}" srcId="{EFC85A2E-A625-449D-ABDC-84A49A05B013}" destId="{B998B524-9450-412E-9D55-7B792FC4D02D}" srcOrd="2" destOrd="0" parTransId="{F49F2B1E-0A86-4461-9A24-2EBC2C729612}" sibTransId="{48297026-B62F-4AF8-B60F-08067BC6910D}"/>
    <dgm:cxn modelId="{AE57AE23-94A3-4EAB-9C49-78D0988F86F3}" srcId="{E1F51E3F-69B6-41A0-8782-528624FDCDBB}" destId="{D0DB5E39-4AD1-4643-8A91-7ECAD47041CE}" srcOrd="3" destOrd="0" parTransId="{2FB78F6A-08BF-4612-A1CA-FFCEA1039D49}" sibTransId="{D4826430-FB94-4264-B452-386E7A73F00A}"/>
    <dgm:cxn modelId="{04D31359-E4F0-4DD3-B3C3-41B7E813C502}" type="presOf" srcId="{8FDEC272-FF85-44BA-B472-D8EB4F9DCC34}" destId="{5D48E59F-0C64-4EEA-9248-F94F6A806206}" srcOrd="0" destOrd="0" presId="urn:microsoft.com/office/officeart/2005/8/layout/hierarchy3"/>
    <dgm:cxn modelId="{032767C8-F92A-41BC-B44F-FE99A016D713}" type="presOf" srcId="{2D0D81D8-D7E5-4558-AE95-7ABD1A604DBA}" destId="{EFA2DA13-E8B2-4A18-B21A-8255562ED42A}" srcOrd="0" destOrd="0" presId="urn:microsoft.com/office/officeart/2005/8/layout/hierarchy3"/>
    <dgm:cxn modelId="{E2A103EC-4BD6-4B08-8463-3773B5822EF9}" type="presOf" srcId="{B6B4C966-E330-4160-8467-42775EE60BC1}" destId="{D7D81692-C678-4814-A46F-A0F19D12E20A}" srcOrd="1" destOrd="0" presId="urn:microsoft.com/office/officeart/2005/8/layout/hierarchy3"/>
    <dgm:cxn modelId="{FBDFCCCB-DBEF-4440-8693-BAFF12592C82}" type="presOf" srcId="{62E7E54A-C2ED-459F-AF0A-A5AA92CCCC03}" destId="{EAE6A241-CE2C-4076-A136-3D2DEB4AA60D}" srcOrd="0" destOrd="0" presId="urn:microsoft.com/office/officeart/2005/8/layout/hierarchy3"/>
    <dgm:cxn modelId="{79FC9FD1-315F-44A1-940C-DBB9E31E2EE8}" type="presOf" srcId="{B8BF1CC3-3502-44D5-AE35-681EA0517401}" destId="{786DF171-3454-44DD-BEE2-C4B90425AED5}" srcOrd="0" destOrd="0" presId="urn:microsoft.com/office/officeart/2005/8/layout/hierarchy3"/>
    <dgm:cxn modelId="{081ACD85-A17C-4812-826E-635FA5948571}" type="presOf" srcId="{B998B524-9450-412E-9D55-7B792FC4D02D}" destId="{AE0700FE-B570-4CAC-8947-5D4F10811615}" srcOrd="0" destOrd="0" presId="urn:microsoft.com/office/officeart/2005/8/layout/hierarchy3"/>
    <dgm:cxn modelId="{462528EE-1FBC-4002-8F4E-DE6370FABA98}" type="presOf" srcId="{D0DB5E39-4AD1-4643-8A91-7ECAD47041CE}" destId="{22EE1CBC-CFF9-4675-AA90-32B7B11D925E}" srcOrd="1" destOrd="0" presId="urn:microsoft.com/office/officeart/2005/8/layout/hierarchy3"/>
    <dgm:cxn modelId="{1576EF67-8841-4028-BFB3-B9A95CD22A03}" srcId="{EFC85A2E-A625-449D-ABDC-84A49A05B013}" destId="{16FCED22-C1DE-46B9-AE00-52FF854D7A0F}" srcOrd="1" destOrd="0" parTransId="{A0BA065C-EE85-4273-99F5-52DD4EA08A53}" sibTransId="{027675D2-57E8-4AC9-A98D-D54C8916A2D3}"/>
    <dgm:cxn modelId="{C3EC31B1-473B-43D6-A693-CB74A59DFEC1}" type="presOf" srcId="{D454FD06-E719-4014-98D9-7EB8EEEDC651}" destId="{897C3F08-CA32-4F50-A5CF-3679225A9EC2}" srcOrd="0" destOrd="0" presId="urn:microsoft.com/office/officeart/2005/8/layout/hierarchy3"/>
    <dgm:cxn modelId="{2374F0C0-C4D0-4488-8A50-35F8ACDEDE39}" srcId="{E1F51E3F-69B6-41A0-8782-528624FDCDBB}" destId="{9C1C8D27-6C08-43D3-BB30-1875668CBC33}" srcOrd="4" destOrd="0" parTransId="{57F5EC8F-8677-4587-8B1C-41B2E0F36083}" sibTransId="{760EBF6A-2AF2-4201-B128-7D8C9D2FCDB2}"/>
    <dgm:cxn modelId="{6EF7B1D9-3B26-4539-98E0-89F8CDE4652A}" type="presOf" srcId="{49C3B89F-B5CA-4C02-BC06-8FB481901832}" destId="{526309B4-5C12-4FB5-8767-6E182D3519C7}" srcOrd="0" destOrd="0" presId="urn:microsoft.com/office/officeart/2005/8/layout/hierarchy3"/>
    <dgm:cxn modelId="{6B1B00B6-F8CD-4A5E-BC10-35F5FAA2C4A3}" srcId="{D0DB5E39-4AD1-4643-8A91-7ECAD47041CE}" destId="{F9CD1A32-BD4B-4827-8B7C-7C225019B228}" srcOrd="0" destOrd="0" parTransId="{D454FD06-E719-4014-98D9-7EB8EEEDC651}" sibTransId="{008AE546-AC8B-4B81-B646-68C6D1A4249E}"/>
    <dgm:cxn modelId="{37F6E1FB-A429-48B0-B3B0-7E445B67DEFB}" type="presOf" srcId="{29803ED6-5274-4857-A4C6-2193416A710F}" destId="{F310ED9E-2DAA-4AB5-A75E-98872871D6DB}" srcOrd="0" destOrd="0" presId="urn:microsoft.com/office/officeart/2005/8/layout/hierarchy3"/>
    <dgm:cxn modelId="{B8A144F0-A745-4318-A592-7138BF1937AC}" type="presOf" srcId="{D3022B69-6434-400E-84EC-C3565D0A5FFE}" destId="{91406DC3-ECE4-4391-AD2C-1BBCD37DB522}" srcOrd="0" destOrd="0" presId="urn:microsoft.com/office/officeart/2005/8/layout/hierarchy3"/>
    <dgm:cxn modelId="{7D9593FB-4FC4-4435-87C8-A8326C778C2D}" type="presOf" srcId="{D0DB5E39-4AD1-4643-8A91-7ECAD47041CE}" destId="{5FED43D9-1B0D-420B-AA12-21DD1940F786}" srcOrd="0" destOrd="0" presId="urn:microsoft.com/office/officeart/2005/8/layout/hierarchy3"/>
    <dgm:cxn modelId="{2520E3D6-CF62-42F6-A70C-0BC4719C35A5}" type="presOf" srcId="{48F4B7CB-8DCB-4F71-9353-BE5BC621B73A}" destId="{80D90046-3EBF-4E85-9569-2B1C406122ED}" srcOrd="0" destOrd="0" presId="urn:microsoft.com/office/officeart/2005/8/layout/hierarchy3"/>
    <dgm:cxn modelId="{1737FD28-E68D-4AFE-A789-782A22F4245D}" type="presOf" srcId="{79166E2C-5206-452F-8DFA-A9C1725EDDF9}" destId="{377BDCE1-70A7-4A01-BCE7-B0847DA69574}" srcOrd="0" destOrd="0" presId="urn:microsoft.com/office/officeart/2005/8/layout/hierarchy3"/>
    <dgm:cxn modelId="{E97F08EF-3E57-4847-8A63-365CC9C35377}" type="presOf" srcId="{052542A4-B00B-44EA-BF9C-CA6955EFB346}" destId="{24A62F4D-5683-474B-9472-210A9B7E0FC6}" srcOrd="0" destOrd="0" presId="urn:microsoft.com/office/officeart/2005/8/layout/hierarchy3"/>
    <dgm:cxn modelId="{8F4949D4-7774-4165-B38A-53E2CD58BC1A}" type="presOf" srcId="{9112FA61-48C2-4F52-A549-C0FCE586F4A6}" destId="{62F298DC-65EA-47CC-957F-989C2B2CF76C}" srcOrd="0" destOrd="0" presId="urn:microsoft.com/office/officeart/2005/8/layout/hierarchy3"/>
    <dgm:cxn modelId="{3AD99A7D-6394-4F26-9DF5-A38A1F525135}" srcId="{052542A4-B00B-44EA-BF9C-CA6955EFB346}" destId="{3768ED08-7C9B-4A76-8A69-C40A89E4B6B5}" srcOrd="1" destOrd="0" parTransId="{D3022B69-6434-400E-84EC-C3565D0A5FFE}" sibTransId="{7A6ED3AE-8D47-4721-94E4-2A98C42E014C}"/>
    <dgm:cxn modelId="{DC3839C9-0CC5-46EC-B2D7-B9838CD1B8B5}" type="presOf" srcId="{01C36D7F-00ED-4315-A4E2-A2E4FAA638BF}" destId="{65D8971B-69FE-40EB-A064-62055A50FB67}" srcOrd="0" destOrd="0" presId="urn:microsoft.com/office/officeart/2005/8/layout/hierarchy3"/>
    <dgm:cxn modelId="{FFCBDDB5-5009-49C5-8D1A-80F397481D69}" type="presOf" srcId="{B6B4C966-E330-4160-8467-42775EE60BC1}" destId="{9F60C327-9B7F-489A-8011-EAE298488411}" srcOrd="0" destOrd="0" presId="urn:microsoft.com/office/officeart/2005/8/layout/hierarchy3"/>
    <dgm:cxn modelId="{2B7C47E5-7B7C-4DB2-88D2-B8FCF2C1194E}" type="presOf" srcId="{052542A4-B00B-44EA-BF9C-CA6955EFB346}" destId="{504E0C2B-CD44-4B7C-AB4A-BFE8076516C4}" srcOrd="1" destOrd="0" presId="urn:microsoft.com/office/officeart/2005/8/layout/hierarchy3"/>
    <dgm:cxn modelId="{5D32DE88-085E-4735-8E4C-A3372E86BAA5}" srcId="{E1F51E3F-69B6-41A0-8782-528624FDCDBB}" destId="{052542A4-B00B-44EA-BF9C-CA6955EFB346}" srcOrd="0" destOrd="0" parTransId="{C28B5C18-B9C7-4945-8BF4-5EFA80B8E273}" sibTransId="{5AAE64E6-B7E4-4D4F-9C8F-B4B06E042F18}"/>
    <dgm:cxn modelId="{3B81FC76-FBC8-40C4-A3AD-A543382508A7}" type="presOf" srcId="{EFC85A2E-A625-449D-ABDC-84A49A05B013}" destId="{54D07F39-7F87-480D-B3E8-42CA87980917}" srcOrd="0" destOrd="0" presId="urn:microsoft.com/office/officeart/2005/8/layout/hierarchy3"/>
    <dgm:cxn modelId="{5FEBE2CC-6097-4565-AA6E-FFA2A7D70C16}" type="presParOf" srcId="{B1402C9B-BDF4-4871-9A71-A9F089753E7E}" destId="{9E49C244-5541-4D28-95A5-6879606C7F54}" srcOrd="0" destOrd="0" presId="urn:microsoft.com/office/officeart/2005/8/layout/hierarchy3"/>
    <dgm:cxn modelId="{1AFEDEC9-B745-41C1-984F-0EB1854ADDA5}" type="presParOf" srcId="{9E49C244-5541-4D28-95A5-6879606C7F54}" destId="{C28E8F7F-FCD5-4CE1-AD7E-321E622FBB2E}" srcOrd="0" destOrd="0" presId="urn:microsoft.com/office/officeart/2005/8/layout/hierarchy3"/>
    <dgm:cxn modelId="{0A9A0A8F-D6C9-409E-B057-17D7C26A2D0F}" type="presParOf" srcId="{C28E8F7F-FCD5-4CE1-AD7E-321E622FBB2E}" destId="{24A62F4D-5683-474B-9472-210A9B7E0FC6}" srcOrd="0" destOrd="0" presId="urn:microsoft.com/office/officeart/2005/8/layout/hierarchy3"/>
    <dgm:cxn modelId="{A62AB7AC-97F3-4183-8870-247D8E0D22D7}" type="presParOf" srcId="{C28E8F7F-FCD5-4CE1-AD7E-321E622FBB2E}" destId="{504E0C2B-CD44-4B7C-AB4A-BFE8076516C4}" srcOrd="1" destOrd="0" presId="urn:microsoft.com/office/officeart/2005/8/layout/hierarchy3"/>
    <dgm:cxn modelId="{5547A7DA-15F1-409A-A8F1-F030222BADC3}" type="presParOf" srcId="{9E49C244-5541-4D28-95A5-6879606C7F54}" destId="{07FAE6E6-55F9-49BA-8DF6-B5DD5AE51A74}" srcOrd="1" destOrd="0" presId="urn:microsoft.com/office/officeart/2005/8/layout/hierarchy3"/>
    <dgm:cxn modelId="{B01317B5-48ED-45E9-B8EA-6A69644C3EC0}" type="presParOf" srcId="{07FAE6E6-55F9-49BA-8DF6-B5DD5AE51A74}" destId="{DFA6FCE7-2FEE-4F9A-98C5-8C18D0B98BC4}" srcOrd="0" destOrd="0" presId="urn:microsoft.com/office/officeart/2005/8/layout/hierarchy3"/>
    <dgm:cxn modelId="{38C2DD54-242F-43CA-AE28-AC248263F95B}" type="presParOf" srcId="{07FAE6E6-55F9-49BA-8DF6-B5DD5AE51A74}" destId="{EFA2DA13-E8B2-4A18-B21A-8255562ED42A}" srcOrd="1" destOrd="0" presId="urn:microsoft.com/office/officeart/2005/8/layout/hierarchy3"/>
    <dgm:cxn modelId="{4D45263B-C554-4516-8287-BA55F354E048}" type="presParOf" srcId="{07FAE6E6-55F9-49BA-8DF6-B5DD5AE51A74}" destId="{91406DC3-ECE4-4391-AD2C-1BBCD37DB522}" srcOrd="2" destOrd="0" presId="urn:microsoft.com/office/officeart/2005/8/layout/hierarchy3"/>
    <dgm:cxn modelId="{687AFF1E-277E-49E0-8367-CEBEB4330DA0}" type="presParOf" srcId="{07FAE6E6-55F9-49BA-8DF6-B5DD5AE51A74}" destId="{0CDA70C3-C6A5-4080-A6DE-A90D13C02629}" srcOrd="3" destOrd="0" presId="urn:microsoft.com/office/officeart/2005/8/layout/hierarchy3"/>
    <dgm:cxn modelId="{818F74C0-EA1B-49A0-A5D9-920D9A557151}" type="presParOf" srcId="{07FAE6E6-55F9-49BA-8DF6-B5DD5AE51A74}" destId="{62F298DC-65EA-47CC-957F-989C2B2CF76C}" srcOrd="4" destOrd="0" presId="urn:microsoft.com/office/officeart/2005/8/layout/hierarchy3"/>
    <dgm:cxn modelId="{2BD3C1E3-883F-461A-AF8A-0F40DA281618}" type="presParOf" srcId="{07FAE6E6-55F9-49BA-8DF6-B5DD5AE51A74}" destId="{0D1795C7-9DC7-4D0F-B217-2DDF4E9A5CB8}" srcOrd="5" destOrd="0" presId="urn:microsoft.com/office/officeart/2005/8/layout/hierarchy3"/>
    <dgm:cxn modelId="{C1F41972-F79B-4BF4-B502-3013EC458E37}" type="presParOf" srcId="{07FAE6E6-55F9-49BA-8DF6-B5DD5AE51A74}" destId="{526309B4-5C12-4FB5-8767-6E182D3519C7}" srcOrd="6" destOrd="0" presId="urn:microsoft.com/office/officeart/2005/8/layout/hierarchy3"/>
    <dgm:cxn modelId="{EEA3F699-0D06-48A0-BD78-17FC68BF27EF}" type="presParOf" srcId="{07FAE6E6-55F9-49BA-8DF6-B5DD5AE51A74}" destId="{80D90046-3EBF-4E85-9569-2B1C406122ED}" srcOrd="7" destOrd="0" presId="urn:microsoft.com/office/officeart/2005/8/layout/hierarchy3"/>
    <dgm:cxn modelId="{275E7069-5EF7-428B-98A0-FB9080A2A9B9}" type="presParOf" srcId="{B1402C9B-BDF4-4871-9A71-A9F089753E7E}" destId="{380759E5-EEDA-4F7E-A2E2-2F750B278C56}" srcOrd="1" destOrd="0" presId="urn:microsoft.com/office/officeart/2005/8/layout/hierarchy3"/>
    <dgm:cxn modelId="{BA703C5F-0C5D-484F-B2F3-E407D47529BB}" type="presParOf" srcId="{380759E5-EEDA-4F7E-A2E2-2F750B278C56}" destId="{21259776-4D2F-4D81-8ED9-285249B3AE8E}" srcOrd="0" destOrd="0" presId="urn:microsoft.com/office/officeart/2005/8/layout/hierarchy3"/>
    <dgm:cxn modelId="{401A67C0-23D7-4AB8-B3BF-8F84AA536027}" type="presParOf" srcId="{21259776-4D2F-4D81-8ED9-285249B3AE8E}" destId="{54D07F39-7F87-480D-B3E8-42CA87980917}" srcOrd="0" destOrd="0" presId="urn:microsoft.com/office/officeart/2005/8/layout/hierarchy3"/>
    <dgm:cxn modelId="{BE230168-2AD4-49AF-B5CA-6D47A32CAF7A}" type="presParOf" srcId="{21259776-4D2F-4D81-8ED9-285249B3AE8E}" destId="{FBF89E2C-5F9C-4B75-8D96-3FE27E7EC13A}" srcOrd="1" destOrd="0" presId="urn:microsoft.com/office/officeart/2005/8/layout/hierarchy3"/>
    <dgm:cxn modelId="{707E0AB4-B210-4945-A3C2-BBCB8866FD97}" type="presParOf" srcId="{380759E5-EEDA-4F7E-A2E2-2F750B278C56}" destId="{ADAADE7E-20D6-4A80-B41C-F2AE5334A6B3}" srcOrd="1" destOrd="0" presId="urn:microsoft.com/office/officeart/2005/8/layout/hierarchy3"/>
    <dgm:cxn modelId="{753DA552-311F-4E05-9BA5-35562BBC4006}" type="presParOf" srcId="{ADAADE7E-20D6-4A80-B41C-F2AE5334A6B3}" destId="{EFB100E2-AC6E-4C59-AAD9-D4C6FF6E4963}" srcOrd="0" destOrd="0" presId="urn:microsoft.com/office/officeart/2005/8/layout/hierarchy3"/>
    <dgm:cxn modelId="{B4BB6B67-9B3F-4E87-8788-D669B930A75B}" type="presParOf" srcId="{ADAADE7E-20D6-4A80-B41C-F2AE5334A6B3}" destId="{EAE6A241-CE2C-4076-A136-3D2DEB4AA60D}" srcOrd="1" destOrd="0" presId="urn:microsoft.com/office/officeart/2005/8/layout/hierarchy3"/>
    <dgm:cxn modelId="{DDD4F0CE-5A94-4DD3-AFB0-C4287AA0FA1A}" type="presParOf" srcId="{ADAADE7E-20D6-4A80-B41C-F2AE5334A6B3}" destId="{FD6633F8-9CA9-442F-96A9-A9B52F3C4175}" srcOrd="2" destOrd="0" presId="urn:microsoft.com/office/officeart/2005/8/layout/hierarchy3"/>
    <dgm:cxn modelId="{5260E95D-D154-4A39-8F06-F366F3377A6F}" type="presParOf" srcId="{ADAADE7E-20D6-4A80-B41C-F2AE5334A6B3}" destId="{A3754FB5-D174-4913-B33A-2233D045BB29}" srcOrd="3" destOrd="0" presId="urn:microsoft.com/office/officeart/2005/8/layout/hierarchy3"/>
    <dgm:cxn modelId="{8C10D04C-7DF1-4805-AB15-4EAFF0D4341F}" type="presParOf" srcId="{ADAADE7E-20D6-4A80-B41C-F2AE5334A6B3}" destId="{EDBA5836-9043-48DE-B1E8-57B17FFC9CE1}" srcOrd="4" destOrd="0" presId="urn:microsoft.com/office/officeart/2005/8/layout/hierarchy3"/>
    <dgm:cxn modelId="{D1A26BD4-0E13-4024-A6F0-1A1487912FA6}" type="presParOf" srcId="{ADAADE7E-20D6-4A80-B41C-F2AE5334A6B3}" destId="{AE0700FE-B570-4CAC-8947-5D4F10811615}" srcOrd="5" destOrd="0" presId="urn:microsoft.com/office/officeart/2005/8/layout/hierarchy3"/>
    <dgm:cxn modelId="{C8A97559-B637-45E6-A810-DB440464ACE7}" type="presParOf" srcId="{B1402C9B-BDF4-4871-9A71-A9F089753E7E}" destId="{91837000-A246-4D40-8B86-E8F92BFE5073}" srcOrd="2" destOrd="0" presId="urn:microsoft.com/office/officeart/2005/8/layout/hierarchy3"/>
    <dgm:cxn modelId="{52C192D9-CD16-4EAE-BC7B-8637E8FC14F0}" type="presParOf" srcId="{91837000-A246-4D40-8B86-E8F92BFE5073}" destId="{DE4DC50A-503E-47EC-83FE-DC7F81251993}" srcOrd="0" destOrd="0" presId="urn:microsoft.com/office/officeart/2005/8/layout/hierarchy3"/>
    <dgm:cxn modelId="{AB055FD9-7C4A-4418-B5CA-8E8669959F38}" type="presParOf" srcId="{DE4DC50A-503E-47EC-83FE-DC7F81251993}" destId="{9F60C327-9B7F-489A-8011-EAE298488411}" srcOrd="0" destOrd="0" presId="urn:microsoft.com/office/officeart/2005/8/layout/hierarchy3"/>
    <dgm:cxn modelId="{1AF6B845-F406-429D-AC6E-57A24C115151}" type="presParOf" srcId="{DE4DC50A-503E-47EC-83FE-DC7F81251993}" destId="{D7D81692-C678-4814-A46F-A0F19D12E20A}" srcOrd="1" destOrd="0" presId="urn:microsoft.com/office/officeart/2005/8/layout/hierarchy3"/>
    <dgm:cxn modelId="{330CF029-42CD-4E40-8474-E2467AB425B6}" type="presParOf" srcId="{91837000-A246-4D40-8B86-E8F92BFE5073}" destId="{97560D23-B018-4077-8711-4D5A031326C7}" srcOrd="1" destOrd="0" presId="urn:microsoft.com/office/officeart/2005/8/layout/hierarchy3"/>
    <dgm:cxn modelId="{DEF75B3B-C161-4255-A984-79242C5F2CAA}" type="presParOf" srcId="{97560D23-B018-4077-8711-4D5A031326C7}" destId="{F310ED9E-2DAA-4AB5-A75E-98872871D6DB}" srcOrd="0" destOrd="0" presId="urn:microsoft.com/office/officeart/2005/8/layout/hierarchy3"/>
    <dgm:cxn modelId="{C92E8CE3-8F0F-4F0E-A4D8-D8BDB1E72A94}" type="presParOf" srcId="{97560D23-B018-4077-8711-4D5A031326C7}" destId="{377BDCE1-70A7-4A01-BCE7-B0847DA69574}" srcOrd="1" destOrd="0" presId="urn:microsoft.com/office/officeart/2005/8/layout/hierarchy3"/>
    <dgm:cxn modelId="{3337F292-D211-4E2D-8EF5-1DB2A3E9A9BB}" type="presParOf" srcId="{B1402C9B-BDF4-4871-9A71-A9F089753E7E}" destId="{7FB2981A-D2CC-4B1E-9FA5-1F74EA3D86B8}" srcOrd="3" destOrd="0" presId="urn:microsoft.com/office/officeart/2005/8/layout/hierarchy3"/>
    <dgm:cxn modelId="{D0B60903-19C0-4081-AA12-3506C1674B8D}" type="presParOf" srcId="{7FB2981A-D2CC-4B1E-9FA5-1F74EA3D86B8}" destId="{1427C728-AE26-45F7-B45A-852F5FF74B0D}" srcOrd="0" destOrd="0" presId="urn:microsoft.com/office/officeart/2005/8/layout/hierarchy3"/>
    <dgm:cxn modelId="{B95FF462-D6EF-4916-B817-E9EB466BD7AC}" type="presParOf" srcId="{1427C728-AE26-45F7-B45A-852F5FF74B0D}" destId="{5FED43D9-1B0D-420B-AA12-21DD1940F786}" srcOrd="0" destOrd="0" presId="urn:microsoft.com/office/officeart/2005/8/layout/hierarchy3"/>
    <dgm:cxn modelId="{E6E153A9-0183-439C-98FD-7761098B2E70}" type="presParOf" srcId="{1427C728-AE26-45F7-B45A-852F5FF74B0D}" destId="{22EE1CBC-CFF9-4675-AA90-32B7B11D925E}" srcOrd="1" destOrd="0" presId="urn:microsoft.com/office/officeart/2005/8/layout/hierarchy3"/>
    <dgm:cxn modelId="{69B9CB7A-AB29-4EF0-AC2B-DBEC39DBD47E}" type="presParOf" srcId="{7FB2981A-D2CC-4B1E-9FA5-1F74EA3D86B8}" destId="{E6094640-53DA-400C-B3AF-1D30A7AE7615}" srcOrd="1" destOrd="0" presId="urn:microsoft.com/office/officeart/2005/8/layout/hierarchy3"/>
    <dgm:cxn modelId="{0D3AACC9-8CA2-4A9D-8B41-197896419EB8}" type="presParOf" srcId="{E6094640-53DA-400C-B3AF-1D30A7AE7615}" destId="{897C3F08-CA32-4F50-A5CF-3679225A9EC2}" srcOrd="0" destOrd="0" presId="urn:microsoft.com/office/officeart/2005/8/layout/hierarchy3"/>
    <dgm:cxn modelId="{75E1DDDC-11DD-47B0-B25A-76DF5CC478AA}" type="presParOf" srcId="{E6094640-53DA-400C-B3AF-1D30A7AE7615}" destId="{0A2D4A57-83D1-402B-8320-E5ADCC98BFEF}" srcOrd="1" destOrd="0" presId="urn:microsoft.com/office/officeart/2005/8/layout/hierarchy3"/>
    <dgm:cxn modelId="{671B3C57-A2A1-4EDC-8D1E-B38A2B4F2461}" type="presParOf" srcId="{B1402C9B-BDF4-4871-9A71-A9F089753E7E}" destId="{4A44FB94-104E-45E3-8A88-C85CC469CB45}" srcOrd="4" destOrd="0" presId="urn:microsoft.com/office/officeart/2005/8/layout/hierarchy3"/>
    <dgm:cxn modelId="{ED31D9C5-3FD2-4798-8B36-6B0931DDAAD4}" type="presParOf" srcId="{4A44FB94-104E-45E3-8A88-C85CC469CB45}" destId="{C552EC97-4C2F-47CF-9B54-A5431E41C9FA}" srcOrd="0" destOrd="0" presId="urn:microsoft.com/office/officeart/2005/8/layout/hierarchy3"/>
    <dgm:cxn modelId="{01E51C6F-680A-456F-A712-5BE21C2BB312}" type="presParOf" srcId="{C552EC97-4C2F-47CF-9B54-A5431E41C9FA}" destId="{0DF115D1-E594-4021-83CA-AA674DCCBD34}" srcOrd="0" destOrd="0" presId="urn:microsoft.com/office/officeart/2005/8/layout/hierarchy3"/>
    <dgm:cxn modelId="{41FB0FD4-17B8-4DEF-B7F9-10566AEEE38F}" type="presParOf" srcId="{C552EC97-4C2F-47CF-9B54-A5431E41C9FA}" destId="{80DC63DB-52F0-40F5-A9CD-499A8D754543}" srcOrd="1" destOrd="0" presId="urn:microsoft.com/office/officeart/2005/8/layout/hierarchy3"/>
    <dgm:cxn modelId="{80AC1FEA-F900-47A2-8EF5-F651B81F8206}" type="presParOf" srcId="{4A44FB94-104E-45E3-8A88-C85CC469CB45}" destId="{20A16931-A82D-4BD2-B582-FC55F89D986D}" srcOrd="1" destOrd="0" presId="urn:microsoft.com/office/officeart/2005/8/layout/hierarchy3"/>
    <dgm:cxn modelId="{6118DC23-A7FE-46C6-AA41-EE6796646BCC}" type="presParOf" srcId="{20A16931-A82D-4BD2-B582-FC55F89D986D}" destId="{36A4AC8F-8B96-468A-8FB8-FE750317D5B8}" srcOrd="0" destOrd="0" presId="urn:microsoft.com/office/officeart/2005/8/layout/hierarchy3"/>
    <dgm:cxn modelId="{1F3A03C9-2270-4858-8C20-40384604C040}" type="presParOf" srcId="{20A16931-A82D-4BD2-B582-FC55F89D986D}" destId="{5D48E59F-0C64-4EEA-9248-F94F6A806206}" srcOrd="1" destOrd="0" presId="urn:microsoft.com/office/officeart/2005/8/layout/hierarchy3"/>
    <dgm:cxn modelId="{78C6A817-2BBB-41DA-A736-734F8D2102FD}" type="presParOf" srcId="{20A16931-A82D-4BD2-B582-FC55F89D986D}" destId="{65D8971B-69FE-40EB-A064-62055A50FB67}" srcOrd="2" destOrd="0" presId="urn:microsoft.com/office/officeart/2005/8/layout/hierarchy3"/>
    <dgm:cxn modelId="{495D7C5A-46C9-4600-99FB-E1C4ECF4F016}" type="presParOf" srcId="{20A16931-A82D-4BD2-B582-FC55F89D986D}" destId="{786DF171-3454-44DD-BEE2-C4B90425AED5}" srcOrd="3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4A62F4D-5683-474B-9472-210A9B7E0FC6}">
      <dsp:nvSpPr>
        <dsp:cNvPr id="0" name=""/>
        <dsp:cNvSpPr/>
      </dsp:nvSpPr>
      <dsp:spPr>
        <a:xfrm>
          <a:off x="3916" y="824073"/>
          <a:ext cx="1442838" cy="721419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1600" b="1" kern="1200" dirty="0" smtClean="0"/>
            <a:t>vježbe</a:t>
          </a:r>
          <a:endParaRPr lang="hr-HR" sz="1600" b="1" kern="1200" dirty="0"/>
        </a:p>
      </dsp:txBody>
      <dsp:txXfrm>
        <a:off x="25046" y="845203"/>
        <a:ext cx="1400578" cy="679159"/>
      </dsp:txXfrm>
    </dsp:sp>
    <dsp:sp modelId="{DFA6FCE7-2FEE-4F9A-98C5-8C18D0B98BC4}">
      <dsp:nvSpPr>
        <dsp:cNvPr id="0" name=""/>
        <dsp:cNvSpPr/>
      </dsp:nvSpPr>
      <dsp:spPr>
        <a:xfrm>
          <a:off x="148200" y="1545493"/>
          <a:ext cx="144283" cy="54106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41064"/>
              </a:lnTo>
              <a:lnTo>
                <a:pt x="144283" y="541064"/>
              </a:lnTo>
            </a:path>
          </a:pathLst>
        </a:custGeom>
        <a:noFill/>
        <a:ln w="254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FA2DA13-E8B2-4A18-B21A-8255562ED42A}">
      <dsp:nvSpPr>
        <dsp:cNvPr id="0" name=""/>
        <dsp:cNvSpPr/>
      </dsp:nvSpPr>
      <dsp:spPr>
        <a:xfrm>
          <a:off x="292484" y="1725847"/>
          <a:ext cx="1154271" cy="721419"/>
        </a:xfrm>
        <a:prstGeom prst="roundRect">
          <a:avLst>
            <a:gd name="adj" fmla="val 10000"/>
          </a:avLst>
        </a:prstGeom>
        <a:solidFill>
          <a:schemeClr val="dk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1200" b="1" kern="1200" dirty="0" smtClean="0"/>
            <a:t>max 30 bodova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1200" b="1" kern="1200" dirty="0" smtClean="0"/>
            <a:t>min 18 bodova</a:t>
          </a:r>
          <a:endParaRPr lang="hr-HR" sz="1200" b="1" kern="1200" dirty="0"/>
        </a:p>
      </dsp:txBody>
      <dsp:txXfrm>
        <a:off x="313614" y="1746977"/>
        <a:ext cx="1112011" cy="679159"/>
      </dsp:txXfrm>
    </dsp:sp>
    <dsp:sp modelId="{91406DC3-ECE4-4391-AD2C-1BBCD37DB522}">
      <dsp:nvSpPr>
        <dsp:cNvPr id="0" name=""/>
        <dsp:cNvSpPr/>
      </dsp:nvSpPr>
      <dsp:spPr>
        <a:xfrm>
          <a:off x="148200" y="1545493"/>
          <a:ext cx="144283" cy="144283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42838"/>
              </a:lnTo>
              <a:lnTo>
                <a:pt x="144283" y="1442838"/>
              </a:lnTo>
            </a:path>
          </a:pathLst>
        </a:custGeom>
        <a:noFill/>
        <a:ln w="254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CDA70C3-C6A5-4080-A6DE-A90D13C02629}">
      <dsp:nvSpPr>
        <dsp:cNvPr id="0" name=""/>
        <dsp:cNvSpPr/>
      </dsp:nvSpPr>
      <dsp:spPr>
        <a:xfrm>
          <a:off x="292484" y="2627622"/>
          <a:ext cx="1154271" cy="721419"/>
        </a:xfrm>
        <a:prstGeom prst="roundRect">
          <a:avLst>
            <a:gd name="adj" fmla="val 10000"/>
          </a:avLst>
        </a:prstGeom>
        <a:noFill/>
        <a:ln w="254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1200" u="sng" kern="1200" dirty="0" smtClean="0"/>
            <a:t>1. program</a:t>
          </a:r>
          <a:r>
            <a:rPr lang="hr-HR" sz="1200" kern="1200" dirty="0" smtClean="0"/>
            <a:t>    max 10 bodova    min 6 bodova</a:t>
          </a:r>
          <a:endParaRPr lang="hr-HR" sz="1200" kern="1200" dirty="0"/>
        </a:p>
      </dsp:txBody>
      <dsp:txXfrm>
        <a:off x="313614" y="2648752"/>
        <a:ext cx="1112011" cy="679159"/>
      </dsp:txXfrm>
    </dsp:sp>
    <dsp:sp modelId="{62F298DC-65EA-47CC-957F-989C2B2CF76C}">
      <dsp:nvSpPr>
        <dsp:cNvPr id="0" name=""/>
        <dsp:cNvSpPr/>
      </dsp:nvSpPr>
      <dsp:spPr>
        <a:xfrm>
          <a:off x="148200" y="1545493"/>
          <a:ext cx="144283" cy="234461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344613"/>
              </a:lnTo>
              <a:lnTo>
                <a:pt x="144283" y="2344613"/>
              </a:lnTo>
            </a:path>
          </a:pathLst>
        </a:custGeom>
        <a:noFill/>
        <a:ln w="254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D1795C7-9DC7-4D0F-B217-2DDF4E9A5CB8}">
      <dsp:nvSpPr>
        <dsp:cNvPr id="0" name=""/>
        <dsp:cNvSpPr/>
      </dsp:nvSpPr>
      <dsp:spPr>
        <a:xfrm>
          <a:off x="292484" y="3529396"/>
          <a:ext cx="1154271" cy="721419"/>
        </a:xfrm>
        <a:prstGeom prst="roundRect">
          <a:avLst>
            <a:gd name="adj" fmla="val 10000"/>
          </a:avLst>
        </a:prstGeom>
        <a:noFill/>
        <a:ln w="254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1200" u="sng" kern="1200" dirty="0" smtClean="0"/>
            <a:t>2. program</a:t>
          </a:r>
          <a:r>
            <a:rPr lang="hr-HR" sz="1200" u="none" kern="1200" dirty="0" smtClean="0"/>
            <a:t>           </a:t>
          </a:r>
          <a:r>
            <a:rPr lang="hr-HR" sz="1200" kern="1200" dirty="0" smtClean="0"/>
            <a:t>max 10 bodova    min 6 bodova</a:t>
          </a:r>
          <a:endParaRPr lang="hr-HR" sz="1200" kern="1200" dirty="0"/>
        </a:p>
      </dsp:txBody>
      <dsp:txXfrm>
        <a:off x="313614" y="3550526"/>
        <a:ext cx="1112011" cy="679159"/>
      </dsp:txXfrm>
    </dsp:sp>
    <dsp:sp modelId="{526309B4-5C12-4FB5-8767-6E182D3519C7}">
      <dsp:nvSpPr>
        <dsp:cNvPr id="0" name=""/>
        <dsp:cNvSpPr/>
      </dsp:nvSpPr>
      <dsp:spPr>
        <a:xfrm>
          <a:off x="148200" y="1545493"/>
          <a:ext cx="144283" cy="324638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246387"/>
              </a:lnTo>
              <a:lnTo>
                <a:pt x="144283" y="3246387"/>
              </a:lnTo>
            </a:path>
          </a:pathLst>
        </a:custGeom>
        <a:noFill/>
        <a:ln w="254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0D90046-3EBF-4E85-9569-2B1C406122ED}">
      <dsp:nvSpPr>
        <dsp:cNvPr id="0" name=""/>
        <dsp:cNvSpPr/>
      </dsp:nvSpPr>
      <dsp:spPr>
        <a:xfrm>
          <a:off x="292484" y="4431170"/>
          <a:ext cx="1154271" cy="721419"/>
        </a:xfrm>
        <a:prstGeom prst="roundRect">
          <a:avLst>
            <a:gd name="adj" fmla="val 10000"/>
          </a:avLst>
        </a:prstGeom>
        <a:noFill/>
        <a:ln w="254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1200" u="sng" kern="1200" dirty="0" smtClean="0"/>
            <a:t>3. program </a:t>
          </a:r>
          <a:r>
            <a:rPr lang="hr-HR" sz="1200" u="none" kern="1200" dirty="0" smtClean="0"/>
            <a:t>               max</a:t>
          </a:r>
          <a:r>
            <a:rPr lang="hr-HR" sz="1200" kern="1200" dirty="0" smtClean="0"/>
            <a:t> 10 bodova    min 6 bodova</a:t>
          </a:r>
          <a:endParaRPr lang="hr-HR" sz="1200" kern="1200" dirty="0"/>
        </a:p>
      </dsp:txBody>
      <dsp:txXfrm>
        <a:off x="313614" y="4452300"/>
        <a:ext cx="1112011" cy="679159"/>
      </dsp:txXfrm>
    </dsp:sp>
    <dsp:sp modelId="{54D07F39-7F87-480D-B3E8-42CA87980917}">
      <dsp:nvSpPr>
        <dsp:cNvPr id="0" name=""/>
        <dsp:cNvSpPr/>
      </dsp:nvSpPr>
      <dsp:spPr>
        <a:xfrm>
          <a:off x="1807465" y="824073"/>
          <a:ext cx="1442838" cy="721419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1600" b="1" kern="1200" dirty="0" smtClean="0"/>
            <a:t>pismeni ispit</a:t>
          </a:r>
          <a:endParaRPr lang="hr-HR" sz="1600" b="1" kern="1200" dirty="0"/>
        </a:p>
      </dsp:txBody>
      <dsp:txXfrm>
        <a:off x="1828595" y="845203"/>
        <a:ext cx="1400578" cy="679159"/>
      </dsp:txXfrm>
    </dsp:sp>
    <dsp:sp modelId="{EFB100E2-AC6E-4C59-AAD9-D4C6FF6E4963}">
      <dsp:nvSpPr>
        <dsp:cNvPr id="0" name=""/>
        <dsp:cNvSpPr/>
      </dsp:nvSpPr>
      <dsp:spPr>
        <a:xfrm>
          <a:off x="1951749" y="1545493"/>
          <a:ext cx="144283" cy="54106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41064"/>
              </a:lnTo>
              <a:lnTo>
                <a:pt x="144283" y="541064"/>
              </a:lnTo>
            </a:path>
          </a:pathLst>
        </a:custGeom>
        <a:noFill/>
        <a:ln w="254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AE6A241-CE2C-4076-A136-3D2DEB4AA60D}">
      <dsp:nvSpPr>
        <dsp:cNvPr id="0" name=""/>
        <dsp:cNvSpPr/>
      </dsp:nvSpPr>
      <dsp:spPr>
        <a:xfrm>
          <a:off x="2096033" y="1725847"/>
          <a:ext cx="1154271" cy="721419"/>
        </a:xfrm>
        <a:prstGeom prst="roundRect">
          <a:avLst>
            <a:gd name="adj" fmla="val 10000"/>
          </a:avLst>
        </a:prstGeom>
        <a:solidFill>
          <a:schemeClr val="dk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1200" b="1" kern="1200" dirty="0" smtClean="0"/>
            <a:t>max 30 bodova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1200" b="1" kern="1200" dirty="0" smtClean="0"/>
            <a:t>min 16 bodova</a:t>
          </a:r>
          <a:endParaRPr lang="hr-HR" sz="1200" b="1" kern="1200" dirty="0"/>
        </a:p>
      </dsp:txBody>
      <dsp:txXfrm>
        <a:off x="2117163" y="1746977"/>
        <a:ext cx="1112011" cy="679159"/>
      </dsp:txXfrm>
    </dsp:sp>
    <dsp:sp modelId="{FD6633F8-9CA9-442F-96A9-A9B52F3C4175}">
      <dsp:nvSpPr>
        <dsp:cNvPr id="0" name=""/>
        <dsp:cNvSpPr/>
      </dsp:nvSpPr>
      <dsp:spPr>
        <a:xfrm>
          <a:off x="1951749" y="1545493"/>
          <a:ext cx="151475" cy="140310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03103"/>
              </a:lnTo>
              <a:lnTo>
                <a:pt x="151475" y="1403103"/>
              </a:lnTo>
            </a:path>
          </a:pathLst>
        </a:custGeom>
        <a:noFill/>
        <a:ln w="254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3754FB5-D174-4913-B33A-2233D045BB29}">
      <dsp:nvSpPr>
        <dsp:cNvPr id="0" name=""/>
        <dsp:cNvSpPr/>
      </dsp:nvSpPr>
      <dsp:spPr>
        <a:xfrm>
          <a:off x="2103224" y="2587886"/>
          <a:ext cx="1154271" cy="721419"/>
        </a:xfrm>
        <a:prstGeom prst="roundRect">
          <a:avLst>
            <a:gd name="adj" fmla="val 10000"/>
          </a:avLst>
        </a:prstGeom>
        <a:noFill/>
        <a:ln w="254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1200" u="sng" kern="1200" dirty="0" smtClean="0"/>
            <a:t>1. dio/kolokvij </a:t>
          </a:r>
          <a:r>
            <a:rPr lang="hr-HR" sz="1200" kern="1200" dirty="0" smtClean="0"/>
            <a:t>max 15 bodova    min 8 bodova</a:t>
          </a:r>
          <a:endParaRPr lang="hr-HR" sz="1200" kern="1200" dirty="0"/>
        </a:p>
      </dsp:txBody>
      <dsp:txXfrm>
        <a:off x="2124354" y="2609016"/>
        <a:ext cx="1112011" cy="679159"/>
      </dsp:txXfrm>
    </dsp:sp>
    <dsp:sp modelId="{EDBA5836-9043-48DE-B1E8-57B17FFC9CE1}">
      <dsp:nvSpPr>
        <dsp:cNvPr id="0" name=""/>
        <dsp:cNvSpPr/>
      </dsp:nvSpPr>
      <dsp:spPr>
        <a:xfrm>
          <a:off x="1951749" y="1545493"/>
          <a:ext cx="144283" cy="234461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344613"/>
              </a:lnTo>
              <a:lnTo>
                <a:pt x="144283" y="2344613"/>
              </a:lnTo>
            </a:path>
          </a:pathLst>
        </a:custGeom>
        <a:noFill/>
        <a:ln w="254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E0700FE-B570-4CAC-8947-5D4F10811615}">
      <dsp:nvSpPr>
        <dsp:cNvPr id="0" name=""/>
        <dsp:cNvSpPr/>
      </dsp:nvSpPr>
      <dsp:spPr>
        <a:xfrm>
          <a:off x="2096033" y="3529396"/>
          <a:ext cx="1154271" cy="721419"/>
        </a:xfrm>
        <a:prstGeom prst="roundRect">
          <a:avLst>
            <a:gd name="adj" fmla="val 10000"/>
          </a:avLst>
        </a:prstGeom>
        <a:noFill/>
        <a:ln w="254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1200" u="sng" kern="1200" dirty="0" smtClean="0"/>
            <a:t>2. dio/kolokvij </a:t>
          </a:r>
          <a:r>
            <a:rPr lang="hr-HR" sz="1200" kern="1200" dirty="0" smtClean="0"/>
            <a:t>max 15 bodova    min 8 bodova</a:t>
          </a:r>
          <a:endParaRPr lang="hr-HR" sz="1200" kern="1200" dirty="0"/>
        </a:p>
      </dsp:txBody>
      <dsp:txXfrm>
        <a:off x="2117163" y="3550526"/>
        <a:ext cx="1112011" cy="679159"/>
      </dsp:txXfrm>
    </dsp:sp>
    <dsp:sp modelId="{9F60C327-9B7F-489A-8011-EAE298488411}">
      <dsp:nvSpPr>
        <dsp:cNvPr id="0" name=""/>
        <dsp:cNvSpPr/>
      </dsp:nvSpPr>
      <dsp:spPr>
        <a:xfrm>
          <a:off x="3611013" y="824073"/>
          <a:ext cx="1442838" cy="721419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1600" b="1" kern="1200" dirty="0" smtClean="0"/>
            <a:t>usmeni ispit</a:t>
          </a:r>
          <a:endParaRPr lang="hr-HR" sz="1600" b="1" kern="1200" dirty="0"/>
        </a:p>
      </dsp:txBody>
      <dsp:txXfrm>
        <a:off x="3632143" y="845203"/>
        <a:ext cx="1400578" cy="679159"/>
      </dsp:txXfrm>
    </dsp:sp>
    <dsp:sp modelId="{F310ED9E-2DAA-4AB5-A75E-98872871D6DB}">
      <dsp:nvSpPr>
        <dsp:cNvPr id="0" name=""/>
        <dsp:cNvSpPr/>
      </dsp:nvSpPr>
      <dsp:spPr>
        <a:xfrm>
          <a:off x="3755297" y="1545493"/>
          <a:ext cx="144283" cy="54106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41064"/>
              </a:lnTo>
              <a:lnTo>
                <a:pt x="144283" y="541064"/>
              </a:lnTo>
            </a:path>
          </a:pathLst>
        </a:custGeom>
        <a:noFill/>
        <a:ln w="254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77BDCE1-70A7-4A01-BCE7-B0847DA69574}">
      <dsp:nvSpPr>
        <dsp:cNvPr id="0" name=""/>
        <dsp:cNvSpPr/>
      </dsp:nvSpPr>
      <dsp:spPr>
        <a:xfrm>
          <a:off x="3899581" y="1725847"/>
          <a:ext cx="1154271" cy="721419"/>
        </a:xfrm>
        <a:prstGeom prst="roundRect">
          <a:avLst>
            <a:gd name="adj" fmla="val 10000"/>
          </a:avLst>
        </a:prstGeom>
        <a:solidFill>
          <a:schemeClr val="dk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1200" b="1" kern="1200" dirty="0" smtClean="0"/>
            <a:t>max 30 bodova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1200" b="1" kern="1200" dirty="0" smtClean="0"/>
            <a:t>min 16 bodova</a:t>
          </a:r>
          <a:endParaRPr lang="hr-HR" sz="1200" b="1" kern="1200" dirty="0"/>
        </a:p>
      </dsp:txBody>
      <dsp:txXfrm>
        <a:off x="3920711" y="1746977"/>
        <a:ext cx="1112011" cy="679159"/>
      </dsp:txXfrm>
    </dsp:sp>
    <dsp:sp modelId="{5FED43D9-1B0D-420B-AA12-21DD1940F786}">
      <dsp:nvSpPr>
        <dsp:cNvPr id="0" name=""/>
        <dsp:cNvSpPr/>
      </dsp:nvSpPr>
      <dsp:spPr>
        <a:xfrm>
          <a:off x="5414562" y="824073"/>
          <a:ext cx="1442838" cy="721419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1600" b="1" kern="1200" dirty="0" smtClean="0"/>
            <a:t>aktivnost na nastavi</a:t>
          </a:r>
          <a:endParaRPr lang="hr-HR" sz="1600" b="1" kern="1200" dirty="0"/>
        </a:p>
      </dsp:txBody>
      <dsp:txXfrm>
        <a:off x="5435692" y="845203"/>
        <a:ext cx="1400578" cy="679159"/>
      </dsp:txXfrm>
    </dsp:sp>
    <dsp:sp modelId="{897C3F08-CA32-4F50-A5CF-3679225A9EC2}">
      <dsp:nvSpPr>
        <dsp:cNvPr id="0" name=""/>
        <dsp:cNvSpPr/>
      </dsp:nvSpPr>
      <dsp:spPr>
        <a:xfrm>
          <a:off x="5558846" y="1545493"/>
          <a:ext cx="144283" cy="54106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41064"/>
              </a:lnTo>
              <a:lnTo>
                <a:pt x="144283" y="541064"/>
              </a:lnTo>
            </a:path>
          </a:pathLst>
        </a:custGeom>
        <a:noFill/>
        <a:ln w="254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A2D4A57-83D1-402B-8320-E5ADCC98BFEF}">
      <dsp:nvSpPr>
        <dsp:cNvPr id="0" name=""/>
        <dsp:cNvSpPr/>
      </dsp:nvSpPr>
      <dsp:spPr>
        <a:xfrm>
          <a:off x="5703130" y="1725847"/>
          <a:ext cx="1154271" cy="721419"/>
        </a:xfrm>
        <a:prstGeom prst="roundRect">
          <a:avLst>
            <a:gd name="adj" fmla="val 10000"/>
          </a:avLst>
        </a:prstGeom>
        <a:solidFill>
          <a:schemeClr val="dk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1200" b="1" kern="1200" dirty="0" smtClean="0"/>
            <a:t>max 10 bodova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1200" b="1" kern="1200" dirty="0" smtClean="0"/>
            <a:t>min 1 bod</a:t>
          </a:r>
          <a:endParaRPr lang="hr-HR" sz="1200" kern="1200" dirty="0"/>
        </a:p>
      </dsp:txBody>
      <dsp:txXfrm>
        <a:off x="5724260" y="1746977"/>
        <a:ext cx="1112011" cy="679159"/>
      </dsp:txXfrm>
    </dsp:sp>
    <dsp:sp modelId="{0DF115D1-E594-4021-83CA-AA674DCCBD34}">
      <dsp:nvSpPr>
        <dsp:cNvPr id="0" name=""/>
        <dsp:cNvSpPr/>
      </dsp:nvSpPr>
      <dsp:spPr>
        <a:xfrm>
          <a:off x="7218111" y="824073"/>
          <a:ext cx="1442838" cy="721419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1800" b="1" kern="1200" dirty="0" smtClean="0">
              <a:solidFill>
                <a:srgbClr val="FF0000"/>
              </a:solidFill>
            </a:rPr>
            <a:t>FINALNA OCJENA</a:t>
          </a:r>
          <a:endParaRPr lang="hr-HR" sz="1800" b="1" kern="1200" dirty="0">
            <a:solidFill>
              <a:srgbClr val="FF0000"/>
            </a:solidFill>
          </a:endParaRPr>
        </a:p>
      </dsp:txBody>
      <dsp:txXfrm>
        <a:off x="7239241" y="845203"/>
        <a:ext cx="1400578" cy="679159"/>
      </dsp:txXfrm>
    </dsp:sp>
    <dsp:sp modelId="{36A4AC8F-8B96-468A-8FB8-FE750317D5B8}">
      <dsp:nvSpPr>
        <dsp:cNvPr id="0" name=""/>
        <dsp:cNvSpPr/>
      </dsp:nvSpPr>
      <dsp:spPr>
        <a:xfrm>
          <a:off x="7362395" y="1545493"/>
          <a:ext cx="144283" cy="54106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41064"/>
              </a:lnTo>
              <a:lnTo>
                <a:pt x="144283" y="541064"/>
              </a:lnTo>
            </a:path>
          </a:pathLst>
        </a:custGeom>
        <a:noFill/>
        <a:ln w="254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D48E59F-0C64-4EEA-9248-F94F6A806206}">
      <dsp:nvSpPr>
        <dsp:cNvPr id="0" name=""/>
        <dsp:cNvSpPr/>
      </dsp:nvSpPr>
      <dsp:spPr>
        <a:xfrm>
          <a:off x="7506679" y="1725847"/>
          <a:ext cx="1154271" cy="721419"/>
        </a:xfrm>
        <a:prstGeom prst="roundRect">
          <a:avLst>
            <a:gd name="adj" fmla="val 10000"/>
          </a:avLst>
        </a:prstGeom>
        <a:solidFill>
          <a:schemeClr val="dk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1200" b="1" kern="1200" dirty="0" smtClean="0"/>
            <a:t>max 100 bodova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1200" b="1" kern="1200" dirty="0" smtClean="0"/>
            <a:t>min 51 bod</a:t>
          </a:r>
          <a:endParaRPr lang="hr-HR" sz="1200" b="1" kern="1200" dirty="0">
            <a:solidFill>
              <a:srgbClr val="FF0000"/>
            </a:solidFill>
          </a:endParaRPr>
        </a:p>
      </dsp:txBody>
      <dsp:txXfrm>
        <a:off x="7527809" y="1746977"/>
        <a:ext cx="1112011" cy="679159"/>
      </dsp:txXfrm>
    </dsp:sp>
    <dsp:sp modelId="{65D8971B-69FE-40EB-A064-62055A50FB67}">
      <dsp:nvSpPr>
        <dsp:cNvPr id="0" name=""/>
        <dsp:cNvSpPr/>
      </dsp:nvSpPr>
      <dsp:spPr>
        <a:xfrm>
          <a:off x="7362395" y="1545493"/>
          <a:ext cx="144283" cy="184776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847764"/>
              </a:lnTo>
              <a:lnTo>
                <a:pt x="144283" y="1847764"/>
              </a:lnTo>
            </a:path>
          </a:pathLst>
        </a:custGeom>
        <a:noFill/>
        <a:ln w="254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86DF171-3454-44DD-BEE2-C4B90425AED5}">
      <dsp:nvSpPr>
        <dsp:cNvPr id="0" name=""/>
        <dsp:cNvSpPr/>
      </dsp:nvSpPr>
      <dsp:spPr>
        <a:xfrm>
          <a:off x="7506679" y="2627622"/>
          <a:ext cx="1525900" cy="1531270"/>
        </a:xfrm>
        <a:prstGeom prst="roundRect">
          <a:avLst>
            <a:gd name="adj" fmla="val 10000"/>
          </a:avLst>
        </a:prstGeom>
        <a:solidFill>
          <a:schemeClr val="bg1">
            <a:alpha val="90000"/>
          </a:schemeClr>
        </a:solidFill>
        <a:ln w="254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1200" b="1" kern="1200" dirty="0" smtClean="0"/>
            <a:t>0-50</a:t>
          </a:r>
          <a:r>
            <a:rPr lang="hr-HR" sz="1200" kern="1200" dirty="0" smtClean="0"/>
            <a:t> nedovoljan (1); 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1200" b="1" kern="1200" dirty="0" smtClean="0"/>
            <a:t>51-63 </a:t>
          </a:r>
          <a:r>
            <a:rPr lang="hr-HR" sz="1200" kern="1200" dirty="0" smtClean="0"/>
            <a:t>dovoljan (2); 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1200" b="1" kern="1200" dirty="0" smtClean="0"/>
            <a:t>64-76 </a:t>
          </a:r>
          <a:r>
            <a:rPr lang="hr-HR" sz="1200" kern="1200" dirty="0" smtClean="0"/>
            <a:t>dobar (3); 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1200" b="1" kern="1200" dirty="0" smtClean="0"/>
            <a:t>77-89 </a:t>
          </a:r>
          <a:r>
            <a:rPr lang="hr-HR" sz="1200" kern="1200" dirty="0" smtClean="0"/>
            <a:t>vrlo dobar (4); 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1200" b="1" kern="1200" dirty="0" smtClean="0"/>
            <a:t>90-100 </a:t>
          </a:r>
          <a:r>
            <a:rPr lang="hr-HR" sz="1200" kern="1200" dirty="0" smtClean="0"/>
            <a:t>izvrstan (5).</a:t>
          </a:r>
          <a:endParaRPr lang="hr-HR" sz="1200" kern="1200" dirty="0"/>
        </a:p>
      </dsp:txBody>
      <dsp:txXfrm>
        <a:off x="7551371" y="2672314"/>
        <a:ext cx="1436516" cy="144188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0BE0E7-C584-447C-B5A9-7EAFE1E98EF2}" type="datetimeFigureOut">
              <a:rPr lang="hr-HR" smtClean="0"/>
              <a:pPr/>
              <a:t>25.09.15.</a:t>
            </a:fld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6466FD-C7F9-42B0-9E29-5E9D33FA58BD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78116121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718F70-96B8-4996-8DFA-3FE903ECA340}" type="datetimeFigureOut">
              <a:rPr lang="hr-HR" smtClean="0"/>
              <a:pPr/>
              <a:t>25.09.15.</a:t>
            </a:fld>
            <a:endParaRPr lang="hr-H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r-H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C5DE0E-5041-426C-BD6A-A6F6EC24FCBF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011779896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C5DE0E-5041-426C-BD6A-A6F6EC24FCBF}" type="slidenum">
              <a:rPr lang="hr-HR" smtClean="0"/>
              <a:pPr/>
              <a:t>2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r-HR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AC5DE0E-5041-426C-BD6A-A6F6EC24FCBF}" type="slidenum">
              <a:rPr lang="hr-HR" smtClean="0"/>
              <a:pPr/>
              <a:t>17</a:t>
            </a:fld>
            <a:endParaRPr lang="hr-H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2DC8B-E424-4FCC-82E6-22AA598750A8}" type="datetime1">
              <a:rPr lang="hr-HR" smtClean="0"/>
              <a:pPr/>
              <a:t>25.09.15.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0BE4D-2D44-47C3-92EC-A696B7BED53E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51BF77-6821-4174-ACEE-207D229579F4}" type="datetime1">
              <a:rPr lang="hr-HR" smtClean="0"/>
              <a:pPr/>
              <a:t>25.09.15.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0BE4D-2D44-47C3-92EC-A696B7BED53E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3055D-4007-4CBB-BE24-59A5120602FE}" type="datetime1">
              <a:rPr lang="hr-HR" smtClean="0"/>
              <a:pPr/>
              <a:t>25.09.15.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0BE4D-2D44-47C3-92EC-A696B7BED53E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9C5CDE-A4F6-4B8E-A883-C81CD0206092}" type="datetime1">
              <a:rPr lang="hr-HR" smtClean="0"/>
              <a:pPr/>
              <a:t>25.09.15.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0BE4D-2D44-47C3-92EC-A696B7BED53E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7B57D-B86C-4953-BB75-EB69E7E160B4}" type="datetime1">
              <a:rPr lang="hr-HR" smtClean="0"/>
              <a:pPr/>
              <a:t>25.09.15.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0BE4D-2D44-47C3-92EC-A696B7BED53E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36142-7ABB-4F5E-B737-BF96CE0279BD}" type="datetime1">
              <a:rPr lang="hr-HR" smtClean="0"/>
              <a:pPr/>
              <a:t>25.09.15.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0BE4D-2D44-47C3-92EC-A696B7BED53E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EB1EB-0A40-45C6-9F97-4283768EF71A}" type="datetime1">
              <a:rPr lang="hr-HR" smtClean="0"/>
              <a:pPr/>
              <a:t>25.09.15.</a:t>
            </a:fld>
            <a:endParaRPr lang="hr-H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0BE4D-2D44-47C3-92EC-A696B7BED53E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954FA9-68E6-43FF-A3DB-3CE1CCF6A252}" type="datetime1">
              <a:rPr lang="hr-HR" smtClean="0"/>
              <a:pPr/>
              <a:t>25.09.15.</a:t>
            </a:fld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0BE4D-2D44-47C3-92EC-A696B7BED53E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F34A06-3CCB-4BE6-98F9-71B492892EA7}" type="datetime1">
              <a:rPr lang="hr-HR" smtClean="0"/>
              <a:pPr/>
              <a:t>25.09.15.</a:t>
            </a:fld>
            <a:endParaRPr lang="hr-H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0BE4D-2D44-47C3-92EC-A696B7BED53E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651B68-1D2B-4F99-B51B-9514C0E16371}" type="datetime1">
              <a:rPr lang="hr-HR" smtClean="0"/>
              <a:pPr/>
              <a:t>25.09.15.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0BE4D-2D44-47C3-92EC-A696B7BED53E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DAE6E6-95D3-491C-AA48-7E1E0716C87A}" type="datetime1">
              <a:rPr lang="hr-HR" smtClean="0"/>
              <a:pPr/>
              <a:t>25.09.15.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0BE4D-2D44-47C3-92EC-A696B7BED53E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E6ABB9-8F86-4420-A593-BFB340D5DA1B}" type="datetime1">
              <a:rPr lang="hr-HR" smtClean="0"/>
              <a:pPr/>
              <a:t>25.09.15.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0BE4D-2D44-47C3-92EC-A696B7BED53E}" type="slidenum">
              <a:rPr lang="hr-HR" smtClean="0"/>
              <a:pPr/>
              <a:t>‹#›</a:t>
            </a:fld>
            <a:endParaRPr lang="hr-H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C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1.png"/><Relationship Id="rId7" Type="http://schemas.openxmlformats.org/officeDocument/2006/relationships/image" Target="../media/image25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Relationship Id="rId9" Type="http://schemas.openxmlformats.org/officeDocument/2006/relationships/image" Target="../media/image27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10" Type="http://schemas.openxmlformats.org/officeDocument/2006/relationships/image" Target="../media/image36.jpeg"/><Relationship Id="rId4" Type="http://schemas.openxmlformats.org/officeDocument/2006/relationships/image" Target="../media/image30.jpeg"/><Relationship Id="rId9" Type="http://schemas.openxmlformats.org/officeDocument/2006/relationships/image" Target="../media/image35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3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9.jpeg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3.jpe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6.jpe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2.jpe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Relationship Id="rId9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C:\Users\korisnik\Desktop\1 auditorne\rotring_1280x1024_4.jpg"/>
          <p:cNvPicPr>
            <a:picLocks noChangeAspect="1" noChangeArrowheads="1"/>
          </p:cNvPicPr>
          <p:nvPr/>
        </p:nvPicPr>
        <p:blipFill>
          <a:blip r:embed="rId2" cstate="print"/>
          <a:srcRect l="29191"/>
          <a:stretch>
            <a:fillRect/>
          </a:stretch>
        </p:blipFill>
        <p:spPr bwMode="auto">
          <a:xfrm>
            <a:off x="6012160" y="0"/>
            <a:ext cx="3131840" cy="4584127"/>
          </a:xfrm>
          <a:prstGeom prst="rect">
            <a:avLst/>
          </a:prstGeom>
          <a:noFill/>
        </p:spPr>
      </p:pic>
      <p:pic>
        <p:nvPicPr>
          <p:cNvPr id="1029" name="Picture 5" descr="C:\Users\korisnik\Desktop\1 auditorne\rotring_1280x1024_4.jpg"/>
          <p:cNvPicPr>
            <a:picLocks noChangeAspect="1" noChangeArrowheads="1"/>
          </p:cNvPicPr>
          <p:nvPr/>
        </p:nvPicPr>
        <p:blipFill>
          <a:blip r:embed="rId2" cstate="print"/>
          <a:srcRect l="29191"/>
          <a:stretch>
            <a:fillRect/>
          </a:stretch>
        </p:blipFill>
        <p:spPr bwMode="auto">
          <a:xfrm>
            <a:off x="6012160" y="2273873"/>
            <a:ext cx="3131840" cy="4584127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0"/>
            <a:ext cx="601216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400" dirty="0" smtClean="0"/>
              <a:t>Sveučilište Josipa </a:t>
            </a:r>
            <a:r>
              <a:rPr lang="hr-HR" sz="1400" dirty="0" err="1" smtClean="0"/>
              <a:t>Jurja</a:t>
            </a:r>
            <a:r>
              <a:rPr lang="hr-HR" sz="1400" dirty="0" smtClean="0"/>
              <a:t> Strossmayera u Osijeku</a:t>
            </a:r>
          </a:p>
          <a:p>
            <a:r>
              <a:rPr lang="hr-HR" sz="1400" dirty="0" smtClean="0"/>
              <a:t>Građevinski fakultet</a:t>
            </a:r>
            <a:r>
              <a:rPr lang="en-US" sz="1400" dirty="0" smtClean="0"/>
              <a:t> Osijek</a:t>
            </a:r>
            <a:endParaRPr lang="hr-HR" sz="1400" dirty="0"/>
          </a:p>
          <a:p>
            <a:endParaRPr lang="vi-VN" sz="1400" dirty="0" smtClean="0"/>
          </a:p>
          <a:p>
            <a:r>
              <a:rPr lang="hr-HR" sz="1400" dirty="0">
                <a:latin typeface="Calibri" pitchFamily="34" charset="0"/>
                <a:cs typeface="Calibri" pitchFamily="34" charset="0"/>
              </a:rPr>
              <a:t>	</a:t>
            </a:r>
            <a:r>
              <a:rPr lang="vi-VN" sz="1400" dirty="0" smtClean="0">
                <a:latin typeface="Calibri" pitchFamily="34" charset="0"/>
                <a:cs typeface="Calibri" pitchFamily="34" charset="0"/>
              </a:rPr>
              <a:t>Katedra za građevinske konstrukcije, projektiranje i tehničko crtanje</a:t>
            </a:r>
            <a:endParaRPr lang="hr-HR" sz="1400" dirty="0" smtClean="0">
              <a:latin typeface="Calibri" pitchFamily="34" charset="0"/>
              <a:cs typeface="Calibri" pitchFamily="34" charset="0"/>
            </a:endParaRPr>
          </a:p>
          <a:p>
            <a:r>
              <a:rPr lang="hr-HR" sz="1400" b="1" dirty="0" smtClean="0">
                <a:latin typeface="Calibri" pitchFamily="34" charset="0"/>
                <a:cs typeface="Calibri" pitchFamily="34" charset="0"/>
              </a:rPr>
              <a:t>	Kolegij: Elementi visokogradnje I</a:t>
            </a:r>
          </a:p>
          <a:p>
            <a:r>
              <a:rPr lang="hr-HR" sz="1400" dirty="0" smtClean="0">
                <a:latin typeface="Calibri" pitchFamily="34" charset="0"/>
                <a:cs typeface="Calibri" pitchFamily="34" charset="0"/>
              </a:rPr>
              <a:t>	</a:t>
            </a:r>
            <a:endParaRPr lang="vi-VN" sz="1400" dirty="0" smtClean="0">
              <a:latin typeface="Calibri" pitchFamily="34" charset="0"/>
              <a:cs typeface="Calibri" pitchFamily="34" charset="0"/>
            </a:endParaRPr>
          </a:p>
          <a:p>
            <a:endParaRPr lang="hr-HR" sz="1400" dirty="0" smtClean="0"/>
          </a:p>
          <a:p>
            <a:endParaRPr lang="hr-HR" sz="1400" dirty="0"/>
          </a:p>
        </p:txBody>
      </p:sp>
      <p:sp>
        <p:nvSpPr>
          <p:cNvPr id="10" name="TextBox 9"/>
          <p:cNvSpPr txBox="1"/>
          <p:nvPr/>
        </p:nvSpPr>
        <p:spPr>
          <a:xfrm>
            <a:off x="0" y="5589240"/>
            <a:ext cx="601216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/>
            <a:r>
              <a:rPr lang="hr-HR" dirty="0" smtClean="0"/>
              <a:t>	</a:t>
            </a:r>
            <a:endParaRPr lang="hr-HR" b="1" dirty="0" smtClean="0"/>
          </a:p>
          <a:p>
            <a:pPr marL="342900" indent="-342900"/>
            <a:r>
              <a:rPr lang="hr-HR" b="1" dirty="0" smtClean="0"/>
              <a:t>	Auditorne vježbe – Uvod</a:t>
            </a:r>
          </a:p>
          <a:p>
            <a:pPr marL="342900" indent="-342900"/>
            <a:r>
              <a:rPr lang="hr-HR" sz="1400" dirty="0" smtClean="0"/>
              <a:t>		asistenti: Ivana Brkanić, mag.ing.arch.</a:t>
            </a:r>
          </a:p>
          <a:p>
            <a:pPr marL="342900" indent="-342900"/>
            <a:r>
              <a:rPr lang="hr-HR" sz="1400" dirty="0" smtClean="0"/>
              <a:t>		</a:t>
            </a:r>
          </a:p>
          <a:p>
            <a:pPr marL="342900" indent="-342900"/>
            <a:endParaRPr lang="hr-HR" dirty="0" smtClean="0"/>
          </a:p>
          <a:p>
            <a:pPr marL="342900" indent="-342900"/>
            <a:endParaRPr lang="hr-HR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4" descr="C:\Users\korisnik\Desktop\1 auditorne\krivuljar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0035160">
            <a:off x="3562974" y="3536742"/>
            <a:ext cx="3606776" cy="2141523"/>
          </a:xfrm>
          <a:prstGeom prst="rect">
            <a:avLst/>
          </a:prstGeom>
          <a:noFill/>
        </p:spPr>
      </p:pic>
      <p:pic>
        <p:nvPicPr>
          <p:cNvPr id="4098" name="Picture 2" descr="C:\Users\korisnik\Desktop\1 auditorne\256918_300.jpg_sulit.com.ph.pn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20556001">
            <a:off x="4241521" y="-285855"/>
            <a:ext cx="3645024" cy="3645024"/>
          </a:xfrm>
          <a:prstGeom prst="rect">
            <a:avLst/>
          </a:prstGeom>
          <a:noFill/>
        </p:spPr>
      </p:pic>
      <p:pic>
        <p:nvPicPr>
          <p:cNvPr id="1028" name="Picture 4" descr="C:\Users\korisnik\Desktop\1 auditorne\šestar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915816" y="1772816"/>
            <a:ext cx="2448272" cy="3058829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4499992" y="188640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>
                <a:solidFill>
                  <a:srgbClr val="FF0000"/>
                </a:solidFill>
              </a:rPr>
              <a:t>trokuti</a:t>
            </a:r>
            <a:endParaRPr lang="hr-HR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915816" y="5157192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>
                <a:solidFill>
                  <a:srgbClr val="FF0000"/>
                </a:solidFill>
              </a:rPr>
              <a:t>krivuljari</a:t>
            </a:r>
            <a:endParaRPr lang="hr-HR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740352" y="6381328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>
                <a:solidFill>
                  <a:srgbClr val="FF0000"/>
                </a:solidFill>
              </a:rPr>
              <a:t>šablone</a:t>
            </a:r>
            <a:endParaRPr lang="hr-HR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915816" y="4725144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>
                <a:solidFill>
                  <a:srgbClr val="FF0000"/>
                </a:solidFill>
              </a:rPr>
              <a:t>šestar</a:t>
            </a:r>
            <a:endParaRPr lang="hr-HR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804248" y="2348880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>
                <a:solidFill>
                  <a:srgbClr val="FF0000"/>
                </a:solidFill>
              </a:rPr>
              <a:t>trobridno mjerilo</a:t>
            </a:r>
            <a:endParaRPr lang="hr-HR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596336" y="3356992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>
                <a:solidFill>
                  <a:srgbClr val="FF0000"/>
                </a:solidFill>
              </a:rPr>
              <a:t>kutomjer</a:t>
            </a:r>
            <a:endParaRPr lang="hr-HR" dirty="0">
              <a:solidFill>
                <a:srgbClr val="FF0000"/>
              </a:solidFill>
            </a:endParaRPr>
          </a:p>
        </p:txBody>
      </p:sp>
      <p:pic>
        <p:nvPicPr>
          <p:cNvPr id="4099" name="Picture 3" descr="C:\Users\korisnik\Desktop\1 auditorne\P15B-P-6F-288x279_pacificarc.us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985532" y="2852936"/>
            <a:ext cx="2158468" cy="2091017"/>
          </a:xfrm>
          <a:prstGeom prst="rect">
            <a:avLst/>
          </a:prstGeom>
          <a:noFill/>
        </p:spPr>
      </p:pic>
      <p:pic>
        <p:nvPicPr>
          <p:cNvPr id="1026" name="Picture 2" descr="C:\Users\korisnik\Desktop\1 auditorne\šablone.jp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788024" y="4077072"/>
            <a:ext cx="4536504" cy="2550373"/>
          </a:xfrm>
          <a:prstGeom prst="rect">
            <a:avLst/>
          </a:prstGeom>
          <a:noFill/>
        </p:spPr>
      </p:pic>
      <p:pic>
        <p:nvPicPr>
          <p:cNvPr id="4102" name="Picture 6" descr="C:\Users\korisnik\Desktop\1 auditorne\siljilo-faber-castell-mine-2mm-slika-13383641_njuskalo.hr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75856" y="6021288"/>
            <a:ext cx="852939" cy="687369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4211960" y="6381328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>
                <a:solidFill>
                  <a:srgbClr val="FF0000"/>
                </a:solidFill>
              </a:rPr>
              <a:t>šiljilo</a:t>
            </a:r>
            <a:endParaRPr lang="hr-HR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0" y="0"/>
            <a:ext cx="2843808" cy="6771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400" dirty="0" smtClean="0"/>
              <a:t>Pribor:</a:t>
            </a:r>
          </a:p>
          <a:p>
            <a:r>
              <a:rPr lang="hr-HR" sz="1400" dirty="0" smtClean="0"/>
              <a:t>     -trokuti </a:t>
            </a:r>
          </a:p>
          <a:p>
            <a:r>
              <a:rPr lang="hr-HR" sz="1400" dirty="0" smtClean="0"/>
              <a:t>(par trokuta 45°/45° i 30°/60°)</a:t>
            </a:r>
          </a:p>
          <a:p>
            <a:endParaRPr lang="hr-HR" sz="1400" dirty="0" smtClean="0"/>
          </a:p>
          <a:p>
            <a:r>
              <a:rPr lang="hr-HR" sz="1400" dirty="0" smtClean="0"/>
              <a:t>     -trobridno mjerilo (</a:t>
            </a:r>
            <a:r>
              <a:rPr lang="hr-HR" sz="1400" dirty="0" err="1" smtClean="0"/>
              <a:t>razmjernik</a:t>
            </a:r>
            <a:r>
              <a:rPr lang="hr-HR" sz="1400" dirty="0" smtClean="0"/>
              <a:t>)</a:t>
            </a:r>
          </a:p>
          <a:p>
            <a:r>
              <a:rPr lang="hr-HR" sz="1400" dirty="0" smtClean="0"/>
              <a:t>     -šablone </a:t>
            </a:r>
          </a:p>
          <a:p>
            <a:r>
              <a:rPr lang="hr-HR" sz="1400" dirty="0" smtClean="0"/>
              <a:t>(opće, geometrijski likovi, oprema različitih nacrta)</a:t>
            </a:r>
          </a:p>
          <a:p>
            <a:endParaRPr lang="hr-HR" sz="1400" dirty="0" smtClean="0"/>
          </a:p>
          <a:p>
            <a:r>
              <a:rPr lang="hr-HR" sz="1400" dirty="0" smtClean="0"/>
              <a:t>     -šablone za tehničko pismo</a:t>
            </a:r>
          </a:p>
          <a:p>
            <a:r>
              <a:rPr lang="hr-HR" sz="1400" dirty="0" smtClean="0"/>
              <a:t>     - - - - - - - - - - - - - - - - - - - - - - </a:t>
            </a:r>
          </a:p>
          <a:p>
            <a:r>
              <a:rPr lang="hr-HR" sz="1400" dirty="0" smtClean="0"/>
              <a:t>     -kutomjer</a:t>
            </a:r>
          </a:p>
          <a:p>
            <a:r>
              <a:rPr lang="hr-HR" sz="1400" dirty="0" smtClean="0"/>
              <a:t>     -krivuljari</a:t>
            </a:r>
          </a:p>
          <a:p>
            <a:r>
              <a:rPr lang="hr-HR" sz="1400" dirty="0" smtClean="0"/>
              <a:t>     -šestar</a:t>
            </a:r>
          </a:p>
          <a:p>
            <a:r>
              <a:rPr lang="hr-HR" sz="1400" dirty="0" smtClean="0"/>
              <a:t>(različiti nastavci: za držanje mine, prenošenje duljine, </a:t>
            </a:r>
            <a:r>
              <a:rPr lang="hr-HR" sz="1400" dirty="0" err="1" smtClean="0"/>
              <a:t>nul</a:t>
            </a:r>
            <a:r>
              <a:rPr lang="hr-HR" sz="1400" dirty="0" smtClean="0"/>
              <a:t>-šestar za male kružnice ø≤ 10 mm…)</a:t>
            </a:r>
          </a:p>
          <a:p>
            <a:endParaRPr lang="hr-HR" sz="1400" dirty="0" smtClean="0"/>
          </a:p>
          <a:p>
            <a:r>
              <a:rPr lang="hr-HR" sz="1400" b="1" dirty="0" smtClean="0">
                <a:solidFill>
                  <a:srgbClr val="FF0000"/>
                </a:solidFill>
              </a:rPr>
              <a:t>NAPOMENA:</a:t>
            </a:r>
          </a:p>
          <a:p>
            <a:r>
              <a:rPr lang="hr-HR" sz="1400" dirty="0" smtClean="0"/>
              <a:t>Navedeni pribor za crtanje </a:t>
            </a:r>
            <a:r>
              <a:rPr lang="hr-HR" sz="1400" b="1" dirty="0" smtClean="0"/>
              <a:t>mora</a:t>
            </a:r>
            <a:r>
              <a:rPr lang="hr-HR" sz="1400" dirty="0" smtClean="0"/>
              <a:t> imati brid za crtanje s olovkom i tušem bez podlijevanja. </a:t>
            </a:r>
          </a:p>
          <a:p>
            <a:r>
              <a:rPr lang="hr-HR" sz="1400" b="1" dirty="0" smtClean="0">
                <a:solidFill>
                  <a:srgbClr val="FF0000"/>
                </a:solidFill>
              </a:rPr>
              <a:t>SAVJET:</a:t>
            </a:r>
          </a:p>
          <a:p>
            <a:r>
              <a:rPr lang="hr-HR" sz="1400" b="1" dirty="0" smtClean="0"/>
              <a:t>Trokuti</a:t>
            </a:r>
            <a:r>
              <a:rPr lang="hr-HR" sz="1400" dirty="0" smtClean="0"/>
              <a:t> se peru vodom i sapunicom.</a:t>
            </a:r>
          </a:p>
          <a:p>
            <a:r>
              <a:rPr lang="hr-HR" sz="1400" dirty="0" smtClean="0"/>
              <a:t>Na donju stranu nalijepiti selotejp radi lakšeg klizanja po papiru. Tuširanje na obrnutoj strani uz brid.</a:t>
            </a:r>
          </a:p>
          <a:p>
            <a:r>
              <a:rPr lang="hr-HR" sz="1400" dirty="0" smtClean="0"/>
              <a:t>Šiljak </a:t>
            </a:r>
            <a:r>
              <a:rPr lang="hr-HR" sz="1400" b="1" dirty="0" smtClean="0"/>
              <a:t>šestara </a:t>
            </a:r>
            <a:r>
              <a:rPr lang="hr-HR" sz="1400" dirty="0" smtClean="0"/>
              <a:t>mora biti duži 1 mm od mine ili pera za tuširanje.</a:t>
            </a:r>
          </a:p>
          <a:p>
            <a:endParaRPr lang="hr-HR" sz="1400" dirty="0" smtClean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2771800" y="0"/>
            <a:ext cx="0" cy="6858000"/>
          </a:xfrm>
          <a:prstGeom prst="line">
            <a:avLst/>
          </a:prstGeom>
          <a:ln>
            <a:solidFill>
              <a:srgbClr val="FF000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  <a:reflection blurRad="6350" stA="50000" endA="275" endPos="40000" dist="101600" dir="5400000" sy="-100000" algn="bl" rotWithShape="0"/>
          </a:effectLst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1027" name="Picture 3" descr="C:\Users\korisnik\Desktop\1 auditorne\trobridno mjerilo.jpg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876257" y="0"/>
            <a:ext cx="2267743" cy="2596565"/>
          </a:xfrm>
          <a:prstGeom prst="rect">
            <a:avLst/>
          </a:prstGeom>
          <a:noFill/>
        </p:spPr>
      </p:pic>
      <p:sp>
        <p:nvSpPr>
          <p:cNvPr id="19" name="TextBox 18"/>
          <p:cNvSpPr txBox="1"/>
          <p:nvPr/>
        </p:nvSpPr>
        <p:spPr>
          <a:xfrm>
            <a:off x="2843808" y="188640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>
                <a:solidFill>
                  <a:srgbClr val="FF0000"/>
                </a:solidFill>
              </a:rPr>
              <a:t>selotejp</a:t>
            </a:r>
            <a:endParaRPr lang="hr-HR" dirty="0">
              <a:solidFill>
                <a:srgbClr val="FF0000"/>
              </a:solidFill>
            </a:endParaRPr>
          </a:p>
        </p:txBody>
      </p:sp>
      <p:pic>
        <p:nvPicPr>
          <p:cNvPr id="14337" name="Picture 1" descr="C:\Users\korisnik\Desktop\selotejp-1533-prozirni_400_400_biro-media.hr.jpe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987824" y="548680"/>
            <a:ext cx="1368152" cy="116293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korisnik\Desktop\1 auditorne\punjenje za rapidograf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32240" y="476672"/>
            <a:ext cx="1099144" cy="1944216"/>
          </a:xfrm>
          <a:prstGeom prst="rect">
            <a:avLst/>
          </a:prstGeom>
          <a:noFill/>
        </p:spPr>
      </p:pic>
      <p:pic>
        <p:nvPicPr>
          <p:cNvPr id="3074" name="Picture 2" descr="C:\Users\korisnik\Desktop\1 auditorne\rapidograf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627784" y="0"/>
            <a:ext cx="4392488" cy="2632608"/>
          </a:xfrm>
          <a:prstGeom prst="rect">
            <a:avLst/>
          </a:prstGeom>
          <a:noFill/>
        </p:spPr>
      </p:pic>
      <p:pic>
        <p:nvPicPr>
          <p:cNvPr id="3077" name="Picture 5" descr="C:\Users\korisnik\Desktop\1 auditorne\punjenje za isograph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963361" y="1700808"/>
            <a:ext cx="1180639" cy="1750124"/>
          </a:xfrm>
          <a:prstGeom prst="rect">
            <a:avLst/>
          </a:prstGeom>
          <a:noFill/>
        </p:spPr>
      </p:pic>
      <p:pic>
        <p:nvPicPr>
          <p:cNvPr id="3078" name="Picture 6" descr="C:\Users\korisnik\Desktop\1 auditorne\gumice, olovka, tuš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131840" y="2132856"/>
            <a:ext cx="3312368" cy="1329305"/>
          </a:xfrm>
          <a:prstGeom prst="rect">
            <a:avLst/>
          </a:prstGeom>
          <a:noFill/>
        </p:spPr>
      </p:pic>
      <p:pic>
        <p:nvPicPr>
          <p:cNvPr id="3079" name="Picture 7" descr="C:\Users\korisnik\Desktop\1 auditorne\super-silver_pro_zilet1_hackforums.net.jpg"/>
          <p:cNvPicPr>
            <a:picLocks noChangeAspect="1" noChangeArrowheads="1"/>
          </p:cNvPicPr>
          <p:nvPr/>
        </p:nvPicPr>
        <p:blipFill>
          <a:blip r:embed="rId6" cstate="print"/>
          <a:srcRect l="5263" t="8026"/>
          <a:stretch>
            <a:fillRect/>
          </a:stretch>
        </p:blipFill>
        <p:spPr bwMode="auto">
          <a:xfrm>
            <a:off x="5652120" y="3501008"/>
            <a:ext cx="1296144" cy="825141"/>
          </a:xfrm>
          <a:prstGeom prst="rect">
            <a:avLst/>
          </a:prstGeom>
          <a:noFill/>
        </p:spPr>
      </p:pic>
      <p:pic>
        <p:nvPicPr>
          <p:cNvPr id="3080" name="Picture 8" descr="C:\Users\korisnik\Desktop\1 auditorne\2_I473054b563f0f_haveahobby.com copy.jp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635896" y="2420888"/>
            <a:ext cx="3563888" cy="2352166"/>
          </a:xfrm>
          <a:prstGeom prst="rect">
            <a:avLst/>
          </a:prstGeom>
          <a:noFill/>
        </p:spPr>
      </p:pic>
      <p:pic>
        <p:nvPicPr>
          <p:cNvPr id="9" name="Picture 5" descr="C:\Users\korisnik\Desktop\1 auditorne\šestar_rapiod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844226" y="0"/>
            <a:ext cx="1022407" cy="1628800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2915816" y="0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err="1" smtClean="0">
                <a:solidFill>
                  <a:srgbClr val="FF0000"/>
                </a:solidFill>
              </a:rPr>
              <a:t>rapidografi</a:t>
            </a:r>
            <a:endParaRPr lang="hr-HR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983760" y="3717032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err="1" smtClean="0">
                <a:solidFill>
                  <a:srgbClr val="FF0000"/>
                </a:solidFill>
              </a:rPr>
              <a:t>isografi</a:t>
            </a:r>
            <a:endParaRPr lang="hr-HR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983760" y="2780928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>
                <a:solidFill>
                  <a:srgbClr val="FF0000"/>
                </a:solidFill>
              </a:rPr>
              <a:t>punjenja</a:t>
            </a:r>
            <a:endParaRPr lang="hr-HR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203848" y="3356992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>
                <a:solidFill>
                  <a:srgbClr val="FF0000"/>
                </a:solidFill>
              </a:rPr>
              <a:t>sredstva za brisanje</a:t>
            </a:r>
            <a:endParaRPr lang="hr-HR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084168" y="0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>
                <a:solidFill>
                  <a:srgbClr val="FF0000"/>
                </a:solidFill>
              </a:rPr>
              <a:t>nastavak za šestar</a:t>
            </a:r>
            <a:endParaRPr lang="hr-HR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0" y="0"/>
            <a:ext cx="2843808" cy="69865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400" dirty="0" smtClean="0"/>
              <a:t>Pribor:</a:t>
            </a:r>
          </a:p>
          <a:p>
            <a:r>
              <a:rPr lang="hr-HR" sz="1400" dirty="0" smtClean="0"/>
              <a:t>     -</a:t>
            </a:r>
            <a:r>
              <a:rPr lang="hr-HR" sz="1400" dirty="0" err="1" smtClean="0"/>
              <a:t>rapidografi</a:t>
            </a:r>
            <a:endParaRPr lang="hr-HR" sz="1400" dirty="0" smtClean="0"/>
          </a:p>
          <a:p>
            <a:r>
              <a:rPr lang="hr-HR" sz="1400" dirty="0" smtClean="0"/>
              <a:t>     -patrone za </a:t>
            </a:r>
            <a:r>
              <a:rPr lang="hr-HR" sz="1400" dirty="0" err="1" smtClean="0"/>
              <a:t>rapidografe</a:t>
            </a:r>
            <a:endParaRPr lang="hr-HR" sz="1400" dirty="0" smtClean="0"/>
          </a:p>
          <a:p>
            <a:r>
              <a:rPr lang="hr-HR" sz="1400" dirty="0" smtClean="0"/>
              <a:t>     -</a:t>
            </a:r>
            <a:r>
              <a:rPr lang="hr-HR" sz="1400" dirty="0" err="1" smtClean="0"/>
              <a:t>isografi</a:t>
            </a:r>
            <a:endParaRPr lang="hr-HR" sz="1400" dirty="0" smtClean="0"/>
          </a:p>
          <a:p>
            <a:r>
              <a:rPr lang="hr-HR" sz="1400" dirty="0" smtClean="0"/>
              <a:t>     -tuš za </a:t>
            </a:r>
            <a:r>
              <a:rPr lang="hr-HR" sz="1400" dirty="0" err="1" smtClean="0"/>
              <a:t>rapidografe</a:t>
            </a:r>
            <a:r>
              <a:rPr lang="hr-HR" sz="1400" dirty="0" smtClean="0"/>
              <a:t> – crne boje</a:t>
            </a:r>
          </a:p>
          <a:p>
            <a:r>
              <a:rPr lang="hr-HR" sz="1400" dirty="0" smtClean="0"/>
              <a:t>     -nastavak za šestar</a:t>
            </a:r>
          </a:p>
          <a:p>
            <a:r>
              <a:rPr lang="hr-HR" sz="1400" dirty="0" smtClean="0"/>
              <a:t>     -gumice za brisanje</a:t>
            </a:r>
          </a:p>
          <a:p>
            <a:r>
              <a:rPr lang="hr-HR" sz="1400" dirty="0" smtClean="0"/>
              <a:t>     -gumica u obliku olovke</a:t>
            </a:r>
          </a:p>
          <a:p>
            <a:r>
              <a:rPr lang="hr-HR" sz="1400" dirty="0" smtClean="0"/>
              <a:t>     -žilet</a:t>
            </a:r>
          </a:p>
          <a:p>
            <a:r>
              <a:rPr lang="hr-HR" sz="1400" dirty="0" smtClean="0"/>
              <a:t>     -</a:t>
            </a:r>
            <a:r>
              <a:rPr lang="hr-HR" sz="1400" dirty="0" err="1" smtClean="0"/>
              <a:t>preslikači</a:t>
            </a:r>
            <a:r>
              <a:rPr lang="hr-HR" sz="1400" dirty="0" smtClean="0"/>
              <a:t> – </a:t>
            </a:r>
            <a:r>
              <a:rPr lang="hr-HR" sz="1400" dirty="0" err="1" smtClean="0"/>
              <a:t>letraset</a:t>
            </a:r>
            <a:r>
              <a:rPr lang="hr-HR" sz="1400" dirty="0" smtClean="0"/>
              <a:t> </a:t>
            </a:r>
          </a:p>
          <a:p>
            <a:r>
              <a:rPr lang="hr-HR" sz="1400" dirty="0" smtClean="0"/>
              <a:t>(slova, znakovi, ljudi…)</a:t>
            </a:r>
          </a:p>
          <a:p>
            <a:endParaRPr lang="hr-HR" sz="1400" dirty="0" smtClean="0"/>
          </a:p>
          <a:p>
            <a:r>
              <a:rPr lang="hr-HR" sz="1400" dirty="0" err="1" smtClean="0"/>
              <a:t>Rapidografi</a:t>
            </a:r>
            <a:r>
              <a:rPr lang="hr-HR" sz="1400" dirty="0" smtClean="0"/>
              <a:t> i </a:t>
            </a:r>
            <a:r>
              <a:rPr lang="hr-HR" sz="1400" dirty="0" err="1" smtClean="0"/>
              <a:t>isografi</a:t>
            </a:r>
            <a:r>
              <a:rPr lang="hr-HR" sz="1400" dirty="0" smtClean="0"/>
              <a:t> različitih debljina pera od 0.1 do 2.0 mm</a:t>
            </a:r>
          </a:p>
          <a:p>
            <a:endParaRPr lang="hr-HR" sz="1400" dirty="0" smtClean="0"/>
          </a:p>
          <a:p>
            <a:r>
              <a:rPr lang="hr-HR" sz="1400" b="1" dirty="0" smtClean="0">
                <a:solidFill>
                  <a:srgbClr val="FF0000"/>
                </a:solidFill>
              </a:rPr>
              <a:t>SAVJET:</a:t>
            </a:r>
          </a:p>
          <a:p>
            <a:r>
              <a:rPr lang="hr-HR" sz="1400" b="1" dirty="0" smtClean="0"/>
              <a:t>Tuš</a:t>
            </a:r>
            <a:r>
              <a:rPr lang="hr-HR" sz="1400" dirty="0" smtClean="0"/>
              <a:t> prije uporabe treba promućkati jer se taloži na dnu. Vodootporan je</a:t>
            </a:r>
          </a:p>
          <a:p>
            <a:r>
              <a:rPr lang="hr-HR" sz="1400" dirty="0" smtClean="0"/>
              <a:t>i ne briše se običnom gumicom.</a:t>
            </a:r>
          </a:p>
          <a:p>
            <a:r>
              <a:rPr lang="hr-HR" sz="1400" dirty="0" smtClean="0"/>
              <a:t>Nakon brisanja žiletom treba gumicom za tuš prijeći preko obrisanog mjesta kako bi se poravnao papir, a prije ponovljenog tuširanja potrebno je mjesto </a:t>
            </a:r>
            <a:r>
              <a:rPr lang="hr-HR" sz="1400" dirty="0" err="1" smtClean="0"/>
              <a:t>zasjenčati</a:t>
            </a:r>
            <a:r>
              <a:rPr lang="hr-HR" sz="1400" dirty="0" smtClean="0"/>
              <a:t> mekom olovkom kako bi se spriječilo razlijevanje.</a:t>
            </a:r>
          </a:p>
          <a:p>
            <a:r>
              <a:rPr lang="hr-HR" sz="1400" dirty="0" smtClean="0"/>
              <a:t>Nakon uporabe </a:t>
            </a:r>
            <a:r>
              <a:rPr lang="hr-HR" sz="1400" b="1" dirty="0" err="1" smtClean="0"/>
              <a:t>rapidografi</a:t>
            </a:r>
            <a:r>
              <a:rPr lang="hr-HR" sz="1400" b="1" dirty="0" smtClean="0"/>
              <a:t> </a:t>
            </a:r>
            <a:r>
              <a:rPr lang="hr-HR" sz="1400" dirty="0" smtClean="0"/>
              <a:t>se ispiru vodom ili tekućinom za tu namjenu, </a:t>
            </a:r>
            <a:r>
              <a:rPr lang="hr-HR" sz="1400" b="1" dirty="0" smtClean="0"/>
              <a:t>iglicu ne dirati</a:t>
            </a:r>
            <a:r>
              <a:rPr lang="hr-HR" sz="1400" dirty="0" smtClean="0"/>
              <a:t>, nakon korištenja ostaviti destiliranu vodu u spremniku.</a:t>
            </a:r>
          </a:p>
          <a:p>
            <a:r>
              <a:rPr lang="hr-HR" sz="1400" dirty="0" smtClean="0"/>
              <a:t>     </a:t>
            </a:r>
            <a:endParaRPr lang="hr-HR" sz="1400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2771800" y="0"/>
            <a:ext cx="0" cy="6858000"/>
          </a:xfrm>
          <a:prstGeom prst="line">
            <a:avLst/>
          </a:prstGeom>
          <a:ln>
            <a:solidFill>
              <a:srgbClr val="FF000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  <a:reflection blurRad="6350" stA="50000" endA="275" endPos="40000" dist="101600" dir="5400000" sy="-100000" algn="bl" rotWithShape="0"/>
          </a:effectLst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2843808" y="4653136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>
                <a:solidFill>
                  <a:srgbClr val="FF0000"/>
                </a:solidFill>
              </a:rPr>
              <a:t>letraset</a:t>
            </a:r>
            <a:endParaRPr lang="hr-HR" dirty="0">
              <a:solidFill>
                <a:srgbClr val="FF0000"/>
              </a:solidFill>
            </a:endParaRPr>
          </a:p>
        </p:txBody>
      </p:sp>
      <p:pic>
        <p:nvPicPr>
          <p:cNvPr id="1026" name="Picture 2" descr="C:\Documents and Settings\Ivana\Desktop\nastava\elementi visokogradnje\EV1\vježbe\audiotorne\materijal\mat_1\letraset-1-stash-pile-A-756_typetoken.net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915816" y="4941168"/>
            <a:ext cx="1872208" cy="1812773"/>
          </a:xfrm>
          <a:prstGeom prst="rect">
            <a:avLst/>
          </a:prstGeom>
          <a:noFill/>
        </p:spPr>
      </p:pic>
      <p:pic>
        <p:nvPicPr>
          <p:cNvPr id="3076" name="Picture 4" descr="C:\Users\korisnik\Desktop\1 auditorne\isograph.JPG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283968" y="3933056"/>
            <a:ext cx="5003626" cy="29249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635896" y="5949280"/>
            <a:ext cx="5328592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r-HR" sz="4400" b="1" dirty="0" smtClean="0">
                <a:solidFill>
                  <a:srgbClr val="FF0000"/>
                </a:solidFill>
              </a:rPr>
              <a:t>pojmovi</a:t>
            </a:r>
          </a:p>
          <a:p>
            <a:endParaRPr lang="hr-HR" sz="2000" dirty="0" smtClean="0">
              <a:solidFill>
                <a:srgbClr val="FF0000"/>
              </a:solidFill>
            </a:endParaRPr>
          </a:p>
          <a:p>
            <a:endParaRPr lang="hr-H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635896" y="5949280"/>
            <a:ext cx="5328592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r-HR" sz="4400" b="1" dirty="0" smtClean="0">
                <a:solidFill>
                  <a:srgbClr val="FF0000"/>
                </a:solidFill>
              </a:rPr>
              <a:t>elementi</a:t>
            </a:r>
          </a:p>
          <a:p>
            <a:endParaRPr lang="hr-HR" sz="2000" dirty="0" smtClean="0">
              <a:solidFill>
                <a:srgbClr val="FF0000"/>
              </a:solidFill>
            </a:endParaRPr>
          </a:p>
          <a:p>
            <a:endParaRPr lang="hr-HR" dirty="0"/>
          </a:p>
        </p:txBody>
      </p:sp>
      <p:sp>
        <p:nvSpPr>
          <p:cNvPr id="4" name="Rectangle 3"/>
          <p:cNvSpPr/>
          <p:nvPr/>
        </p:nvSpPr>
        <p:spPr>
          <a:xfrm>
            <a:off x="683568" y="260648"/>
            <a:ext cx="7488832" cy="69249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hr-HR" sz="1600" dirty="0" smtClean="0"/>
          </a:p>
          <a:p>
            <a:r>
              <a:rPr lang="hr-HR" sz="1600" b="1" dirty="0" smtClean="0">
                <a:solidFill>
                  <a:srgbClr val="FF0000"/>
                </a:solidFill>
              </a:rPr>
              <a:t>ZID: </a:t>
            </a:r>
            <a:r>
              <a:rPr lang="hr-HR" sz="1600" dirty="0" smtClean="0"/>
              <a:t>vertikalni građevinski element koji ima dvije naglašene dimenzije (</a:t>
            </a:r>
            <a:r>
              <a:rPr lang="hr-HR" sz="1600" b="1" dirty="0" smtClean="0"/>
              <a:t>visina i dužina</a:t>
            </a:r>
            <a:r>
              <a:rPr lang="hr-HR" sz="1600" dirty="0" smtClean="0"/>
              <a:t>)</a:t>
            </a:r>
          </a:p>
          <a:p>
            <a:r>
              <a:rPr lang="hr-HR" sz="1600" b="1" dirty="0" smtClean="0">
                <a:solidFill>
                  <a:srgbClr val="FF0000"/>
                </a:solidFill>
              </a:rPr>
              <a:t>PLOČA: </a:t>
            </a:r>
            <a:r>
              <a:rPr lang="hr-HR" sz="1600" dirty="0" smtClean="0"/>
              <a:t>horizontalni</a:t>
            </a:r>
            <a:r>
              <a:rPr lang="hr-HR" sz="1600" b="1" dirty="0" smtClean="0">
                <a:solidFill>
                  <a:srgbClr val="FF0000"/>
                </a:solidFill>
              </a:rPr>
              <a:t> </a:t>
            </a:r>
            <a:r>
              <a:rPr lang="hr-HR" sz="1600" dirty="0" smtClean="0"/>
              <a:t>građ. element koji ima naglašenu </a:t>
            </a:r>
            <a:r>
              <a:rPr lang="hr-HR" sz="1600" b="1" dirty="0" smtClean="0"/>
              <a:t>širinu i dužinu</a:t>
            </a:r>
            <a:r>
              <a:rPr lang="hr-HR" sz="1600" dirty="0" smtClean="0"/>
              <a:t>, a malu visinu</a:t>
            </a:r>
            <a:endParaRPr lang="hr-HR" sz="1600" b="1" dirty="0" smtClean="0">
              <a:solidFill>
                <a:srgbClr val="FF0000"/>
              </a:solidFill>
            </a:endParaRPr>
          </a:p>
          <a:p>
            <a:r>
              <a:rPr lang="hr-HR" sz="1600" b="1" dirty="0" smtClean="0">
                <a:solidFill>
                  <a:srgbClr val="FF0000"/>
                </a:solidFill>
              </a:rPr>
              <a:t>STUP: </a:t>
            </a:r>
            <a:r>
              <a:rPr lang="hr-HR" sz="1600" dirty="0" smtClean="0"/>
              <a:t>vertikalni građ. element sa </a:t>
            </a:r>
            <a:r>
              <a:rPr lang="hr-HR" sz="1600" b="1" dirty="0" smtClean="0"/>
              <a:t>velikom visinom </a:t>
            </a:r>
            <a:r>
              <a:rPr lang="hr-HR" sz="1600" dirty="0" smtClean="0"/>
              <a:t>u odnosu na dužinu i širinu</a:t>
            </a:r>
            <a:endParaRPr lang="hr-HR" sz="1600" b="1" dirty="0" smtClean="0">
              <a:solidFill>
                <a:srgbClr val="FF0000"/>
              </a:solidFill>
            </a:endParaRPr>
          </a:p>
          <a:p>
            <a:r>
              <a:rPr lang="hr-HR" sz="1600" b="1" dirty="0" smtClean="0">
                <a:solidFill>
                  <a:srgbClr val="FF0000"/>
                </a:solidFill>
              </a:rPr>
              <a:t>GREDA: </a:t>
            </a:r>
            <a:r>
              <a:rPr lang="hr-HR" sz="1600" dirty="0" smtClean="0"/>
              <a:t>horizontalni građ. element sa </a:t>
            </a:r>
            <a:r>
              <a:rPr lang="hr-HR" sz="1600" b="1" dirty="0" smtClean="0"/>
              <a:t>velikom dužinom </a:t>
            </a:r>
            <a:r>
              <a:rPr lang="hr-HR" sz="1600" dirty="0" smtClean="0"/>
              <a:t>u odnosu na malu visinu i širinu</a:t>
            </a:r>
          </a:p>
          <a:p>
            <a:endParaRPr lang="hr-HR" sz="1600" dirty="0" smtClean="0"/>
          </a:p>
          <a:p>
            <a:r>
              <a:rPr lang="hr-HR" dirty="0" smtClean="0"/>
              <a:t>	ZIDOVI PREMA POLOŽAJU I FUNKCIJI U ZGRADI:</a:t>
            </a:r>
          </a:p>
          <a:p>
            <a:pPr lvl="3">
              <a:buFont typeface="Arial" pitchFamily="34" charset="0"/>
              <a:buChar char="•"/>
            </a:pPr>
            <a:r>
              <a:rPr lang="hr-HR" sz="1600" b="1" dirty="0" smtClean="0"/>
              <a:t> </a:t>
            </a:r>
            <a:r>
              <a:rPr lang="hr-HR" sz="1600" b="1" dirty="0"/>
              <a:t>vanjski nosivi</a:t>
            </a:r>
          </a:p>
          <a:p>
            <a:pPr lvl="3">
              <a:buFont typeface="Arial" pitchFamily="34" charset="0"/>
              <a:buChar char="•"/>
            </a:pPr>
            <a:r>
              <a:rPr lang="hr-HR" sz="1600" b="1" dirty="0" smtClean="0"/>
              <a:t> unutarnji nosivi</a:t>
            </a:r>
          </a:p>
          <a:p>
            <a:pPr lvl="3">
              <a:buFont typeface="Arial" pitchFamily="34" charset="0"/>
              <a:buChar char="•"/>
            </a:pPr>
            <a:r>
              <a:rPr lang="hr-HR" sz="1600" b="1" dirty="0" smtClean="0"/>
              <a:t> unutarnji nenosivi </a:t>
            </a:r>
            <a:r>
              <a:rPr lang="hr-HR" sz="1600" dirty="0" smtClean="0"/>
              <a:t>(pregradni)</a:t>
            </a:r>
          </a:p>
          <a:p>
            <a:pPr lvl="3">
              <a:buFont typeface="Arial" pitchFamily="34" charset="0"/>
              <a:buChar char="•"/>
            </a:pPr>
            <a:r>
              <a:rPr lang="hr-HR" sz="1600" b="1" dirty="0" smtClean="0"/>
              <a:t> razdjelni </a:t>
            </a:r>
            <a:r>
              <a:rPr lang="hr-HR" sz="1600" dirty="0" smtClean="0"/>
              <a:t>(zid između dva stana)</a:t>
            </a:r>
            <a:endParaRPr lang="hr-HR" sz="1600" b="1" dirty="0" smtClean="0"/>
          </a:p>
          <a:p>
            <a:pPr lvl="3">
              <a:buFont typeface="Arial" pitchFamily="34" charset="0"/>
              <a:buChar char="•"/>
            </a:pPr>
            <a:r>
              <a:rPr lang="hr-HR" sz="1600" b="1" dirty="0" smtClean="0"/>
              <a:t> stubišni</a:t>
            </a:r>
          </a:p>
          <a:p>
            <a:pPr lvl="3">
              <a:buFont typeface="Arial" pitchFamily="34" charset="0"/>
              <a:buChar char="•"/>
            </a:pPr>
            <a:r>
              <a:rPr lang="hr-HR" sz="1600" b="1" dirty="0" smtClean="0"/>
              <a:t> temelj</a:t>
            </a:r>
          </a:p>
          <a:p>
            <a:pPr lvl="3">
              <a:buFont typeface="Arial" pitchFamily="34" charset="0"/>
              <a:buChar char="•"/>
            </a:pPr>
            <a:r>
              <a:rPr lang="hr-HR" sz="1600" b="1" dirty="0" smtClean="0"/>
              <a:t> nadtemeljni</a:t>
            </a:r>
          </a:p>
          <a:p>
            <a:pPr lvl="3">
              <a:buFont typeface="Arial" pitchFamily="34" charset="0"/>
              <a:buChar char="•"/>
            </a:pPr>
            <a:r>
              <a:rPr lang="hr-HR" sz="1600" b="1" dirty="0" smtClean="0"/>
              <a:t> podrumski</a:t>
            </a:r>
          </a:p>
          <a:p>
            <a:pPr lvl="3">
              <a:buFont typeface="Arial" pitchFamily="34" charset="0"/>
              <a:buChar char="•"/>
            </a:pPr>
            <a:r>
              <a:rPr lang="hr-HR" sz="1600" b="1" dirty="0" smtClean="0"/>
              <a:t> parapetni</a:t>
            </a:r>
          </a:p>
          <a:p>
            <a:pPr lvl="3">
              <a:buFont typeface="Arial" pitchFamily="34" charset="0"/>
              <a:buChar char="•"/>
            </a:pPr>
            <a:r>
              <a:rPr lang="hr-HR" sz="1600" b="1" dirty="0" smtClean="0"/>
              <a:t> krovni nadozid</a:t>
            </a:r>
          </a:p>
          <a:p>
            <a:pPr lvl="3">
              <a:buFont typeface="Arial" pitchFamily="34" charset="0"/>
              <a:buChar char="•"/>
            </a:pPr>
            <a:r>
              <a:rPr lang="hr-HR" sz="1600" b="1" dirty="0" smtClean="0"/>
              <a:t> zabatni zid</a:t>
            </a:r>
          </a:p>
          <a:p>
            <a:pPr lvl="3">
              <a:buFont typeface="Arial" pitchFamily="34" charset="0"/>
              <a:buChar char="•"/>
            </a:pPr>
            <a:r>
              <a:rPr lang="hr-HR" sz="1600" b="1" dirty="0" smtClean="0"/>
              <a:t> krovna atika</a:t>
            </a:r>
          </a:p>
          <a:p>
            <a:pPr lvl="3">
              <a:buFont typeface="Arial" pitchFamily="34" charset="0"/>
              <a:buChar char="•"/>
            </a:pPr>
            <a:r>
              <a:rPr lang="hr-HR" sz="1600" b="1" dirty="0" smtClean="0"/>
              <a:t> ogradni zid</a:t>
            </a:r>
          </a:p>
          <a:p>
            <a:pPr lvl="3">
              <a:buFont typeface="Arial" pitchFamily="34" charset="0"/>
              <a:buChar char="•"/>
            </a:pPr>
            <a:r>
              <a:rPr lang="hr-HR" sz="1600" b="1" dirty="0" smtClean="0"/>
              <a:t> vatrobrani zid</a:t>
            </a:r>
          </a:p>
          <a:p>
            <a:pPr lvl="3">
              <a:buFont typeface="Arial" pitchFamily="34" charset="0"/>
              <a:buChar char="•"/>
            </a:pPr>
            <a:r>
              <a:rPr lang="hr-HR" sz="1600" b="1" dirty="0" smtClean="0"/>
              <a:t> potporni zid</a:t>
            </a:r>
          </a:p>
          <a:p>
            <a:pPr lvl="1">
              <a:buFont typeface="Arial" pitchFamily="34" charset="0"/>
              <a:buChar char="•"/>
            </a:pPr>
            <a:endParaRPr lang="hr-HR" sz="1600" b="1" dirty="0" smtClean="0"/>
          </a:p>
          <a:p>
            <a:pPr lvl="1">
              <a:buFont typeface="Arial" pitchFamily="34" charset="0"/>
              <a:buChar char="•"/>
            </a:pPr>
            <a:endParaRPr lang="hr-HR" sz="1600" b="1" dirty="0" smtClean="0"/>
          </a:p>
          <a:p>
            <a:endParaRPr lang="hr-HR" sz="1600" b="1" dirty="0" smtClean="0">
              <a:solidFill>
                <a:srgbClr val="FF0000"/>
              </a:solidFill>
            </a:endParaRPr>
          </a:p>
          <a:p>
            <a:endParaRPr lang="hr-HR" sz="1400" b="1" dirty="0" smtClean="0">
              <a:solidFill>
                <a:srgbClr val="FF0000"/>
              </a:solidFill>
            </a:endParaRPr>
          </a:p>
          <a:p>
            <a:endParaRPr lang="hr-HR" sz="1400" b="1" dirty="0" smtClean="0"/>
          </a:p>
          <a:p>
            <a:endParaRPr lang="hr-HR" sz="1400" b="1" dirty="0"/>
          </a:p>
        </p:txBody>
      </p:sp>
      <p:pic>
        <p:nvPicPr>
          <p:cNvPr id="5" name="Picture 6" descr="C:\Documents and Settings\Ivana\Desktop\z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292080" y="1196752"/>
            <a:ext cx="3489880" cy="3084836"/>
          </a:xfrm>
          <a:prstGeom prst="rect">
            <a:avLst/>
          </a:prstGeom>
          <a:noFill/>
        </p:spPr>
      </p:pic>
      <p:pic>
        <p:nvPicPr>
          <p:cNvPr id="6" name="Picture 8" descr="C:\Documents and Settings\Ivana\Desktop\tt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292080" y="3395570"/>
            <a:ext cx="3489880" cy="308483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635896" y="5949280"/>
            <a:ext cx="5328592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r-HR" sz="4400" b="1" dirty="0" smtClean="0">
                <a:solidFill>
                  <a:srgbClr val="FF0000"/>
                </a:solidFill>
              </a:rPr>
              <a:t>osnove crtanja</a:t>
            </a:r>
          </a:p>
          <a:p>
            <a:endParaRPr lang="hr-HR" sz="2000" dirty="0" smtClean="0">
              <a:solidFill>
                <a:srgbClr val="FF0000"/>
              </a:solidFill>
            </a:endParaRPr>
          </a:p>
          <a:p>
            <a:endParaRPr lang="hr-HR" dirty="0"/>
          </a:p>
        </p:txBody>
      </p:sp>
      <p:sp>
        <p:nvSpPr>
          <p:cNvPr id="4" name="Rectangle 3"/>
          <p:cNvSpPr/>
          <p:nvPr/>
        </p:nvSpPr>
        <p:spPr>
          <a:xfrm>
            <a:off x="251520" y="1052736"/>
            <a:ext cx="4896544" cy="59400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hr-HR" sz="1600" dirty="0" smtClean="0"/>
          </a:p>
          <a:p>
            <a:r>
              <a:rPr lang="hr-HR" sz="1600" dirty="0" smtClean="0"/>
              <a:t>Tehnički nacrt mora biti: </a:t>
            </a:r>
            <a:r>
              <a:rPr lang="hr-HR" sz="1600" b="1" dirty="0" smtClean="0"/>
              <a:t>jasan, uredan, precizan, točan</a:t>
            </a:r>
          </a:p>
          <a:p>
            <a:r>
              <a:rPr lang="hr-HR" sz="1600" b="1" dirty="0" smtClean="0"/>
              <a:t>                                            i pregledan.</a:t>
            </a:r>
          </a:p>
          <a:p>
            <a:endParaRPr lang="hr-HR" sz="1600" b="1" dirty="0" smtClean="0"/>
          </a:p>
          <a:p>
            <a:r>
              <a:rPr lang="hr-HR" sz="1600" b="1" dirty="0" smtClean="0">
                <a:solidFill>
                  <a:srgbClr val="FF0000"/>
                </a:solidFill>
              </a:rPr>
              <a:t>PRESJEK: </a:t>
            </a:r>
            <a:r>
              <a:rPr lang="hr-HR" sz="1600" dirty="0" smtClean="0"/>
              <a:t>vertikalnom ravninom sječemo objekt i crtamo       </a:t>
            </a:r>
          </a:p>
          <a:p>
            <a:r>
              <a:rPr lang="hr-HR" sz="1600" dirty="0" smtClean="0"/>
              <a:t>             ono što smo presjekli i ono što vidimo u pogledu</a:t>
            </a:r>
          </a:p>
          <a:p>
            <a:r>
              <a:rPr lang="hr-HR" sz="1600" b="1" dirty="0" smtClean="0">
                <a:solidFill>
                  <a:srgbClr val="FF0000"/>
                </a:solidFill>
              </a:rPr>
              <a:t>TLOCRT </a:t>
            </a:r>
            <a:r>
              <a:rPr lang="hr-HR" sz="1600" dirty="0" smtClean="0"/>
              <a:t>se crta kao presjek horizontalnom ravninom na   </a:t>
            </a:r>
          </a:p>
          <a:p>
            <a:r>
              <a:rPr lang="hr-HR" sz="1600" dirty="0" smtClean="0"/>
              <a:t>               visini od 1 m od kote poda, s tim da ravnina   </a:t>
            </a:r>
          </a:p>
          <a:p>
            <a:r>
              <a:rPr lang="hr-HR" sz="1600" dirty="0" smtClean="0"/>
              <a:t>               presjeka prolazi kroz otvore u zidovima, </a:t>
            </a:r>
            <a:r>
              <a:rPr lang="hr-HR" sz="1600" dirty="0" err="1" smtClean="0"/>
              <a:t>tj</a:t>
            </a:r>
            <a:r>
              <a:rPr lang="hr-HR" sz="1600" dirty="0" smtClean="0"/>
              <a:t>. kroz             </a:t>
            </a:r>
          </a:p>
          <a:p>
            <a:r>
              <a:rPr lang="hr-HR" sz="1600" dirty="0" smtClean="0"/>
              <a:t>               vrata i prozore bez obzira na visinu parapeta</a:t>
            </a:r>
          </a:p>
          <a:p>
            <a:endParaRPr lang="hr-HR" sz="1600" b="1" dirty="0" smtClean="0">
              <a:solidFill>
                <a:srgbClr val="FF0000"/>
              </a:solidFill>
            </a:endParaRPr>
          </a:p>
          <a:p>
            <a:endParaRPr lang="hr-HR" sz="1600" dirty="0" smtClean="0"/>
          </a:p>
          <a:p>
            <a:endParaRPr lang="hr-HR" sz="1600" dirty="0" smtClean="0"/>
          </a:p>
          <a:p>
            <a:endParaRPr lang="hr-HR" sz="1600" dirty="0" smtClean="0"/>
          </a:p>
          <a:p>
            <a:endParaRPr lang="hr-HR" sz="1600" dirty="0" smtClean="0"/>
          </a:p>
          <a:p>
            <a:endParaRPr lang="hr-HR" sz="1600" dirty="0" smtClean="0"/>
          </a:p>
          <a:p>
            <a:r>
              <a:rPr lang="hr-HR" sz="1600" dirty="0" smtClean="0"/>
              <a:t>Detaljnije o arhitektonskoj grafici u knjizi:</a:t>
            </a:r>
          </a:p>
          <a:p>
            <a:r>
              <a:rPr lang="hr-HR" b="1" dirty="0" smtClean="0"/>
              <a:t>Tehničko crtanje i CAD</a:t>
            </a:r>
          </a:p>
          <a:p>
            <a:r>
              <a:rPr lang="hr-HR" sz="1600" dirty="0" smtClean="0"/>
              <a:t>autori: Nikola </a:t>
            </a:r>
            <a:r>
              <a:rPr lang="hr-HR" sz="1600" dirty="0" err="1" smtClean="0"/>
              <a:t>Klem</a:t>
            </a:r>
            <a:r>
              <a:rPr lang="hr-HR" sz="1600" dirty="0" smtClean="0"/>
              <a:t>, Željko </a:t>
            </a:r>
            <a:r>
              <a:rPr lang="hr-HR" sz="1600" dirty="0" err="1" smtClean="0"/>
              <a:t>Koški</a:t>
            </a:r>
            <a:r>
              <a:rPr lang="hr-HR" sz="1600" dirty="0" smtClean="0"/>
              <a:t>, Irena </a:t>
            </a:r>
            <a:r>
              <a:rPr lang="hr-HR" sz="1600" dirty="0" err="1" smtClean="0"/>
              <a:t>Ištoka</a:t>
            </a:r>
            <a:r>
              <a:rPr lang="hr-HR" sz="1600" dirty="0" smtClean="0"/>
              <a:t> </a:t>
            </a:r>
            <a:r>
              <a:rPr lang="hr-HR" sz="1600" dirty="0" err="1" smtClean="0"/>
              <a:t>Otković</a:t>
            </a:r>
            <a:endParaRPr lang="hr-HR" sz="1600" dirty="0" smtClean="0"/>
          </a:p>
          <a:p>
            <a:endParaRPr lang="hr-HR" sz="1600" dirty="0" smtClean="0"/>
          </a:p>
          <a:p>
            <a:endParaRPr lang="hr-HR" sz="1600" b="1" dirty="0" smtClean="0">
              <a:solidFill>
                <a:srgbClr val="FF0000"/>
              </a:solidFill>
            </a:endParaRPr>
          </a:p>
          <a:p>
            <a:endParaRPr lang="hr-HR" sz="1400" b="1" dirty="0" smtClean="0">
              <a:solidFill>
                <a:srgbClr val="FF0000"/>
              </a:solidFill>
            </a:endParaRPr>
          </a:p>
          <a:p>
            <a:endParaRPr lang="hr-HR" sz="1400" b="1" dirty="0" smtClean="0"/>
          </a:p>
          <a:p>
            <a:endParaRPr lang="hr-HR" sz="14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827584" y="3573016"/>
            <a:ext cx="41044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b="1" dirty="0" smtClean="0"/>
              <a:t>Sve što je presječeno crta se debelom punom linijom dok se pogledi crtaju tankim punim linijama!!!</a:t>
            </a:r>
          </a:p>
          <a:p>
            <a:endParaRPr lang="hr-HR" dirty="0"/>
          </a:p>
        </p:txBody>
      </p:sp>
      <p:sp>
        <p:nvSpPr>
          <p:cNvPr id="6" name="Rectangle 5"/>
          <p:cNvSpPr/>
          <p:nvPr/>
        </p:nvSpPr>
        <p:spPr>
          <a:xfrm>
            <a:off x="5148064" y="1268760"/>
            <a:ext cx="4572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r-HR" sz="1600" b="1" dirty="0" smtClean="0">
                <a:solidFill>
                  <a:srgbClr val="FF0000"/>
                </a:solidFill>
              </a:rPr>
              <a:t>tlocrt prozora, grafika</a:t>
            </a:r>
          </a:p>
        </p:txBody>
      </p:sp>
      <p:pic>
        <p:nvPicPr>
          <p:cNvPr id="3074" name="Picture 2" descr="C:\Documents and Settings\Ivana\Desktop\nastava\elementi visokogradnje\EV1\vježbe\audiotorne\materijal\mat_1\čjhkljh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76056" y="1772816"/>
            <a:ext cx="4067944" cy="353734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635896" y="5949280"/>
            <a:ext cx="5328592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r-HR" sz="4400" b="1" dirty="0" smtClean="0">
                <a:solidFill>
                  <a:srgbClr val="FF0000"/>
                </a:solidFill>
              </a:rPr>
              <a:t>mjerilo</a:t>
            </a:r>
          </a:p>
          <a:p>
            <a:endParaRPr lang="hr-HR" sz="2000" dirty="0" smtClean="0">
              <a:solidFill>
                <a:srgbClr val="FF0000"/>
              </a:solidFill>
            </a:endParaRPr>
          </a:p>
          <a:p>
            <a:endParaRPr lang="hr-HR" dirty="0"/>
          </a:p>
        </p:txBody>
      </p:sp>
      <p:sp>
        <p:nvSpPr>
          <p:cNvPr id="4" name="TextBox 3"/>
          <p:cNvSpPr txBox="1"/>
          <p:nvPr/>
        </p:nvSpPr>
        <p:spPr>
          <a:xfrm>
            <a:off x="3275856" y="1196752"/>
            <a:ext cx="27363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6000" dirty="0" smtClean="0">
                <a:solidFill>
                  <a:srgbClr val="FF0000"/>
                </a:solidFill>
              </a:rPr>
              <a:t>M 1:50</a:t>
            </a:r>
            <a:endParaRPr lang="hr-HR" sz="6000" dirty="0">
              <a:solidFill>
                <a:srgbClr val="FF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51520" y="548680"/>
            <a:ext cx="6807697" cy="9848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sz="1600" dirty="0" smtClean="0"/>
              <a:t>Mjerilo predočava odnos veličina na crtežu prema istim tim veličinama u naravi!</a:t>
            </a:r>
          </a:p>
          <a:p>
            <a:r>
              <a:rPr lang="hr-HR" sz="1400" dirty="0" smtClean="0"/>
              <a:t>kratica: </a:t>
            </a:r>
            <a:r>
              <a:rPr lang="hr-HR" sz="1400" b="1" dirty="0" smtClean="0"/>
              <a:t>M 1:50, MJ 1:50, MJ=1:50 </a:t>
            </a:r>
            <a:r>
              <a:rPr lang="hr-HR" sz="1400" dirty="0" smtClean="0"/>
              <a:t>ili samo </a:t>
            </a:r>
            <a:r>
              <a:rPr lang="hr-HR" sz="1400" b="1" dirty="0" smtClean="0"/>
              <a:t>1:50</a:t>
            </a:r>
          </a:p>
          <a:p>
            <a:endParaRPr lang="hr-HR" sz="1400" b="1" dirty="0" smtClean="0"/>
          </a:p>
          <a:p>
            <a:endParaRPr lang="hr-HR" sz="1400" b="1" dirty="0"/>
          </a:p>
        </p:txBody>
      </p:sp>
      <p:cxnSp>
        <p:nvCxnSpPr>
          <p:cNvPr id="7" name="Elbow Connector 6"/>
          <p:cNvCxnSpPr/>
          <p:nvPr/>
        </p:nvCxnSpPr>
        <p:spPr>
          <a:xfrm rot="5400000">
            <a:off x="3383868" y="2168860"/>
            <a:ext cx="1008112" cy="936104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" name="Elbow Connector 8"/>
          <p:cNvCxnSpPr/>
          <p:nvPr/>
        </p:nvCxnSpPr>
        <p:spPr>
          <a:xfrm rot="16200000" flipH="1">
            <a:off x="5148064" y="2132856"/>
            <a:ext cx="999728" cy="999728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691680" y="3284984"/>
            <a:ext cx="30243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400" dirty="0" smtClean="0"/>
              <a:t>prvi broj (djeljenik) odnosi se na </a:t>
            </a:r>
          </a:p>
          <a:p>
            <a:r>
              <a:rPr lang="hr-HR" sz="1400" b="1" dirty="0" smtClean="0"/>
              <a:t>mjere na crtežu</a:t>
            </a:r>
            <a:endParaRPr lang="hr-HR" sz="14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5148064" y="3284984"/>
            <a:ext cx="30243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400" dirty="0" smtClean="0"/>
              <a:t>drugi broj (djelitelj) odnosi se na </a:t>
            </a:r>
          </a:p>
          <a:p>
            <a:r>
              <a:rPr lang="hr-HR" sz="1400" b="1" dirty="0" smtClean="0"/>
              <a:t>mjere na stvarnoj građevini</a:t>
            </a:r>
            <a:endParaRPr lang="hr-HR" sz="1400" b="1" dirty="0"/>
          </a:p>
        </p:txBody>
      </p:sp>
      <p:sp>
        <p:nvSpPr>
          <p:cNvPr id="15" name="Rectangle 14"/>
          <p:cNvSpPr/>
          <p:nvPr/>
        </p:nvSpPr>
        <p:spPr>
          <a:xfrm>
            <a:off x="971600" y="4797152"/>
            <a:ext cx="6585329" cy="126188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sz="1600" dirty="0" smtClean="0">
                <a:solidFill>
                  <a:srgbClr val="FF0000"/>
                </a:solidFill>
              </a:rPr>
              <a:t>Primjer: </a:t>
            </a:r>
            <a:r>
              <a:rPr lang="hr-HR" sz="1600" dirty="0" smtClean="0"/>
              <a:t>u stvarnosti imamo prostoriju čije su dimenzije 3.6 m, što je 360 cm</a:t>
            </a:r>
          </a:p>
          <a:p>
            <a:r>
              <a:rPr lang="hr-HR" sz="1600" dirty="0" smtClean="0"/>
              <a:t>               kada 360 podijelimo sa 50, ta prostorija se na papiru u M 1:50 crta u </a:t>
            </a:r>
          </a:p>
          <a:p>
            <a:r>
              <a:rPr lang="hr-HR" sz="1600" dirty="0" smtClean="0"/>
              <a:t>               dimenzijama 7.2 cm</a:t>
            </a:r>
            <a:endParaRPr lang="hr-HR" sz="1400" dirty="0" smtClean="0"/>
          </a:p>
          <a:p>
            <a:endParaRPr lang="hr-HR" sz="1400" b="1" dirty="0" smtClean="0"/>
          </a:p>
          <a:p>
            <a:endParaRPr lang="hr-HR" sz="1400" b="1" dirty="0"/>
          </a:p>
        </p:txBody>
      </p:sp>
      <p:sp>
        <p:nvSpPr>
          <p:cNvPr id="16" name="Rectangle 15"/>
          <p:cNvSpPr/>
          <p:nvPr/>
        </p:nvSpPr>
        <p:spPr>
          <a:xfrm>
            <a:off x="1691680" y="4077072"/>
            <a:ext cx="626469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1600" dirty="0" smtClean="0"/>
              <a:t>kod mjerila 1:50 sve stvarne dimenzije građevine su umanjene za 50 puta, </a:t>
            </a:r>
          </a:p>
          <a:p>
            <a:r>
              <a:rPr lang="hr-HR" sz="1600" dirty="0" smtClean="0"/>
              <a:t>odnosno</a:t>
            </a:r>
            <a:r>
              <a:rPr lang="hr-HR" sz="1600" b="1" dirty="0" smtClean="0"/>
              <a:t> 1 cm na papiru predstavlja 50 cm u naravi</a:t>
            </a:r>
            <a:endParaRPr lang="hr-HR" sz="1400" b="1" dirty="0" smtClean="0"/>
          </a:p>
          <a:p>
            <a:endParaRPr lang="hr-HR" sz="1400" b="1" dirty="0" smtClean="0"/>
          </a:p>
          <a:p>
            <a:endParaRPr lang="hr-HR" sz="1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635896" y="5949280"/>
            <a:ext cx="5328592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r-HR" sz="4400" b="1" dirty="0" smtClean="0">
                <a:solidFill>
                  <a:srgbClr val="FF0000"/>
                </a:solidFill>
              </a:rPr>
              <a:t>upute</a:t>
            </a:r>
          </a:p>
          <a:p>
            <a:endParaRPr lang="hr-HR" sz="2000" dirty="0" smtClean="0">
              <a:solidFill>
                <a:srgbClr val="FF0000"/>
              </a:solidFill>
            </a:endParaRPr>
          </a:p>
          <a:p>
            <a:endParaRPr lang="hr-H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Documents and Settings\Ivana\Desktop\nastava\elementi visokogradnje\EV1\vježbe\audiotorne\materijal\mat_1\sastavnica_ispravak.jpg"/>
          <p:cNvPicPr>
            <a:picLocks noChangeAspect="1" noChangeArrowheads="1"/>
          </p:cNvPicPr>
          <p:nvPr/>
        </p:nvPicPr>
        <p:blipFill>
          <a:blip r:embed="rId3" cstate="print"/>
          <a:srcRect l="2184" t="1862" b="3679"/>
          <a:stretch>
            <a:fillRect/>
          </a:stretch>
        </p:blipFill>
        <p:spPr bwMode="auto">
          <a:xfrm>
            <a:off x="0" y="161256"/>
            <a:ext cx="9144000" cy="6363439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827584" y="620688"/>
            <a:ext cx="3600400" cy="56166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pic>
        <p:nvPicPr>
          <p:cNvPr id="1026" name="Picture 2" descr="C:\Documents and Settings\Ivana\Desktop\ZADACI_2014-08.jpg"/>
          <p:cNvPicPr>
            <a:picLocks noChangeAspect="1" noChangeArrowheads="1"/>
          </p:cNvPicPr>
          <p:nvPr/>
        </p:nvPicPr>
        <p:blipFill>
          <a:blip r:embed="rId4" cstate="print"/>
          <a:srcRect t="206"/>
          <a:stretch>
            <a:fillRect/>
          </a:stretch>
        </p:blipFill>
        <p:spPr bwMode="auto">
          <a:xfrm>
            <a:off x="1224012" y="1916832"/>
            <a:ext cx="3275980" cy="4536504"/>
          </a:xfrm>
          <a:prstGeom prst="rect">
            <a:avLst/>
          </a:prstGeom>
          <a:noFill/>
        </p:spPr>
      </p:pic>
      <p:cxnSp>
        <p:nvCxnSpPr>
          <p:cNvPr id="6" name="Straight Connector 5"/>
          <p:cNvCxnSpPr/>
          <p:nvPr/>
        </p:nvCxnSpPr>
        <p:spPr>
          <a:xfrm>
            <a:off x="1115616" y="1772816"/>
            <a:ext cx="3240360" cy="0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2915816" y="6488668"/>
            <a:ext cx="41764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>
                <a:solidFill>
                  <a:srgbClr val="FF0000"/>
                </a:solidFill>
              </a:rPr>
              <a:t>prednja strana        stražnja strana</a:t>
            </a:r>
            <a:endParaRPr lang="hr-HR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0209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Documents and Settings\Ivana\Desktop\nastava\elementi visokogradnje\EV1\vježbe\audiotorne\materijal\mat_1\sastavnica-Mode_2.jpg"/>
          <p:cNvPicPr>
            <a:picLocks noChangeAspect="1" noChangeArrowheads="1"/>
          </p:cNvPicPr>
          <p:nvPr/>
        </p:nvPicPr>
        <p:blipFill>
          <a:blip r:embed="rId2" cstate="print"/>
          <a:srcRect t="22921" b="28522"/>
          <a:stretch>
            <a:fillRect/>
          </a:stretch>
        </p:blipFill>
        <p:spPr bwMode="auto">
          <a:xfrm>
            <a:off x="35496" y="2082460"/>
            <a:ext cx="8964489" cy="3136935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3635896" y="5949280"/>
            <a:ext cx="5328592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r-HR" sz="4400" b="1" dirty="0" smtClean="0">
                <a:solidFill>
                  <a:srgbClr val="FF0000"/>
                </a:solidFill>
              </a:rPr>
              <a:t>sastavnica</a:t>
            </a:r>
          </a:p>
          <a:p>
            <a:endParaRPr lang="hr-HR" sz="2000" dirty="0" smtClean="0">
              <a:solidFill>
                <a:srgbClr val="FF0000"/>
              </a:solidFill>
            </a:endParaRPr>
          </a:p>
          <a:p>
            <a:endParaRPr lang="hr-HR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827584" y="2132856"/>
            <a:ext cx="0" cy="216024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8604448" y="2132856"/>
            <a:ext cx="0" cy="216024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H="1">
            <a:off x="827584" y="4293096"/>
            <a:ext cx="7776864" cy="8384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7236296" y="5157192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>
                <a:solidFill>
                  <a:srgbClr val="FF0000"/>
                </a:solidFill>
              </a:rPr>
              <a:t>mjere su u </a:t>
            </a:r>
            <a:r>
              <a:rPr lang="hr-HR" b="1" dirty="0" smtClean="0">
                <a:solidFill>
                  <a:srgbClr val="FF0000"/>
                </a:solidFill>
              </a:rPr>
              <a:t>mm</a:t>
            </a:r>
            <a:endParaRPr lang="hr-HR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804248" y="3692258"/>
            <a:ext cx="21602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X</a:t>
            </a:r>
            <a:endParaRPr lang="hr-HR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4105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Documents and Settings\Ivana\Desktop\nastava\elementi visokogradnje\EV1\vježbe\audiotorne\materijal\mat_1\podjela papira.jpg"/>
          <p:cNvPicPr>
            <a:picLocks noChangeAspect="1" noChangeArrowheads="1"/>
          </p:cNvPicPr>
          <p:nvPr/>
        </p:nvPicPr>
        <p:blipFill>
          <a:blip r:embed="rId2" cstate="print"/>
          <a:srcRect l="3088" t="2273" r="1021" b="2623"/>
          <a:stretch>
            <a:fillRect/>
          </a:stretch>
        </p:blipFill>
        <p:spPr bwMode="auto">
          <a:xfrm>
            <a:off x="179512" y="260648"/>
            <a:ext cx="8856984" cy="6330331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339752" y="332656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>
                <a:solidFill>
                  <a:srgbClr val="FF0000"/>
                </a:solidFill>
              </a:rPr>
              <a:t>1/2</a:t>
            </a:r>
            <a:endParaRPr lang="hr-HR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660232" y="332656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>
                <a:solidFill>
                  <a:srgbClr val="FF0000"/>
                </a:solidFill>
              </a:rPr>
              <a:t>1/2</a:t>
            </a:r>
            <a:endParaRPr lang="hr-HR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 rot="16200000">
            <a:off x="4072590" y="1264114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>
                <a:solidFill>
                  <a:srgbClr val="FF0000"/>
                </a:solidFill>
              </a:rPr>
              <a:t>1/2</a:t>
            </a:r>
            <a:endParaRPr lang="hr-HR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 rot="16200000">
            <a:off x="4072590" y="4288450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>
                <a:solidFill>
                  <a:srgbClr val="FF0000"/>
                </a:solidFill>
              </a:rPr>
              <a:t>1/2</a:t>
            </a:r>
            <a:endParaRPr lang="hr-HR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019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1"/>
          <p:cNvSpPr>
            <a:spLocks noChangeArrowheads="1"/>
          </p:cNvSpPr>
          <p:nvPr/>
        </p:nvSpPr>
        <p:spPr bwMode="auto">
          <a:xfrm>
            <a:off x="323528" y="2439130"/>
            <a:ext cx="8712968" cy="2292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hr-HR" b="1" dirty="0" smtClean="0"/>
              <a:t>asistent: Ivana Brkanić, mag.ing.arch.</a:t>
            </a:r>
          </a:p>
          <a:p>
            <a:endParaRPr lang="hr-HR" sz="900" b="1" dirty="0" smtClean="0"/>
          </a:p>
          <a:p>
            <a:r>
              <a:rPr lang="hr-HR" sz="1400" b="1" dirty="0" smtClean="0"/>
              <a:t>odabrani projekti:</a:t>
            </a:r>
          </a:p>
          <a:p>
            <a:endParaRPr lang="en-US" sz="1400" dirty="0" smtClean="0"/>
          </a:p>
          <a:p>
            <a:endParaRPr lang="en-US" sz="1400" dirty="0"/>
          </a:p>
          <a:p>
            <a:endParaRPr lang="hr-HR" sz="1400" dirty="0" smtClean="0"/>
          </a:p>
          <a:p>
            <a:r>
              <a:rPr lang="hr-HR" sz="1400" b="1" dirty="0" smtClean="0"/>
              <a:t>Konzultacije:</a:t>
            </a:r>
            <a:endParaRPr lang="hr-HR" sz="1400" dirty="0" smtClean="0"/>
          </a:p>
          <a:p>
            <a:pPr lvl="0"/>
            <a:r>
              <a:rPr lang="hr-HR" sz="1400" b="1" dirty="0" smtClean="0">
                <a:solidFill>
                  <a:srgbClr val="FF0000"/>
                </a:solidFill>
              </a:rPr>
              <a:t>UTORAK  1</a:t>
            </a:r>
            <a:r>
              <a:rPr lang="en-US" sz="1400" b="1" dirty="0" smtClean="0">
                <a:solidFill>
                  <a:srgbClr val="FF0000"/>
                </a:solidFill>
              </a:rPr>
              <a:t>3</a:t>
            </a:r>
            <a:r>
              <a:rPr lang="hr-HR" sz="1400" b="1" dirty="0" smtClean="0">
                <a:solidFill>
                  <a:srgbClr val="FF0000"/>
                </a:solidFill>
              </a:rPr>
              <a:t>-1</a:t>
            </a:r>
            <a:r>
              <a:rPr lang="en-US" sz="1400" b="1" dirty="0" smtClean="0">
                <a:solidFill>
                  <a:srgbClr val="FF0000"/>
                </a:solidFill>
              </a:rPr>
              <a:t>5 </a:t>
            </a:r>
            <a:r>
              <a:rPr lang="hr-HR" sz="1400" b="1" dirty="0" smtClean="0">
                <a:solidFill>
                  <a:srgbClr val="FF0000"/>
                </a:solidFill>
              </a:rPr>
              <a:t>sati</a:t>
            </a:r>
            <a:r>
              <a:rPr lang="hr-HR" sz="1400" dirty="0" smtClean="0">
                <a:solidFill>
                  <a:srgbClr val="FF0000"/>
                </a:solidFill>
              </a:rPr>
              <a:t>, </a:t>
            </a:r>
            <a:r>
              <a:rPr lang="hr-HR" sz="1400" b="1" dirty="0" smtClean="0">
                <a:solidFill>
                  <a:srgbClr val="FF0000"/>
                </a:solidFill>
              </a:rPr>
              <a:t>kabinet  13a/p </a:t>
            </a:r>
            <a:endParaRPr lang="hr-HR" sz="1400" dirty="0" smtClean="0">
              <a:solidFill>
                <a:srgbClr val="FF0000"/>
              </a:solidFill>
            </a:endParaRPr>
          </a:p>
          <a:p>
            <a:endParaRPr lang="hr-HR" sz="1400" dirty="0"/>
          </a:p>
          <a:p>
            <a:r>
              <a:rPr lang="hr-HR" b="1" dirty="0" smtClean="0"/>
              <a:t> </a:t>
            </a:r>
            <a:endParaRPr lang="hr-HR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Documents and Settings\Ivana\Desktop\z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301" y="44624"/>
            <a:ext cx="8865187" cy="638871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3635896" y="5949280"/>
            <a:ext cx="5328592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r-HR" sz="4400" b="1" dirty="0" smtClean="0">
                <a:solidFill>
                  <a:srgbClr val="FF0000"/>
                </a:solidFill>
              </a:rPr>
              <a:t>1. program</a:t>
            </a:r>
          </a:p>
          <a:p>
            <a:endParaRPr lang="hr-HR" sz="2000" dirty="0" smtClean="0">
              <a:solidFill>
                <a:srgbClr val="FF0000"/>
              </a:solidFill>
            </a:endParaRPr>
          </a:p>
          <a:p>
            <a:endParaRPr lang="hr-H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Documents and Settings\Ivana\Desktop\nastava\elementi visokogradnje\EV1\vježbe\audiotorne\materijal\mat_1\harmonika 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3688" y="692696"/>
            <a:ext cx="6408712" cy="5817648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3635896" y="5949280"/>
            <a:ext cx="5328592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r-HR" sz="4400" b="1" dirty="0" smtClean="0">
                <a:solidFill>
                  <a:srgbClr val="FF0000"/>
                </a:solidFill>
              </a:rPr>
              <a:t>uvezivanje</a:t>
            </a:r>
          </a:p>
          <a:p>
            <a:endParaRPr lang="hr-HR" sz="2000" dirty="0" smtClean="0">
              <a:solidFill>
                <a:srgbClr val="FF0000"/>
              </a:solidFill>
            </a:endParaRPr>
          </a:p>
          <a:p>
            <a:endParaRPr lang="hr-H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635896" y="5949280"/>
            <a:ext cx="5328592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r-HR" sz="4400" b="1" dirty="0" smtClean="0">
                <a:solidFill>
                  <a:srgbClr val="FF0000"/>
                </a:solidFill>
              </a:rPr>
              <a:t>zadatak</a:t>
            </a:r>
          </a:p>
          <a:p>
            <a:endParaRPr lang="hr-HR" sz="2000" dirty="0" smtClean="0">
              <a:solidFill>
                <a:srgbClr val="FF0000"/>
              </a:solidFill>
            </a:endParaRPr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141156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 descr="C:\Documents and Settings\Ivana\Desktop\ZADACI_2014-08.jpg"/>
          <p:cNvPicPr>
            <a:picLocks noChangeAspect="1" noChangeArrowheads="1"/>
          </p:cNvPicPr>
          <p:nvPr/>
        </p:nvPicPr>
        <p:blipFill>
          <a:blip r:embed="rId2" cstate="print"/>
          <a:srcRect t="206"/>
          <a:stretch>
            <a:fillRect/>
          </a:stretch>
        </p:blipFill>
        <p:spPr bwMode="auto">
          <a:xfrm>
            <a:off x="1907704" y="0"/>
            <a:ext cx="4968552" cy="6880340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971600" y="4079974"/>
            <a:ext cx="633670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600" b="1" dirty="0" smtClean="0"/>
              <a:t>debljina i</a:t>
            </a:r>
          </a:p>
          <a:p>
            <a:r>
              <a:rPr lang="hr-HR" sz="1600" b="1" dirty="0" smtClean="0"/>
              <a:t>slojevi</a:t>
            </a:r>
          </a:p>
          <a:p>
            <a:r>
              <a:rPr lang="hr-HR" sz="1600" b="1" dirty="0" smtClean="0"/>
              <a:t>vanjskih </a:t>
            </a:r>
          </a:p>
          <a:p>
            <a:r>
              <a:rPr lang="hr-HR" sz="1600" b="1" dirty="0" smtClean="0"/>
              <a:t>zidova</a:t>
            </a:r>
            <a:endParaRPr lang="hr-HR" sz="1600" b="1" dirty="0"/>
          </a:p>
        </p:txBody>
      </p:sp>
      <p:sp>
        <p:nvSpPr>
          <p:cNvPr id="9" name="Rectangle 8"/>
          <p:cNvSpPr/>
          <p:nvPr/>
        </p:nvSpPr>
        <p:spPr>
          <a:xfrm>
            <a:off x="1979712" y="2403759"/>
            <a:ext cx="1656184" cy="2681425"/>
          </a:xfrm>
          <a:prstGeom prst="rect">
            <a:avLst/>
          </a:prstGeom>
          <a:noFill/>
          <a:ln w="1905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cxnSp>
        <p:nvCxnSpPr>
          <p:cNvPr id="11" name="Straight Connector 10"/>
          <p:cNvCxnSpPr/>
          <p:nvPr/>
        </p:nvCxnSpPr>
        <p:spPr>
          <a:xfrm flipV="1">
            <a:off x="6732240" y="1323639"/>
            <a:ext cx="1440160" cy="17129"/>
          </a:xfrm>
          <a:prstGeom prst="line">
            <a:avLst/>
          </a:prstGeom>
          <a:ln w="19050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7164288" y="1340768"/>
            <a:ext cx="197971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600" b="1" dirty="0" smtClean="0"/>
              <a:t>veličina građevne </a:t>
            </a:r>
          </a:p>
          <a:p>
            <a:r>
              <a:rPr lang="hr-HR" sz="1600" b="1" dirty="0" smtClean="0"/>
              <a:t>čestice</a:t>
            </a:r>
          </a:p>
          <a:p>
            <a:r>
              <a:rPr lang="hr-HR" sz="1600" dirty="0" smtClean="0"/>
              <a:t>(crta se u situaciji)</a:t>
            </a:r>
          </a:p>
          <a:p>
            <a:endParaRPr lang="hr-HR" dirty="0"/>
          </a:p>
        </p:txBody>
      </p:sp>
      <p:sp>
        <p:nvSpPr>
          <p:cNvPr id="13" name="TextBox 12"/>
          <p:cNvSpPr txBox="1"/>
          <p:nvPr/>
        </p:nvSpPr>
        <p:spPr>
          <a:xfrm>
            <a:off x="7164288" y="3933056"/>
            <a:ext cx="197971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600" dirty="0" smtClean="0">
                <a:solidFill>
                  <a:srgbClr val="FF0000"/>
                </a:solidFill>
              </a:rPr>
              <a:t>Obratiti pažnju na to imate li </a:t>
            </a:r>
            <a:r>
              <a:rPr lang="hr-HR" sz="1600" b="1" dirty="0" smtClean="0">
                <a:solidFill>
                  <a:srgbClr val="FF0000"/>
                </a:solidFill>
              </a:rPr>
              <a:t>susjeda</a:t>
            </a:r>
            <a:r>
              <a:rPr lang="hr-HR" sz="1600" dirty="0" smtClean="0">
                <a:solidFill>
                  <a:srgbClr val="FF0000"/>
                </a:solidFill>
              </a:rPr>
              <a:t>!!!</a:t>
            </a:r>
          </a:p>
          <a:p>
            <a:endParaRPr lang="hr-HR" dirty="0"/>
          </a:p>
        </p:txBody>
      </p:sp>
      <p:cxnSp>
        <p:nvCxnSpPr>
          <p:cNvPr id="15" name="Straight Connector 14"/>
          <p:cNvCxnSpPr/>
          <p:nvPr/>
        </p:nvCxnSpPr>
        <p:spPr>
          <a:xfrm flipV="1">
            <a:off x="4139952" y="2852936"/>
            <a:ext cx="0" cy="774959"/>
          </a:xfrm>
          <a:prstGeom prst="line">
            <a:avLst/>
          </a:prstGeom>
          <a:ln w="19050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4211960" y="476672"/>
            <a:ext cx="864096" cy="1224136"/>
          </a:xfrm>
          <a:prstGeom prst="rect">
            <a:avLst/>
          </a:prstGeom>
          <a:noFill/>
          <a:ln w="1905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8" name="TextBox 17"/>
          <p:cNvSpPr txBox="1"/>
          <p:nvPr/>
        </p:nvSpPr>
        <p:spPr>
          <a:xfrm>
            <a:off x="971600" y="116632"/>
            <a:ext cx="63367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600" b="1" dirty="0" smtClean="0"/>
              <a:t>sadržaj</a:t>
            </a:r>
          </a:p>
          <a:p>
            <a:r>
              <a:rPr lang="hr-HR" sz="1600" b="1" dirty="0" smtClean="0"/>
              <a:t>programa</a:t>
            </a:r>
          </a:p>
          <a:p>
            <a:endParaRPr lang="hr-HR" sz="1600" b="1" dirty="0" smtClean="0"/>
          </a:p>
        </p:txBody>
      </p:sp>
      <p:cxnSp>
        <p:nvCxnSpPr>
          <p:cNvPr id="26" name="Straight Connector 25"/>
          <p:cNvCxnSpPr/>
          <p:nvPr/>
        </p:nvCxnSpPr>
        <p:spPr>
          <a:xfrm>
            <a:off x="1259632" y="2132856"/>
            <a:ext cx="2016224" cy="0"/>
          </a:xfrm>
          <a:prstGeom prst="line">
            <a:avLst/>
          </a:prstGeom>
          <a:ln w="19050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971600" y="1836113"/>
            <a:ext cx="63367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600" b="1" dirty="0" smtClean="0"/>
              <a:t>tip</a:t>
            </a:r>
          </a:p>
          <a:p>
            <a:r>
              <a:rPr lang="hr-HR" sz="1600" b="1" dirty="0" smtClean="0"/>
              <a:t>zadatka</a:t>
            </a:r>
            <a:endParaRPr lang="hr-HR" sz="1600" b="1" dirty="0"/>
          </a:p>
        </p:txBody>
      </p:sp>
      <p:cxnSp>
        <p:nvCxnSpPr>
          <p:cNvPr id="29" name="Straight Connector 28"/>
          <p:cNvCxnSpPr/>
          <p:nvPr/>
        </p:nvCxnSpPr>
        <p:spPr>
          <a:xfrm>
            <a:off x="1331640" y="404664"/>
            <a:ext cx="2016224" cy="0"/>
          </a:xfrm>
          <a:prstGeom prst="line">
            <a:avLst/>
          </a:prstGeom>
          <a:ln w="19050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 29"/>
          <p:cNvSpPr/>
          <p:nvPr/>
        </p:nvSpPr>
        <p:spPr>
          <a:xfrm>
            <a:off x="1907704" y="0"/>
            <a:ext cx="4968552" cy="6858000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6" name="TextBox 15"/>
          <p:cNvSpPr txBox="1"/>
          <p:nvPr/>
        </p:nvSpPr>
        <p:spPr>
          <a:xfrm>
            <a:off x="0" y="5657671"/>
            <a:ext cx="19797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 smtClean="0"/>
              <a:t>kuća se sastoji od:</a:t>
            </a:r>
          </a:p>
          <a:p>
            <a:r>
              <a:rPr lang="hr-HR" b="1" dirty="0" smtClean="0">
                <a:solidFill>
                  <a:srgbClr val="FF0000"/>
                </a:solidFill>
              </a:rPr>
              <a:t>     podruma,</a:t>
            </a:r>
          </a:p>
          <a:p>
            <a:r>
              <a:rPr lang="hr-HR" b="1" dirty="0" smtClean="0">
                <a:solidFill>
                  <a:srgbClr val="FF0000"/>
                </a:solidFill>
              </a:rPr>
              <a:t>     prizemlja </a:t>
            </a:r>
          </a:p>
          <a:p>
            <a:r>
              <a:rPr lang="hr-HR" b="1" dirty="0" smtClean="0">
                <a:solidFill>
                  <a:srgbClr val="FF0000"/>
                </a:solidFill>
              </a:rPr>
              <a:t>     i tavana</a:t>
            </a:r>
            <a:endParaRPr lang="hr-HR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1156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635896" y="5949280"/>
            <a:ext cx="5328592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r-HR" sz="4400" b="1" dirty="0" smtClean="0">
                <a:solidFill>
                  <a:srgbClr val="FF0000"/>
                </a:solidFill>
              </a:rPr>
              <a:t>tip zadatka</a:t>
            </a:r>
          </a:p>
          <a:p>
            <a:endParaRPr lang="hr-HR" sz="2000" dirty="0" smtClean="0">
              <a:solidFill>
                <a:srgbClr val="FF0000"/>
              </a:solidFill>
            </a:endParaRPr>
          </a:p>
          <a:p>
            <a:endParaRPr lang="hr-HR" dirty="0"/>
          </a:p>
        </p:txBody>
      </p:sp>
      <p:pic>
        <p:nvPicPr>
          <p:cNvPr id="1026" name="Picture 2" descr="C:\Users\korisnik\Desktop\kuća cop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556792"/>
            <a:ext cx="8572500" cy="238125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323528" y="692696"/>
            <a:ext cx="72728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 smtClean="0"/>
              <a:t>obiteljska kuća</a:t>
            </a:r>
          </a:p>
          <a:p>
            <a:r>
              <a:rPr lang="hr-HR" b="1" dirty="0" smtClean="0"/>
              <a:t>	</a:t>
            </a:r>
            <a:r>
              <a:rPr lang="hr-HR" dirty="0" smtClean="0">
                <a:solidFill>
                  <a:srgbClr val="FF0000"/>
                </a:solidFill>
              </a:rPr>
              <a:t>položaj kuće u odnosu na susjedne </a:t>
            </a:r>
            <a:r>
              <a:rPr lang="hr-HR" dirty="0" err="1" smtClean="0">
                <a:solidFill>
                  <a:srgbClr val="FF0000"/>
                </a:solidFill>
              </a:rPr>
              <a:t>građ</a:t>
            </a:r>
            <a:r>
              <a:rPr lang="hr-HR" dirty="0" smtClean="0">
                <a:solidFill>
                  <a:srgbClr val="FF0000"/>
                </a:solidFill>
              </a:rPr>
              <a:t>. čestice (</a:t>
            </a:r>
            <a:r>
              <a:rPr lang="hr-HR" b="1" dirty="0" smtClean="0">
                <a:solidFill>
                  <a:srgbClr val="FF0000"/>
                </a:solidFill>
              </a:rPr>
              <a:t>susjede</a:t>
            </a:r>
            <a:r>
              <a:rPr lang="hr-HR" dirty="0" smtClean="0">
                <a:solidFill>
                  <a:srgbClr val="FF0000"/>
                </a:solidFill>
              </a:rPr>
              <a:t>)</a:t>
            </a:r>
            <a:endParaRPr lang="hr-HR" b="1" dirty="0"/>
          </a:p>
        </p:txBody>
      </p:sp>
      <p:sp>
        <p:nvSpPr>
          <p:cNvPr id="5" name="TextBox 4"/>
          <p:cNvSpPr txBox="1"/>
          <p:nvPr/>
        </p:nvSpPr>
        <p:spPr>
          <a:xfrm>
            <a:off x="323528" y="3861048"/>
            <a:ext cx="63367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 smtClean="0"/>
              <a:t>A                                  B                                                      C</a:t>
            </a:r>
            <a:endParaRPr lang="hr-HR" b="1" dirty="0"/>
          </a:p>
        </p:txBody>
      </p:sp>
      <p:sp>
        <p:nvSpPr>
          <p:cNvPr id="7" name="TextBox 6"/>
          <p:cNvSpPr txBox="1"/>
          <p:nvPr/>
        </p:nvSpPr>
        <p:spPr>
          <a:xfrm>
            <a:off x="323528" y="4293096"/>
            <a:ext cx="63367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 smtClean="0"/>
              <a:t>slobodnostojeća        </a:t>
            </a:r>
            <a:r>
              <a:rPr lang="hr-HR" b="1" dirty="0" err="1" smtClean="0"/>
              <a:t>poluugrađena</a:t>
            </a:r>
            <a:r>
              <a:rPr lang="hr-HR" b="1" dirty="0" smtClean="0"/>
              <a:t>                               ugrađena</a:t>
            </a:r>
            <a:endParaRPr lang="hr-HR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635896" y="5949280"/>
            <a:ext cx="5328592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r-HR" sz="4400" b="1" dirty="0" smtClean="0">
                <a:solidFill>
                  <a:srgbClr val="FF0000"/>
                </a:solidFill>
              </a:rPr>
              <a:t>za sljedeći put</a:t>
            </a:r>
          </a:p>
          <a:p>
            <a:endParaRPr lang="hr-HR" sz="2000" dirty="0" smtClean="0">
              <a:solidFill>
                <a:srgbClr val="FF0000"/>
              </a:solidFill>
            </a:endParaRPr>
          </a:p>
          <a:p>
            <a:endParaRPr lang="hr-H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539552" y="3140968"/>
            <a:ext cx="288032" cy="64807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pic>
        <p:nvPicPr>
          <p:cNvPr id="13" name="Picture 3" descr="C:\Documents and Settings\Ivana\Desktop\nastava\elementi visokogradnje\EV1\vježbe\audiotorne\materijal\mat_1\IDEJNI.jpg"/>
          <p:cNvPicPr>
            <a:picLocks noChangeAspect="1" noChangeArrowheads="1"/>
          </p:cNvPicPr>
          <p:nvPr/>
        </p:nvPicPr>
        <p:blipFill>
          <a:blip r:embed="rId2" cstate="print"/>
          <a:srcRect l="8154" t="-2812" r="36229" b="92522"/>
          <a:stretch>
            <a:fillRect/>
          </a:stretch>
        </p:blipFill>
        <p:spPr bwMode="auto">
          <a:xfrm>
            <a:off x="467544" y="764704"/>
            <a:ext cx="3456384" cy="460852"/>
          </a:xfrm>
          <a:prstGeom prst="rect">
            <a:avLst/>
          </a:prstGeom>
          <a:noFill/>
        </p:spPr>
      </p:pic>
      <p:pic>
        <p:nvPicPr>
          <p:cNvPr id="8" name="Picture 2" descr="C:\Users\korisnik\Desktop\1. program\1 program\z1.jpg"/>
          <p:cNvPicPr>
            <a:picLocks noChangeAspect="1" noChangeArrowheads="1"/>
          </p:cNvPicPr>
          <p:nvPr/>
        </p:nvPicPr>
        <p:blipFill>
          <a:blip r:embed="rId3" cstate="print"/>
          <a:srcRect l="18475" t="62067" r="56624" b="6169"/>
          <a:stretch>
            <a:fillRect/>
          </a:stretch>
        </p:blipFill>
        <p:spPr bwMode="auto">
          <a:xfrm>
            <a:off x="395536" y="1431359"/>
            <a:ext cx="5040560" cy="4877961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3419872" y="5949280"/>
            <a:ext cx="5544616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r-HR" sz="4400" b="1" dirty="0" smtClean="0">
                <a:solidFill>
                  <a:srgbClr val="FF0000"/>
                </a:solidFill>
              </a:rPr>
              <a:t>idejni projekt - primjer</a:t>
            </a:r>
          </a:p>
          <a:p>
            <a:endParaRPr lang="hr-HR" sz="2000" dirty="0" smtClean="0">
              <a:solidFill>
                <a:srgbClr val="FF0000"/>
              </a:solidFill>
            </a:endParaRPr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665517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Documents and Settings\Ivana\Desktop\nastava\elementi visokogradnje\EV1\vježbe\audiotorne\materijal\mat_1\podjela papira.jpg"/>
          <p:cNvPicPr>
            <a:picLocks noChangeAspect="1" noChangeArrowheads="1"/>
          </p:cNvPicPr>
          <p:nvPr/>
        </p:nvPicPr>
        <p:blipFill>
          <a:blip r:embed="rId2" cstate="print"/>
          <a:srcRect l="3088" t="2273" r="1021" b="2623"/>
          <a:stretch>
            <a:fillRect/>
          </a:stretch>
        </p:blipFill>
        <p:spPr bwMode="auto">
          <a:xfrm>
            <a:off x="179512" y="260648"/>
            <a:ext cx="8856984" cy="6330331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339752" y="332656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>
                <a:solidFill>
                  <a:srgbClr val="FF0000"/>
                </a:solidFill>
              </a:rPr>
              <a:t>1/2</a:t>
            </a:r>
            <a:endParaRPr lang="hr-HR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660232" y="332656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>
                <a:solidFill>
                  <a:srgbClr val="FF0000"/>
                </a:solidFill>
              </a:rPr>
              <a:t>1/2</a:t>
            </a:r>
            <a:endParaRPr lang="hr-HR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 rot="16200000">
            <a:off x="4072590" y="1264114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>
                <a:solidFill>
                  <a:srgbClr val="FF0000"/>
                </a:solidFill>
              </a:rPr>
              <a:t>1/2</a:t>
            </a:r>
            <a:endParaRPr lang="hr-HR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 rot="16200000">
            <a:off x="4072590" y="4288450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>
                <a:solidFill>
                  <a:srgbClr val="FF0000"/>
                </a:solidFill>
              </a:rPr>
              <a:t>1/2</a:t>
            </a:r>
            <a:endParaRPr lang="hr-HR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019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korisnik\Desktop\1. program\200\11.jpg"/>
          <p:cNvPicPr>
            <a:picLocks noChangeAspect="1" noChangeArrowheads="1"/>
          </p:cNvPicPr>
          <p:nvPr/>
        </p:nvPicPr>
        <p:blipFill>
          <a:blip r:embed="rId2" cstate="print"/>
          <a:srcRect l="2436" t="5901"/>
          <a:stretch>
            <a:fillRect/>
          </a:stretch>
        </p:blipFill>
        <p:spPr bwMode="auto">
          <a:xfrm>
            <a:off x="4067944" y="404664"/>
            <a:ext cx="5076056" cy="6453337"/>
          </a:xfrm>
          <a:prstGeom prst="rect">
            <a:avLst/>
          </a:prstGeom>
          <a:noFill/>
        </p:spPr>
      </p:pic>
      <p:sp>
        <p:nvSpPr>
          <p:cNvPr id="13" name="Rectangle 1"/>
          <p:cNvSpPr>
            <a:spLocks noChangeArrowheads="1"/>
          </p:cNvSpPr>
          <p:nvPr/>
        </p:nvSpPr>
        <p:spPr bwMode="auto">
          <a:xfrm>
            <a:off x="0" y="521668"/>
            <a:ext cx="4932040" cy="6740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r-HR" b="1" dirty="0" smtClean="0"/>
          </a:p>
          <a:p>
            <a:pPr>
              <a:buFontTx/>
              <a:buChar char="-"/>
            </a:pPr>
            <a:r>
              <a:rPr lang="hr-HR" dirty="0" smtClean="0"/>
              <a:t>podijeliti papir na četvrtine</a:t>
            </a:r>
          </a:p>
          <a:p>
            <a:r>
              <a:rPr lang="hr-HR" dirty="0" smtClean="0"/>
              <a:t>(položaj idejnog tlocrta - donji lijevi ugao)</a:t>
            </a:r>
          </a:p>
          <a:p>
            <a:endParaRPr lang="hr-HR" dirty="0" smtClean="0"/>
          </a:p>
          <a:p>
            <a:r>
              <a:rPr lang="hr-HR" dirty="0" smtClean="0"/>
              <a:t>PRECRTATI SA ZADATKA! (M 1:200)</a:t>
            </a:r>
          </a:p>
          <a:p>
            <a:endParaRPr lang="hr-HR" dirty="0" smtClean="0"/>
          </a:p>
          <a:p>
            <a:pPr>
              <a:buFontTx/>
              <a:buChar char="-"/>
            </a:pPr>
            <a:r>
              <a:rPr lang="hr-HR" dirty="0" smtClean="0"/>
              <a:t>CENTRIRATI unutar prostora za crtanje!!!</a:t>
            </a:r>
          </a:p>
          <a:p>
            <a:pPr>
              <a:buFontTx/>
              <a:buChar char="-"/>
            </a:pPr>
            <a:r>
              <a:rPr lang="hr-HR" dirty="0" smtClean="0"/>
              <a:t>paziti na sve istake </a:t>
            </a:r>
          </a:p>
          <a:p>
            <a:r>
              <a:rPr lang="hr-HR" dirty="0" smtClean="0"/>
              <a:t>              (terase, balkone, ulazne </a:t>
            </a:r>
            <a:r>
              <a:rPr lang="hr-HR" dirty="0" err="1" smtClean="0"/>
              <a:t>podeste</a:t>
            </a:r>
            <a:r>
              <a:rPr lang="hr-HR" dirty="0" smtClean="0"/>
              <a:t>, rampe)</a:t>
            </a:r>
          </a:p>
          <a:p>
            <a:endParaRPr lang="hr-HR" b="1" dirty="0" smtClean="0"/>
          </a:p>
          <a:p>
            <a:r>
              <a:rPr lang="hr-HR" b="1" dirty="0" smtClean="0"/>
              <a:t>UCRTATI:</a:t>
            </a:r>
          </a:p>
          <a:p>
            <a:r>
              <a:rPr lang="hr-HR" b="1" dirty="0" smtClean="0"/>
              <a:t>	- naziv, mjerilo, sjever</a:t>
            </a:r>
          </a:p>
          <a:p>
            <a:r>
              <a:rPr lang="hr-HR" b="1" dirty="0" smtClean="0"/>
              <a:t>	- vanjski zidovi, unutarnji: nosivi i </a:t>
            </a:r>
          </a:p>
          <a:p>
            <a:r>
              <a:rPr lang="hr-HR" b="1" dirty="0" smtClean="0"/>
              <a:t>	  pregradni</a:t>
            </a:r>
          </a:p>
          <a:p>
            <a:endParaRPr lang="hr-HR" b="1" dirty="0" smtClean="0"/>
          </a:p>
          <a:p>
            <a:pPr>
              <a:tabLst>
                <a:tab pos="1619250" algn="l"/>
              </a:tabLst>
            </a:pPr>
            <a:r>
              <a:rPr lang="hr-HR" dirty="0" smtClean="0"/>
              <a:t>debljine zidova:</a:t>
            </a:r>
            <a:r>
              <a:rPr lang="hr-HR" b="1" dirty="0" smtClean="0"/>
              <a:t>  - </a:t>
            </a:r>
            <a:r>
              <a:rPr lang="en-US" dirty="0" err="1" smtClean="0"/>
              <a:t>nema</a:t>
            </a:r>
            <a:r>
              <a:rPr lang="en-US" dirty="0" smtClean="0"/>
              <a:t> </a:t>
            </a:r>
            <a:r>
              <a:rPr lang="en-US" dirty="0" err="1" smtClean="0"/>
              <a:t>razlike</a:t>
            </a:r>
            <a:r>
              <a:rPr lang="en-US" dirty="0" smtClean="0"/>
              <a:t> </a:t>
            </a:r>
            <a:r>
              <a:rPr lang="en-US" dirty="0" err="1" smtClean="0"/>
              <a:t>između</a:t>
            </a:r>
            <a:r>
              <a:rPr lang="en-US" dirty="0" smtClean="0"/>
              <a:t> </a:t>
            </a:r>
            <a:r>
              <a:rPr lang="en-US" dirty="0" err="1" smtClean="0"/>
              <a:t>nosivih</a:t>
            </a:r>
            <a:r>
              <a:rPr lang="en-US" dirty="0" smtClean="0"/>
              <a:t> </a:t>
            </a:r>
            <a:r>
              <a:rPr lang="en-US" dirty="0" err="1" smtClean="0"/>
              <a:t>i</a:t>
            </a:r>
            <a:r>
              <a:rPr lang="en-US" dirty="0" smtClean="0"/>
              <a:t> </a:t>
            </a:r>
          </a:p>
          <a:p>
            <a:pPr>
              <a:tabLst>
                <a:tab pos="1619250" algn="l"/>
              </a:tabLst>
            </a:pPr>
            <a:r>
              <a:rPr lang="en-US" dirty="0"/>
              <a:t>	</a:t>
            </a:r>
            <a:r>
              <a:rPr lang="en-US" dirty="0" err="1" smtClean="0"/>
              <a:t>nenosivih</a:t>
            </a:r>
            <a:r>
              <a:rPr lang="en-US" dirty="0" smtClean="0"/>
              <a:t> </a:t>
            </a:r>
            <a:r>
              <a:rPr lang="en-US" dirty="0" err="1" smtClean="0"/>
              <a:t>zidova</a:t>
            </a:r>
            <a:r>
              <a:rPr lang="en-US" dirty="0" smtClean="0"/>
              <a:t>, </a:t>
            </a:r>
            <a:r>
              <a:rPr lang="en-US" dirty="0" err="1" smtClean="0"/>
              <a:t>svi</a:t>
            </a:r>
            <a:r>
              <a:rPr lang="en-US" dirty="0" smtClean="0"/>
              <a:t> </a:t>
            </a:r>
            <a:r>
              <a:rPr lang="en-US" dirty="0" err="1" smtClean="0"/>
              <a:t>su</a:t>
            </a:r>
            <a:r>
              <a:rPr lang="en-US" dirty="0" smtClean="0"/>
              <a:t> </a:t>
            </a:r>
            <a:r>
              <a:rPr lang="en-US" b="1" dirty="0" err="1" smtClean="0"/>
              <a:t>iste</a:t>
            </a:r>
            <a:r>
              <a:rPr lang="en-US" b="1" dirty="0" smtClean="0"/>
              <a:t> 	</a:t>
            </a:r>
            <a:r>
              <a:rPr lang="en-US" b="1" dirty="0" err="1" smtClean="0"/>
              <a:t>debljine</a:t>
            </a:r>
            <a:r>
              <a:rPr lang="en-US" dirty="0" smtClean="0"/>
              <a:t> (</a:t>
            </a:r>
            <a:r>
              <a:rPr lang="en-US" dirty="0" err="1" smtClean="0"/>
              <a:t>kao</a:t>
            </a:r>
            <a:r>
              <a:rPr lang="en-US" dirty="0" smtClean="0"/>
              <a:t> </a:t>
            </a:r>
            <a:r>
              <a:rPr lang="en-US" dirty="0" err="1" smtClean="0"/>
              <a:t>na</a:t>
            </a:r>
            <a:r>
              <a:rPr lang="en-US" dirty="0" smtClean="0"/>
              <a:t> </a:t>
            </a:r>
            <a:r>
              <a:rPr lang="en-US" dirty="0" err="1" smtClean="0"/>
              <a:t>zadatku</a:t>
            </a:r>
            <a:r>
              <a:rPr lang="en-US" dirty="0" smtClean="0"/>
              <a:t>)</a:t>
            </a:r>
            <a:endParaRPr lang="hr-HR" b="1" dirty="0" smtClean="0"/>
          </a:p>
          <a:p>
            <a:pPr>
              <a:buFontTx/>
              <a:buChar char="-"/>
              <a:tabLst>
                <a:tab pos="1524000" algn="l"/>
              </a:tabLst>
            </a:pPr>
            <a:r>
              <a:rPr lang="hr-HR" b="1" dirty="0" smtClean="0"/>
              <a:t> pozicionirati otvore</a:t>
            </a:r>
          </a:p>
          <a:p>
            <a:pPr>
              <a:buFontTx/>
              <a:buChar char="-"/>
              <a:tabLst>
                <a:tab pos="1524000" algn="l"/>
              </a:tabLst>
            </a:pPr>
            <a:r>
              <a:rPr lang="hr-HR" b="1" dirty="0" smtClean="0"/>
              <a:t> ZIDOVE NE BOJATI U CRNO DOK NE BUDE GOTOVO !!!</a:t>
            </a:r>
          </a:p>
          <a:p>
            <a:pPr>
              <a:tabLst>
                <a:tab pos="1524000" algn="l"/>
              </a:tabLst>
            </a:pPr>
            <a:endParaRPr lang="hr-HR" b="1" dirty="0" smtClean="0"/>
          </a:p>
          <a:p>
            <a:pPr>
              <a:tabLst>
                <a:tab pos="1524000" algn="l"/>
              </a:tabLst>
            </a:pPr>
            <a:endParaRPr lang="hr-HR" b="1" dirty="0" smtClean="0"/>
          </a:p>
          <a:p>
            <a:r>
              <a:rPr lang="hr-HR" b="1" dirty="0"/>
              <a:t> </a:t>
            </a:r>
            <a:r>
              <a:rPr lang="hr-HR" b="1" dirty="0" smtClean="0"/>
              <a:t>         </a:t>
            </a:r>
            <a:endParaRPr kumimoji="0" lang="hr-H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019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korisnik\Desktop\1. program\200\12.jpg"/>
          <p:cNvPicPr>
            <a:picLocks noChangeAspect="1" noChangeArrowheads="1"/>
          </p:cNvPicPr>
          <p:nvPr/>
        </p:nvPicPr>
        <p:blipFill>
          <a:blip r:embed="rId2" cstate="print"/>
          <a:srcRect l="2436" t="5901"/>
          <a:stretch>
            <a:fillRect/>
          </a:stretch>
        </p:blipFill>
        <p:spPr bwMode="auto">
          <a:xfrm>
            <a:off x="4067944" y="404664"/>
            <a:ext cx="5076056" cy="6453337"/>
          </a:xfrm>
          <a:prstGeom prst="rect">
            <a:avLst/>
          </a:prstGeom>
          <a:noFill/>
        </p:spPr>
      </p:pic>
      <p:sp>
        <p:nvSpPr>
          <p:cNvPr id="13" name="Rectangle 1"/>
          <p:cNvSpPr>
            <a:spLocks noChangeArrowheads="1"/>
          </p:cNvSpPr>
          <p:nvPr/>
        </p:nvSpPr>
        <p:spPr bwMode="auto">
          <a:xfrm>
            <a:off x="0" y="876483"/>
            <a:ext cx="4427984" cy="507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>
              <a:tabLst>
                <a:tab pos="1524000" algn="l"/>
              </a:tabLst>
            </a:pPr>
            <a:r>
              <a:rPr lang="hr-HR" b="1" dirty="0" smtClean="0"/>
              <a:t>- </a:t>
            </a:r>
            <a:r>
              <a:rPr lang="hr-HR" dirty="0" smtClean="0"/>
              <a:t>ucrtati </a:t>
            </a:r>
            <a:r>
              <a:rPr lang="hr-HR" b="1" dirty="0" smtClean="0"/>
              <a:t>regulacijsku liniju</a:t>
            </a:r>
          </a:p>
          <a:p>
            <a:pPr>
              <a:tabLst>
                <a:tab pos="1524000" algn="l"/>
              </a:tabLst>
            </a:pPr>
            <a:r>
              <a:rPr lang="hr-HR" dirty="0" smtClean="0"/>
              <a:t>	(linija koja dijeli vašu 	građevnu česticu od ulice)</a:t>
            </a:r>
          </a:p>
          <a:p>
            <a:pPr>
              <a:buFontTx/>
              <a:buChar char="-"/>
              <a:tabLst>
                <a:tab pos="1524000" algn="l"/>
              </a:tabLst>
            </a:pPr>
            <a:r>
              <a:rPr lang="hr-HR" dirty="0" smtClean="0"/>
              <a:t>ucrtati </a:t>
            </a:r>
            <a:r>
              <a:rPr lang="hr-HR" b="1" dirty="0" smtClean="0"/>
              <a:t>građevinsku liniju</a:t>
            </a:r>
          </a:p>
          <a:p>
            <a:pPr>
              <a:tabLst>
                <a:tab pos="1524000" algn="l"/>
              </a:tabLst>
            </a:pPr>
            <a:r>
              <a:rPr lang="hr-HR" dirty="0" smtClean="0"/>
              <a:t>	(linija na kojoj se počinje 	graditi objekt i označava 	koliki je razmak od ulice do 	pročelja zgrade)</a:t>
            </a:r>
            <a:r>
              <a:rPr lang="hr-HR" b="1" dirty="0" smtClean="0"/>
              <a:t>  </a:t>
            </a:r>
          </a:p>
          <a:p>
            <a:pPr>
              <a:tabLst>
                <a:tab pos="1524000" algn="l"/>
              </a:tabLst>
            </a:pPr>
            <a:endParaRPr lang="hr-HR" b="1" dirty="0" smtClean="0"/>
          </a:p>
          <a:p>
            <a:pPr>
              <a:buFontTx/>
              <a:buChar char="-"/>
              <a:tabLst>
                <a:tab pos="1524000" algn="l"/>
              </a:tabLst>
            </a:pPr>
            <a:r>
              <a:rPr lang="hr-HR" b="1" dirty="0" smtClean="0"/>
              <a:t>ucrtati stubišta, terasu, balkon, ulazni </a:t>
            </a:r>
            <a:r>
              <a:rPr lang="hr-HR" b="1" dirty="0" err="1" smtClean="0"/>
              <a:t>podest</a:t>
            </a:r>
            <a:r>
              <a:rPr lang="hr-HR" b="1" dirty="0" smtClean="0"/>
              <a:t> i kolni prilaz (kao na zadatku)</a:t>
            </a:r>
          </a:p>
          <a:p>
            <a:pPr>
              <a:tabLst>
                <a:tab pos="1524000" algn="l"/>
              </a:tabLst>
            </a:pPr>
            <a:endParaRPr lang="hr-HR" b="1" dirty="0" smtClean="0"/>
          </a:p>
          <a:p>
            <a:pPr>
              <a:buFontTx/>
              <a:buChar char="-"/>
              <a:tabLst>
                <a:tab pos="1524000" algn="l"/>
              </a:tabLst>
            </a:pPr>
            <a:r>
              <a:rPr lang="hr-HR" b="1" dirty="0" smtClean="0"/>
              <a:t>naznačiti pješački i kolni ulaz u kuću</a:t>
            </a:r>
          </a:p>
          <a:p>
            <a:pPr>
              <a:buFontTx/>
              <a:buChar char="-"/>
              <a:tabLst>
                <a:tab pos="1524000" algn="l"/>
              </a:tabLst>
            </a:pPr>
            <a:endParaRPr lang="hr-HR" b="1" dirty="0" smtClean="0"/>
          </a:p>
          <a:p>
            <a:pPr>
              <a:buFontTx/>
              <a:buChar char="-"/>
              <a:tabLst>
                <a:tab pos="1524000" algn="l"/>
              </a:tabLst>
            </a:pPr>
            <a:r>
              <a:rPr lang="hr-HR" b="1" dirty="0" smtClean="0"/>
              <a:t> </a:t>
            </a:r>
            <a:r>
              <a:rPr lang="hr-HR" dirty="0" smtClean="0"/>
              <a:t>ako imate ugrađenu ili poluugrađenu kuću</a:t>
            </a:r>
          </a:p>
          <a:p>
            <a:pPr>
              <a:tabLst>
                <a:tab pos="1524000" algn="l"/>
              </a:tabLst>
            </a:pPr>
            <a:r>
              <a:rPr lang="hr-HR" b="1" dirty="0" smtClean="0"/>
              <a:t>naznačiti i položaj susjeda: riječ i grafički</a:t>
            </a:r>
          </a:p>
          <a:p>
            <a:pPr>
              <a:tabLst>
                <a:tab pos="1524000" algn="l"/>
              </a:tabLst>
            </a:pPr>
            <a:endParaRPr lang="hr-HR" b="1" dirty="0" smtClean="0"/>
          </a:p>
          <a:p>
            <a:r>
              <a:rPr lang="hr-HR" b="1" dirty="0"/>
              <a:t> </a:t>
            </a:r>
            <a:r>
              <a:rPr lang="hr-HR" b="1" dirty="0" smtClean="0"/>
              <a:t>         </a:t>
            </a:r>
            <a:endParaRPr kumimoji="0" lang="hr-H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019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1"/>
          <p:cNvSpPr>
            <a:spLocks noChangeArrowheads="1"/>
          </p:cNvSpPr>
          <p:nvPr/>
        </p:nvSpPr>
        <p:spPr bwMode="auto">
          <a:xfrm>
            <a:off x="719064" y="671691"/>
            <a:ext cx="8424936" cy="5632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hr-HR" b="1" dirty="0" smtClean="0"/>
              <a:t>Evidencija: </a:t>
            </a:r>
            <a:endParaRPr lang="hr-HR" dirty="0" smtClean="0"/>
          </a:p>
          <a:p>
            <a:pPr lvl="0"/>
            <a:r>
              <a:rPr lang="hr-HR" dirty="0" smtClean="0"/>
              <a:t>	- evidencija dolazaka</a:t>
            </a:r>
          </a:p>
          <a:p>
            <a:pPr lvl="0"/>
            <a:r>
              <a:rPr lang="hr-HR" dirty="0" smtClean="0"/>
              <a:t>	- evidencija o donošenju zadanog dijela programa</a:t>
            </a:r>
          </a:p>
          <a:p>
            <a:r>
              <a:rPr lang="hr-HR" dirty="0" smtClean="0"/>
              <a:t> </a:t>
            </a:r>
          </a:p>
          <a:p>
            <a:r>
              <a:rPr lang="hr-HR" b="1" dirty="0" smtClean="0"/>
              <a:t>Izostanci:</a:t>
            </a:r>
            <a:endParaRPr lang="hr-HR" dirty="0" smtClean="0"/>
          </a:p>
          <a:p>
            <a:pPr lvl="0"/>
            <a:r>
              <a:rPr lang="hr-HR" dirty="0" smtClean="0"/>
              <a:t>	- maksimalno 30% izostanaka (4 puta)</a:t>
            </a:r>
          </a:p>
          <a:p>
            <a:r>
              <a:rPr lang="hr-HR" dirty="0" smtClean="0"/>
              <a:t> </a:t>
            </a:r>
          </a:p>
          <a:p>
            <a:r>
              <a:rPr lang="hr-HR" b="1" dirty="0" smtClean="0"/>
              <a:t>Način izrade programa:</a:t>
            </a:r>
            <a:endParaRPr lang="hr-HR" dirty="0" smtClean="0"/>
          </a:p>
          <a:p>
            <a:pPr lvl="0"/>
            <a:r>
              <a:rPr lang="hr-HR" b="1" dirty="0" smtClean="0"/>
              <a:t>	- olovka / tuš </a:t>
            </a:r>
            <a:endParaRPr lang="hr-HR" dirty="0" smtClean="0"/>
          </a:p>
          <a:p>
            <a:r>
              <a:rPr lang="hr-HR" dirty="0" smtClean="0"/>
              <a:t>	(program se tušira nakon što je rad pregledan i dobiven potpis za rad u olovci)</a:t>
            </a:r>
          </a:p>
          <a:p>
            <a:pPr lvl="0"/>
            <a:r>
              <a:rPr lang="hr-HR" b="1" dirty="0" smtClean="0"/>
              <a:t>	- </a:t>
            </a:r>
            <a:r>
              <a:rPr lang="hr-HR" b="1" dirty="0" err="1" smtClean="0"/>
              <a:t>software</a:t>
            </a:r>
            <a:r>
              <a:rPr lang="hr-HR" b="1" dirty="0" smtClean="0"/>
              <a:t> / </a:t>
            </a:r>
            <a:r>
              <a:rPr lang="hr-HR" b="1" dirty="0" err="1" smtClean="0"/>
              <a:t>print</a:t>
            </a:r>
            <a:endParaRPr lang="hr-HR" dirty="0" smtClean="0"/>
          </a:p>
          <a:p>
            <a:r>
              <a:rPr lang="hr-HR" dirty="0" smtClean="0"/>
              <a:t>	(A3 (2xA4) print, uz obavezno predočavanje prijašnjih pregledanih listova, 	</a:t>
            </a:r>
          </a:p>
          <a:p>
            <a:r>
              <a:rPr lang="hr-HR" b="1" dirty="0" smtClean="0"/>
              <a:t>                  predaja  na A3 hameru</a:t>
            </a:r>
            <a:r>
              <a:rPr lang="hr-HR" dirty="0" smtClean="0"/>
              <a:t>, </a:t>
            </a:r>
            <a:r>
              <a:rPr lang="hr-HR" b="1" dirty="0" smtClean="0">
                <a:solidFill>
                  <a:srgbClr val="FF0000"/>
                </a:solidFill>
              </a:rPr>
              <a:t>ispravljanje programa se vrši isključivo </a:t>
            </a:r>
            <a:r>
              <a:rPr lang="hr-HR" b="1" u="sng" dirty="0" smtClean="0">
                <a:solidFill>
                  <a:srgbClr val="FF0000"/>
                </a:solidFill>
              </a:rPr>
              <a:t>na papiru</a:t>
            </a:r>
            <a:r>
              <a:rPr lang="hr-HR" dirty="0" smtClean="0"/>
              <a:t>)</a:t>
            </a:r>
          </a:p>
          <a:p>
            <a:endParaRPr lang="hr-HR" b="1" dirty="0" smtClean="0"/>
          </a:p>
          <a:p>
            <a:r>
              <a:rPr lang="hr-HR" b="1" dirty="0" smtClean="0"/>
              <a:t>	PROVJERA</a:t>
            </a:r>
            <a:r>
              <a:rPr lang="hr-HR" dirty="0" smtClean="0"/>
              <a:t> znanja </a:t>
            </a:r>
            <a:r>
              <a:rPr lang="hr-HR" dirty="0" err="1" smtClean="0"/>
              <a:t>AutoCAD</a:t>
            </a:r>
            <a:r>
              <a:rPr lang="hr-HR" dirty="0" smtClean="0"/>
              <a:t>-a po dogovoru</a:t>
            </a:r>
          </a:p>
          <a:p>
            <a:endParaRPr lang="hr-HR" dirty="0" smtClean="0">
              <a:solidFill>
                <a:srgbClr val="FF0000"/>
              </a:solidFill>
            </a:endParaRPr>
          </a:p>
          <a:p>
            <a:r>
              <a:rPr lang="hr-HR" b="1" dirty="0" smtClean="0">
                <a:solidFill>
                  <a:srgbClr val="FF0000"/>
                </a:solidFill>
              </a:rPr>
              <a:t>1. PROGRAM SVI CRTAJU U OLOVCI I TUŠU!</a:t>
            </a:r>
          </a:p>
          <a:p>
            <a:r>
              <a:rPr lang="hr-HR" dirty="0" smtClean="0"/>
              <a:t> </a:t>
            </a:r>
          </a:p>
          <a:p>
            <a:r>
              <a:rPr lang="hr-HR" dirty="0" smtClean="0"/>
              <a:t>Vježbe nisu konzultacijskog tipa, nego su </a:t>
            </a:r>
            <a:r>
              <a:rPr lang="hr-HR" b="1" dirty="0" smtClean="0"/>
              <a:t>RADNE</a:t>
            </a:r>
            <a:r>
              <a:rPr lang="hr-HR" dirty="0" smtClean="0"/>
              <a:t>!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r-H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 descr="C:\Documents and Settings\Ivana\Desktop\nastava\elementi visokogradnje\EV1\vježbe\audiotorne\materijal\mat_1\vrata za idejni.jpg"/>
          <p:cNvPicPr>
            <a:picLocks noChangeAspect="1" noChangeArrowheads="1"/>
          </p:cNvPicPr>
          <p:nvPr/>
        </p:nvPicPr>
        <p:blipFill>
          <a:blip r:embed="rId2" cstate="print"/>
          <a:srcRect l="2184"/>
          <a:stretch>
            <a:fillRect/>
          </a:stretch>
        </p:blipFill>
        <p:spPr bwMode="auto">
          <a:xfrm>
            <a:off x="0" y="1000533"/>
            <a:ext cx="4860032" cy="3580595"/>
          </a:xfrm>
          <a:prstGeom prst="rect">
            <a:avLst/>
          </a:prstGeom>
          <a:noFill/>
        </p:spPr>
      </p:pic>
      <p:sp>
        <p:nvSpPr>
          <p:cNvPr id="13" name="Rectangle 1"/>
          <p:cNvSpPr>
            <a:spLocks noChangeArrowheads="1"/>
          </p:cNvSpPr>
          <p:nvPr/>
        </p:nvSpPr>
        <p:spPr bwMode="auto">
          <a:xfrm>
            <a:off x="0" y="903203"/>
            <a:ext cx="4932040" cy="61863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>
              <a:buFontTx/>
              <a:buChar char="-"/>
              <a:tabLst>
                <a:tab pos="1524000" algn="l"/>
              </a:tabLst>
            </a:pPr>
            <a:r>
              <a:rPr lang="hr-HR" b="1" dirty="0" smtClean="0"/>
              <a:t>ucrtati ulazna vrata i vrata na balkonu ili terasi</a:t>
            </a:r>
          </a:p>
          <a:p>
            <a:pPr>
              <a:buFontTx/>
              <a:buChar char="-"/>
              <a:tabLst>
                <a:tab pos="1524000" algn="l"/>
              </a:tabLst>
            </a:pPr>
            <a:endParaRPr lang="hr-HR" b="1" dirty="0" smtClean="0"/>
          </a:p>
          <a:p>
            <a:pPr>
              <a:buFontTx/>
              <a:buChar char="-"/>
              <a:tabLst>
                <a:tab pos="1524000" algn="l"/>
              </a:tabLst>
            </a:pPr>
            <a:endParaRPr lang="hr-HR" b="1" dirty="0" smtClean="0"/>
          </a:p>
          <a:p>
            <a:pPr>
              <a:buFontTx/>
              <a:buChar char="-"/>
              <a:tabLst>
                <a:tab pos="1524000" algn="l"/>
              </a:tabLst>
            </a:pPr>
            <a:endParaRPr lang="hr-HR" b="1" dirty="0" smtClean="0"/>
          </a:p>
          <a:p>
            <a:pPr>
              <a:buFontTx/>
              <a:buChar char="-"/>
              <a:tabLst>
                <a:tab pos="1524000" algn="l"/>
              </a:tabLst>
            </a:pPr>
            <a:endParaRPr lang="hr-HR" b="1" dirty="0" smtClean="0"/>
          </a:p>
          <a:p>
            <a:pPr>
              <a:buFontTx/>
              <a:buChar char="-"/>
              <a:tabLst>
                <a:tab pos="1524000" algn="l"/>
              </a:tabLst>
            </a:pPr>
            <a:endParaRPr lang="hr-HR" b="1" dirty="0" smtClean="0"/>
          </a:p>
          <a:p>
            <a:pPr>
              <a:buFontTx/>
              <a:buChar char="-"/>
              <a:tabLst>
                <a:tab pos="1524000" algn="l"/>
              </a:tabLst>
            </a:pPr>
            <a:endParaRPr lang="hr-HR" b="1" dirty="0" smtClean="0"/>
          </a:p>
          <a:p>
            <a:pPr>
              <a:buFontTx/>
              <a:buChar char="-"/>
              <a:tabLst>
                <a:tab pos="1524000" algn="l"/>
              </a:tabLst>
            </a:pPr>
            <a:endParaRPr lang="hr-HR" b="1" dirty="0" smtClean="0"/>
          </a:p>
          <a:p>
            <a:pPr>
              <a:buFontTx/>
              <a:buChar char="-"/>
              <a:tabLst>
                <a:tab pos="1524000" algn="l"/>
              </a:tabLst>
            </a:pPr>
            <a:endParaRPr lang="hr-HR" b="1" dirty="0" smtClean="0"/>
          </a:p>
          <a:p>
            <a:pPr>
              <a:buFontTx/>
              <a:buChar char="-"/>
              <a:tabLst>
                <a:tab pos="1524000" algn="l"/>
              </a:tabLst>
            </a:pPr>
            <a:endParaRPr lang="hr-HR" b="1" dirty="0" smtClean="0"/>
          </a:p>
          <a:p>
            <a:pPr>
              <a:buFontTx/>
              <a:buChar char="-"/>
              <a:tabLst>
                <a:tab pos="1524000" algn="l"/>
              </a:tabLst>
            </a:pPr>
            <a:endParaRPr lang="hr-HR" b="1" dirty="0" smtClean="0"/>
          </a:p>
          <a:p>
            <a:pPr>
              <a:buFontTx/>
              <a:buChar char="-"/>
              <a:tabLst>
                <a:tab pos="1524000" algn="l"/>
              </a:tabLst>
            </a:pPr>
            <a:endParaRPr lang="hr-HR" b="1" dirty="0" smtClean="0"/>
          </a:p>
          <a:p>
            <a:pPr>
              <a:buFontTx/>
              <a:buChar char="-"/>
              <a:tabLst>
                <a:tab pos="1524000" algn="l"/>
              </a:tabLst>
            </a:pPr>
            <a:endParaRPr lang="hr-HR" b="1" dirty="0" smtClean="0"/>
          </a:p>
          <a:p>
            <a:pPr>
              <a:buFontTx/>
              <a:buChar char="-"/>
              <a:tabLst>
                <a:tab pos="1524000" algn="l"/>
              </a:tabLst>
            </a:pPr>
            <a:endParaRPr lang="hr-HR" b="1" dirty="0" smtClean="0"/>
          </a:p>
          <a:p>
            <a:pPr>
              <a:buFontTx/>
              <a:buChar char="-"/>
              <a:tabLst>
                <a:tab pos="1524000" algn="l"/>
              </a:tabLst>
            </a:pPr>
            <a:endParaRPr lang="hr-HR" b="1" dirty="0" smtClean="0"/>
          </a:p>
          <a:p>
            <a:pPr>
              <a:buFontTx/>
              <a:buChar char="-"/>
              <a:tabLst>
                <a:tab pos="1524000" algn="l"/>
              </a:tabLst>
            </a:pPr>
            <a:r>
              <a:rPr lang="hr-HR" dirty="0" smtClean="0"/>
              <a:t> ne zaboraviti </a:t>
            </a:r>
            <a:r>
              <a:rPr lang="hr-HR" b="1" dirty="0" smtClean="0"/>
              <a:t>PRAG!!!</a:t>
            </a:r>
          </a:p>
          <a:p>
            <a:pPr>
              <a:buFontTx/>
              <a:buChar char="-"/>
              <a:tabLst>
                <a:tab pos="1524000" algn="l"/>
              </a:tabLst>
            </a:pPr>
            <a:r>
              <a:rPr lang="en-US" dirty="0" smtClean="0"/>
              <a:t> </a:t>
            </a:r>
            <a:r>
              <a:rPr lang="hr-HR" dirty="0" smtClean="0"/>
              <a:t>prozori kao na primjeru</a:t>
            </a:r>
            <a:endParaRPr lang="hr-HR" b="1" dirty="0" smtClean="0"/>
          </a:p>
          <a:p>
            <a:pPr>
              <a:buFontTx/>
              <a:buChar char="-"/>
              <a:tabLst>
                <a:tab pos="1524000" algn="l"/>
              </a:tabLst>
            </a:pPr>
            <a:endParaRPr lang="hr-HR" b="1" dirty="0" smtClean="0"/>
          </a:p>
          <a:p>
            <a:pPr>
              <a:buFontTx/>
              <a:buChar char="-"/>
              <a:tabLst>
                <a:tab pos="1524000" algn="l"/>
              </a:tabLst>
            </a:pPr>
            <a:endParaRPr lang="hr-HR" b="1" dirty="0" smtClean="0"/>
          </a:p>
          <a:p>
            <a:pPr>
              <a:buFontTx/>
              <a:buChar char="-"/>
              <a:tabLst>
                <a:tab pos="1524000" algn="l"/>
              </a:tabLst>
            </a:pPr>
            <a:endParaRPr lang="hr-HR" b="1" dirty="0" smtClean="0"/>
          </a:p>
          <a:p>
            <a:pPr>
              <a:buFontTx/>
              <a:buChar char="-"/>
              <a:tabLst>
                <a:tab pos="1524000" algn="l"/>
              </a:tabLst>
            </a:pPr>
            <a:endParaRPr lang="hr-HR" b="1" dirty="0" smtClean="0"/>
          </a:p>
          <a:p>
            <a:r>
              <a:rPr lang="hr-HR" b="1" dirty="0"/>
              <a:t> </a:t>
            </a:r>
            <a:r>
              <a:rPr lang="hr-HR" b="1" dirty="0" smtClean="0"/>
              <a:t>         </a:t>
            </a:r>
            <a:endParaRPr kumimoji="0" lang="hr-H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5122" name="Picture 2" descr="C:\Users\korisnik\Desktop\1. program\200\13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436" t="5901"/>
          <a:stretch>
            <a:fillRect/>
          </a:stretch>
        </p:blipFill>
        <p:spPr bwMode="auto">
          <a:xfrm>
            <a:off x="4067944" y="404664"/>
            <a:ext cx="5076056" cy="645333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4019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"/>
          <p:cNvSpPr>
            <a:spLocks noChangeArrowheads="1"/>
          </p:cNvSpPr>
          <p:nvPr/>
        </p:nvSpPr>
        <p:spPr bwMode="auto">
          <a:xfrm>
            <a:off x="0" y="908720"/>
            <a:ext cx="4932040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>
              <a:buFontTx/>
              <a:buChar char="-"/>
              <a:tabLst>
                <a:tab pos="1524000" algn="l"/>
              </a:tabLst>
            </a:pPr>
            <a:r>
              <a:rPr lang="hr-HR" b="1" dirty="0" smtClean="0"/>
              <a:t>ucrtati namještaj</a:t>
            </a:r>
          </a:p>
          <a:p>
            <a:pPr>
              <a:buFontTx/>
              <a:buChar char="-"/>
              <a:tabLst>
                <a:tab pos="1524000" algn="l"/>
              </a:tabLst>
            </a:pPr>
            <a:endParaRPr lang="hr-HR" b="1" dirty="0" smtClean="0"/>
          </a:p>
          <a:p>
            <a:pPr>
              <a:buFontTx/>
              <a:buChar char="-"/>
              <a:tabLst>
                <a:tab pos="1524000" algn="l"/>
              </a:tabLst>
            </a:pPr>
            <a:endParaRPr lang="hr-HR" b="1" dirty="0" smtClean="0"/>
          </a:p>
          <a:p>
            <a:pPr>
              <a:buFontTx/>
              <a:buChar char="-"/>
              <a:tabLst>
                <a:tab pos="1524000" algn="l"/>
              </a:tabLst>
            </a:pPr>
            <a:endParaRPr lang="hr-HR" b="1" dirty="0" smtClean="0"/>
          </a:p>
          <a:p>
            <a:pPr>
              <a:buFontTx/>
              <a:buChar char="-"/>
              <a:tabLst>
                <a:tab pos="1524000" algn="l"/>
              </a:tabLst>
            </a:pPr>
            <a:endParaRPr lang="hr-HR" b="1" dirty="0" smtClean="0"/>
          </a:p>
          <a:p>
            <a:r>
              <a:rPr lang="hr-HR" b="1" dirty="0"/>
              <a:t> </a:t>
            </a:r>
            <a:r>
              <a:rPr lang="hr-HR" b="1" dirty="0" smtClean="0"/>
              <a:t>         </a:t>
            </a:r>
            <a:endParaRPr kumimoji="0" lang="hr-H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2" descr="C:\Documents and Settings\Ivana\Desktop\nastava\elementi visokogradnje\EV1\vježbe\audiotorne\materijal\mat_2\namještaj_novo.jpg"/>
          <p:cNvPicPr>
            <a:picLocks noChangeAspect="1" noChangeArrowheads="1"/>
          </p:cNvPicPr>
          <p:nvPr/>
        </p:nvPicPr>
        <p:blipFill>
          <a:blip r:embed="rId2" cstate="print"/>
          <a:srcRect t="25810" r="82287" b="49057"/>
          <a:stretch>
            <a:fillRect/>
          </a:stretch>
        </p:blipFill>
        <p:spPr bwMode="auto">
          <a:xfrm>
            <a:off x="971600" y="1772816"/>
            <a:ext cx="1619672" cy="1656184"/>
          </a:xfrm>
          <a:prstGeom prst="rect">
            <a:avLst/>
          </a:prstGeom>
          <a:noFill/>
        </p:spPr>
      </p:pic>
      <p:pic>
        <p:nvPicPr>
          <p:cNvPr id="6146" name="Picture 2" descr="C:\Users\korisnik\Desktop\1. program\200\14.jpg"/>
          <p:cNvPicPr>
            <a:picLocks noChangeAspect="1" noChangeArrowheads="1"/>
          </p:cNvPicPr>
          <p:nvPr/>
        </p:nvPicPr>
        <p:blipFill>
          <a:blip r:embed="rId3" cstate="print"/>
          <a:srcRect l="2436" t="5901"/>
          <a:stretch>
            <a:fillRect/>
          </a:stretch>
        </p:blipFill>
        <p:spPr bwMode="auto">
          <a:xfrm>
            <a:off x="4067944" y="404664"/>
            <a:ext cx="5076056" cy="6453336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107504" y="3356992"/>
            <a:ext cx="3744416" cy="147732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hr-HR" b="1" dirty="0" smtClean="0">
                <a:solidFill>
                  <a:srgbClr val="FF0000"/>
                </a:solidFill>
              </a:rPr>
              <a:t>uporabni prostor </a:t>
            </a:r>
            <a:r>
              <a:rPr lang="hr-HR" dirty="0" smtClean="0"/>
              <a:t>sanitarnog uređaja ili namještaja</a:t>
            </a:r>
          </a:p>
          <a:p>
            <a:r>
              <a:rPr lang="hr-HR" dirty="0" smtClean="0"/>
              <a:t>(na tlocrtu se </a:t>
            </a:r>
            <a:r>
              <a:rPr lang="hr-HR" b="1" dirty="0" smtClean="0">
                <a:solidFill>
                  <a:srgbClr val="FF0000"/>
                </a:solidFill>
              </a:rPr>
              <a:t>NE CRTA</a:t>
            </a:r>
            <a:r>
              <a:rPr lang="hr-HR" dirty="0" smtClean="0">
                <a:solidFill>
                  <a:srgbClr val="FF0000"/>
                </a:solidFill>
              </a:rPr>
              <a:t>, </a:t>
            </a:r>
            <a:r>
              <a:rPr lang="hr-HR" dirty="0" smtClean="0"/>
              <a:t>potrebno je toliko prostora ostaviti oko namještaja)</a:t>
            </a:r>
            <a:endParaRPr lang="hr-HR" dirty="0"/>
          </a:p>
        </p:txBody>
      </p:sp>
      <p:cxnSp>
        <p:nvCxnSpPr>
          <p:cNvPr id="11" name="Elbow Connector 10"/>
          <p:cNvCxnSpPr/>
          <p:nvPr/>
        </p:nvCxnSpPr>
        <p:spPr>
          <a:xfrm rot="5400000">
            <a:off x="395536" y="2492896"/>
            <a:ext cx="1080120" cy="792088"/>
          </a:xfrm>
          <a:prstGeom prst="bentConnector3">
            <a:avLst>
              <a:gd name="adj1" fmla="val -366"/>
            </a:avLst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4019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Documents and Settings\Ivana\Desktop\nastava\elementi visokogradnje\EV1\vježbe\audiotorne\materijal\mat_2\namještaj_nov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589638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3635896" y="5949280"/>
            <a:ext cx="5328592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r-HR" sz="4400" b="1" dirty="0" smtClean="0">
                <a:solidFill>
                  <a:srgbClr val="FF0000"/>
                </a:solidFill>
              </a:rPr>
              <a:t>namještaj</a:t>
            </a:r>
          </a:p>
          <a:p>
            <a:endParaRPr lang="hr-HR" sz="2000" dirty="0" smtClean="0">
              <a:solidFill>
                <a:srgbClr val="FF0000"/>
              </a:solidFill>
            </a:endParaRPr>
          </a:p>
          <a:p>
            <a:endParaRPr lang="hr-HR" dirty="0"/>
          </a:p>
        </p:txBody>
      </p:sp>
      <p:sp>
        <p:nvSpPr>
          <p:cNvPr id="4" name="TextBox 3"/>
          <p:cNvSpPr txBox="1"/>
          <p:nvPr/>
        </p:nvSpPr>
        <p:spPr>
          <a:xfrm>
            <a:off x="4644008" y="6126976"/>
            <a:ext cx="1656184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r-HR" sz="1200" b="1" dirty="0" smtClean="0">
                <a:solidFill>
                  <a:srgbClr val="FF0000"/>
                </a:solidFill>
              </a:rPr>
              <a:t>uporabni prostor </a:t>
            </a:r>
          </a:p>
          <a:p>
            <a:pPr algn="r"/>
            <a:r>
              <a:rPr lang="hr-HR" sz="1200" b="1" dirty="0" smtClean="0">
                <a:solidFill>
                  <a:srgbClr val="FF0000"/>
                </a:solidFill>
              </a:rPr>
              <a:t>se ne crta!!!</a:t>
            </a:r>
          </a:p>
          <a:p>
            <a:endParaRPr lang="hr-HR" sz="2000" dirty="0" smtClean="0">
              <a:solidFill>
                <a:srgbClr val="FF0000"/>
              </a:solidFill>
            </a:endParaRPr>
          </a:p>
          <a:p>
            <a:endParaRPr lang="hr-H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"/>
          <p:cNvSpPr>
            <a:spLocks noChangeArrowheads="1"/>
          </p:cNvSpPr>
          <p:nvPr/>
        </p:nvSpPr>
        <p:spPr bwMode="auto">
          <a:xfrm>
            <a:off x="0" y="908720"/>
            <a:ext cx="4932040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>
              <a:buFontTx/>
              <a:buChar char="-"/>
              <a:tabLst>
                <a:tab pos="1524000" algn="l"/>
              </a:tabLst>
            </a:pPr>
            <a:r>
              <a:rPr lang="hr-HR" b="1" dirty="0" smtClean="0"/>
              <a:t>ispisati legendu i oznake na tlocrtu</a:t>
            </a:r>
          </a:p>
          <a:p>
            <a:pPr>
              <a:buFontTx/>
              <a:buChar char="-"/>
              <a:tabLst>
                <a:tab pos="1524000" algn="l"/>
              </a:tabLst>
            </a:pPr>
            <a:endParaRPr lang="hr-HR" b="1" dirty="0" smtClean="0"/>
          </a:p>
          <a:p>
            <a:pPr>
              <a:buFontTx/>
              <a:buChar char="-"/>
              <a:tabLst>
                <a:tab pos="1524000" algn="l"/>
              </a:tabLst>
            </a:pPr>
            <a:endParaRPr lang="hr-HR" b="1" dirty="0" smtClean="0"/>
          </a:p>
          <a:p>
            <a:pPr>
              <a:buFontTx/>
              <a:buChar char="-"/>
              <a:tabLst>
                <a:tab pos="1524000" algn="l"/>
              </a:tabLst>
            </a:pPr>
            <a:endParaRPr lang="hr-HR" b="1" dirty="0" smtClean="0"/>
          </a:p>
          <a:p>
            <a:pPr>
              <a:buFontTx/>
              <a:buChar char="-"/>
              <a:tabLst>
                <a:tab pos="1524000" algn="l"/>
              </a:tabLst>
            </a:pPr>
            <a:endParaRPr lang="hr-HR" b="1" dirty="0" smtClean="0"/>
          </a:p>
          <a:p>
            <a:r>
              <a:rPr lang="hr-HR" b="1" dirty="0"/>
              <a:t> </a:t>
            </a:r>
            <a:r>
              <a:rPr lang="hr-HR" b="1" dirty="0" smtClean="0"/>
              <a:t>         </a:t>
            </a:r>
            <a:endParaRPr kumimoji="0" lang="hr-H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7170" name="Picture 2" descr="C:\Users\korisnik\Desktop\1. program\200\15.jpg"/>
          <p:cNvPicPr>
            <a:picLocks noChangeAspect="1" noChangeArrowheads="1"/>
          </p:cNvPicPr>
          <p:nvPr/>
        </p:nvPicPr>
        <p:blipFill>
          <a:blip r:embed="rId2" cstate="print"/>
          <a:srcRect l="2436" t="5901"/>
          <a:stretch>
            <a:fillRect/>
          </a:stretch>
        </p:blipFill>
        <p:spPr bwMode="auto">
          <a:xfrm>
            <a:off x="4067944" y="404664"/>
            <a:ext cx="5076057" cy="645333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4019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635896" y="5949280"/>
            <a:ext cx="5328592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r-HR" sz="4400" b="1" dirty="0" smtClean="0">
                <a:solidFill>
                  <a:srgbClr val="FF0000"/>
                </a:solidFill>
              </a:rPr>
              <a:t>gotovo idući put</a:t>
            </a:r>
          </a:p>
          <a:p>
            <a:endParaRPr lang="hr-HR" sz="2000" dirty="0" smtClean="0">
              <a:solidFill>
                <a:srgbClr val="FF0000"/>
              </a:solidFill>
            </a:endParaRPr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84019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korisnik\Desktop\1. program\1 program\z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0"/>
            <a:ext cx="8964488" cy="68008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4019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635896" y="5949280"/>
            <a:ext cx="5328592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r-HR" sz="4400" b="1" dirty="0" smtClean="0">
                <a:solidFill>
                  <a:srgbClr val="FF0000"/>
                </a:solidFill>
              </a:rPr>
              <a:t>za sljedeći put</a:t>
            </a:r>
          </a:p>
          <a:p>
            <a:endParaRPr lang="hr-HR" sz="2000" dirty="0" smtClean="0">
              <a:solidFill>
                <a:srgbClr val="FF0000"/>
              </a:solidFill>
            </a:endParaRPr>
          </a:p>
          <a:p>
            <a:endParaRPr lang="hr-HR" dirty="0"/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719064" y="692697"/>
            <a:ext cx="8424936" cy="507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hr-HR" b="1" dirty="0" smtClean="0"/>
              <a:t>TLOCRT PRIZEMLJA, M 1:200</a:t>
            </a:r>
          </a:p>
          <a:p>
            <a:r>
              <a:rPr lang="hr-HR" b="1" dirty="0" smtClean="0"/>
              <a:t>                 - naziv, mjerilo, sjever</a:t>
            </a:r>
          </a:p>
          <a:p>
            <a:r>
              <a:rPr lang="hr-HR" b="1" dirty="0"/>
              <a:t> </a:t>
            </a:r>
            <a:r>
              <a:rPr lang="hr-HR" b="1" dirty="0" smtClean="0"/>
              <a:t>                - precrtati tlocrt prizemlja iz zadatka u mjerilo 1:200</a:t>
            </a:r>
          </a:p>
          <a:p>
            <a:r>
              <a:rPr lang="hr-HR" b="1" dirty="0" smtClean="0"/>
              <a:t>	- </a:t>
            </a:r>
            <a:r>
              <a:rPr lang="hr-HR" dirty="0" smtClean="0"/>
              <a:t>zidovi </a:t>
            </a:r>
            <a:r>
              <a:rPr lang="en-US" dirty="0" err="1" smtClean="0"/>
              <a:t>kao</a:t>
            </a:r>
            <a:r>
              <a:rPr lang="en-US" dirty="0" smtClean="0"/>
              <a:t> </a:t>
            </a:r>
            <a:r>
              <a:rPr lang="en-US" dirty="0" err="1" smtClean="0"/>
              <a:t>na</a:t>
            </a:r>
            <a:r>
              <a:rPr lang="en-US" dirty="0" smtClean="0"/>
              <a:t> </a:t>
            </a:r>
            <a:r>
              <a:rPr lang="en-US" dirty="0" err="1" smtClean="0"/>
              <a:t>zadatku</a:t>
            </a:r>
            <a:r>
              <a:rPr lang="en-US" dirty="0" smtClean="0"/>
              <a:t> </a:t>
            </a:r>
            <a:r>
              <a:rPr lang="en-US" dirty="0" err="1" smtClean="0"/>
              <a:t>svi</a:t>
            </a:r>
            <a:r>
              <a:rPr lang="en-US" dirty="0" smtClean="0"/>
              <a:t> </a:t>
            </a:r>
            <a:r>
              <a:rPr lang="en-US" b="1" dirty="0" err="1" smtClean="0"/>
              <a:t>iste</a:t>
            </a:r>
            <a:r>
              <a:rPr lang="en-US" b="1" dirty="0" smtClean="0"/>
              <a:t> </a:t>
            </a:r>
            <a:r>
              <a:rPr lang="en-US" b="1" dirty="0" err="1" smtClean="0"/>
              <a:t>debljine</a:t>
            </a:r>
            <a:endParaRPr lang="hr-HR" dirty="0" smtClean="0"/>
          </a:p>
          <a:p>
            <a:r>
              <a:rPr lang="hr-HR" dirty="0" smtClean="0"/>
              <a:t>	- u zidove ucrtati otvore (vrata i prozore)</a:t>
            </a:r>
          </a:p>
          <a:p>
            <a:r>
              <a:rPr lang="hr-HR" dirty="0" smtClean="0"/>
              <a:t>	- nacrtati ulazna i balkonska vrata</a:t>
            </a:r>
          </a:p>
          <a:p>
            <a:r>
              <a:rPr lang="hr-HR" dirty="0" smtClean="0"/>
              <a:t>	- terasa, balkon, ulazni podest, stubišta, rampa za ulaz u garažu u podrumu</a:t>
            </a:r>
          </a:p>
          <a:p>
            <a:r>
              <a:rPr lang="hr-HR" dirty="0" smtClean="0"/>
              <a:t>	- namještaj</a:t>
            </a:r>
          </a:p>
          <a:p>
            <a:r>
              <a:rPr lang="hr-HR" dirty="0" smtClean="0"/>
              <a:t>	- regulacijska i građevinska linija</a:t>
            </a:r>
          </a:p>
          <a:p>
            <a:r>
              <a:rPr lang="hr-HR" dirty="0" smtClean="0"/>
              <a:t>	- simbol za kolni i pješački ulaz</a:t>
            </a:r>
          </a:p>
          <a:p>
            <a:r>
              <a:rPr lang="hr-HR" dirty="0" smtClean="0"/>
              <a:t>	- ispisati legendu i brojeve u tlocrtu</a:t>
            </a:r>
          </a:p>
          <a:p>
            <a:endParaRPr lang="hr-HR" dirty="0" smtClean="0"/>
          </a:p>
          <a:p>
            <a:pPr>
              <a:tabLst>
                <a:tab pos="1344613" algn="l"/>
              </a:tabLst>
            </a:pPr>
            <a:r>
              <a:rPr lang="hr-HR" b="1" dirty="0" smtClean="0">
                <a:solidFill>
                  <a:srgbClr val="FF0000"/>
                </a:solidFill>
              </a:rPr>
              <a:t>napomena:	</a:t>
            </a:r>
            <a:r>
              <a:rPr lang="hr-HR" b="1" dirty="0" smtClean="0"/>
              <a:t>ne crtati linije parcele;</a:t>
            </a:r>
          </a:p>
          <a:p>
            <a:pPr>
              <a:tabLst>
                <a:tab pos="1344613" algn="l"/>
              </a:tabLst>
            </a:pPr>
            <a:r>
              <a:rPr lang="hr-HR" b="1" dirty="0"/>
              <a:t>	</a:t>
            </a:r>
            <a:r>
              <a:rPr lang="hr-HR" b="1" dirty="0" smtClean="0"/>
              <a:t>ne </a:t>
            </a:r>
            <a:r>
              <a:rPr lang="hr-HR" b="1" dirty="0"/>
              <a:t>crtati </a:t>
            </a:r>
            <a:r>
              <a:rPr lang="hr-HR" b="1" dirty="0" smtClean="0"/>
              <a:t>garažu </a:t>
            </a:r>
            <a:r>
              <a:rPr lang="hr-HR" dirty="0" smtClean="0"/>
              <a:t>(ako je zasebna građevina); </a:t>
            </a:r>
          </a:p>
          <a:p>
            <a:pPr>
              <a:tabLst>
                <a:tab pos="1344613" algn="l"/>
              </a:tabLst>
            </a:pPr>
            <a:r>
              <a:rPr lang="hr-HR" dirty="0" smtClean="0"/>
              <a:t>	</a:t>
            </a:r>
            <a:r>
              <a:rPr lang="hr-HR" b="1" dirty="0" smtClean="0"/>
              <a:t>ne crtati staze do ulaza u građevinu;</a:t>
            </a:r>
            <a:endParaRPr lang="hr-HR" dirty="0" smtClean="0"/>
          </a:p>
          <a:p>
            <a:pPr>
              <a:tabLst>
                <a:tab pos="1344613" algn="l"/>
              </a:tabLst>
            </a:pPr>
            <a:r>
              <a:rPr lang="hr-HR" b="1" dirty="0"/>
              <a:t>	</a:t>
            </a:r>
            <a:r>
              <a:rPr lang="hr-HR" b="1" dirty="0" smtClean="0"/>
              <a:t>ne bojati/šrafirati zidove;</a:t>
            </a:r>
          </a:p>
          <a:p>
            <a:pPr>
              <a:tabLst>
                <a:tab pos="1344613" algn="l"/>
              </a:tabLst>
            </a:pPr>
            <a:r>
              <a:rPr lang="hr-HR" b="1" dirty="0" smtClean="0"/>
              <a:t>	</a:t>
            </a:r>
            <a:endParaRPr lang="hr-HR" dirty="0" smtClean="0">
              <a:solidFill>
                <a:srgbClr val="FF0000"/>
              </a:solidFill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r-H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635896" y="5949280"/>
            <a:ext cx="5328592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r-HR" sz="4400" b="1" dirty="0" smtClean="0">
                <a:solidFill>
                  <a:srgbClr val="FF0000"/>
                </a:solidFill>
              </a:rPr>
              <a:t>situacija, M 1:500</a:t>
            </a:r>
          </a:p>
          <a:p>
            <a:endParaRPr lang="hr-HR" sz="2000" dirty="0" smtClean="0">
              <a:solidFill>
                <a:srgbClr val="FF0000"/>
              </a:solidFill>
            </a:endParaRPr>
          </a:p>
          <a:p>
            <a:endParaRPr lang="hr-H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-759072" y="335112"/>
            <a:ext cx="9937104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2"/>
            <a:endParaRPr lang="hr-HR" dirty="0" smtClean="0"/>
          </a:p>
          <a:p>
            <a:pPr lvl="2"/>
            <a:endParaRPr lang="hr-HR" dirty="0" smtClean="0"/>
          </a:p>
          <a:p>
            <a:pPr lvl="2"/>
            <a:r>
              <a:rPr lang="hr-HR" dirty="0" smtClean="0"/>
              <a:t>Za izradu </a:t>
            </a:r>
            <a:r>
              <a:rPr lang="hr-HR" b="1" dirty="0" smtClean="0">
                <a:solidFill>
                  <a:srgbClr val="FF0000"/>
                </a:solidFill>
              </a:rPr>
              <a:t>situacijskog nacrta </a:t>
            </a:r>
            <a:r>
              <a:rPr lang="hr-HR" dirty="0" smtClean="0"/>
              <a:t>za građevinu koja se gradi u naseljenom području potrebno je proučiti uvjete građenja.</a:t>
            </a:r>
          </a:p>
          <a:p>
            <a:pPr lvl="2"/>
            <a:r>
              <a:rPr lang="hr-HR" dirty="0" smtClean="0"/>
              <a:t>Ovisno o lokaciji da li je unutar ili izvan naselja, uvjeti se mogu proučiti u: </a:t>
            </a:r>
          </a:p>
          <a:p>
            <a:pPr lvl="2"/>
            <a:endParaRPr lang="hr-HR" dirty="0" smtClean="0"/>
          </a:p>
          <a:p>
            <a:pPr lvl="2"/>
            <a:r>
              <a:rPr lang="hr-HR" dirty="0" smtClean="0"/>
              <a:t>	_ Prostorni plan uređenja Županije, M 1:100 000 (25 000)</a:t>
            </a:r>
          </a:p>
          <a:p>
            <a:pPr lvl="2"/>
            <a:r>
              <a:rPr lang="hr-HR" dirty="0"/>
              <a:t>	</a:t>
            </a:r>
            <a:r>
              <a:rPr lang="hr-HR" dirty="0" smtClean="0"/>
              <a:t>_ Prostorni planovi uređenja gradova ili općina, M 1:25 000</a:t>
            </a:r>
          </a:p>
          <a:p>
            <a:pPr lvl="2"/>
            <a:r>
              <a:rPr lang="hr-HR" dirty="0" smtClean="0"/>
              <a:t>	_ te Urbanistički plan uređenja ili Detaljni plan uređenja ako postoje za određenu </a:t>
            </a:r>
          </a:p>
          <a:p>
            <a:pPr lvl="2"/>
            <a:r>
              <a:rPr lang="hr-HR" dirty="0" smtClean="0"/>
              <a:t>                     lokaciju, M 1:5000</a:t>
            </a:r>
            <a:r>
              <a:rPr lang="en-US" dirty="0" smtClean="0"/>
              <a:t> </a:t>
            </a:r>
            <a:r>
              <a:rPr lang="hr-HR" dirty="0" smtClean="0"/>
              <a:t>(2000) / 1:1000 (500)</a:t>
            </a:r>
          </a:p>
          <a:p>
            <a:pPr lvl="2"/>
            <a:endParaRPr lang="hr-HR" b="1" dirty="0"/>
          </a:p>
          <a:p>
            <a:pPr lvl="2"/>
            <a:r>
              <a:rPr lang="hr-HR" dirty="0" smtClean="0"/>
              <a:t>U Uvjetima za građenje u skladu s kojima se izdaje lokacijska dozvola i rješenje o uvjetima građenja određeno nam je</a:t>
            </a:r>
          </a:p>
          <a:p>
            <a:pPr lvl="2"/>
            <a:r>
              <a:rPr lang="hr-HR" dirty="0"/>
              <a:t>	</a:t>
            </a:r>
            <a:r>
              <a:rPr lang="hr-HR" dirty="0" smtClean="0"/>
              <a:t>	 _oblik i veličina čestice</a:t>
            </a:r>
          </a:p>
          <a:p>
            <a:pPr lvl="2"/>
            <a:r>
              <a:rPr lang="hr-HR" dirty="0"/>
              <a:t>	</a:t>
            </a:r>
            <a:r>
              <a:rPr lang="hr-HR" dirty="0" smtClean="0"/>
              <a:t>	 _namjena građevina</a:t>
            </a:r>
          </a:p>
          <a:p>
            <a:pPr lvl="2"/>
            <a:r>
              <a:rPr lang="hr-HR" dirty="0"/>
              <a:t>	</a:t>
            </a:r>
            <a:r>
              <a:rPr lang="hr-HR" dirty="0" smtClean="0"/>
              <a:t>	_ veličina i površina</a:t>
            </a:r>
          </a:p>
          <a:p>
            <a:pPr lvl="2"/>
            <a:r>
              <a:rPr lang="hr-HR" dirty="0"/>
              <a:t>	</a:t>
            </a:r>
            <a:r>
              <a:rPr lang="hr-HR" dirty="0" smtClean="0"/>
              <a:t>	_ smještaj građevine</a:t>
            </a:r>
          </a:p>
          <a:p>
            <a:pPr lvl="2"/>
            <a:r>
              <a:rPr lang="hr-HR" dirty="0"/>
              <a:t>	</a:t>
            </a:r>
            <a:r>
              <a:rPr lang="hr-HR" dirty="0" smtClean="0"/>
              <a:t>	_oblikovanje građevine</a:t>
            </a:r>
          </a:p>
          <a:p>
            <a:pPr lvl="2"/>
            <a:r>
              <a:rPr lang="hr-HR" dirty="0"/>
              <a:t>	</a:t>
            </a:r>
            <a:r>
              <a:rPr lang="hr-HR" dirty="0" smtClean="0"/>
              <a:t>	_uređenje građevinske čestice</a:t>
            </a:r>
          </a:p>
          <a:p>
            <a:pPr lvl="2"/>
            <a:r>
              <a:rPr lang="hr-HR" dirty="0"/>
              <a:t>	</a:t>
            </a:r>
            <a:r>
              <a:rPr lang="hr-HR" dirty="0" smtClean="0"/>
              <a:t>	_ način i uvjeti priključenja na prometnu površinu i infrastrukturu</a:t>
            </a:r>
          </a:p>
          <a:p>
            <a:endParaRPr lang="hr-H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korisnik\Desktop\kuća cop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772816"/>
            <a:ext cx="8572500" cy="2381250"/>
          </a:xfrm>
          <a:prstGeom prst="rect">
            <a:avLst/>
          </a:prstGeom>
          <a:noFill/>
        </p:spPr>
      </p:pic>
      <p:cxnSp>
        <p:nvCxnSpPr>
          <p:cNvPr id="4" name="Straight Connector 3"/>
          <p:cNvCxnSpPr/>
          <p:nvPr/>
        </p:nvCxnSpPr>
        <p:spPr>
          <a:xfrm flipH="1">
            <a:off x="0" y="3501008"/>
            <a:ext cx="9144000" cy="0"/>
          </a:xfrm>
          <a:prstGeom prst="line">
            <a:avLst/>
          </a:prstGeom>
          <a:ln w="50800">
            <a:solidFill>
              <a:srgbClr val="FF0000"/>
            </a:solidFill>
            <a:prstDash val="dash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 flipH="1">
            <a:off x="0" y="3861048"/>
            <a:ext cx="9144000" cy="0"/>
          </a:xfrm>
          <a:prstGeom prst="line">
            <a:avLst/>
          </a:prstGeom>
          <a:ln w="50800">
            <a:solidFill>
              <a:srgbClr val="FF0000"/>
            </a:solidFill>
            <a:prstDash val="dash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-1476672" y="3933056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r-HR" b="1" dirty="0" err="1" smtClean="0">
                <a:solidFill>
                  <a:srgbClr val="FF0000"/>
                </a:solidFill>
              </a:rPr>
              <a:t>r.l</a:t>
            </a:r>
            <a:r>
              <a:rPr lang="hr-HR" b="1" dirty="0" smtClean="0">
                <a:solidFill>
                  <a:srgbClr val="FF0000"/>
                </a:solidFill>
              </a:rPr>
              <a:t>.</a:t>
            </a:r>
            <a:endParaRPr lang="hr-HR" b="1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-1476672" y="2924944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r-HR" b="1" dirty="0" err="1" smtClean="0">
                <a:solidFill>
                  <a:srgbClr val="FF0000"/>
                </a:solidFill>
              </a:rPr>
              <a:t>g.l</a:t>
            </a:r>
            <a:r>
              <a:rPr lang="hr-HR" b="1" dirty="0" smtClean="0">
                <a:solidFill>
                  <a:srgbClr val="FF0000"/>
                </a:solidFill>
              </a:rPr>
              <a:t>.</a:t>
            </a:r>
            <a:endParaRPr lang="hr-HR" b="1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11560" y="4509120"/>
            <a:ext cx="756084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 smtClean="0">
                <a:solidFill>
                  <a:srgbClr val="FF0000"/>
                </a:solidFill>
              </a:rPr>
              <a:t>regulacijska linija </a:t>
            </a:r>
            <a:r>
              <a:rPr lang="vi-VN" dirty="0" smtClean="0">
                <a:latin typeface="Calibri" pitchFamily="34" charset="0"/>
                <a:cs typeface="Calibri" pitchFamily="34" charset="0"/>
              </a:rPr>
              <a:t>određuje rub građevne čestice u odnosu na javnu površinu (cestu, put, trg, park, i sl.</a:t>
            </a:r>
            <a:r>
              <a:rPr lang="hr-HR" dirty="0" smtClean="0">
                <a:latin typeface="Calibri" pitchFamily="34" charset="0"/>
                <a:cs typeface="Calibri" pitchFamily="34" charset="0"/>
              </a:rPr>
              <a:t>)</a:t>
            </a:r>
            <a:endParaRPr lang="hr-HR" b="1" dirty="0" smtClean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  <a:p>
            <a:r>
              <a:rPr lang="hr-HR" b="1" dirty="0" smtClean="0">
                <a:solidFill>
                  <a:srgbClr val="FF0000"/>
                </a:solidFill>
              </a:rPr>
              <a:t>građevinska linija </a:t>
            </a:r>
            <a:r>
              <a:rPr lang="vi-VN" dirty="0" smtClean="0">
                <a:latin typeface="Calibri" pitchFamily="34" charset="0"/>
                <a:cs typeface="Calibri" pitchFamily="34" charset="0"/>
              </a:rPr>
              <a:t>određuje položaj osnovne građevine u odnosu na obodne građevne čestice, susjedne građevine, prometnicu ili javnu površinu,</a:t>
            </a:r>
            <a:r>
              <a:rPr lang="hr-HR" dirty="0" smtClean="0">
                <a:latin typeface="Calibri" pitchFamily="34" charset="0"/>
                <a:cs typeface="Calibri" pitchFamily="34" charset="0"/>
              </a:rPr>
              <a:t> paralelna s regulacijskom linijom</a:t>
            </a:r>
            <a:endParaRPr lang="hr-HR" dirty="0" smtClean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11560" y="620688"/>
            <a:ext cx="75608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 smtClean="0">
                <a:solidFill>
                  <a:srgbClr val="FF0000"/>
                </a:solidFill>
              </a:rPr>
              <a:t>* građevna čestica </a:t>
            </a:r>
            <a:r>
              <a:rPr lang="vi-VN" dirty="0" smtClean="0">
                <a:latin typeface="Calibri" pitchFamily="34" charset="0"/>
                <a:cs typeface="Calibri" pitchFamily="34" charset="0"/>
              </a:rPr>
              <a:t>je</a:t>
            </a:r>
            <a:r>
              <a:rPr lang="vi-VN" b="1" dirty="0" smtClean="0">
                <a:solidFill>
                  <a:srgbClr val="FF0000"/>
                </a:solidFill>
              </a:rPr>
              <a:t> </a:t>
            </a:r>
            <a:r>
              <a:rPr lang="vi-VN" dirty="0" smtClean="0">
                <a:latin typeface="Calibri" pitchFamily="34" charset="0"/>
                <a:cs typeface="Calibri" pitchFamily="34" charset="0"/>
              </a:rPr>
              <a:t>č</a:t>
            </a:r>
            <a:r>
              <a:rPr lang="hr-HR" dirty="0" smtClean="0">
                <a:latin typeface="Calibri" pitchFamily="34" charset="0"/>
                <a:cs typeface="Calibri" pitchFamily="34" charset="0"/>
              </a:rPr>
              <a:t>e</a:t>
            </a:r>
            <a:r>
              <a:rPr lang="vi-VN" dirty="0" smtClean="0">
                <a:latin typeface="Calibri" pitchFamily="34" charset="0"/>
                <a:cs typeface="Calibri" pitchFamily="34" charset="0"/>
              </a:rPr>
              <a:t>stica zemljišta s </a:t>
            </a:r>
            <a:r>
              <a:rPr lang="vi-VN" b="1" dirty="0" smtClean="0">
                <a:latin typeface="Calibri" pitchFamily="34" charset="0"/>
                <a:cs typeface="Calibri" pitchFamily="34" charset="0"/>
              </a:rPr>
              <a:t>pristupom</a:t>
            </a:r>
            <a:r>
              <a:rPr lang="hr-HR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vi-VN" b="1" dirty="0" smtClean="0">
                <a:latin typeface="Calibri" pitchFamily="34" charset="0"/>
                <a:cs typeface="Calibri" pitchFamily="34" charset="0"/>
              </a:rPr>
              <a:t>na prometnu površinu </a:t>
            </a:r>
            <a:r>
              <a:rPr lang="vi-VN" dirty="0" smtClean="0">
                <a:latin typeface="Calibri" pitchFamily="34" charset="0"/>
                <a:cs typeface="Calibri" pitchFamily="34" charset="0"/>
              </a:rPr>
              <a:t>koja je </a:t>
            </a:r>
            <a:r>
              <a:rPr lang="hr-HR" dirty="0" smtClean="0">
                <a:latin typeface="Calibri" pitchFamily="34" charset="0"/>
                <a:cs typeface="Calibri" pitchFamily="34" charset="0"/>
              </a:rPr>
              <a:t>i</a:t>
            </a:r>
            <a:r>
              <a:rPr lang="vi-VN" dirty="0" smtClean="0">
                <a:latin typeface="Calibri" pitchFamily="34" charset="0"/>
                <a:cs typeface="Calibri" pitchFamily="34" charset="0"/>
              </a:rPr>
              <a:t>zgra</a:t>
            </a:r>
            <a:r>
              <a:rPr lang="hr-HR" dirty="0" smtClean="0">
                <a:latin typeface="Calibri" pitchFamily="34" charset="0"/>
                <a:cs typeface="Calibri" pitchFamily="34" charset="0"/>
              </a:rPr>
              <a:t>đ</a:t>
            </a:r>
            <a:r>
              <a:rPr lang="vi-VN" dirty="0" smtClean="0">
                <a:latin typeface="Calibri" pitchFamily="34" charset="0"/>
                <a:cs typeface="Calibri" pitchFamily="34" charset="0"/>
              </a:rPr>
              <a:t>ena ili koju je u skladu s uvjetima prostornog plana</a:t>
            </a:r>
            <a:r>
              <a:rPr lang="hr-HR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vi-VN" dirty="0" smtClean="0">
                <a:latin typeface="Calibri" pitchFamily="34" charset="0"/>
                <a:cs typeface="Calibri" pitchFamily="34" charset="0"/>
              </a:rPr>
              <a:t>planirano utvrditi oblikom i površinom od jedne ili više čestica zemljišta ili njihovih dijelova te izgraditi, odnosno urediti</a:t>
            </a:r>
            <a:endParaRPr lang="hr-HR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-1080120" y="1988840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r-HR" b="1" dirty="0" smtClean="0">
                <a:solidFill>
                  <a:srgbClr val="FF0000"/>
                </a:solidFill>
              </a:rPr>
              <a:t>*</a:t>
            </a:r>
            <a:endParaRPr lang="hr-HR" b="1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499992" y="1988840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r-HR" b="1" dirty="0" smtClean="0">
                <a:solidFill>
                  <a:srgbClr val="FF0000"/>
                </a:solidFill>
              </a:rPr>
              <a:t>*</a:t>
            </a:r>
            <a:endParaRPr lang="hr-HR" b="1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99592" y="1988840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r-HR" b="1" dirty="0" smtClean="0">
                <a:solidFill>
                  <a:srgbClr val="FF0000"/>
                </a:solidFill>
              </a:rPr>
              <a:t>*</a:t>
            </a:r>
            <a:endParaRPr lang="hr-HR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91072" y="188640"/>
            <a:ext cx="8352928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 smtClean="0"/>
              <a:t>Predaja programa:</a:t>
            </a:r>
            <a:endParaRPr lang="hr-HR" dirty="0" smtClean="0"/>
          </a:p>
          <a:p>
            <a:r>
              <a:rPr lang="hr-HR" dirty="0" smtClean="0"/>
              <a:t>U prvom semestru rade se tri programa:</a:t>
            </a:r>
          </a:p>
          <a:p>
            <a:pPr lvl="0"/>
            <a:r>
              <a:rPr lang="hr-HR" u="sng" dirty="0" smtClean="0"/>
              <a:t>1. program, </a:t>
            </a:r>
            <a:r>
              <a:rPr lang="hr-HR" dirty="0" smtClean="0"/>
              <a:t>koji se predaje na </a:t>
            </a:r>
            <a:r>
              <a:rPr lang="hr-HR" b="1" dirty="0" smtClean="0"/>
              <a:t>6. vježbama</a:t>
            </a:r>
          </a:p>
          <a:p>
            <a:r>
              <a:rPr lang="hr-HR" dirty="0" smtClean="0"/>
              <a:t> </a:t>
            </a:r>
          </a:p>
          <a:p>
            <a:r>
              <a:rPr lang="hr-HR" dirty="0" smtClean="0"/>
              <a:t>	sadrži: situaciju u M 1:500</a:t>
            </a:r>
          </a:p>
          <a:p>
            <a:r>
              <a:rPr lang="hr-HR" dirty="0" smtClean="0"/>
              <a:t>                              idejni projekt,  tlocrt prizemlja u M 1:200</a:t>
            </a:r>
          </a:p>
          <a:p>
            <a:r>
              <a:rPr lang="hr-HR" dirty="0" smtClean="0"/>
              <a:t>                              glavni projekt, tlocrt prizemlja u M 1:100</a:t>
            </a:r>
          </a:p>
          <a:p>
            <a:r>
              <a:rPr lang="hr-HR" dirty="0" smtClean="0"/>
              <a:t> </a:t>
            </a:r>
          </a:p>
          <a:p>
            <a:pPr lvl="0"/>
            <a:r>
              <a:rPr lang="hr-HR" u="sng" dirty="0" smtClean="0"/>
              <a:t>2. program, </a:t>
            </a:r>
            <a:r>
              <a:rPr lang="hr-HR" dirty="0" smtClean="0"/>
              <a:t>koji se predaje na </a:t>
            </a:r>
            <a:r>
              <a:rPr lang="hr-HR" b="1" dirty="0" smtClean="0"/>
              <a:t>11. vježbama</a:t>
            </a:r>
            <a:r>
              <a:rPr lang="hr-HR" dirty="0" smtClean="0"/>
              <a:t> </a:t>
            </a:r>
          </a:p>
          <a:p>
            <a:pPr lvl="0"/>
            <a:endParaRPr lang="hr-HR" dirty="0" smtClean="0"/>
          </a:p>
          <a:p>
            <a:r>
              <a:rPr lang="hr-HR" dirty="0" smtClean="0"/>
              <a:t>	sadrži: izvedbeni projekt, tlocrt prizemlja u M 1:50</a:t>
            </a:r>
          </a:p>
          <a:p>
            <a:r>
              <a:rPr lang="hr-HR" dirty="0" smtClean="0"/>
              <a:t> 	             izvedbeni projekt, tlocrt podruma u M 1:50</a:t>
            </a:r>
          </a:p>
          <a:p>
            <a:r>
              <a:rPr lang="hr-HR" dirty="0" smtClean="0"/>
              <a:t> </a:t>
            </a:r>
          </a:p>
          <a:p>
            <a:pPr lvl="0"/>
            <a:r>
              <a:rPr lang="hr-HR" u="sng" dirty="0" smtClean="0"/>
              <a:t>3. program, </a:t>
            </a:r>
            <a:r>
              <a:rPr lang="hr-HR" dirty="0" smtClean="0"/>
              <a:t>koji se predaje na </a:t>
            </a:r>
            <a:r>
              <a:rPr lang="hr-HR" b="1" dirty="0" smtClean="0"/>
              <a:t>15. vježbama</a:t>
            </a:r>
            <a:endParaRPr lang="hr-HR" b="1" dirty="0"/>
          </a:p>
          <a:p>
            <a:pPr lvl="0"/>
            <a:r>
              <a:rPr lang="hr-HR" dirty="0" smtClean="0"/>
              <a:t> </a:t>
            </a:r>
          </a:p>
          <a:p>
            <a:pPr lvl="0"/>
            <a:r>
              <a:rPr lang="hr-HR" dirty="0" smtClean="0"/>
              <a:t>	</a:t>
            </a:r>
            <a:r>
              <a:rPr lang="hr-HR" dirty="0"/>
              <a:t>sadrži: izvedbeni projekt: plan oplate u M 1:50</a:t>
            </a:r>
          </a:p>
          <a:p>
            <a:pPr lvl="0">
              <a:tabLst>
                <a:tab pos="3313113" algn="l"/>
              </a:tabLst>
            </a:pPr>
            <a:r>
              <a:rPr lang="hr-HR" dirty="0"/>
              <a:t>	</a:t>
            </a:r>
            <a:r>
              <a:rPr lang="hr-HR" dirty="0" smtClean="0"/>
              <a:t> </a:t>
            </a:r>
          </a:p>
          <a:p>
            <a:r>
              <a:rPr lang="hr-HR" dirty="0" smtClean="0">
                <a:solidFill>
                  <a:srgbClr val="FF0000"/>
                </a:solidFill>
              </a:rPr>
              <a:t>	</a:t>
            </a:r>
            <a:r>
              <a:rPr lang="hr-HR" b="1" dirty="0" smtClean="0">
                <a:solidFill>
                  <a:srgbClr val="FF0000"/>
                </a:solidFill>
              </a:rPr>
              <a:t>Novi program se počinje tek kada se prijašnji preda!</a:t>
            </a:r>
          </a:p>
          <a:p>
            <a:r>
              <a:rPr lang="hr-HR" dirty="0" smtClean="0"/>
              <a:t> </a:t>
            </a:r>
          </a:p>
          <a:p>
            <a:r>
              <a:rPr lang="hr-HR" b="1" dirty="0" smtClean="0"/>
              <a:t>Kolokvij:</a:t>
            </a:r>
            <a:endParaRPr lang="hr-HR" dirty="0" smtClean="0"/>
          </a:p>
          <a:p>
            <a:r>
              <a:rPr lang="hr-HR" dirty="0" smtClean="0"/>
              <a:t>U terminu 10. vježbi će biti odrađen </a:t>
            </a:r>
            <a:r>
              <a:rPr lang="hr-HR" b="1" dirty="0" smtClean="0"/>
              <a:t>1. kolokvij</a:t>
            </a:r>
            <a:r>
              <a:rPr lang="hr-HR" dirty="0" smtClean="0"/>
              <a:t>.</a:t>
            </a:r>
          </a:p>
          <a:p>
            <a:endParaRPr lang="hr-H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635896" y="5949280"/>
            <a:ext cx="53285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r-HR" sz="4400" b="1" dirty="0" smtClean="0">
                <a:solidFill>
                  <a:srgbClr val="FF0000"/>
                </a:solidFill>
              </a:rPr>
              <a:t>profil ulice</a:t>
            </a:r>
            <a:endParaRPr lang="hr-HR" dirty="0"/>
          </a:p>
        </p:txBody>
      </p:sp>
      <p:pic>
        <p:nvPicPr>
          <p:cNvPr id="4" name="Picture 3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1844824"/>
            <a:ext cx="6909535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Straight Connector 5"/>
          <p:cNvCxnSpPr/>
          <p:nvPr/>
        </p:nvCxnSpPr>
        <p:spPr>
          <a:xfrm>
            <a:off x="2843808" y="908720"/>
            <a:ext cx="0" cy="4176464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1979712" y="908720"/>
            <a:ext cx="0" cy="4176464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 rot="16200000">
            <a:off x="2272390" y="4144434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>
                <a:solidFill>
                  <a:srgbClr val="FF0000"/>
                </a:solidFill>
              </a:rPr>
              <a:t>r.l.</a:t>
            </a:r>
            <a:endParaRPr lang="hr-HR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 rot="16200000">
            <a:off x="1408294" y="4144434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>
                <a:solidFill>
                  <a:srgbClr val="FF0000"/>
                </a:solidFill>
              </a:rPr>
              <a:t>g.l.</a:t>
            </a:r>
            <a:endParaRPr lang="hr-HR" dirty="0">
              <a:solidFill>
                <a:srgbClr val="FF0000"/>
              </a:solidFill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6588224" y="980728"/>
            <a:ext cx="0" cy="4176464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 rot="16200000">
            <a:off x="6016806" y="4216442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>
                <a:solidFill>
                  <a:srgbClr val="FF0000"/>
                </a:solidFill>
              </a:rPr>
              <a:t>r.l.</a:t>
            </a:r>
            <a:endParaRPr lang="hr-HR" dirty="0">
              <a:solidFill>
                <a:srgbClr val="FF0000"/>
              </a:solidFill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7092280" y="980728"/>
            <a:ext cx="0" cy="4176464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 rot="16200000">
            <a:off x="6520862" y="4216442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>
                <a:solidFill>
                  <a:srgbClr val="FF0000"/>
                </a:solidFill>
              </a:rPr>
              <a:t>g.l.</a:t>
            </a:r>
            <a:endParaRPr lang="hr-HR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korisnik\Desktop\1. program\1 program\z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0"/>
            <a:ext cx="8964488" cy="6800850"/>
          </a:xfrm>
          <a:prstGeom prst="rect">
            <a:avLst/>
          </a:prstGeom>
          <a:noFill/>
        </p:spPr>
      </p:pic>
      <p:cxnSp>
        <p:nvCxnSpPr>
          <p:cNvPr id="22" name="Straight Connector 21"/>
          <p:cNvCxnSpPr/>
          <p:nvPr/>
        </p:nvCxnSpPr>
        <p:spPr>
          <a:xfrm flipV="1">
            <a:off x="2771800" y="3717032"/>
            <a:ext cx="0" cy="36004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1979712" y="3717032"/>
            <a:ext cx="845761" cy="21486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flipV="1">
            <a:off x="2204120" y="3941440"/>
            <a:ext cx="0" cy="288032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Pravokutnik 7"/>
          <p:cNvSpPr/>
          <p:nvPr/>
        </p:nvSpPr>
        <p:spPr>
          <a:xfrm>
            <a:off x="683568" y="332656"/>
            <a:ext cx="4608512" cy="3096344"/>
          </a:xfrm>
          <a:prstGeom prst="rect">
            <a:avLst/>
          </a:prstGeom>
          <a:ln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r-HR" b="1" dirty="0">
              <a:ln w="12700">
                <a:solidFill>
                  <a:schemeClr val="tx1"/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4019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Ivana\Desktop\nastava\elementi visokogradnje\EV1\vježbe\audiotorne\materijal\mat_2\presjek prometnice za 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0"/>
            <a:ext cx="8820472" cy="6356487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3635896" y="5949280"/>
            <a:ext cx="53285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r-HR" sz="4400" b="1" dirty="0" smtClean="0">
                <a:solidFill>
                  <a:srgbClr val="FF0000"/>
                </a:solidFill>
              </a:rPr>
              <a:t>profil ulice</a:t>
            </a:r>
            <a:endParaRPr lang="hr-H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Documents and Settings\Ivana\Desktop\nastava\elementi visokogradnje\EV1\vježbe\audiotorne\materijal\mat_3\vlastita parcel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0"/>
            <a:ext cx="8428924" cy="6074316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3635896" y="5949280"/>
            <a:ext cx="53285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r-HR" sz="4400" b="1" dirty="0" smtClean="0">
                <a:solidFill>
                  <a:srgbClr val="FF0000"/>
                </a:solidFill>
              </a:rPr>
              <a:t>vaša čestica</a:t>
            </a:r>
            <a:endParaRPr lang="hr-HR" dirty="0"/>
          </a:p>
        </p:txBody>
      </p:sp>
      <p:sp>
        <p:nvSpPr>
          <p:cNvPr id="8" name="TextBox 7"/>
          <p:cNvSpPr txBox="1"/>
          <p:nvPr/>
        </p:nvSpPr>
        <p:spPr>
          <a:xfrm>
            <a:off x="0" y="6330806"/>
            <a:ext cx="42839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600" b="1" dirty="0" smtClean="0">
                <a:solidFill>
                  <a:srgbClr val="FF0000"/>
                </a:solidFill>
              </a:rPr>
              <a:t>slobodnostojeća obiteljska kuća</a:t>
            </a:r>
            <a:endParaRPr lang="hr-HR" sz="16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6" name="Picture 4" descr="C:\Documents and Settings\Ivana\Desktop\nastava\elementi visokogradnje\EV1\vježbe\audiotorne\materijal\mat_3\za print na ploči-Model.jpg"/>
          <p:cNvPicPr>
            <a:picLocks noChangeAspect="1" noChangeArrowheads="1"/>
          </p:cNvPicPr>
          <p:nvPr/>
        </p:nvPicPr>
        <p:blipFill>
          <a:blip r:embed="rId2" cstate="print"/>
          <a:srcRect t="15853" r="792" b="15849"/>
          <a:stretch>
            <a:fillRect/>
          </a:stretch>
        </p:blipFill>
        <p:spPr bwMode="auto">
          <a:xfrm>
            <a:off x="0" y="1268760"/>
            <a:ext cx="9144000" cy="4536504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3635896" y="5949280"/>
            <a:ext cx="53285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r-HR" sz="4400" b="1" dirty="0" smtClean="0">
                <a:solidFill>
                  <a:srgbClr val="FF0000"/>
                </a:solidFill>
              </a:rPr>
              <a:t>vaša čestica</a:t>
            </a:r>
            <a:endParaRPr lang="hr-HR" dirty="0"/>
          </a:p>
        </p:txBody>
      </p:sp>
      <p:sp>
        <p:nvSpPr>
          <p:cNvPr id="4" name="TextBox 3"/>
          <p:cNvSpPr txBox="1"/>
          <p:nvPr/>
        </p:nvSpPr>
        <p:spPr>
          <a:xfrm>
            <a:off x="0" y="1196752"/>
            <a:ext cx="42839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600" b="1" dirty="0" smtClean="0">
                <a:solidFill>
                  <a:srgbClr val="FF0000"/>
                </a:solidFill>
              </a:rPr>
              <a:t>poluugrađena obiteljska kuća</a:t>
            </a:r>
            <a:endParaRPr lang="hr-HR" sz="1600" b="1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339752" y="5589240"/>
            <a:ext cx="42839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600" b="1" dirty="0" smtClean="0">
                <a:solidFill>
                  <a:srgbClr val="FF0000"/>
                </a:solidFill>
              </a:rPr>
              <a:t>slobodnostojeća obiteljska kuća</a:t>
            </a:r>
            <a:endParaRPr lang="hr-HR" sz="1600" b="1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076056" y="1196752"/>
            <a:ext cx="42839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600" b="1" dirty="0" smtClean="0">
                <a:solidFill>
                  <a:srgbClr val="FF0000"/>
                </a:solidFill>
              </a:rPr>
              <a:t>ugrađena obiteljska kuća</a:t>
            </a:r>
            <a:endParaRPr lang="hr-HR" sz="16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635896" y="5949280"/>
            <a:ext cx="5328592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r-HR" sz="4400" b="1" dirty="0" smtClean="0">
                <a:solidFill>
                  <a:srgbClr val="FF0000"/>
                </a:solidFill>
              </a:rPr>
              <a:t>kotiranje</a:t>
            </a:r>
          </a:p>
          <a:p>
            <a:endParaRPr lang="hr-HR" sz="2000" dirty="0" smtClean="0">
              <a:solidFill>
                <a:srgbClr val="FF0000"/>
              </a:solidFill>
            </a:endParaRPr>
          </a:p>
          <a:p>
            <a:endParaRPr lang="hr-HR" dirty="0"/>
          </a:p>
        </p:txBody>
      </p:sp>
      <p:pic>
        <p:nvPicPr>
          <p:cNvPr id="2050" name="Picture 2" descr="H:\fax\1 auditorne\kotiranj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3573016"/>
            <a:ext cx="6048672" cy="3126918"/>
          </a:xfrm>
          <a:prstGeom prst="rect">
            <a:avLst/>
          </a:prstGeom>
          <a:noFill/>
        </p:spPr>
      </p:pic>
      <p:pic>
        <p:nvPicPr>
          <p:cNvPr id="2051" name="Picture 3" descr="C:\Users\korisnik\Desktop\prozor kot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836712"/>
            <a:ext cx="4894428" cy="1680914"/>
          </a:xfrm>
          <a:prstGeom prst="rect">
            <a:avLst/>
          </a:prstGeom>
          <a:noFill/>
        </p:spPr>
      </p:pic>
      <p:cxnSp>
        <p:nvCxnSpPr>
          <p:cNvPr id="6" name="Straight Connector 5"/>
          <p:cNvCxnSpPr/>
          <p:nvPr/>
        </p:nvCxnSpPr>
        <p:spPr>
          <a:xfrm>
            <a:off x="4427984" y="1916832"/>
            <a:ext cx="36004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7" name="Oval 6"/>
          <p:cNvSpPr/>
          <p:nvPr/>
        </p:nvSpPr>
        <p:spPr>
          <a:xfrm>
            <a:off x="2915816" y="1844824"/>
            <a:ext cx="432048" cy="43204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8" name="Oval 7"/>
          <p:cNvSpPr/>
          <p:nvPr/>
        </p:nvSpPr>
        <p:spPr>
          <a:xfrm>
            <a:off x="1547664" y="1988840"/>
            <a:ext cx="432048" cy="43204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cxnSp>
        <p:nvCxnSpPr>
          <p:cNvPr id="10" name="Straight Connector 9"/>
          <p:cNvCxnSpPr>
            <a:stCxn id="8" idx="4"/>
          </p:cNvCxnSpPr>
          <p:nvPr/>
        </p:nvCxnSpPr>
        <p:spPr>
          <a:xfrm>
            <a:off x="1763688" y="2420888"/>
            <a:ext cx="0" cy="28803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3131840" y="2276872"/>
            <a:ext cx="0" cy="43204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4139952" y="2204864"/>
            <a:ext cx="0" cy="50405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971600" y="2780928"/>
            <a:ext cx="394120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sz="1400" dirty="0" smtClean="0"/>
              <a:t>ograničenje kote              </a:t>
            </a:r>
            <a:r>
              <a:rPr lang="hr-HR" sz="1400" dirty="0" err="1" smtClean="0"/>
              <a:t>kotni</a:t>
            </a:r>
            <a:r>
              <a:rPr lang="hr-HR" sz="1400" dirty="0" smtClean="0"/>
              <a:t> broj            </a:t>
            </a:r>
            <a:r>
              <a:rPr lang="hr-HR" sz="1400" dirty="0" err="1" smtClean="0"/>
              <a:t>kotna</a:t>
            </a:r>
            <a:r>
              <a:rPr lang="hr-HR" sz="1400" dirty="0" smtClean="0"/>
              <a:t> linija</a:t>
            </a:r>
            <a:endParaRPr lang="hr-HR" sz="1400" dirty="0"/>
          </a:p>
        </p:txBody>
      </p:sp>
      <p:sp>
        <p:nvSpPr>
          <p:cNvPr id="15" name="Rectangle 14"/>
          <p:cNvSpPr/>
          <p:nvPr/>
        </p:nvSpPr>
        <p:spPr>
          <a:xfrm>
            <a:off x="4932040" y="1772816"/>
            <a:ext cx="170950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sz="1400" dirty="0" smtClean="0"/>
              <a:t>pomoćna </a:t>
            </a:r>
            <a:r>
              <a:rPr lang="hr-HR" sz="1400" dirty="0" err="1" smtClean="0"/>
              <a:t>kotna</a:t>
            </a:r>
            <a:r>
              <a:rPr lang="hr-HR" sz="1400" dirty="0" smtClean="0"/>
              <a:t> linija</a:t>
            </a:r>
            <a:endParaRPr lang="hr-HR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635896" y="5949280"/>
            <a:ext cx="5328592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r-HR" sz="4400" b="1" dirty="0" smtClean="0">
                <a:solidFill>
                  <a:srgbClr val="FF0000"/>
                </a:solidFill>
              </a:rPr>
              <a:t>za sljedeći put</a:t>
            </a:r>
          </a:p>
          <a:p>
            <a:endParaRPr lang="hr-HR" sz="2000" dirty="0" smtClean="0">
              <a:solidFill>
                <a:srgbClr val="FF0000"/>
              </a:solidFill>
            </a:endParaRPr>
          </a:p>
          <a:p>
            <a:endParaRPr lang="hr-H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korisnik\Desktop\1. program\1 program\z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496" y="0"/>
            <a:ext cx="9039819" cy="6857999"/>
          </a:xfrm>
          <a:prstGeom prst="rect">
            <a:avLst/>
          </a:prstGeom>
          <a:noFill/>
        </p:spPr>
      </p:pic>
      <p:sp>
        <p:nvSpPr>
          <p:cNvPr id="4" name="Rectangle 3"/>
          <p:cNvSpPr/>
          <p:nvPr/>
        </p:nvSpPr>
        <p:spPr>
          <a:xfrm>
            <a:off x="611560" y="548680"/>
            <a:ext cx="4248472" cy="3168352"/>
          </a:xfrm>
          <a:prstGeom prst="rect">
            <a:avLst/>
          </a:prstGeom>
          <a:solidFill>
            <a:schemeClr val="bg1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pic>
        <p:nvPicPr>
          <p:cNvPr id="5" name="Picture 4" descr="C:\Users\korisnik\Desktop\1. program\1 program\z2.jpg"/>
          <p:cNvPicPr>
            <a:picLocks noChangeAspect="1" noChangeArrowheads="1"/>
          </p:cNvPicPr>
          <p:nvPr/>
        </p:nvPicPr>
        <p:blipFill>
          <a:blip r:embed="rId2" cstate="print"/>
          <a:srcRect l="16635" t="8928" r="55486" b="45922"/>
          <a:stretch>
            <a:fillRect/>
          </a:stretch>
        </p:blipFill>
        <p:spPr bwMode="auto">
          <a:xfrm>
            <a:off x="2483768" y="620688"/>
            <a:ext cx="2520280" cy="3096344"/>
          </a:xfrm>
          <a:prstGeom prst="rect">
            <a:avLst/>
          </a:prstGeom>
          <a:noFill/>
        </p:spPr>
      </p:pic>
      <p:pic>
        <p:nvPicPr>
          <p:cNvPr id="3" name="Picture 2" descr="C:\Users\korisnik\Desktop\1. program\1 program\z2.jpg"/>
          <p:cNvPicPr>
            <a:picLocks noChangeAspect="1" noChangeArrowheads="1"/>
          </p:cNvPicPr>
          <p:nvPr/>
        </p:nvPicPr>
        <p:blipFill>
          <a:blip r:embed="rId2" cstate="print"/>
          <a:srcRect l="16635" t="8928" r="58671" b="45922"/>
          <a:stretch>
            <a:fillRect/>
          </a:stretch>
        </p:blipFill>
        <p:spPr bwMode="auto">
          <a:xfrm>
            <a:off x="827584" y="620688"/>
            <a:ext cx="2232248" cy="309634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4019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323528" y="510643"/>
            <a:ext cx="8424936" cy="66171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hr-HR" b="1" dirty="0" smtClean="0">
                <a:solidFill>
                  <a:srgbClr val="FF0000"/>
                </a:solidFill>
              </a:rPr>
              <a:t>TLOCRT PRIZEMLJA, M 1:200      GOTOV !!!</a:t>
            </a:r>
            <a:endParaRPr lang="hr-HR" b="1" dirty="0" smtClean="0"/>
          </a:p>
          <a:p>
            <a:r>
              <a:rPr lang="hr-HR" b="1" dirty="0" smtClean="0"/>
              <a:t>	</a:t>
            </a:r>
            <a:endParaRPr lang="hr-HR" dirty="0" smtClean="0"/>
          </a:p>
          <a:p>
            <a:r>
              <a:rPr lang="hr-HR" b="1" dirty="0" smtClean="0"/>
              <a:t>SITUACIJA, M 1:500</a:t>
            </a:r>
          </a:p>
          <a:p>
            <a:r>
              <a:rPr lang="hr-HR" b="1" dirty="0" smtClean="0"/>
              <a:t>	- naziv, mjerilo, sjever</a:t>
            </a:r>
            <a:endParaRPr lang="hr-HR" dirty="0" smtClean="0"/>
          </a:p>
          <a:p>
            <a:r>
              <a:rPr lang="hr-HR" dirty="0" smtClean="0"/>
              <a:t>	- ucrtati granicu obuhvata </a:t>
            </a:r>
            <a:endParaRPr lang="hr-HR" sz="1000" dirty="0" smtClean="0"/>
          </a:p>
          <a:p>
            <a:r>
              <a:rPr lang="hr-HR" sz="1000" dirty="0" smtClean="0"/>
              <a:t>.</a:t>
            </a:r>
            <a:endParaRPr lang="hr-HR" dirty="0" smtClean="0"/>
          </a:p>
          <a:p>
            <a:r>
              <a:rPr lang="hr-HR" b="1" dirty="0" smtClean="0"/>
              <a:t>nacrtati:	</a:t>
            </a:r>
            <a:r>
              <a:rPr lang="hr-HR" dirty="0" smtClean="0"/>
              <a:t>- os ceste, na nju nanijeti zadani profil ceste</a:t>
            </a:r>
            <a:endParaRPr lang="hr-HR" b="1" dirty="0" smtClean="0"/>
          </a:p>
          <a:p>
            <a:r>
              <a:rPr lang="hr-HR" dirty="0" smtClean="0"/>
              <a:t>	- ucrtati vlastitu građevinsku česticu i konturu objekta, paziti na građevnu i 	regulacijsku liniju i smještaj na papiru</a:t>
            </a:r>
          </a:p>
          <a:p>
            <a:r>
              <a:rPr lang="hr-HR" b="1" dirty="0" smtClean="0"/>
              <a:t>	</a:t>
            </a:r>
            <a:r>
              <a:rPr lang="hr-HR" dirty="0" smtClean="0"/>
              <a:t>- parcelacija ostatka obuhvata, brojevi čestica</a:t>
            </a:r>
          </a:p>
          <a:p>
            <a:r>
              <a:rPr lang="hr-HR" dirty="0" smtClean="0"/>
              <a:t>	- markica ostalih obiteljskih kuća, </a:t>
            </a:r>
            <a:r>
              <a:rPr lang="hr-HR" b="1" dirty="0" smtClean="0"/>
              <a:t>sve tri tipologije zastupljene</a:t>
            </a:r>
          </a:p>
          <a:p>
            <a:pPr>
              <a:tabLst>
                <a:tab pos="1079500" algn="l"/>
              </a:tabLst>
            </a:pPr>
            <a:r>
              <a:rPr lang="hr-HR" dirty="0" smtClean="0"/>
              <a:t>	(slobodnostojeća, ugrađena i poluugrađena	</a:t>
            </a:r>
          </a:p>
          <a:p>
            <a:pPr>
              <a:tabLst>
                <a:tab pos="901700" algn="l"/>
                <a:tab pos="4038600" algn="l"/>
              </a:tabLst>
            </a:pPr>
            <a:r>
              <a:rPr lang="hr-HR" dirty="0" smtClean="0"/>
              <a:t>	- na vlastitoj građevinskoj čestici: 	- površina čestice;</a:t>
            </a:r>
          </a:p>
          <a:p>
            <a:pPr>
              <a:tabLst>
                <a:tab pos="901700" algn="l"/>
                <a:tab pos="4038600" algn="l"/>
              </a:tabLst>
            </a:pPr>
            <a:r>
              <a:rPr lang="hr-HR" dirty="0" smtClean="0"/>
              <a:t>		- k.č.br.;</a:t>
            </a:r>
          </a:p>
          <a:p>
            <a:pPr>
              <a:tabLst>
                <a:tab pos="901700" algn="l"/>
                <a:tab pos="4038600" algn="l"/>
              </a:tabLst>
            </a:pPr>
            <a:r>
              <a:rPr lang="hr-HR" dirty="0" smtClean="0"/>
              <a:t>		- regulacijska i građevinska linija;</a:t>
            </a:r>
          </a:p>
          <a:p>
            <a:pPr>
              <a:tabLst>
                <a:tab pos="901700" algn="l"/>
                <a:tab pos="4038600" algn="l"/>
              </a:tabLst>
            </a:pPr>
            <a:r>
              <a:rPr lang="hr-HR" dirty="0" smtClean="0"/>
              <a:t>		- katnost objekta,		</a:t>
            </a:r>
          </a:p>
          <a:p>
            <a:pPr>
              <a:tabLst>
                <a:tab pos="901700" algn="l"/>
                <a:tab pos="4038600" algn="l"/>
              </a:tabLst>
            </a:pPr>
            <a:r>
              <a:rPr lang="hr-HR" dirty="0" smtClean="0"/>
              <a:t>		- površina prizemlja kuće;</a:t>
            </a:r>
          </a:p>
          <a:p>
            <a:pPr>
              <a:tabLst>
                <a:tab pos="901700" algn="l"/>
                <a:tab pos="4038600" algn="l"/>
              </a:tabLst>
            </a:pPr>
            <a:r>
              <a:rPr lang="hr-HR" dirty="0" smtClean="0"/>
              <a:t>	</a:t>
            </a:r>
            <a:r>
              <a:rPr lang="hr-HR" b="1" dirty="0" smtClean="0">
                <a:solidFill>
                  <a:srgbClr val="FF0000"/>
                </a:solidFill>
              </a:rPr>
              <a:t>	</a:t>
            </a:r>
            <a:r>
              <a:rPr lang="hr-HR" dirty="0" smtClean="0"/>
              <a:t>- naglasiti česticu i ulaze</a:t>
            </a:r>
          </a:p>
          <a:p>
            <a:pPr>
              <a:tabLst>
                <a:tab pos="901700" algn="l"/>
                <a:tab pos="4038600" algn="l"/>
              </a:tabLst>
            </a:pPr>
            <a:r>
              <a:rPr lang="hr-HR" dirty="0" smtClean="0"/>
              <a:t>		- kote; (iskotirati profil ceste i položaj kuće)</a:t>
            </a:r>
          </a:p>
          <a:p>
            <a:pPr>
              <a:tabLst>
                <a:tab pos="981075" algn="l"/>
              </a:tabLst>
            </a:pPr>
            <a:r>
              <a:rPr lang="hr-HR" b="1" dirty="0" smtClean="0">
                <a:solidFill>
                  <a:srgbClr val="FF0000"/>
                </a:solidFill>
              </a:rPr>
              <a:t>napomena!!!  </a:t>
            </a:r>
            <a:r>
              <a:rPr lang="hr-HR" b="1" dirty="0" smtClean="0"/>
              <a:t>pripaziti na: 	</a:t>
            </a:r>
          </a:p>
          <a:p>
            <a:pPr>
              <a:tabLst>
                <a:tab pos="981075" algn="l"/>
              </a:tabLst>
            </a:pPr>
            <a:r>
              <a:rPr lang="hr-HR" b="1" dirty="0" smtClean="0"/>
              <a:t>	</a:t>
            </a:r>
            <a:r>
              <a:rPr lang="hr-HR" dirty="0" smtClean="0"/>
              <a:t>- razmisliti i voditi računa o kolnim pristupima objekata (kroz zelenilo)</a:t>
            </a:r>
          </a:p>
          <a:p>
            <a:pPr>
              <a:tabLst>
                <a:tab pos="901700" algn="l"/>
                <a:tab pos="4038600" algn="l"/>
              </a:tabLst>
            </a:pPr>
            <a:endParaRPr lang="hr-HR" dirty="0" smtClean="0"/>
          </a:p>
          <a:p>
            <a:pPr>
              <a:tabLst>
                <a:tab pos="981075" algn="l"/>
              </a:tabLst>
            </a:pPr>
            <a:endParaRPr lang="hr-HR" dirty="0" smtClean="0">
              <a:solidFill>
                <a:srgbClr val="FF0000"/>
              </a:solidFill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981075" algn="l"/>
              </a:tabLst>
            </a:pPr>
            <a:endParaRPr kumimoji="0" lang="hr-H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635896" y="5949280"/>
            <a:ext cx="5328592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r-HR" sz="4400" b="1" dirty="0" smtClean="0">
                <a:solidFill>
                  <a:srgbClr val="FF0000"/>
                </a:solidFill>
              </a:rPr>
              <a:t>tlocrt, M 1:100</a:t>
            </a:r>
          </a:p>
          <a:p>
            <a:endParaRPr lang="hr-HR" sz="2000" dirty="0" smtClean="0">
              <a:solidFill>
                <a:srgbClr val="FF0000"/>
              </a:solidFill>
            </a:endParaRPr>
          </a:p>
          <a:p>
            <a:endParaRPr lang="hr-H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635896" y="5949280"/>
            <a:ext cx="5328592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r-HR" sz="4400" b="1" dirty="0" smtClean="0">
                <a:solidFill>
                  <a:srgbClr val="FF0000"/>
                </a:solidFill>
              </a:rPr>
              <a:t>ocjenjivanje</a:t>
            </a:r>
          </a:p>
          <a:p>
            <a:endParaRPr lang="hr-HR" sz="2000" dirty="0" smtClean="0">
              <a:solidFill>
                <a:srgbClr val="FF0000"/>
              </a:solidFill>
            </a:endParaRPr>
          </a:p>
          <a:p>
            <a:endParaRPr lang="hr-HR" dirty="0"/>
          </a:p>
        </p:txBody>
      </p:sp>
      <p:graphicFrame>
        <p:nvGraphicFramePr>
          <p:cNvPr id="7" name="Diagram 6"/>
          <p:cNvGraphicFramePr/>
          <p:nvPr/>
        </p:nvGraphicFramePr>
        <p:xfrm>
          <a:off x="35496" y="476672"/>
          <a:ext cx="9036496" cy="59766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635896" y="5949280"/>
            <a:ext cx="5328592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endParaRPr lang="hr-HR" sz="4400" b="1" dirty="0" smtClean="0">
              <a:solidFill>
                <a:srgbClr val="FF0000"/>
              </a:solidFill>
            </a:endParaRPr>
          </a:p>
          <a:p>
            <a:endParaRPr lang="hr-HR" sz="2000" dirty="0" smtClean="0">
              <a:solidFill>
                <a:srgbClr val="FF0000"/>
              </a:solidFill>
            </a:endParaRPr>
          </a:p>
          <a:p>
            <a:endParaRPr lang="hr-HR" dirty="0"/>
          </a:p>
        </p:txBody>
      </p:sp>
      <p:sp>
        <p:nvSpPr>
          <p:cNvPr id="16" name="TextBox 15"/>
          <p:cNvSpPr txBox="1"/>
          <p:nvPr/>
        </p:nvSpPr>
        <p:spPr>
          <a:xfrm>
            <a:off x="3788296" y="6101680"/>
            <a:ext cx="5328592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r-HR" sz="4400" b="1" dirty="0" smtClean="0">
                <a:solidFill>
                  <a:srgbClr val="FF0000"/>
                </a:solidFill>
              </a:rPr>
              <a:t>nosiva konstrukcija</a:t>
            </a:r>
          </a:p>
          <a:p>
            <a:endParaRPr lang="hr-HR" sz="2000" dirty="0" smtClean="0">
              <a:solidFill>
                <a:srgbClr val="FF0000"/>
              </a:solidFill>
            </a:endParaRPr>
          </a:p>
          <a:p>
            <a:endParaRPr lang="hr-HR" dirty="0"/>
          </a:p>
        </p:txBody>
      </p:sp>
      <p:pic>
        <p:nvPicPr>
          <p:cNvPr id="7170" name="Picture 2" descr="C:\Documents and Settings\Ivana\Desktop\nastava\elementi visokogradnje\EV1\vježbe\audiotorne\materijal\1. program\mat_3\konstrukcija 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1124744"/>
            <a:ext cx="6840760" cy="482957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Documents and Settings\Ivana\Desktop\nastava\elementi visokogradnje\EV1\vježbe\audiotorne\materijal\1. program\mat_3\konstrukcija 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76200"/>
            <a:ext cx="7461524" cy="67818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3635896" y="5949280"/>
            <a:ext cx="5328592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endParaRPr lang="hr-HR" sz="4400" b="1" dirty="0" smtClean="0">
              <a:solidFill>
                <a:srgbClr val="FF0000"/>
              </a:solidFill>
            </a:endParaRPr>
          </a:p>
          <a:p>
            <a:endParaRPr lang="hr-HR" sz="2000" dirty="0" smtClean="0">
              <a:solidFill>
                <a:srgbClr val="FF0000"/>
              </a:solidFill>
            </a:endParaRPr>
          </a:p>
          <a:p>
            <a:endParaRPr lang="hr-HR" dirty="0"/>
          </a:p>
        </p:txBody>
      </p:sp>
      <p:sp>
        <p:nvSpPr>
          <p:cNvPr id="16" name="TextBox 15"/>
          <p:cNvSpPr txBox="1"/>
          <p:nvPr/>
        </p:nvSpPr>
        <p:spPr>
          <a:xfrm>
            <a:off x="3788296" y="6101680"/>
            <a:ext cx="5328592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r-HR" sz="4400" b="1" dirty="0" smtClean="0">
                <a:solidFill>
                  <a:srgbClr val="FF0000"/>
                </a:solidFill>
              </a:rPr>
              <a:t>serklaži</a:t>
            </a:r>
          </a:p>
          <a:p>
            <a:endParaRPr lang="hr-HR" sz="2000" dirty="0" smtClean="0">
              <a:solidFill>
                <a:srgbClr val="FF0000"/>
              </a:solidFill>
            </a:endParaRPr>
          </a:p>
          <a:p>
            <a:endParaRPr lang="hr-H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8"/>
          <p:cNvSpPr txBox="1"/>
          <p:nvPr/>
        </p:nvSpPr>
        <p:spPr>
          <a:xfrm>
            <a:off x="214282" y="934849"/>
            <a:ext cx="471775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80975" algn="l"/>
              </a:tabLst>
            </a:pPr>
            <a:r>
              <a:rPr lang="hr-HR" sz="1600" dirty="0" smtClean="0"/>
              <a:t> - ucrtati </a:t>
            </a:r>
            <a:r>
              <a:rPr lang="hr-HR" sz="1600" b="1" dirty="0" smtClean="0"/>
              <a:t>vertikalne serklaže, </a:t>
            </a:r>
            <a:r>
              <a:rPr lang="hr-HR" sz="1600" dirty="0" smtClean="0"/>
              <a:t>prema sljedećim pravilima: </a:t>
            </a:r>
          </a:p>
          <a:p>
            <a:pPr>
              <a:tabLst>
                <a:tab pos="180975" algn="l"/>
                <a:tab pos="714375" algn="l"/>
              </a:tabLst>
            </a:pPr>
            <a:r>
              <a:rPr lang="hr-HR" sz="1600" dirty="0" smtClean="0"/>
              <a:t>		- na sudaru i križanju nosivih zidova</a:t>
            </a:r>
          </a:p>
          <a:p>
            <a:pPr>
              <a:tabLst>
                <a:tab pos="180975" algn="l"/>
                <a:tab pos="714375" algn="l"/>
              </a:tabLst>
            </a:pPr>
            <a:r>
              <a:rPr lang="hr-HR" sz="1600" dirty="0" smtClean="0"/>
              <a:t>		- u nosivom zidu na max. udaljenosti </a:t>
            </a:r>
          </a:p>
          <a:p>
            <a:pPr>
              <a:tabLst>
                <a:tab pos="180975" algn="l"/>
                <a:tab pos="714375" algn="l"/>
              </a:tabLst>
            </a:pPr>
            <a:r>
              <a:rPr lang="hr-HR" sz="1600" dirty="0" smtClean="0"/>
              <a:t>		  od 6,0m</a:t>
            </a:r>
          </a:p>
          <a:p>
            <a:pPr>
              <a:tabLst>
                <a:tab pos="180975" algn="l"/>
                <a:tab pos="714375" algn="l"/>
              </a:tabLst>
            </a:pPr>
            <a:r>
              <a:rPr lang="hr-HR" sz="1600" dirty="0" smtClean="0"/>
              <a:t>		- na nosivom zidu u prostoru, duljem </a:t>
            </a:r>
          </a:p>
          <a:p>
            <a:pPr>
              <a:tabLst>
                <a:tab pos="180975" algn="l"/>
                <a:tab pos="714375" algn="l"/>
              </a:tabLst>
            </a:pPr>
            <a:r>
              <a:rPr lang="hr-HR" sz="1600" dirty="0" smtClean="0"/>
              <a:t>		  od 3,0m (početak/kraj zida)</a:t>
            </a:r>
          </a:p>
          <a:p>
            <a:pPr>
              <a:tabLst>
                <a:tab pos="180975" algn="l"/>
                <a:tab pos="714375" algn="l"/>
              </a:tabLst>
            </a:pPr>
            <a:endParaRPr lang="hr-HR" sz="1600" dirty="0" smtClean="0"/>
          </a:p>
          <a:p>
            <a:pPr>
              <a:tabLst>
                <a:tab pos="180975" algn="l"/>
                <a:tab pos="714375" algn="l"/>
              </a:tabLst>
            </a:pPr>
            <a:r>
              <a:rPr lang="hr-HR" sz="1600" dirty="0" smtClean="0"/>
              <a:t>- serklaži (vertikalni i hortizontalni) se izvode zbog </a:t>
            </a:r>
            <a:r>
              <a:rPr lang="hr-HR" sz="1600" b="1" dirty="0" smtClean="0"/>
              <a:t>ukrute zidanih konstrukcija</a:t>
            </a:r>
            <a:r>
              <a:rPr lang="hr-HR" sz="1600" dirty="0" smtClean="0"/>
              <a:t>, pri djelovanju potresa na sebe preuzimaju horizontalne sile</a:t>
            </a:r>
          </a:p>
          <a:p>
            <a:pPr>
              <a:buFontTx/>
              <a:buChar char="-"/>
              <a:tabLst>
                <a:tab pos="180975" algn="l"/>
                <a:tab pos="714375" algn="l"/>
              </a:tabLst>
            </a:pPr>
            <a:endParaRPr lang="hr-HR" sz="1600" dirty="0" smtClean="0"/>
          </a:p>
        </p:txBody>
      </p:sp>
      <p:pic>
        <p:nvPicPr>
          <p:cNvPr id="2051" name="Picture 3" descr="C:\Documents and Settings\Ivana\Desktop\nastava\elementi visokogradnje\EV1\vježbe\audiotorne\materijal\1. program\mat_3\100\4.jpg"/>
          <p:cNvPicPr>
            <a:picLocks noChangeAspect="1" noChangeArrowheads="1"/>
          </p:cNvPicPr>
          <p:nvPr/>
        </p:nvPicPr>
        <p:blipFill>
          <a:blip r:embed="rId2" cstate="print"/>
          <a:srcRect l="7025" r="6898"/>
          <a:stretch>
            <a:fillRect/>
          </a:stretch>
        </p:blipFill>
        <p:spPr bwMode="auto">
          <a:xfrm>
            <a:off x="4889908" y="0"/>
            <a:ext cx="4254092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635896" y="5949280"/>
            <a:ext cx="5328592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r-HR" sz="4400" b="1" dirty="0" smtClean="0">
                <a:solidFill>
                  <a:srgbClr val="FF0000"/>
                </a:solidFill>
              </a:rPr>
              <a:t>stubište</a:t>
            </a:r>
          </a:p>
          <a:p>
            <a:endParaRPr lang="hr-HR" sz="2000" dirty="0" smtClean="0">
              <a:solidFill>
                <a:srgbClr val="FF0000"/>
              </a:solidFill>
            </a:endParaRPr>
          </a:p>
          <a:p>
            <a:endParaRPr lang="hr-H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Documents and Settings\Ivana\Desktop\nastava\elementi visokogradnje\EV1\vježbe\audiotorne\materijal\mat_4\stube.jpg"/>
          <p:cNvPicPr>
            <a:picLocks noChangeAspect="1" noChangeArrowheads="1"/>
          </p:cNvPicPr>
          <p:nvPr/>
        </p:nvPicPr>
        <p:blipFill>
          <a:blip r:embed="rId2" cstate="print"/>
          <a:srcRect l="21606" r="20312"/>
          <a:stretch>
            <a:fillRect/>
          </a:stretch>
        </p:blipFill>
        <p:spPr bwMode="auto">
          <a:xfrm>
            <a:off x="2051720" y="1"/>
            <a:ext cx="5527265" cy="6857999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3635896" y="5949280"/>
            <a:ext cx="5328592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r-HR" sz="4400" b="1" dirty="0" smtClean="0">
                <a:solidFill>
                  <a:srgbClr val="FF0000"/>
                </a:solidFill>
              </a:rPr>
              <a:t>stubište</a:t>
            </a:r>
          </a:p>
          <a:p>
            <a:endParaRPr lang="hr-HR" sz="2000" dirty="0" smtClean="0">
              <a:solidFill>
                <a:srgbClr val="FF0000"/>
              </a:solidFill>
            </a:endParaRPr>
          </a:p>
          <a:p>
            <a:endParaRPr lang="hr-HR" dirty="0"/>
          </a:p>
        </p:txBody>
      </p:sp>
      <p:sp>
        <p:nvSpPr>
          <p:cNvPr id="2" name="Rectangle 1"/>
          <p:cNvSpPr/>
          <p:nvPr/>
        </p:nvSpPr>
        <p:spPr>
          <a:xfrm>
            <a:off x="3779912" y="6309320"/>
            <a:ext cx="2016224" cy="3170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korisnik\Desktop\stubiste_jedokrako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33" r="30789"/>
          <a:stretch/>
        </p:blipFill>
        <p:spPr bwMode="auto">
          <a:xfrm>
            <a:off x="1835696" y="0"/>
            <a:ext cx="594486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635896" y="5949280"/>
            <a:ext cx="5328592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r-HR" sz="4400" b="1" dirty="0" smtClean="0">
                <a:solidFill>
                  <a:srgbClr val="FF0000"/>
                </a:solidFill>
              </a:rPr>
              <a:t>stubište</a:t>
            </a:r>
          </a:p>
          <a:p>
            <a:endParaRPr lang="hr-HR" sz="2000" dirty="0" smtClean="0">
              <a:solidFill>
                <a:srgbClr val="FF0000"/>
              </a:solidFill>
            </a:endParaRPr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769800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Documents and Settings\Ivana\Desktop\nastava\elementi visokogradnje\EV1\vježbe\audiotorne\materijal\mat_4\DVOKRAKO.jpg"/>
          <p:cNvPicPr>
            <a:picLocks noChangeAspect="1" noChangeArrowheads="1"/>
          </p:cNvPicPr>
          <p:nvPr/>
        </p:nvPicPr>
        <p:blipFill>
          <a:blip r:embed="rId2" cstate="print"/>
          <a:srcRect l="24595" r="23829"/>
          <a:stretch>
            <a:fillRect/>
          </a:stretch>
        </p:blipFill>
        <p:spPr bwMode="auto">
          <a:xfrm>
            <a:off x="2339752" y="0"/>
            <a:ext cx="4908212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3635896" y="5949280"/>
            <a:ext cx="5328592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r-HR" sz="4400" b="1" dirty="0" smtClean="0">
                <a:solidFill>
                  <a:srgbClr val="FF0000"/>
                </a:solidFill>
              </a:rPr>
              <a:t>stubište</a:t>
            </a:r>
          </a:p>
          <a:p>
            <a:endParaRPr lang="hr-HR" sz="2000" dirty="0" smtClean="0">
              <a:solidFill>
                <a:srgbClr val="FF0000"/>
              </a:solidFill>
            </a:endParaRPr>
          </a:p>
          <a:p>
            <a:endParaRPr lang="hr-HR" dirty="0"/>
          </a:p>
        </p:txBody>
      </p:sp>
      <p:sp>
        <p:nvSpPr>
          <p:cNvPr id="4" name="TextBox 3"/>
          <p:cNvSpPr txBox="1"/>
          <p:nvPr/>
        </p:nvSpPr>
        <p:spPr>
          <a:xfrm>
            <a:off x="-2124744" y="2780928"/>
            <a:ext cx="5328592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r-HR" sz="4400" b="1" dirty="0" smtClean="0">
                <a:solidFill>
                  <a:srgbClr val="FF0000"/>
                </a:solidFill>
              </a:rPr>
              <a:t>2v + š =63</a:t>
            </a:r>
          </a:p>
          <a:p>
            <a:endParaRPr lang="hr-HR" sz="2000" dirty="0" smtClean="0">
              <a:solidFill>
                <a:srgbClr val="FF0000"/>
              </a:solidFill>
            </a:endParaRPr>
          </a:p>
          <a:p>
            <a:endParaRPr lang="hr-H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korisnik\Desktop\stubiste_dvokrako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66" r="37314"/>
          <a:stretch/>
        </p:blipFill>
        <p:spPr bwMode="auto">
          <a:xfrm>
            <a:off x="2339752" y="0"/>
            <a:ext cx="4939004" cy="6846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635896" y="5949280"/>
            <a:ext cx="5328592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r-HR" sz="4400" b="1" dirty="0" smtClean="0">
                <a:solidFill>
                  <a:srgbClr val="FF0000"/>
                </a:solidFill>
              </a:rPr>
              <a:t>stubište</a:t>
            </a:r>
          </a:p>
          <a:p>
            <a:endParaRPr lang="hr-HR" sz="2000" dirty="0" smtClean="0">
              <a:solidFill>
                <a:srgbClr val="FF0000"/>
              </a:solidFill>
            </a:endParaRPr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489648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Documents and Settings\Ivana\Desktop\nastava\elementi visokogradnje\EV1\vježbe\audiotorne\materijal\mat_4\trokrako.jpg"/>
          <p:cNvPicPr>
            <a:picLocks noChangeAspect="1" noChangeArrowheads="1"/>
          </p:cNvPicPr>
          <p:nvPr/>
        </p:nvPicPr>
        <p:blipFill>
          <a:blip r:embed="rId2" cstate="print"/>
          <a:srcRect l="27369" r="28256"/>
          <a:stretch>
            <a:fillRect/>
          </a:stretch>
        </p:blipFill>
        <p:spPr bwMode="auto">
          <a:xfrm>
            <a:off x="2627784" y="0"/>
            <a:ext cx="4222831" cy="6857999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3635896" y="5949280"/>
            <a:ext cx="5328592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r-HR" sz="4400" b="1" dirty="0" smtClean="0">
                <a:solidFill>
                  <a:srgbClr val="FF0000"/>
                </a:solidFill>
              </a:rPr>
              <a:t>stubište</a:t>
            </a:r>
          </a:p>
          <a:p>
            <a:endParaRPr lang="hr-HR" sz="2000" dirty="0" smtClean="0">
              <a:solidFill>
                <a:srgbClr val="FF0000"/>
              </a:solidFill>
            </a:endParaRPr>
          </a:p>
          <a:p>
            <a:endParaRPr lang="hr-HR" dirty="0"/>
          </a:p>
        </p:txBody>
      </p:sp>
      <p:sp>
        <p:nvSpPr>
          <p:cNvPr id="5" name="TextBox 4"/>
          <p:cNvSpPr txBox="1"/>
          <p:nvPr/>
        </p:nvSpPr>
        <p:spPr>
          <a:xfrm>
            <a:off x="-2124744" y="2780928"/>
            <a:ext cx="5328592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r-HR" sz="4400" b="1" dirty="0" smtClean="0">
                <a:solidFill>
                  <a:srgbClr val="FF0000"/>
                </a:solidFill>
              </a:rPr>
              <a:t>2v + š =63</a:t>
            </a:r>
          </a:p>
          <a:p>
            <a:endParaRPr lang="hr-HR" sz="2000" dirty="0" smtClean="0">
              <a:solidFill>
                <a:srgbClr val="FF0000"/>
              </a:solidFill>
            </a:endParaRPr>
          </a:p>
          <a:p>
            <a:endParaRPr lang="hr-H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Ivana\Desktop\stubište_trokrak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106539"/>
            <a:ext cx="7446465" cy="6751461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3635896" y="5949280"/>
            <a:ext cx="5328592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r-HR" sz="4400" b="1" dirty="0" smtClean="0">
                <a:solidFill>
                  <a:srgbClr val="FF0000"/>
                </a:solidFill>
              </a:rPr>
              <a:t>stubište</a:t>
            </a:r>
          </a:p>
          <a:p>
            <a:endParaRPr lang="hr-HR" sz="2000" dirty="0" smtClean="0">
              <a:solidFill>
                <a:srgbClr val="FF0000"/>
              </a:solidFill>
            </a:endParaRPr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489648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korisnik\Desktop\biljeznica-praznih-listova.jpg"/>
          <p:cNvPicPr>
            <a:picLocks noChangeAspect="1" noChangeArrowheads="1"/>
          </p:cNvPicPr>
          <p:nvPr/>
        </p:nvPicPr>
        <p:blipFill>
          <a:blip r:embed="rId2" cstate="print"/>
          <a:srcRect l="33711" b="15280"/>
          <a:stretch>
            <a:fillRect/>
          </a:stretch>
        </p:blipFill>
        <p:spPr bwMode="auto">
          <a:xfrm>
            <a:off x="323528" y="4005084"/>
            <a:ext cx="2232248" cy="2852916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0" y="0"/>
            <a:ext cx="2843808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hr-HR" sz="1400" dirty="0" smtClean="0"/>
          </a:p>
          <a:p>
            <a:endParaRPr lang="hr-HR" sz="1400" dirty="0" smtClean="0"/>
          </a:p>
          <a:p>
            <a:endParaRPr lang="hr-HR" sz="1400" dirty="0" smtClean="0"/>
          </a:p>
          <a:p>
            <a:endParaRPr lang="hr-HR" sz="1400" dirty="0" smtClean="0"/>
          </a:p>
          <a:p>
            <a:r>
              <a:rPr lang="hr-HR" sz="1400" dirty="0" smtClean="0"/>
              <a:t>- na vježbama je potrebno </a:t>
            </a:r>
            <a:r>
              <a:rPr lang="hr-HR" sz="1400" b="1" dirty="0" smtClean="0"/>
              <a:t>voditi bilješke</a:t>
            </a:r>
          </a:p>
          <a:p>
            <a:endParaRPr lang="hr-HR" sz="1400" dirty="0" smtClean="0"/>
          </a:p>
          <a:p>
            <a:pPr>
              <a:buFontTx/>
              <a:buChar char="-"/>
            </a:pPr>
            <a:r>
              <a:rPr lang="hr-HR" sz="1400" dirty="0" smtClean="0"/>
              <a:t> bilježnica</a:t>
            </a:r>
            <a:r>
              <a:rPr lang="hr-HR" sz="1400" b="1" dirty="0" smtClean="0"/>
              <a:t> A4 </a:t>
            </a:r>
            <a:r>
              <a:rPr lang="hr-HR" sz="1400" dirty="0" smtClean="0"/>
              <a:t>(210x297 mm)</a:t>
            </a:r>
          </a:p>
          <a:p>
            <a:pPr>
              <a:buFontTx/>
              <a:buChar char="-"/>
            </a:pPr>
            <a:r>
              <a:rPr lang="hr-HR" sz="1400" b="1" dirty="0" smtClean="0"/>
              <a:t> bez linija</a:t>
            </a:r>
          </a:p>
          <a:p>
            <a:endParaRPr lang="hr-HR" sz="1400" dirty="0" smtClean="0"/>
          </a:p>
          <a:p>
            <a:endParaRPr lang="hr-HR" sz="1400" dirty="0" smtClean="0"/>
          </a:p>
          <a:p>
            <a:endParaRPr lang="hr-HR" sz="1400" dirty="0" smtClean="0"/>
          </a:p>
          <a:p>
            <a:endParaRPr lang="hr-HR" sz="1400" dirty="0" smtClean="0"/>
          </a:p>
          <a:p>
            <a:endParaRPr lang="hr-HR" sz="1400" dirty="0" smtClean="0"/>
          </a:p>
          <a:p>
            <a:r>
              <a:rPr lang="hr-HR" sz="1400" dirty="0" smtClean="0"/>
              <a:t> </a:t>
            </a:r>
            <a:endParaRPr lang="hr-HR" sz="1400" dirty="0"/>
          </a:p>
        </p:txBody>
      </p:sp>
      <p:sp>
        <p:nvSpPr>
          <p:cNvPr id="10" name="TextBox 9"/>
          <p:cNvSpPr txBox="1"/>
          <p:nvPr/>
        </p:nvSpPr>
        <p:spPr>
          <a:xfrm>
            <a:off x="1187624" y="4221088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 smtClean="0">
                <a:solidFill>
                  <a:srgbClr val="FF0000"/>
                </a:solidFill>
              </a:rPr>
              <a:t>bilježnica !!! </a:t>
            </a:r>
            <a:endParaRPr lang="hr-HR" b="1" dirty="0">
              <a:solidFill>
                <a:srgbClr val="FF0000"/>
              </a:solidFill>
            </a:endParaRPr>
          </a:p>
        </p:txBody>
      </p:sp>
      <p:cxnSp>
        <p:nvCxnSpPr>
          <p:cNvPr id="2" name="Straight Connector 1"/>
          <p:cNvCxnSpPr/>
          <p:nvPr/>
        </p:nvCxnSpPr>
        <p:spPr>
          <a:xfrm>
            <a:off x="2771800" y="0"/>
            <a:ext cx="0" cy="6858000"/>
          </a:xfrm>
          <a:prstGeom prst="line">
            <a:avLst/>
          </a:prstGeom>
          <a:ln>
            <a:solidFill>
              <a:srgbClr val="FF000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  <a:reflection blurRad="6350" stA="50000" endA="275" endPos="40000" dist="101600" dir="5400000" sy="-100000" algn="bl" rotWithShape="0"/>
          </a:effectLst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3635896" y="5949280"/>
            <a:ext cx="5328592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r-HR" sz="4400" b="1" dirty="0" smtClean="0">
                <a:solidFill>
                  <a:srgbClr val="FF0000"/>
                </a:solidFill>
              </a:rPr>
              <a:t>pribor i oprema</a:t>
            </a:r>
          </a:p>
          <a:p>
            <a:endParaRPr lang="hr-HR" sz="2000" dirty="0" smtClean="0">
              <a:solidFill>
                <a:srgbClr val="FF0000"/>
              </a:solidFill>
            </a:endParaRPr>
          </a:p>
          <a:p>
            <a:endParaRPr lang="hr-H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korisnik\Desktop\Drawing2-Model.jpg"/>
          <p:cNvPicPr>
            <a:picLocks noChangeAspect="1" noChangeArrowheads="1"/>
          </p:cNvPicPr>
          <p:nvPr/>
        </p:nvPicPr>
        <p:blipFill>
          <a:blip r:embed="rId2" cstate="print"/>
          <a:srcRect l="20524" t="5254" r="40317" b="1745"/>
          <a:stretch>
            <a:fillRect/>
          </a:stretch>
        </p:blipFill>
        <p:spPr bwMode="auto">
          <a:xfrm>
            <a:off x="1907704" y="0"/>
            <a:ext cx="2232248" cy="6858000"/>
          </a:xfrm>
          <a:prstGeom prst="rect">
            <a:avLst/>
          </a:prstGeom>
          <a:noFill/>
        </p:spPr>
      </p:pic>
      <p:pic>
        <p:nvPicPr>
          <p:cNvPr id="1026" name="Picture 2" descr="C:\Documents and Settings\Ivana\Desktop\stubište_trokrako.jpg"/>
          <p:cNvPicPr>
            <a:picLocks noChangeAspect="1" noChangeArrowheads="1"/>
          </p:cNvPicPr>
          <p:nvPr/>
        </p:nvPicPr>
        <p:blipFill>
          <a:blip r:embed="rId3" cstate="print"/>
          <a:srcRect l="15628" r="12103"/>
          <a:stretch>
            <a:fillRect/>
          </a:stretch>
        </p:blipFill>
        <p:spPr bwMode="auto">
          <a:xfrm>
            <a:off x="5148064" y="692696"/>
            <a:ext cx="3995936" cy="5013176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3635896" y="5949280"/>
            <a:ext cx="5328592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r-HR" sz="4400" b="1" dirty="0" smtClean="0">
                <a:solidFill>
                  <a:srgbClr val="FF0000"/>
                </a:solidFill>
              </a:rPr>
              <a:t>stubište</a:t>
            </a:r>
          </a:p>
          <a:p>
            <a:endParaRPr lang="hr-HR" sz="2000" dirty="0" smtClean="0">
              <a:solidFill>
                <a:srgbClr val="FF0000"/>
              </a:solidFill>
            </a:endParaRPr>
          </a:p>
          <a:p>
            <a:endParaRPr lang="hr-HR" dirty="0"/>
          </a:p>
        </p:txBody>
      </p:sp>
      <p:cxnSp>
        <p:nvCxnSpPr>
          <p:cNvPr id="12" name="Straight Connector 11"/>
          <p:cNvCxnSpPr/>
          <p:nvPr/>
        </p:nvCxnSpPr>
        <p:spPr>
          <a:xfrm flipV="1">
            <a:off x="5004048" y="1340768"/>
            <a:ext cx="2304256" cy="100811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5004048" y="2348880"/>
            <a:ext cx="1656184" cy="122413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6660232" y="2204864"/>
            <a:ext cx="2304256" cy="136815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 flipV="1">
            <a:off x="7308304" y="1340768"/>
            <a:ext cx="1656184" cy="86409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V="1">
            <a:off x="4932040" y="3068960"/>
            <a:ext cx="1296144" cy="64807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4932040" y="3717032"/>
            <a:ext cx="1584176" cy="129614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V="1">
            <a:off x="6516216" y="3501008"/>
            <a:ext cx="2304256" cy="151216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 flipV="1">
            <a:off x="8100392" y="3140968"/>
            <a:ext cx="720080" cy="36004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V="1">
            <a:off x="4932040" y="4149080"/>
            <a:ext cx="1152128" cy="64807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4932040" y="4797152"/>
            <a:ext cx="1512168" cy="129614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V="1">
            <a:off x="6444208" y="4581128"/>
            <a:ext cx="2304256" cy="151216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H="1" flipV="1">
            <a:off x="8028384" y="4221088"/>
            <a:ext cx="720080" cy="36004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179512" y="4581128"/>
            <a:ext cx="3096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TLOCRT PODRUMA</a:t>
            </a:r>
            <a:endParaRPr lang="hr-HR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79512" y="2420888"/>
            <a:ext cx="3096344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hr-HR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TLOCRT PRIZEMLJA</a:t>
            </a:r>
            <a:endParaRPr lang="hr-HR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179512" y="260648"/>
            <a:ext cx="3096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TLOCRT KATA</a:t>
            </a:r>
            <a:endParaRPr lang="hr-HR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4355976" y="2204864"/>
            <a:ext cx="3096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KAT</a:t>
            </a:r>
            <a:endParaRPr lang="hr-HR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4355976" y="3501008"/>
            <a:ext cx="3096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PR</a:t>
            </a:r>
            <a:endParaRPr lang="hr-HR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4355976" y="4643844"/>
            <a:ext cx="3096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P0</a:t>
            </a:r>
            <a:endParaRPr lang="hr-HR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9648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8"/>
          <p:cNvSpPr txBox="1"/>
          <p:nvPr/>
        </p:nvSpPr>
        <p:spPr>
          <a:xfrm>
            <a:off x="214282" y="189021"/>
            <a:ext cx="421484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defTabSz="1076325">
              <a:buFont typeface="Wingdings" pitchFamily="2" charset="2"/>
              <a:buChar char="§"/>
              <a:tabLst>
                <a:tab pos="180975" algn="l"/>
                <a:tab pos="806450" algn="l"/>
              </a:tabLst>
            </a:pPr>
            <a:r>
              <a:rPr lang="hr-HR" sz="1600" b="1" dirty="0" smtClean="0"/>
              <a:t>konstrukcija stubišta</a:t>
            </a:r>
            <a:endParaRPr lang="hr-HR" sz="1600" dirty="0" smtClean="0"/>
          </a:p>
          <a:p>
            <a:pPr defTabSz="1076325">
              <a:tabLst>
                <a:tab pos="180975" algn="l"/>
                <a:tab pos="806450" algn="l"/>
              </a:tabLst>
            </a:pPr>
            <a:r>
              <a:rPr lang="hr-HR" sz="1600" dirty="0"/>
              <a:t>	</a:t>
            </a:r>
            <a:r>
              <a:rPr lang="hr-HR" sz="1600" dirty="0" smtClean="0"/>
              <a:t>	</a:t>
            </a:r>
          </a:p>
          <a:p>
            <a:pPr>
              <a:tabLst>
                <a:tab pos="180975" algn="l"/>
                <a:tab pos="714375" algn="l"/>
              </a:tabLst>
            </a:pPr>
            <a:r>
              <a:rPr lang="hr-HR" sz="1600" dirty="0" smtClean="0"/>
              <a:t>	</a:t>
            </a:r>
            <a:endParaRPr lang="hr-HR" sz="1600" b="1" dirty="0" smtClean="0">
              <a:latin typeface="Calibri" pitchFamily="34" charset="0"/>
              <a:cs typeface="Calibri" pitchFamily="34" charset="0"/>
            </a:endParaRPr>
          </a:p>
          <a:p>
            <a:r>
              <a:rPr lang="hr-HR" sz="1600" dirty="0" smtClean="0">
                <a:latin typeface="Calibri" pitchFamily="34" charset="0"/>
                <a:cs typeface="Calibri" pitchFamily="34" charset="0"/>
              </a:rPr>
              <a:t>	</a:t>
            </a:r>
            <a:endParaRPr lang="vi-VN" sz="1600" dirty="0" smtClean="0">
              <a:latin typeface="Calibri" pitchFamily="34" charset="0"/>
              <a:cs typeface="Calibri" pitchFamily="34" charset="0"/>
            </a:endParaRPr>
          </a:p>
          <a:p>
            <a:endParaRPr lang="hr-HR" sz="1600" dirty="0" smtClean="0"/>
          </a:p>
          <a:p>
            <a:endParaRPr lang="hr-HR" sz="1600" dirty="0"/>
          </a:p>
        </p:txBody>
      </p:sp>
      <p:pic>
        <p:nvPicPr>
          <p:cNvPr id="9218" name="Picture 2" descr="C:\Documents and Settings\Ivana\Desktop\nastava\elementi visokogradnje\EV1\vježbe\audiotorne\materijal\1. program\mat_3\stube-gred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1196752"/>
            <a:ext cx="7442795" cy="485202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57524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8"/>
          <p:cNvSpPr txBox="1"/>
          <p:nvPr/>
        </p:nvSpPr>
        <p:spPr>
          <a:xfrm>
            <a:off x="214282" y="189021"/>
            <a:ext cx="421484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defTabSz="1076325">
              <a:buFont typeface="Wingdings" pitchFamily="2" charset="2"/>
              <a:buChar char="§"/>
              <a:tabLst>
                <a:tab pos="180975" algn="l"/>
                <a:tab pos="806450" algn="l"/>
              </a:tabLst>
            </a:pPr>
            <a:r>
              <a:rPr lang="hr-HR" sz="1600" b="1" dirty="0" smtClean="0"/>
              <a:t>Stubište sa podesnim gredama</a:t>
            </a:r>
            <a:endParaRPr lang="hr-HR" sz="1600" dirty="0" smtClean="0"/>
          </a:p>
          <a:p>
            <a:pPr defTabSz="1076325">
              <a:tabLst>
                <a:tab pos="180975" algn="l"/>
                <a:tab pos="806450" algn="l"/>
              </a:tabLst>
            </a:pPr>
            <a:r>
              <a:rPr lang="hr-HR" sz="1600" dirty="0"/>
              <a:t>	</a:t>
            </a:r>
            <a:r>
              <a:rPr lang="hr-HR" sz="1600" dirty="0" smtClean="0"/>
              <a:t>	</a:t>
            </a:r>
          </a:p>
          <a:p>
            <a:pPr>
              <a:tabLst>
                <a:tab pos="180975" algn="l"/>
                <a:tab pos="714375" algn="l"/>
              </a:tabLst>
            </a:pPr>
            <a:r>
              <a:rPr lang="hr-HR" sz="1600" dirty="0" smtClean="0"/>
              <a:t>	</a:t>
            </a:r>
            <a:endParaRPr lang="hr-HR" sz="1600" b="1" dirty="0" smtClean="0">
              <a:latin typeface="Calibri" pitchFamily="34" charset="0"/>
              <a:cs typeface="Calibri" pitchFamily="34" charset="0"/>
            </a:endParaRPr>
          </a:p>
          <a:p>
            <a:r>
              <a:rPr lang="hr-HR" sz="1600" dirty="0" smtClean="0">
                <a:latin typeface="Calibri" pitchFamily="34" charset="0"/>
                <a:cs typeface="Calibri" pitchFamily="34" charset="0"/>
              </a:rPr>
              <a:t>	</a:t>
            </a:r>
            <a:endParaRPr lang="vi-VN" sz="1600" dirty="0" smtClean="0">
              <a:latin typeface="Calibri" pitchFamily="34" charset="0"/>
              <a:cs typeface="Calibri" pitchFamily="34" charset="0"/>
            </a:endParaRPr>
          </a:p>
          <a:p>
            <a:endParaRPr lang="hr-HR" sz="1600" dirty="0" smtClean="0"/>
          </a:p>
          <a:p>
            <a:endParaRPr lang="hr-HR" sz="16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42" t="26223" r="34890" b="13264"/>
          <a:stretch/>
        </p:blipFill>
        <p:spPr bwMode="auto">
          <a:xfrm>
            <a:off x="827280" y="1052736"/>
            <a:ext cx="7203688" cy="51874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 rot="18639204">
            <a:off x="6127426" y="3345870"/>
            <a:ext cx="3428330" cy="24482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025764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Documents and Settings\Ivana\Desktop\nastava\elementi visokogradnje\EV1\vježbe\audiotorne\materijal\1. program\mat_3\Picture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2362" y="1340768"/>
            <a:ext cx="7726062" cy="4530072"/>
          </a:xfrm>
          <a:prstGeom prst="rect">
            <a:avLst/>
          </a:prstGeom>
          <a:noFill/>
        </p:spPr>
      </p:pic>
      <p:sp>
        <p:nvSpPr>
          <p:cNvPr id="4" name="TextBox 8"/>
          <p:cNvSpPr txBox="1"/>
          <p:nvPr/>
        </p:nvSpPr>
        <p:spPr>
          <a:xfrm>
            <a:off x="214282" y="189021"/>
            <a:ext cx="421484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defTabSz="1076325">
              <a:buFont typeface="Wingdings" pitchFamily="2" charset="2"/>
              <a:buChar char="§"/>
              <a:tabLst>
                <a:tab pos="180975" algn="l"/>
                <a:tab pos="806450" algn="l"/>
              </a:tabLst>
            </a:pPr>
            <a:r>
              <a:rPr lang="hr-HR" sz="1600" b="1" dirty="0" smtClean="0"/>
              <a:t>konstrukcija stubišta</a:t>
            </a:r>
            <a:endParaRPr lang="hr-HR" sz="1600" dirty="0" smtClean="0"/>
          </a:p>
          <a:p>
            <a:pPr defTabSz="1076325">
              <a:tabLst>
                <a:tab pos="180975" algn="l"/>
                <a:tab pos="806450" algn="l"/>
              </a:tabLst>
            </a:pPr>
            <a:r>
              <a:rPr lang="hr-HR" sz="1600" dirty="0"/>
              <a:t>	</a:t>
            </a:r>
            <a:r>
              <a:rPr lang="hr-HR" sz="1600" dirty="0" smtClean="0"/>
              <a:t>	</a:t>
            </a:r>
          </a:p>
          <a:p>
            <a:pPr>
              <a:tabLst>
                <a:tab pos="180975" algn="l"/>
                <a:tab pos="714375" algn="l"/>
              </a:tabLst>
            </a:pPr>
            <a:r>
              <a:rPr lang="hr-HR" sz="1600" dirty="0" smtClean="0"/>
              <a:t>	</a:t>
            </a:r>
            <a:endParaRPr lang="hr-HR" sz="1600" b="1" dirty="0" smtClean="0">
              <a:latin typeface="Calibri" pitchFamily="34" charset="0"/>
              <a:cs typeface="Calibri" pitchFamily="34" charset="0"/>
            </a:endParaRPr>
          </a:p>
          <a:p>
            <a:r>
              <a:rPr lang="hr-HR" sz="1600" dirty="0" smtClean="0">
                <a:latin typeface="Calibri" pitchFamily="34" charset="0"/>
                <a:cs typeface="Calibri" pitchFamily="34" charset="0"/>
              </a:rPr>
              <a:t>	</a:t>
            </a:r>
            <a:endParaRPr lang="vi-VN" sz="1600" dirty="0" smtClean="0">
              <a:latin typeface="Calibri" pitchFamily="34" charset="0"/>
              <a:cs typeface="Calibri" pitchFamily="34" charset="0"/>
            </a:endParaRPr>
          </a:p>
          <a:p>
            <a:endParaRPr lang="hr-HR" sz="1600" dirty="0" smtClean="0"/>
          </a:p>
          <a:p>
            <a:endParaRPr lang="hr-HR" sz="1600" dirty="0"/>
          </a:p>
        </p:txBody>
      </p:sp>
      <p:cxnSp>
        <p:nvCxnSpPr>
          <p:cNvPr id="3" name="Ravni poveznik 2"/>
          <p:cNvCxnSpPr/>
          <p:nvPr/>
        </p:nvCxnSpPr>
        <p:spPr>
          <a:xfrm>
            <a:off x="1331640" y="3789040"/>
            <a:ext cx="4248472" cy="0"/>
          </a:xfrm>
          <a:prstGeom prst="line">
            <a:avLst/>
          </a:prstGeom>
          <a:ln>
            <a:solidFill>
              <a:srgbClr val="FF0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3205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8"/>
          <p:cNvSpPr txBox="1"/>
          <p:nvPr/>
        </p:nvSpPr>
        <p:spPr>
          <a:xfrm>
            <a:off x="214282" y="189021"/>
            <a:ext cx="421484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defTabSz="1076325">
              <a:buFont typeface="Wingdings" pitchFamily="2" charset="2"/>
              <a:buChar char="§"/>
              <a:tabLst>
                <a:tab pos="180975" algn="l"/>
                <a:tab pos="806450" algn="l"/>
              </a:tabLst>
            </a:pPr>
            <a:r>
              <a:rPr lang="hr-HR" sz="1600" b="1" dirty="0" smtClean="0"/>
              <a:t>konstrukcija stubišta</a:t>
            </a:r>
            <a:endParaRPr lang="hr-HR" sz="1600" dirty="0" smtClean="0"/>
          </a:p>
          <a:p>
            <a:pPr defTabSz="1076325">
              <a:tabLst>
                <a:tab pos="180975" algn="l"/>
                <a:tab pos="806450" algn="l"/>
              </a:tabLst>
            </a:pPr>
            <a:r>
              <a:rPr lang="hr-HR" sz="1600" dirty="0"/>
              <a:t>	</a:t>
            </a:r>
            <a:r>
              <a:rPr lang="hr-HR" sz="1600" dirty="0" smtClean="0"/>
              <a:t>	</a:t>
            </a:r>
          </a:p>
          <a:p>
            <a:pPr>
              <a:tabLst>
                <a:tab pos="180975" algn="l"/>
                <a:tab pos="714375" algn="l"/>
              </a:tabLst>
            </a:pPr>
            <a:r>
              <a:rPr lang="hr-HR" sz="1600" dirty="0" smtClean="0"/>
              <a:t>	</a:t>
            </a:r>
            <a:endParaRPr lang="hr-HR" sz="1600" b="1" dirty="0" smtClean="0">
              <a:latin typeface="Calibri" pitchFamily="34" charset="0"/>
              <a:cs typeface="Calibri" pitchFamily="34" charset="0"/>
            </a:endParaRPr>
          </a:p>
          <a:p>
            <a:r>
              <a:rPr lang="hr-HR" sz="1600" dirty="0" smtClean="0">
                <a:latin typeface="Calibri" pitchFamily="34" charset="0"/>
                <a:cs typeface="Calibri" pitchFamily="34" charset="0"/>
              </a:rPr>
              <a:t>	</a:t>
            </a:r>
            <a:endParaRPr lang="vi-VN" sz="1600" dirty="0" smtClean="0">
              <a:latin typeface="Calibri" pitchFamily="34" charset="0"/>
              <a:cs typeface="Calibri" pitchFamily="34" charset="0"/>
            </a:endParaRPr>
          </a:p>
          <a:p>
            <a:endParaRPr lang="hr-HR" sz="1600" dirty="0" smtClean="0"/>
          </a:p>
          <a:p>
            <a:endParaRPr lang="hr-HR" sz="1600" dirty="0"/>
          </a:p>
        </p:txBody>
      </p:sp>
      <p:pic>
        <p:nvPicPr>
          <p:cNvPr id="5" name="Picture 3" descr="C:\Documents and Settings\Ivana\Desktop\nastava\elementi visokogradnje\EV1\vježbe\audiotorne\materijal\mat_1\IDEJNI.jpg"/>
          <p:cNvPicPr>
            <a:picLocks noChangeAspect="1" noChangeArrowheads="1"/>
          </p:cNvPicPr>
          <p:nvPr/>
        </p:nvPicPr>
        <p:blipFill>
          <a:blip r:embed="rId2" cstate="print"/>
          <a:srcRect l="78602" t="13909" r="11202" b="75801"/>
          <a:stretch>
            <a:fillRect/>
          </a:stretch>
        </p:blipFill>
        <p:spPr bwMode="auto">
          <a:xfrm>
            <a:off x="8487266" y="189845"/>
            <a:ext cx="642942" cy="467595"/>
          </a:xfrm>
          <a:prstGeom prst="rect">
            <a:avLst/>
          </a:prstGeom>
          <a:noFill/>
        </p:spPr>
      </p:pic>
      <p:pic>
        <p:nvPicPr>
          <p:cNvPr id="11266" name="Picture 2" descr="C:\Documents and Settings\Ivana\Desktop\nastava\elementi visokogradnje\EV1\vježbe\audiotorne\materijal\1. program\mat_3\Picture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3870" y="1127534"/>
            <a:ext cx="7584554" cy="488038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22092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8"/>
          <p:cNvSpPr txBox="1"/>
          <p:nvPr/>
        </p:nvSpPr>
        <p:spPr>
          <a:xfrm>
            <a:off x="214282" y="189021"/>
            <a:ext cx="421484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defTabSz="1076325">
              <a:buFont typeface="Wingdings" pitchFamily="2" charset="2"/>
              <a:buChar char="§"/>
              <a:tabLst>
                <a:tab pos="180975" algn="l"/>
                <a:tab pos="806450" algn="l"/>
              </a:tabLst>
            </a:pPr>
            <a:r>
              <a:rPr lang="hr-HR" sz="1600" b="1" dirty="0" smtClean="0"/>
              <a:t>Stubište na lomljenoj ploči</a:t>
            </a:r>
            <a:endParaRPr lang="hr-HR" sz="1600" dirty="0" smtClean="0"/>
          </a:p>
          <a:p>
            <a:pPr defTabSz="1076325">
              <a:tabLst>
                <a:tab pos="180975" algn="l"/>
                <a:tab pos="806450" algn="l"/>
              </a:tabLst>
            </a:pPr>
            <a:r>
              <a:rPr lang="hr-HR" sz="1600" dirty="0"/>
              <a:t>	</a:t>
            </a:r>
            <a:r>
              <a:rPr lang="hr-HR" sz="1600" dirty="0" smtClean="0"/>
              <a:t>	</a:t>
            </a:r>
          </a:p>
          <a:p>
            <a:pPr>
              <a:tabLst>
                <a:tab pos="180975" algn="l"/>
                <a:tab pos="714375" algn="l"/>
              </a:tabLst>
            </a:pPr>
            <a:r>
              <a:rPr lang="hr-HR" sz="1600" dirty="0" smtClean="0"/>
              <a:t>	</a:t>
            </a:r>
            <a:endParaRPr lang="hr-HR" sz="1600" b="1" dirty="0" smtClean="0">
              <a:latin typeface="Calibri" pitchFamily="34" charset="0"/>
              <a:cs typeface="Calibri" pitchFamily="34" charset="0"/>
            </a:endParaRPr>
          </a:p>
          <a:p>
            <a:r>
              <a:rPr lang="hr-HR" sz="1600" dirty="0" smtClean="0">
                <a:latin typeface="Calibri" pitchFamily="34" charset="0"/>
                <a:cs typeface="Calibri" pitchFamily="34" charset="0"/>
              </a:rPr>
              <a:t>	</a:t>
            </a:r>
            <a:endParaRPr lang="vi-VN" sz="1600" dirty="0" smtClean="0">
              <a:latin typeface="Calibri" pitchFamily="34" charset="0"/>
              <a:cs typeface="Calibri" pitchFamily="34" charset="0"/>
            </a:endParaRPr>
          </a:p>
          <a:p>
            <a:endParaRPr lang="hr-HR" sz="1600" dirty="0" smtClean="0"/>
          </a:p>
          <a:p>
            <a:endParaRPr lang="hr-HR" sz="16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15" t="20423" r="25219" b="12716"/>
          <a:stretch/>
        </p:blipFill>
        <p:spPr bwMode="auto">
          <a:xfrm>
            <a:off x="971600" y="1052736"/>
            <a:ext cx="7179907" cy="52570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28801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Documents and Settings\Ivana\Desktop\nastava\elementi visokogradnje\EV1\vježbe\audiotorne\materijal\1. program\mat_3\100\5.jpg"/>
          <p:cNvPicPr>
            <a:picLocks noChangeAspect="1" noChangeArrowheads="1"/>
          </p:cNvPicPr>
          <p:nvPr/>
        </p:nvPicPr>
        <p:blipFill>
          <a:blip r:embed="rId2" cstate="print"/>
          <a:srcRect l="6581" r="6376"/>
          <a:stretch>
            <a:fillRect/>
          </a:stretch>
        </p:blipFill>
        <p:spPr bwMode="auto">
          <a:xfrm>
            <a:off x="4842108" y="0"/>
            <a:ext cx="4301891" cy="6857999"/>
          </a:xfrm>
          <a:prstGeom prst="rect">
            <a:avLst/>
          </a:prstGeom>
          <a:noFill/>
        </p:spPr>
      </p:pic>
      <p:pic>
        <p:nvPicPr>
          <p:cNvPr id="3076" name="Picture 4" descr="C:\Documents and Settings\Ivana\Desktop\nastava\elementi visokogradnje\EV1\vježbe\audiotorne\materijal\1. program\mat_3\stubiš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4503881"/>
            <a:ext cx="3960440" cy="1661423"/>
          </a:xfrm>
          <a:prstGeom prst="rect">
            <a:avLst/>
          </a:prstGeom>
          <a:noFill/>
        </p:spPr>
      </p:pic>
      <p:sp>
        <p:nvSpPr>
          <p:cNvPr id="4" name="TextBox 8"/>
          <p:cNvSpPr txBox="1"/>
          <p:nvPr/>
        </p:nvSpPr>
        <p:spPr>
          <a:xfrm>
            <a:off x="214282" y="357166"/>
            <a:ext cx="5221814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80975" algn="l"/>
                <a:tab pos="714375" algn="l"/>
              </a:tabLst>
            </a:pPr>
            <a:r>
              <a:rPr lang="hr-HR" sz="1600" dirty="0" smtClean="0"/>
              <a:t>- dimenzioniranje stubišta po formuli:</a:t>
            </a:r>
          </a:p>
          <a:p>
            <a:pPr>
              <a:tabLst>
                <a:tab pos="180975" algn="l"/>
                <a:tab pos="714375" algn="l"/>
              </a:tabLst>
            </a:pPr>
            <a:r>
              <a:rPr lang="hr-HR" sz="1600" b="1" dirty="0" smtClean="0">
                <a:solidFill>
                  <a:srgbClr val="FF0000"/>
                </a:solidFill>
              </a:rPr>
              <a:t>				</a:t>
            </a:r>
            <a:r>
              <a:rPr lang="hr-HR" sz="3200" b="1" dirty="0" smtClean="0">
                <a:solidFill>
                  <a:srgbClr val="FF0000"/>
                </a:solidFill>
              </a:rPr>
              <a:t>2v + š =63</a:t>
            </a:r>
          </a:p>
          <a:p>
            <a:pPr>
              <a:buFontTx/>
              <a:buChar char="-"/>
              <a:tabLst>
                <a:tab pos="180975" algn="l"/>
                <a:tab pos="714375" algn="l"/>
              </a:tabLst>
            </a:pPr>
            <a:r>
              <a:rPr lang="hr-HR" sz="1600" b="1" dirty="0" smtClean="0"/>
              <a:t>hodna linija </a:t>
            </a:r>
            <a:r>
              <a:rPr lang="hr-HR" sz="1600" dirty="0" smtClean="0"/>
              <a:t>i dimenzije stuba</a:t>
            </a:r>
          </a:p>
          <a:p>
            <a:pPr>
              <a:buFontTx/>
              <a:buChar char="-"/>
              <a:tabLst>
                <a:tab pos="180975" algn="l"/>
                <a:tab pos="714375" algn="l"/>
              </a:tabLst>
            </a:pPr>
            <a:endParaRPr lang="hr-HR" sz="1600" dirty="0" smtClean="0"/>
          </a:p>
          <a:p>
            <a:pPr>
              <a:tabLst>
                <a:tab pos="180975" algn="l"/>
                <a:tab pos="714375" algn="l"/>
              </a:tabLst>
            </a:pPr>
            <a:r>
              <a:rPr lang="hr-HR" sz="1600" dirty="0" smtClean="0"/>
              <a:t>- gornji broj znači broj širina stuba x širina stube u cm</a:t>
            </a:r>
          </a:p>
          <a:p>
            <a:pPr>
              <a:tabLst>
                <a:tab pos="180975" algn="l"/>
                <a:tab pos="714375" algn="l"/>
              </a:tabLst>
            </a:pPr>
            <a:r>
              <a:rPr lang="hr-HR" sz="1600" dirty="0" smtClean="0"/>
              <a:t>- donji broj znači broj visina stuba x visina stube u cm</a:t>
            </a:r>
          </a:p>
          <a:p>
            <a:pPr>
              <a:tabLst>
                <a:tab pos="180975" algn="l"/>
                <a:tab pos="714375" algn="l"/>
              </a:tabLst>
            </a:pPr>
            <a:endParaRPr lang="hr-HR" sz="1600" dirty="0" smtClean="0"/>
          </a:p>
          <a:p>
            <a:pPr>
              <a:tabLst>
                <a:tab pos="180975" algn="l"/>
                <a:tab pos="714375" algn="l"/>
              </a:tabLst>
            </a:pPr>
            <a:endParaRPr lang="hr-HR" sz="1600" dirty="0" smtClean="0"/>
          </a:p>
          <a:p>
            <a:pPr>
              <a:tabLst>
                <a:tab pos="180975" algn="l"/>
                <a:tab pos="714375" algn="l"/>
              </a:tabLst>
            </a:pPr>
            <a:endParaRPr lang="hr-HR" sz="1600" dirty="0" smtClean="0"/>
          </a:p>
          <a:p>
            <a:pPr>
              <a:tabLst>
                <a:tab pos="180975" algn="l"/>
                <a:tab pos="714375" algn="l"/>
              </a:tabLst>
            </a:pPr>
            <a:endParaRPr lang="hr-HR" sz="1600" dirty="0" smtClean="0"/>
          </a:p>
          <a:p>
            <a:pPr>
              <a:tabLst>
                <a:tab pos="180975" algn="l"/>
                <a:tab pos="714375" algn="l"/>
              </a:tabLst>
            </a:pPr>
            <a:endParaRPr lang="hr-HR" sz="1600" dirty="0" smtClean="0"/>
          </a:p>
          <a:p>
            <a:pPr>
              <a:tabLst>
                <a:tab pos="180975" algn="l"/>
                <a:tab pos="714375" algn="l"/>
              </a:tabLst>
            </a:pPr>
            <a:endParaRPr lang="hr-HR" sz="1600" dirty="0" smtClean="0"/>
          </a:p>
          <a:p>
            <a:pPr algn="ctr">
              <a:tabLst>
                <a:tab pos="180975" algn="l"/>
                <a:tab pos="714375" algn="l"/>
              </a:tabLst>
            </a:pPr>
            <a:r>
              <a:rPr lang="hr-HR" sz="1600" b="1" dirty="0" smtClean="0">
                <a:solidFill>
                  <a:srgbClr val="FF0000"/>
                </a:solidFill>
              </a:rPr>
              <a:t>BROJ ŠIRINA JE UVIJEK MANJI ZA 1!!!</a:t>
            </a:r>
          </a:p>
          <a:p>
            <a:pPr>
              <a:buFontTx/>
              <a:buChar char="-"/>
              <a:tabLst>
                <a:tab pos="180975" algn="l"/>
                <a:tab pos="714375" algn="l"/>
              </a:tabLst>
            </a:pPr>
            <a:endParaRPr lang="hr-HR" sz="1600" dirty="0" smtClean="0"/>
          </a:p>
          <a:p>
            <a:pPr>
              <a:tabLst>
                <a:tab pos="180975" algn="l"/>
                <a:tab pos="714375" algn="l"/>
              </a:tabLst>
            </a:pPr>
            <a:r>
              <a:rPr lang="hr-HR" sz="1600" b="1" dirty="0" smtClean="0"/>
              <a:t>! voditi računa o razmaku između stubišta i </a:t>
            </a:r>
          </a:p>
          <a:p>
            <a:pPr>
              <a:tabLst>
                <a:tab pos="180975" algn="l"/>
                <a:tab pos="714375" algn="l"/>
              </a:tabLst>
            </a:pPr>
            <a:r>
              <a:rPr lang="hr-HR" sz="1600" b="1" dirty="0" smtClean="0"/>
              <a:t>zida  - 120cm</a:t>
            </a:r>
          </a:p>
          <a:p>
            <a:pPr>
              <a:tabLst>
                <a:tab pos="180975" algn="l"/>
                <a:tab pos="714375" algn="l"/>
              </a:tabLst>
            </a:pPr>
            <a:endParaRPr lang="hr-HR" sz="1600" b="1" dirty="0" smtClean="0"/>
          </a:p>
          <a:p>
            <a:pPr>
              <a:tabLst>
                <a:tab pos="180975" algn="l"/>
                <a:tab pos="714375" algn="l"/>
              </a:tabLst>
            </a:pPr>
            <a:endParaRPr lang="hr-HR" sz="1600" b="1" dirty="0" smtClean="0"/>
          </a:p>
          <a:p>
            <a:pPr>
              <a:tabLst>
                <a:tab pos="180975" algn="l"/>
                <a:tab pos="714375" algn="l"/>
              </a:tabLst>
            </a:pPr>
            <a:endParaRPr lang="hr-HR" sz="1600" b="1" dirty="0" smtClean="0"/>
          </a:p>
          <a:p>
            <a:pPr>
              <a:tabLst>
                <a:tab pos="180975" algn="l"/>
                <a:tab pos="714375" algn="l"/>
              </a:tabLst>
            </a:pPr>
            <a:endParaRPr lang="hr-HR" sz="1600" b="1" dirty="0" smtClean="0"/>
          </a:p>
          <a:p>
            <a:pPr>
              <a:tabLst>
                <a:tab pos="180975" algn="l"/>
                <a:tab pos="714375" algn="l"/>
              </a:tabLst>
            </a:pPr>
            <a:endParaRPr lang="hr-HR" sz="1600" b="1" dirty="0" smtClean="0"/>
          </a:p>
          <a:p>
            <a:pPr>
              <a:tabLst>
                <a:tab pos="180975" algn="l"/>
                <a:tab pos="714375" algn="l"/>
              </a:tabLst>
            </a:pPr>
            <a:endParaRPr lang="hr-HR" sz="1600" b="1" dirty="0" smtClean="0"/>
          </a:p>
          <a:p>
            <a:pPr>
              <a:tabLst>
                <a:tab pos="180975" algn="l"/>
                <a:tab pos="714375" algn="l"/>
              </a:tabLst>
            </a:pPr>
            <a:endParaRPr lang="hr-HR" sz="1600" b="1" dirty="0" smtClean="0"/>
          </a:p>
          <a:p>
            <a:pPr>
              <a:tabLst>
                <a:tab pos="180975" algn="l"/>
                <a:tab pos="714375" algn="l"/>
              </a:tabLst>
            </a:pPr>
            <a:endParaRPr lang="hr-HR" sz="1600" dirty="0"/>
          </a:p>
        </p:txBody>
      </p:sp>
      <p:cxnSp>
        <p:nvCxnSpPr>
          <p:cNvPr id="5" name="Ravni poveznik 10"/>
          <p:cNvCxnSpPr/>
          <p:nvPr/>
        </p:nvCxnSpPr>
        <p:spPr>
          <a:xfrm rot="5400000" flipH="1" flipV="1">
            <a:off x="2486272" y="5154688"/>
            <a:ext cx="428628" cy="1588"/>
          </a:xfrm>
          <a:prstGeom prst="line">
            <a:avLst/>
          </a:prstGeom>
          <a:ln>
            <a:solidFill>
              <a:schemeClr val="tx1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kstniOkvir 12"/>
          <p:cNvSpPr txBox="1"/>
          <p:nvPr/>
        </p:nvSpPr>
        <p:spPr>
          <a:xfrm>
            <a:off x="2000232" y="5004930"/>
            <a:ext cx="6767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1400" dirty="0" smtClean="0"/>
              <a:t>120cm</a:t>
            </a:r>
            <a:endParaRPr lang="hr-HR" sz="1400" dirty="0"/>
          </a:p>
        </p:txBody>
      </p:sp>
      <p:cxnSp>
        <p:nvCxnSpPr>
          <p:cNvPr id="7" name="Ravni poveznik 13"/>
          <p:cNvCxnSpPr/>
          <p:nvPr/>
        </p:nvCxnSpPr>
        <p:spPr>
          <a:xfrm>
            <a:off x="3357554" y="5576434"/>
            <a:ext cx="571504" cy="1588"/>
          </a:xfrm>
          <a:prstGeom prst="line">
            <a:avLst/>
          </a:prstGeom>
          <a:ln>
            <a:solidFill>
              <a:schemeClr val="tx1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kstniOkvir 17"/>
          <p:cNvSpPr txBox="1"/>
          <p:nvPr/>
        </p:nvSpPr>
        <p:spPr>
          <a:xfrm>
            <a:off x="3286116" y="5290682"/>
            <a:ext cx="6767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1400" dirty="0" smtClean="0"/>
              <a:t>120cm</a:t>
            </a:r>
            <a:endParaRPr lang="hr-HR" sz="1400" dirty="0"/>
          </a:p>
        </p:txBody>
      </p:sp>
      <p:cxnSp>
        <p:nvCxnSpPr>
          <p:cNvPr id="9" name="Ravni poveznik 18"/>
          <p:cNvCxnSpPr/>
          <p:nvPr/>
        </p:nvCxnSpPr>
        <p:spPr>
          <a:xfrm>
            <a:off x="799340" y="5599733"/>
            <a:ext cx="571504" cy="1588"/>
          </a:xfrm>
          <a:prstGeom prst="line">
            <a:avLst/>
          </a:prstGeom>
          <a:ln>
            <a:solidFill>
              <a:schemeClr val="tx1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kstniOkvir 19"/>
          <p:cNvSpPr txBox="1"/>
          <p:nvPr/>
        </p:nvSpPr>
        <p:spPr>
          <a:xfrm>
            <a:off x="763572" y="5312707"/>
            <a:ext cx="6767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1400" dirty="0" smtClean="0"/>
              <a:t>120cm</a:t>
            </a:r>
            <a:endParaRPr lang="hr-HR" sz="1400" dirty="0"/>
          </a:p>
        </p:txBody>
      </p:sp>
      <p:pic>
        <p:nvPicPr>
          <p:cNvPr id="14" name="Picture 13" descr="D:\01_Natasa_faks\03_priprema\01_ELVIS\01_ELVIS_AUDITORNE\materijal\mat_6\07_stubiste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75" t="30057" r="46708" b="64830"/>
          <a:stretch/>
        </p:blipFill>
        <p:spPr bwMode="auto">
          <a:xfrm>
            <a:off x="467544" y="2348880"/>
            <a:ext cx="2304256" cy="1008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6" name="Ravni poveznik 10"/>
          <p:cNvCxnSpPr/>
          <p:nvPr/>
        </p:nvCxnSpPr>
        <p:spPr>
          <a:xfrm flipV="1">
            <a:off x="3059832" y="2420888"/>
            <a:ext cx="1588" cy="864096"/>
          </a:xfrm>
          <a:prstGeom prst="line">
            <a:avLst/>
          </a:prstGeom>
          <a:ln>
            <a:solidFill>
              <a:schemeClr val="tx1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kstniOkvir 12"/>
          <p:cNvSpPr txBox="1"/>
          <p:nvPr/>
        </p:nvSpPr>
        <p:spPr>
          <a:xfrm>
            <a:off x="3059832" y="2689175"/>
            <a:ext cx="6687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1400" b="1" dirty="0" smtClean="0"/>
              <a:t> 90 cm</a:t>
            </a:r>
          </a:p>
        </p:txBody>
      </p:sp>
      <p:sp>
        <p:nvSpPr>
          <p:cNvPr id="19" name="TekstniOkvir 12"/>
          <p:cNvSpPr txBox="1"/>
          <p:nvPr/>
        </p:nvSpPr>
        <p:spPr>
          <a:xfrm>
            <a:off x="3707904" y="2564904"/>
            <a:ext cx="10147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r-HR" sz="1400" dirty="0" smtClean="0"/>
              <a:t>širina kraka</a:t>
            </a:r>
          </a:p>
          <a:p>
            <a:pPr algn="ctr"/>
            <a:r>
              <a:rPr lang="hr-HR" sz="1400" dirty="0" smtClean="0"/>
              <a:t>stubišta</a:t>
            </a:r>
            <a:endParaRPr lang="hr-HR" sz="1400" dirty="0"/>
          </a:p>
        </p:txBody>
      </p:sp>
      <p:sp>
        <p:nvSpPr>
          <p:cNvPr id="2" name="Pravokutnik 1"/>
          <p:cNvSpPr/>
          <p:nvPr/>
        </p:nvSpPr>
        <p:spPr>
          <a:xfrm>
            <a:off x="1979712" y="2636912"/>
            <a:ext cx="203770" cy="144016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r-HR">
              <a:solidFill>
                <a:schemeClr val="bg1"/>
              </a:solidFill>
            </a:endParaRPr>
          </a:p>
        </p:txBody>
      </p:sp>
      <p:sp>
        <p:nvSpPr>
          <p:cNvPr id="17" name="Pravokutnik 16"/>
          <p:cNvSpPr/>
          <p:nvPr/>
        </p:nvSpPr>
        <p:spPr>
          <a:xfrm>
            <a:off x="2221966" y="2492896"/>
            <a:ext cx="189794" cy="288032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r-HR">
              <a:solidFill>
                <a:schemeClr val="bg1"/>
              </a:solidFill>
            </a:endParaRPr>
          </a:p>
        </p:txBody>
      </p:sp>
      <p:sp>
        <p:nvSpPr>
          <p:cNvPr id="20" name="Pravokutnik 19"/>
          <p:cNvSpPr/>
          <p:nvPr/>
        </p:nvSpPr>
        <p:spPr>
          <a:xfrm>
            <a:off x="1691680" y="2492896"/>
            <a:ext cx="203770" cy="144016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r-HR">
              <a:solidFill>
                <a:schemeClr val="bg1"/>
              </a:solidFill>
            </a:endParaRPr>
          </a:p>
        </p:txBody>
      </p:sp>
      <p:sp>
        <p:nvSpPr>
          <p:cNvPr id="21" name="Pravokutnik 20"/>
          <p:cNvSpPr/>
          <p:nvPr/>
        </p:nvSpPr>
        <p:spPr>
          <a:xfrm>
            <a:off x="1440360" y="2492896"/>
            <a:ext cx="203770" cy="144016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r-HR">
              <a:solidFill>
                <a:schemeClr val="bg1"/>
              </a:solidFill>
            </a:endParaRPr>
          </a:p>
        </p:txBody>
      </p:sp>
      <p:sp>
        <p:nvSpPr>
          <p:cNvPr id="22" name="Pravokutnik 21"/>
          <p:cNvSpPr/>
          <p:nvPr/>
        </p:nvSpPr>
        <p:spPr>
          <a:xfrm>
            <a:off x="1203477" y="2458492"/>
            <a:ext cx="203770" cy="144016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r-HR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8"/>
          <p:cNvSpPr txBox="1"/>
          <p:nvPr/>
        </p:nvSpPr>
        <p:spPr>
          <a:xfrm>
            <a:off x="251520" y="332656"/>
            <a:ext cx="457374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80975" algn="l"/>
                <a:tab pos="714375" algn="l"/>
              </a:tabLst>
            </a:pPr>
            <a:endParaRPr lang="hr-HR" sz="1600" dirty="0" smtClean="0"/>
          </a:p>
          <a:p>
            <a:pPr>
              <a:buFontTx/>
              <a:buChar char="-"/>
              <a:tabLst>
                <a:tab pos="180975" algn="l"/>
                <a:tab pos="714375" algn="l"/>
              </a:tabLst>
            </a:pPr>
            <a:r>
              <a:rPr lang="hr-HR" sz="1600" b="1" dirty="0" smtClean="0"/>
              <a:t>ucrtati grede	</a:t>
            </a:r>
          </a:p>
          <a:p>
            <a:pPr lvl="1">
              <a:buFontTx/>
              <a:buChar char="-"/>
              <a:tabLst>
                <a:tab pos="180975" algn="l"/>
                <a:tab pos="714375" algn="l"/>
              </a:tabLst>
            </a:pPr>
            <a:r>
              <a:rPr lang="hr-HR" sz="1600" dirty="0" smtClean="0"/>
              <a:t> povezuju vertikalne serklaže</a:t>
            </a:r>
          </a:p>
          <a:p>
            <a:pPr lvl="1">
              <a:buFontTx/>
              <a:buChar char="-"/>
              <a:tabLst>
                <a:tab pos="180975" algn="l"/>
                <a:tab pos="714375" algn="l"/>
              </a:tabLst>
            </a:pPr>
            <a:r>
              <a:rPr lang="hr-HR" sz="1600" dirty="0" smtClean="0"/>
              <a:t> nalaze se nad otvorima</a:t>
            </a:r>
          </a:p>
          <a:p>
            <a:pPr lvl="1">
              <a:buFontTx/>
              <a:buChar char="-"/>
              <a:tabLst>
                <a:tab pos="180975" algn="l"/>
                <a:tab pos="714375" algn="l"/>
              </a:tabLst>
            </a:pPr>
            <a:r>
              <a:rPr lang="hr-HR" sz="1600" dirty="0" smtClean="0"/>
              <a:t> kod stubišta ako ste se odlučili za stubište na podestnim gredama </a:t>
            </a:r>
          </a:p>
          <a:p>
            <a:pPr>
              <a:tabLst>
                <a:tab pos="180975" algn="l"/>
                <a:tab pos="714375" algn="l"/>
              </a:tabLst>
            </a:pPr>
            <a:endParaRPr lang="hr-HR" sz="1600" dirty="0" smtClean="0"/>
          </a:p>
          <a:p>
            <a:pPr>
              <a:tabLst>
                <a:tab pos="180975" algn="l"/>
                <a:tab pos="714375" algn="l"/>
                <a:tab pos="1698625" algn="l"/>
              </a:tabLst>
            </a:pPr>
            <a:r>
              <a:rPr lang="hr-HR" sz="1600" dirty="0" smtClean="0"/>
              <a:t>				</a:t>
            </a:r>
            <a:endParaRPr lang="hr-HR" sz="1600" dirty="0"/>
          </a:p>
        </p:txBody>
      </p:sp>
      <p:pic>
        <p:nvPicPr>
          <p:cNvPr id="3074" name="Picture 2" descr="C:\Documents and Settings\Ivana\Desktop\nastava\elementi visokogradnje\EV1\vježbe\audiotorne\materijal\1. program\mat_3\100\9.jpg"/>
          <p:cNvPicPr>
            <a:picLocks noChangeAspect="1" noChangeArrowheads="1"/>
          </p:cNvPicPr>
          <p:nvPr/>
        </p:nvPicPr>
        <p:blipFill>
          <a:blip r:embed="rId2" cstate="print"/>
          <a:srcRect r="7032"/>
          <a:stretch>
            <a:fillRect/>
          </a:stretch>
        </p:blipFill>
        <p:spPr bwMode="auto">
          <a:xfrm>
            <a:off x="4549326" y="1"/>
            <a:ext cx="4594673" cy="6858000"/>
          </a:xfrm>
          <a:prstGeom prst="rect">
            <a:avLst/>
          </a:prstGeom>
          <a:noFill/>
        </p:spPr>
      </p:pic>
      <p:pic>
        <p:nvPicPr>
          <p:cNvPr id="5" name="Picture 2" descr="C:\Documents and Settings\Ivana\Desktop\nastava\elementi visokogradnje\EV1\vježbe\audiotorne\materijal\1. program\mat_3\100\9.jpg"/>
          <p:cNvPicPr>
            <a:picLocks noChangeAspect="1" noChangeArrowheads="1"/>
          </p:cNvPicPr>
          <p:nvPr/>
        </p:nvPicPr>
        <p:blipFill>
          <a:blip r:embed="rId3" cstate="print"/>
          <a:srcRect l="29429" t="24593" r="40824" b="46973"/>
          <a:stretch>
            <a:fillRect/>
          </a:stretch>
        </p:blipFill>
        <p:spPr bwMode="auto">
          <a:xfrm>
            <a:off x="251520" y="1988840"/>
            <a:ext cx="3528392" cy="46805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8"/>
          <p:cNvSpPr txBox="1"/>
          <p:nvPr/>
        </p:nvSpPr>
        <p:spPr>
          <a:xfrm>
            <a:off x="214282" y="357166"/>
            <a:ext cx="522181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Char char="-"/>
              <a:tabLst>
                <a:tab pos="180975" algn="l"/>
                <a:tab pos="714375" algn="l"/>
              </a:tabLst>
            </a:pPr>
            <a:r>
              <a:rPr lang="hr-HR" sz="1600" dirty="0" smtClean="0"/>
              <a:t>nacrtati i </a:t>
            </a:r>
            <a:r>
              <a:rPr lang="hr-HR" sz="1600" b="1" dirty="0" smtClean="0"/>
              <a:t>dimenzionirati</a:t>
            </a:r>
            <a:r>
              <a:rPr lang="hr-HR" sz="1600" dirty="0" smtClean="0"/>
              <a:t> vanjske stube</a:t>
            </a:r>
          </a:p>
          <a:p>
            <a:pPr>
              <a:tabLst>
                <a:tab pos="180975" algn="l"/>
                <a:tab pos="714375" algn="l"/>
              </a:tabLst>
            </a:pPr>
            <a:r>
              <a:rPr lang="hr-HR" sz="1600" dirty="0" smtClean="0"/>
              <a:t>(visina vanjske stube može biti i 15 cm)</a:t>
            </a:r>
          </a:p>
          <a:p>
            <a:pPr>
              <a:tabLst>
                <a:tab pos="180975" algn="l"/>
                <a:tab pos="714375" algn="l"/>
              </a:tabLst>
            </a:pPr>
            <a:endParaRPr lang="hr-HR" sz="1600" dirty="0" smtClean="0"/>
          </a:p>
          <a:p>
            <a:pPr>
              <a:tabLst>
                <a:tab pos="180975" algn="l"/>
                <a:tab pos="714375" algn="l"/>
              </a:tabLst>
            </a:pPr>
            <a:r>
              <a:rPr lang="hr-HR" sz="1600" dirty="0" smtClean="0"/>
              <a:t>- nacrtati rampu/spust u garažu koja je u podrumu</a:t>
            </a:r>
            <a:endParaRPr lang="hr-HR" sz="1600" b="1" dirty="0" smtClean="0"/>
          </a:p>
          <a:p>
            <a:pPr>
              <a:tabLst>
                <a:tab pos="180975" algn="l"/>
                <a:tab pos="714375" algn="l"/>
              </a:tabLst>
            </a:pPr>
            <a:endParaRPr lang="hr-HR" sz="1600" b="1" dirty="0" smtClean="0"/>
          </a:p>
          <a:p>
            <a:pPr>
              <a:tabLst>
                <a:tab pos="180975" algn="l"/>
                <a:tab pos="714375" algn="l"/>
              </a:tabLst>
            </a:pPr>
            <a:endParaRPr lang="hr-HR" sz="1600" b="1" dirty="0" smtClean="0"/>
          </a:p>
          <a:p>
            <a:pPr>
              <a:tabLst>
                <a:tab pos="180975" algn="l"/>
                <a:tab pos="714375" algn="l"/>
              </a:tabLst>
            </a:pPr>
            <a:endParaRPr lang="hr-HR" sz="1600" b="1" dirty="0" smtClean="0"/>
          </a:p>
          <a:p>
            <a:pPr>
              <a:tabLst>
                <a:tab pos="180975" algn="l"/>
                <a:tab pos="714375" algn="l"/>
              </a:tabLst>
            </a:pPr>
            <a:endParaRPr lang="hr-HR" sz="1600" b="1" dirty="0" smtClean="0"/>
          </a:p>
          <a:p>
            <a:pPr>
              <a:tabLst>
                <a:tab pos="180975" algn="l"/>
                <a:tab pos="714375" algn="l"/>
              </a:tabLst>
            </a:pPr>
            <a:endParaRPr lang="hr-HR" sz="1600" b="1" dirty="0" smtClean="0"/>
          </a:p>
          <a:p>
            <a:pPr>
              <a:tabLst>
                <a:tab pos="180975" algn="l"/>
                <a:tab pos="714375" algn="l"/>
              </a:tabLst>
            </a:pPr>
            <a:endParaRPr lang="hr-HR" sz="1600" b="1" dirty="0" smtClean="0"/>
          </a:p>
          <a:p>
            <a:pPr>
              <a:tabLst>
                <a:tab pos="180975" algn="l"/>
                <a:tab pos="714375" algn="l"/>
              </a:tabLst>
            </a:pPr>
            <a:endParaRPr lang="hr-HR" sz="1600" b="1" dirty="0" smtClean="0"/>
          </a:p>
          <a:p>
            <a:pPr>
              <a:tabLst>
                <a:tab pos="180975" algn="l"/>
                <a:tab pos="714375" algn="l"/>
              </a:tabLst>
            </a:pPr>
            <a:endParaRPr lang="hr-HR" sz="1600" dirty="0"/>
          </a:p>
        </p:txBody>
      </p:sp>
      <p:pic>
        <p:nvPicPr>
          <p:cNvPr id="17" name="Picture 3" descr="C:\Documents and Settings\Ivana\Desktop\nastava\elementi visokogradnje\EV1\vježbe\audiotorne\materijal\1. program\mat_3\100\5.jpg"/>
          <p:cNvPicPr>
            <a:picLocks noChangeAspect="1" noChangeArrowheads="1"/>
          </p:cNvPicPr>
          <p:nvPr/>
        </p:nvPicPr>
        <p:blipFill>
          <a:blip r:embed="rId2" cstate="print"/>
          <a:srcRect l="6581" r="6376"/>
          <a:stretch>
            <a:fillRect/>
          </a:stretch>
        </p:blipFill>
        <p:spPr bwMode="auto">
          <a:xfrm>
            <a:off x="4842108" y="0"/>
            <a:ext cx="4301891" cy="6857999"/>
          </a:xfrm>
          <a:prstGeom prst="rect">
            <a:avLst/>
          </a:prstGeom>
          <a:noFill/>
        </p:spPr>
      </p:pic>
      <p:pic>
        <p:nvPicPr>
          <p:cNvPr id="20" name="Picture 3" descr="C:\Documents and Settings\Ivana\Desktop\nastava\elementi visokogradnje\EV1\vježbe\audiotorne\materijal\1. program\mat_3\100\5.jpg"/>
          <p:cNvPicPr>
            <a:picLocks noChangeAspect="1" noChangeArrowheads="1"/>
          </p:cNvPicPr>
          <p:nvPr/>
        </p:nvPicPr>
        <p:blipFill>
          <a:blip r:embed="rId3" cstate="print"/>
          <a:srcRect l="33000" t="51484" r="27662" b="22823"/>
          <a:stretch>
            <a:fillRect/>
          </a:stretch>
        </p:blipFill>
        <p:spPr bwMode="auto">
          <a:xfrm>
            <a:off x="251520" y="1700808"/>
            <a:ext cx="3672408" cy="3328370"/>
          </a:xfrm>
          <a:prstGeom prst="rect">
            <a:avLst/>
          </a:prstGeom>
          <a:noFill/>
        </p:spPr>
      </p:pic>
      <p:sp>
        <p:nvSpPr>
          <p:cNvPr id="21" name="Rectangle 20"/>
          <p:cNvSpPr/>
          <p:nvPr/>
        </p:nvSpPr>
        <p:spPr>
          <a:xfrm>
            <a:off x="899592" y="3789040"/>
            <a:ext cx="96532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sz="1200" b="1" dirty="0" smtClean="0"/>
              <a:t>potporni zid</a:t>
            </a:r>
          </a:p>
          <a:p>
            <a:r>
              <a:rPr lang="hr-HR" sz="1200" b="1" dirty="0" smtClean="0"/>
              <a:t>u pogledu </a:t>
            </a:r>
            <a:endParaRPr lang="hr-HR" sz="1200" b="1" dirty="0"/>
          </a:p>
        </p:txBody>
      </p:sp>
      <p:cxnSp>
        <p:nvCxnSpPr>
          <p:cNvPr id="23" name="Straight Connector 22"/>
          <p:cNvCxnSpPr/>
          <p:nvPr/>
        </p:nvCxnSpPr>
        <p:spPr>
          <a:xfrm>
            <a:off x="1331640" y="4293096"/>
            <a:ext cx="936104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635896" y="5949280"/>
            <a:ext cx="5328592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r-HR" sz="4400" b="1" dirty="0" smtClean="0">
                <a:solidFill>
                  <a:srgbClr val="FF0000"/>
                </a:solidFill>
              </a:rPr>
              <a:t>za sljedeći put</a:t>
            </a:r>
          </a:p>
          <a:p>
            <a:endParaRPr lang="hr-HR" sz="2000" dirty="0" smtClean="0">
              <a:solidFill>
                <a:srgbClr val="FF0000"/>
              </a:solidFill>
            </a:endParaRPr>
          </a:p>
          <a:p>
            <a:endParaRPr lang="hr-H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7" descr="C:\Users\korisnik\Desktop\1 auditorne\papirhamerb1_hamer_proming-hch.h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95936" y="2852936"/>
            <a:ext cx="2664296" cy="1998222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0" y="0"/>
            <a:ext cx="2843808" cy="74174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400" dirty="0" smtClean="0"/>
              <a:t>Neke vrste crtaćeg papira:</a:t>
            </a:r>
          </a:p>
          <a:p>
            <a:r>
              <a:rPr lang="hr-HR" sz="1400" dirty="0" smtClean="0"/>
              <a:t>Tvrdi crtaći papir</a:t>
            </a:r>
          </a:p>
          <a:p>
            <a:r>
              <a:rPr lang="hr-HR" sz="1400" dirty="0" smtClean="0"/>
              <a:t>	-hamer papir</a:t>
            </a:r>
          </a:p>
          <a:p>
            <a:r>
              <a:rPr lang="hr-HR" sz="1400" dirty="0" smtClean="0"/>
              <a:t>	-</a:t>
            </a:r>
            <a:r>
              <a:rPr lang="hr-HR" sz="1400" dirty="0" err="1" smtClean="0"/>
              <a:t>schoellers</a:t>
            </a:r>
            <a:r>
              <a:rPr lang="hr-HR" sz="1400" dirty="0" smtClean="0"/>
              <a:t> hamer</a:t>
            </a:r>
          </a:p>
          <a:p>
            <a:r>
              <a:rPr lang="hr-HR" sz="1400" dirty="0" smtClean="0"/>
              <a:t>               - - - - - - - - - - - - - - - - - - - - -</a:t>
            </a:r>
          </a:p>
          <a:p>
            <a:r>
              <a:rPr lang="hr-HR" sz="1400" dirty="0" smtClean="0"/>
              <a:t>	-</a:t>
            </a:r>
            <a:r>
              <a:rPr lang="hr-HR" sz="1400" dirty="0" err="1" smtClean="0"/>
              <a:t>skizzen</a:t>
            </a:r>
            <a:r>
              <a:rPr lang="hr-HR" sz="1400" dirty="0" smtClean="0"/>
              <a:t> papir</a:t>
            </a:r>
          </a:p>
          <a:p>
            <a:r>
              <a:rPr lang="hr-HR" sz="1400" dirty="0" smtClean="0"/>
              <a:t>	-paus papir</a:t>
            </a:r>
          </a:p>
          <a:p>
            <a:endParaRPr lang="hr-HR" sz="1400" dirty="0" smtClean="0"/>
          </a:p>
          <a:p>
            <a:endParaRPr lang="hr-HR" sz="1400" dirty="0" smtClean="0"/>
          </a:p>
          <a:p>
            <a:r>
              <a:rPr lang="hr-HR" sz="1400" dirty="0" smtClean="0"/>
              <a:t>Veličine arka normirane normom DIN (stranica 1:</a:t>
            </a:r>
            <a:r>
              <a:rPr lang="hr-HR" sz="1400" dirty="0" err="1" smtClean="0"/>
              <a:t>1</a:t>
            </a:r>
            <a:r>
              <a:rPr lang="hr-HR" sz="1400" dirty="0" smtClean="0"/>
              <a:t>,414)</a:t>
            </a:r>
          </a:p>
          <a:p>
            <a:endParaRPr lang="hr-HR" sz="1400" dirty="0" smtClean="0"/>
          </a:p>
          <a:p>
            <a:r>
              <a:rPr lang="hr-HR" sz="1400" dirty="0" smtClean="0"/>
              <a:t>A0 – četverostruki arak ili </a:t>
            </a:r>
            <a:r>
              <a:rPr lang="hr-HR" sz="1400" dirty="0" err="1" smtClean="0"/>
              <a:t>folio</a:t>
            </a:r>
            <a:endParaRPr lang="hr-HR" sz="1400" dirty="0" smtClean="0"/>
          </a:p>
          <a:p>
            <a:r>
              <a:rPr lang="hr-HR" sz="1400" dirty="0" smtClean="0"/>
              <a:t>A1 – dvostruki arak</a:t>
            </a:r>
          </a:p>
          <a:p>
            <a:r>
              <a:rPr lang="hr-HR" sz="1400" b="1" dirty="0" smtClean="0"/>
              <a:t>A2 – arak</a:t>
            </a:r>
          </a:p>
          <a:p>
            <a:r>
              <a:rPr lang="hr-HR" sz="1400" dirty="0" smtClean="0"/>
              <a:t>A3 – pola arka</a:t>
            </a:r>
          </a:p>
          <a:p>
            <a:r>
              <a:rPr lang="hr-HR" sz="1400" dirty="0" smtClean="0"/>
              <a:t>A4 – četvrt arka</a:t>
            </a:r>
          </a:p>
          <a:p>
            <a:r>
              <a:rPr lang="hr-HR" sz="1400" b="1" dirty="0" smtClean="0"/>
              <a:t>A5 – list </a:t>
            </a:r>
          </a:p>
          <a:p>
            <a:r>
              <a:rPr lang="hr-HR" sz="1400" dirty="0" smtClean="0"/>
              <a:t>A6 – pola lista</a:t>
            </a:r>
          </a:p>
          <a:p>
            <a:r>
              <a:rPr lang="hr-HR" sz="1400" dirty="0" smtClean="0"/>
              <a:t>A7 – četvrt lista</a:t>
            </a:r>
          </a:p>
          <a:p>
            <a:r>
              <a:rPr lang="hr-HR" sz="1400" dirty="0" smtClean="0"/>
              <a:t>A8 – osmina lista</a:t>
            </a:r>
          </a:p>
          <a:p>
            <a:endParaRPr lang="hr-HR" sz="1400" dirty="0" smtClean="0"/>
          </a:p>
          <a:p>
            <a:r>
              <a:rPr lang="hr-HR" sz="1400" b="1" dirty="0" smtClean="0">
                <a:solidFill>
                  <a:srgbClr val="FF0000"/>
                </a:solidFill>
              </a:rPr>
              <a:t>SAVJET:</a:t>
            </a:r>
          </a:p>
          <a:p>
            <a:r>
              <a:rPr lang="hr-HR" sz="1400" dirty="0" smtClean="0"/>
              <a:t>Za vrijeme crtanja olovkom posuti hamer brašnom što sprječava razvlačenje grafita trokutima po hameru.</a:t>
            </a:r>
          </a:p>
          <a:p>
            <a:r>
              <a:rPr lang="hr-HR" sz="1400" dirty="0" err="1" smtClean="0"/>
              <a:t>Schoellers</a:t>
            </a:r>
            <a:r>
              <a:rPr lang="hr-HR" sz="1400" dirty="0" smtClean="0"/>
              <a:t> hamer je pogodniji za programe koji se tuširaju, tuš se lakše briše s njega jer je </a:t>
            </a:r>
            <a:r>
              <a:rPr lang="hr-HR" sz="1400" dirty="0" err="1" smtClean="0"/>
              <a:t>glađi</a:t>
            </a:r>
            <a:r>
              <a:rPr lang="hr-HR" sz="1400" dirty="0" smtClean="0"/>
              <a:t>.</a:t>
            </a:r>
          </a:p>
          <a:p>
            <a:endParaRPr lang="hr-HR" sz="1400" dirty="0" smtClean="0"/>
          </a:p>
          <a:p>
            <a:endParaRPr lang="hr-HR" sz="1400" dirty="0" smtClean="0"/>
          </a:p>
          <a:p>
            <a:endParaRPr lang="hr-HR" sz="1400" dirty="0" smtClean="0"/>
          </a:p>
          <a:p>
            <a:r>
              <a:rPr lang="hr-HR" sz="1400" dirty="0" smtClean="0"/>
              <a:t> </a:t>
            </a:r>
            <a:endParaRPr lang="hr-HR" sz="1400" dirty="0"/>
          </a:p>
        </p:txBody>
      </p:sp>
      <p:pic>
        <p:nvPicPr>
          <p:cNvPr id="4" name="Picture 9" descr="C:\Users\korisnik\Desktop\1 auditorne\dimenzije papira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27943" y="0"/>
            <a:ext cx="2516057" cy="6858000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7236296" y="5229200"/>
            <a:ext cx="1368152" cy="21602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6" name="Rectangle 5"/>
          <p:cNvSpPr/>
          <p:nvPr/>
        </p:nvSpPr>
        <p:spPr>
          <a:xfrm>
            <a:off x="8316416" y="1988840"/>
            <a:ext cx="360040" cy="2880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pic>
        <p:nvPicPr>
          <p:cNvPr id="7" name="Picture 6" descr="C:\Users\korisnik\Desktop\1 auditorne\pauspapir1_art-lj.si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67944" y="0"/>
            <a:ext cx="2636912" cy="2636912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5220072" y="548680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>
                <a:solidFill>
                  <a:srgbClr val="FF0000"/>
                </a:solidFill>
              </a:rPr>
              <a:t>paus papir</a:t>
            </a:r>
            <a:endParaRPr lang="hr-HR" dirty="0">
              <a:solidFill>
                <a:srgbClr val="FF0000"/>
              </a:solidFill>
            </a:endParaRPr>
          </a:p>
        </p:txBody>
      </p:sp>
      <p:pic>
        <p:nvPicPr>
          <p:cNvPr id="9" name="Picture 8" descr="C:\Users\korisnik\Desktop\1 auditorne\phpThumb_generated_thumbnailjpg_kapsis.gr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843808" y="4057383"/>
            <a:ext cx="3347864" cy="2800617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2915816" y="4221088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err="1" smtClean="0">
                <a:solidFill>
                  <a:srgbClr val="FF0000"/>
                </a:solidFill>
              </a:rPr>
              <a:t>schoellers</a:t>
            </a:r>
            <a:r>
              <a:rPr lang="hr-HR" dirty="0" smtClean="0">
                <a:solidFill>
                  <a:srgbClr val="FF0000"/>
                </a:solidFill>
              </a:rPr>
              <a:t> hamer</a:t>
            </a:r>
            <a:endParaRPr lang="hr-HR" dirty="0">
              <a:solidFill>
                <a:srgbClr val="FF0000"/>
              </a:solidFill>
            </a:endParaRPr>
          </a:p>
        </p:txBody>
      </p:sp>
      <p:cxnSp>
        <p:nvCxnSpPr>
          <p:cNvPr id="2" name="Straight Connector 1"/>
          <p:cNvCxnSpPr/>
          <p:nvPr/>
        </p:nvCxnSpPr>
        <p:spPr>
          <a:xfrm>
            <a:off x="2771800" y="0"/>
            <a:ext cx="0" cy="6858000"/>
          </a:xfrm>
          <a:prstGeom prst="line">
            <a:avLst/>
          </a:prstGeom>
          <a:ln>
            <a:solidFill>
              <a:srgbClr val="FF000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  <a:reflection blurRad="6350" stA="50000" endA="275" endPos="40000" dist="101600" dir="5400000" sy="-100000" algn="bl" rotWithShape="0"/>
          </a:effectLst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11" name="Picture 4" descr="C:\Users\korisnik\Desktop\1 auditorne\paus_rola_proming-hch.hr.jp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699792" y="908720"/>
            <a:ext cx="1744857" cy="2376264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3923928" y="2420888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err="1" smtClean="0">
                <a:solidFill>
                  <a:srgbClr val="FF0000"/>
                </a:solidFill>
              </a:rPr>
              <a:t>skizzen</a:t>
            </a:r>
            <a:r>
              <a:rPr lang="hr-HR" dirty="0" smtClean="0">
                <a:solidFill>
                  <a:srgbClr val="FF0000"/>
                </a:solidFill>
              </a:rPr>
              <a:t> papir</a:t>
            </a:r>
            <a:endParaRPr lang="hr-HR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436096" y="2996952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>
                <a:solidFill>
                  <a:srgbClr val="FF0000"/>
                </a:solidFill>
              </a:rPr>
              <a:t>hamer papir</a:t>
            </a:r>
            <a:endParaRPr lang="hr-HR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092280" y="6309320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>
                <a:solidFill>
                  <a:srgbClr val="FF0000"/>
                </a:solidFill>
              </a:rPr>
              <a:t>dimenzije papira</a:t>
            </a:r>
            <a:endParaRPr lang="hr-HR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323528" y="649147"/>
            <a:ext cx="8640960" cy="63401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hr-HR" b="1" dirty="0" smtClean="0">
                <a:solidFill>
                  <a:srgbClr val="FF0000"/>
                </a:solidFill>
              </a:rPr>
              <a:t>TLOCRT PRIZEMLJA, M 1:100      GOTOV !!!</a:t>
            </a:r>
          </a:p>
          <a:p>
            <a:r>
              <a:rPr lang="hr-HR" b="1" dirty="0" smtClean="0">
                <a:solidFill>
                  <a:srgbClr val="FF0000"/>
                </a:solidFill>
              </a:rPr>
              <a:t>SITUACIJA, 1:500                           GOTOVA !!!</a:t>
            </a:r>
            <a:endParaRPr lang="hr-HR" b="1" dirty="0" smtClean="0"/>
          </a:p>
          <a:p>
            <a:r>
              <a:rPr lang="hr-HR" b="1" dirty="0" smtClean="0"/>
              <a:t>	</a:t>
            </a:r>
            <a:endParaRPr lang="hr-HR" dirty="0" smtClean="0"/>
          </a:p>
          <a:p>
            <a:r>
              <a:rPr lang="hr-HR" b="1" dirty="0" smtClean="0"/>
              <a:t>TLOCRT  PRIZEMLJA, M 1:100</a:t>
            </a:r>
          </a:p>
          <a:p>
            <a:r>
              <a:rPr lang="hr-HR" b="1" dirty="0" smtClean="0"/>
              <a:t>	- naziv, mjerilo, sjever,</a:t>
            </a:r>
            <a:endParaRPr lang="hr-HR" dirty="0" smtClean="0"/>
          </a:p>
          <a:p>
            <a:r>
              <a:rPr lang="hr-HR" dirty="0" smtClean="0"/>
              <a:t>	- pozicionirati na papiru.</a:t>
            </a:r>
            <a:endParaRPr lang="hr-HR" sz="1000" dirty="0" smtClean="0"/>
          </a:p>
          <a:p>
            <a:r>
              <a:rPr lang="hr-HR" sz="1000" dirty="0" smtClean="0"/>
              <a:t>.</a:t>
            </a:r>
            <a:endParaRPr lang="hr-HR" dirty="0" smtClean="0"/>
          </a:p>
          <a:p>
            <a:r>
              <a:rPr lang="hr-HR" b="1" dirty="0" smtClean="0"/>
              <a:t>nacrtati:	- nosivu konstrukciju (zidovi, stubište, serklaži i grede)</a:t>
            </a:r>
            <a:r>
              <a:rPr lang="hr-HR" dirty="0" smtClean="0"/>
              <a:t>	</a:t>
            </a:r>
          </a:p>
          <a:p>
            <a:r>
              <a:rPr lang="hr-HR" dirty="0" smtClean="0"/>
              <a:t>	 	- proračunati stubište i od tog dijela početi rješavati ostatak kuće,</a:t>
            </a:r>
          </a:p>
          <a:p>
            <a:r>
              <a:rPr lang="hr-HR" dirty="0" smtClean="0"/>
              <a:t>		- ucrtati stubište (širina kraka 90 cm, glavni podest 120 cm, </a:t>
            </a:r>
          </a:p>
          <a:p>
            <a:r>
              <a:rPr lang="hr-HR" dirty="0" smtClean="0"/>
              <a:t>		polupodest 90 cm, hodnik širine 120 cm),</a:t>
            </a:r>
          </a:p>
          <a:p>
            <a:r>
              <a:rPr lang="hr-HR" dirty="0" smtClean="0"/>
              <a:t>		- ucrtati nosive vanjske i unutarnje zidove (debljina zadana u zadatku),</a:t>
            </a:r>
          </a:p>
          <a:p>
            <a:r>
              <a:rPr lang="hr-HR" dirty="0" smtClean="0"/>
              <a:t>		- ucrtati pregradne zidove,</a:t>
            </a:r>
          </a:p>
          <a:p>
            <a:r>
              <a:rPr lang="hr-HR" dirty="0" smtClean="0"/>
              <a:t>		- vertikalni serklaži,</a:t>
            </a:r>
          </a:p>
          <a:p>
            <a:r>
              <a:rPr lang="hr-HR" dirty="0" smtClean="0"/>
              <a:t>		- grede,</a:t>
            </a:r>
          </a:p>
          <a:p>
            <a:r>
              <a:rPr lang="hr-HR" dirty="0" smtClean="0"/>
              <a:t>		- ulazni podest, terasa, rampa za garažu.</a:t>
            </a:r>
          </a:p>
          <a:p>
            <a:endParaRPr lang="hr-HR" dirty="0" smtClean="0"/>
          </a:p>
          <a:p>
            <a:pPr>
              <a:tabLst>
                <a:tab pos="1524000" algn="l"/>
              </a:tabLst>
            </a:pPr>
            <a:r>
              <a:rPr lang="hr-HR" b="1" dirty="0" smtClean="0">
                <a:solidFill>
                  <a:srgbClr val="FF0000"/>
                </a:solidFill>
              </a:rPr>
              <a:t>napomena	</a:t>
            </a:r>
            <a:r>
              <a:rPr lang="hr-HR" b="1" dirty="0" smtClean="0"/>
              <a:t>pripaziti!!!</a:t>
            </a:r>
          </a:p>
          <a:p>
            <a:pPr>
              <a:tabLst>
                <a:tab pos="1524000" algn="l"/>
              </a:tabLst>
            </a:pPr>
            <a:r>
              <a:rPr lang="hr-HR" b="1" dirty="0" smtClean="0"/>
              <a:t>	- širina hodnika i glavnog podesta (120 cm);</a:t>
            </a:r>
          </a:p>
          <a:p>
            <a:pPr>
              <a:tabLst>
                <a:tab pos="1524000" algn="l"/>
              </a:tabLst>
            </a:pPr>
            <a:r>
              <a:rPr lang="hr-HR" b="1" dirty="0" smtClean="0"/>
              <a:t>	- polupodesti  90cm ( kao i širina stubišnog kraka). </a:t>
            </a:r>
          </a:p>
          <a:p>
            <a:pPr>
              <a:tabLst>
                <a:tab pos="901700" algn="l"/>
                <a:tab pos="4038600" algn="l"/>
              </a:tabLst>
            </a:pPr>
            <a:endParaRPr lang="hr-HR" dirty="0" smtClean="0"/>
          </a:p>
          <a:p>
            <a:pPr>
              <a:tabLst>
                <a:tab pos="981075" algn="l"/>
              </a:tabLst>
            </a:pPr>
            <a:endParaRPr lang="hr-HR" dirty="0" smtClean="0">
              <a:solidFill>
                <a:srgbClr val="FF0000"/>
              </a:solidFill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981075" algn="l"/>
              </a:tabLst>
            </a:pPr>
            <a:endParaRPr kumimoji="0" lang="hr-H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635896" y="5949280"/>
            <a:ext cx="5328592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r-HR" sz="4400" b="1" dirty="0" smtClean="0">
                <a:solidFill>
                  <a:srgbClr val="FF0000"/>
                </a:solidFill>
              </a:rPr>
              <a:t>vježbe 4</a:t>
            </a:r>
          </a:p>
          <a:p>
            <a:endParaRPr lang="hr-HR" sz="2000" dirty="0" smtClean="0">
              <a:solidFill>
                <a:srgbClr val="FF0000"/>
              </a:solidFill>
            </a:endParaRPr>
          </a:p>
          <a:p>
            <a:endParaRPr lang="hr-H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Documents and Settings\Ivana\Desktop\nastava\elementi visokogradnje\EV1\vježbe\audiotorne\materijal\1. program\mat_3\100\2.jpg"/>
          <p:cNvPicPr>
            <a:picLocks noChangeAspect="1" noChangeArrowheads="1"/>
          </p:cNvPicPr>
          <p:nvPr/>
        </p:nvPicPr>
        <p:blipFill>
          <a:blip r:embed="rId2" cstate="print"/>
          <a:srcRect l="6770" r="7085"/>
          <a:stretch>
            <a:fillRect/>
          </a:stretch>
        </p:blipFill>
        <p:spPr bwMode="auto">
          <a:xfrm>
            <a:off x="4886542" y="0"/>
            <a:ext cx="4257458" cy="6858000"/>
          </a:xfrm>
          <a:prstGeom prst="rect">
            <a:avLst/>
          </a:prstGeom>
          <a:noFill/>
        </p:spPr>
      </p:pic>
      <p:sp>
        <p:nvSpPr>
          <p:cNvPr id="3" name="TextBox 8"/>
          <p:cNvSpPr txBox="1"/>
          <p:nvPr/>
        </p:nvSpPr>
        <p:spPr>
          <a:xfrm>
            <a:off x="251520" y="188640"/>
            <a:ext cx="4717758" cy="69865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Char char="-"/>
              <a:tabLst>
                <a:tab pos="180975" algn="l"/>
                <a:tab pos="714375" algn="l"/>
              </a:tabLst>
            </a:pPr>
            <a:r>
              <a:rPr lang="hr-HR" sz="1600" b="1" dirty="0" smtClean="0"/>
              <a:t> ucrtati otvore</a:t>
            </a:r>
          </a:p>
          <a:p>
            <a:pPr>
              <a:buFontTx/>
              <a:buChar char="-"/>
              <a:tabLst>
                <a:tab pos="180975" algn="l"/>
                <a:tab pos="714375" algn="l"/>
              </a:tabLst>
            </a:pPr>
            <a:r>
              <a:rPr lang="hr-HR" sz="1600" b="1" dirty="0" smtClean="0"/>
              <a:t> nacrtati vrata i prozore</a:t>
            </a:r>
          </a:p>
          <a:p>
            <a:pPr>
              <a:buFontTx/>
              <a:buChar char="-"/>
              <a:tabLst>
                <a:tab pos="180975" algn="l"/>
                <a:tab pos="714375" algn="l"/>
              </a:tabLst>
            </a:pPr>
            <a:endParaRPr lang="hr-HR" sz="1600" b="1" dirty="0" smtClean="0"/>
          </a:p>
          <a:p>
            <a:pPr>
              <a:buFontTx/>
              <a:buChar char="-"/>
              <a:tabLst>
                <a:tab pos="180975" algn="l"/>
                <a:tab pos="714375" algn="l"/>
              </a:tabLst>
            </a:pPr>
            <a:endParaRPr lang="hr-HR" sz="1600" b="1" dirty="0" smtClean="0"/>
          </a:p>
          <a:p>
            <a:pPr>
              <a:buFontTx/>
              <a:buChar char="-"/>
              <a:tabLst>
                <a:tab pos="180975" algn="l"/>
                <a:tab pos="714375" algn="l"/>
              </a:tabLst>
            </a:pPr>
            <a:endParaRPr lang="hr-HR" sz="1600" b="1" dirty="0" smtClean="0"/>
          </a:p>
          <a:p>
            <a:pPr>
              <a:buFontTx/>
              <a:buChar char="-"/>
              <a:tabLst>
                <a:tab pos="180975" algn="l"/>
                <a:tab pos="714375" algn="l"/>
              </a:tabLst>
            </a:pPr>
            <a:endParaRPr lang="hr-HR" sz="1600" b="1" dirty="0" smtClean="0"/>
          </a:p>
          <a:p>
            <a:pPr>
              <a:buFontTx/>
              <a:buChar char="-"/>
              <a:tabLst>
                <a:tab pos="180975" algn="l"/>
                <a:tab pos="714375" algn="l"/>
              </a:tabLst>
            </a:pPr>
            <a:endParaRPr lang="hr-HR" sz="1600" b="1" dirty="0" smtClean="0"/>
          </a:p>
          <a:p>
            <a:pPr>
              <a:buFontTx/>
              <a:buChar char="-"/>
              <a:tabLst>
                <a:tab pos="180975" algn="l"/>
                <a:tab pos="714375" algn="l"/>
              </a:tabLst>
            </a:pPr>
            <a:endParaRPr lang="hr-HR" sz="1600" b="1" dirty="0" smtClean="0"/>
          </a:p>
          <a:p>
            <a:pPr>
              <a:buFontTx/>
              <a:buChar char="-"/>
              <a:tabLst>
                <a:tab pos="180975" algn="l"/>
                <a:tab pos="714375" algn="l"/>
              </a:tabLst>
            </a:pPr>
            <a:r>
              <a:rPr lang="hr-HR" sz="1600" dirty="0" smtClean="0"/>
              <a:t> prozor se stavlja na vanjski rub zida</a:t>
            </a:r>
          </a:p>
          <a:p>
            <a:pPr>
              <a:buFontTx/>
              <a:buChar char="-"/>
              <a:tabLst>
                <a:tab pos="180975" algn="l"/>
                <a:tab pos="714375" algn="l"/>
              </a:tabLst>
            </a:pPr>
            <a:r>
              <a:rPr lang="hr-HR" sz="1600" dirty="0" smtClean="0"/>
              <a:t> označiti stavku (ne pisati dimenzije)</a:t>
            </a:r>
          </a:p>
          <a:p>
            <a:pPr>
              <a:tabLst>
                <a:tab pos="180975" algn="l"/>
                <a:tab pos="714375" algn="l"/>
              </a:tabLst>
            </a:pPr>
            <a:endParaRPr lang="hr-HR" sz="1600" dirty="0" smtClean="0"/>
          </a:p>
          <a:p>
            <a:pPr>
              <a:buFontTx/>
              <a:buChar char="-"/>
              <a:tabLst>
                <a:tab pos="180975" algn="l"/>
                <a:tab pos="714375" algn="l"/>
              </a:tabLst>
            </a:pPr>
            <a:r>
              <a:rPr lang="hr-HR" sz="1600" dirty="0" smtClean="0"/>
              <a:t> paziti na prag i promjenu visine poda!!!</a:t>
            </a:r>
          </a:p>
          <a:p>
            <a:pPr>
              <a:buFontTx/>
              <a:buChar char="-"/>
              <a:tabLst>
                <a:tab pos="180975" algn="l"/>
                <a:tab pos="714375" algn="l"/>
              </a:tabLst>
            </a:pPr>
            <a:r>
              <a:rPr lang="hr-HR" sz="1600" dirty="0" smtClean="0"/>
              <a:t> </a:t>
            </a:r>
            <a:r>
              <a:rPr lang="hr-HR" sz="1600" b="1" dirty="0" smtClean="0"/>
              <a:t>pod u kuhinji, wc-u i kupaonici </a:t>
            </a:r>
            <a:r>
              <a:rPr lang="hr-HR" sz="1600" dirty="0" smtClean="0"/>
              <a:t>su keramičke  </a:t>
            </a:r>
          </a:p>
          <a:p>
            <a:pPr>
              <a:tabLst>
                <a:tab pos="180975" algn="l"/>
                <a:tab pos="714375" algn="l"/>
              </a:tabLst>
            </a:pPr>
            <a:r>
              <a:rPr lang="hr-HR" sz="1600" dirty="0" smtClean="0"/>
              <a:t>pločice i taj je pod </a:t>
            </a:r>
            <a:r>
              <a:rPr lang="hr-HR" sz="1600" b="1" dirty="0" smtClean="0"/>
              <a:t>niži za 2 cm </a:t>
            </a:r>
            <a:r>
              <a:rPr lang="hr-HR" sz="1600" dirty="0" smtClean="0"/>
              <a:t>u odnosu na parket</a:t>
            </a:r>
          </a:p>
          <a:p>
            <a:pPr>
              <a:buFontTx/>
              <a:buChar char="-"/>
              <a:tabLst>
                <a:tab pos="180975" algn="l"/>
                <a:tab pos="714375" algn="l"/>
              </a:tabLst>
            </a:pPr>
            <a:r>
              <a:rPr lang="hr-HR" sz="1600" b="1" dirty="0" smtClean="0"/>
              <a:t>terase, balkoni i ulazni podesti niži su za 5 cm </a:t>
            </a:r>
            <a:r>
              <a:rPr lang="hr-HR" sz="1600" dirty="0" smtClean="0"/>
              <a:t>u odnsu na unutarnje prostorije</a:t>
            </a:r>
          </a:p>
          <a:p>
            <a:pPr>
              <a:tabLst>
                <a:tab pos="180975" algn="l"/>
                <a:tab pos="714375" algn="l"/>
              </a:tabLst>
            </a:pPr>
            <a:endParaRPr lang="hr-HR" sz="1600" dirty="0" smtClean="0"/>
          </a:p>
          <a:p>
            <a:pPr>
              <a:buFontTx/>
              <a:buChar char="-"/>
              <a:tabLst>
                <a:tab pos="180975" algn="l"/>
                <a:tab pos="714375" algn="l"/>
              </a:tabLst>
            </a:pPr>
            <a:r>
              <a:rPr lang="hr-HR" sz="1600" b="1" dirty="0" smtClean="0"/>
              <a:t> ucrtati slojeve vanjskog zida </a:t>
            </a:r>
            <a:r>
              <a:rPr lang="hr-HR" sz="1600" dirty="0" smtClean="0"/>
              <a:t>(nanose se prema van)</a:t>
            </a:r>
          </a:p>
          <a:p>
            <a:pPr>
              <a:buFontTx/>
              <a:buChar char="-"/>
              <a:tabLst>
                <a:tab pos="180975" algn="l"/>
                <a:tab pos="714375" algn="l"/>
              </a:tabLst>
            </a:pPr>
            <a:endParaRPr lang="hr-HR" sz="1600" dirty="0" smtClean="0"/>
          </a:p>
          <a:p>
            <a:pPr>
              <a:buFontTx/>
              <a:buChar char="-"/>
              <a:tabLst>
                <a:tab pos="180975" algn="l"/>
                <a:tab pos="714375" algn="l"/>
              </a:tabLst>
            </a:pPr>
            <a:endParaRPr lang="hr-HR" sz="1600" dirty="0" smtClean="0"/>
          </a:p>
          <a:p>
            <a:pPr>
              <a:buFontTx/>
              <a:buChar char="-"/>
              <a:tabLst>
                <a:tab pos="180975" algn="l"/>
                <a:tab pos="714375" algn="l"/>
              </a:tabLst>
            </a:pPr>
            <a:endParaRPr lang="hr-HR" sz="1600" dirty="0" smtClean="0"/>
          </a:p>
          <a:p>
            <a:pPr>
              <a:buFontTx/>
              <a:buChar char="-"/>
              <a:tabLst>
                <a:tab pos="180975" algn="l"/>
                <a:tab pos="714375" algn="l"/>
              </a:tabLst>
            </a:pPr>
            <a:endParaRPr lang="hr-HR" sz="1600" dirty="0" smtClean="0"/>
          </a:p>
          <a:p>
            <a:pPr>
              <a:buFontTx/>
              <a:buChar char="-"/>
              <a:tabLst>
                <a:tab pos="180975" algn="l"/>
                <a:tab pos="714375" algn="l"/>
              </a:tabLst>
            </a:pPr>
            <a:endParaRPr lang="hr-HR" sz="1600" dirty="0" smtClean="0"/>
          </a:p>
          <a:p>
            <a:pPr>
              <a:buFontTx/>
              <a:buChar char="-"/>
              <a:tabLst>
                <a:tab pos="180975" algn="l"/>
                <a:tab pos="714375" algn="l"/>
              </a:tabLst>
            </a:pPr>
            <a:endParaRPr lang="hr-HR" sz="1600" dirty="0" smtClean="0"/>
          </a:p>
          <a:p>
            <a:pPr>
              <a:buFontTx/>
              <a:buChar char="-"/>
              <a:tabLst>
                <a:tab pos="180975" algn="l"/>
                <a:tab pos="714375" algn="l"/>
              </a:tabLst>
            </a:pPr>
            <a:endParaRPr lang="hr-HR" sz="1600" dirty="0" smtClean="0"/>
          </a:p>
          <a:p>
            <a:pPr lvl="1">
              <a:buFontTx/>
              <a:buChar char="-"/>
              <a:tabLst>
                <a:tab pos="180975" algn="l"/>
                <a:tab pos="714375" algn="l"/>
              </a:tabLst>
            </a:pPr>
            <a:r>
              <a:rPr lang="hr-HR" sz="1600" dirty="0" smtClean="0">
                <a:solidFill>
                  <a:srgbClr val="FF0000"/>
                </a:solidFill>
              </a:rPr>
              <a:t>pripaziti na zid prema susjedu !!!</a:t>
            </a:r>
          </a:p>
          <a:p>
            <a:pPr>
              <a:buFontTx/>
              <a:buChar char="-"/>
              <a:tabLst>
                <a:tab pos="180975" algn="l"/>
                <a:tab pos="714375" algn="l"/>
              </a:tabLst>
            </a:pPr>
            <a:endParaRPr lang="hr-HR" sz="1600" dirty="0" smtClean="0"/>
          </a:p>
          <a:p>
            <a:pPr>
              <a:buFontTx/>
              <a:buChar char="-"/>
              <a:tabLst>
                <a:tab pos="180975" algn="l"/>
                <a:tab pos="714375" algn="l"/>
              </a:tabLst>
            </a:pPr>
            <a:endParaRPr lang="hr-HR" sz="1600" dirty="0"/>
          </a:p>
        </p:txBody>
      </p:sp>
      <p:pic>
        <p:nvPicPr>
          <p:cNvPr id="12" name="Picture 2" descr="C:\Users\korisnik\Desktop\1. program\100\2.jpg"/>
          <p:cNvPicPr>
            <a:picLocks noChangeAspect="1" noChangeArrowheads="1"/>
          </p:cNvPicPr>
          <p:nvPr/>
        </p:nvPicPr>
        <p:blipFill>
          <a:blip r:embed="rId3" cstate="print"/>
          <a:srcRect l="51209" t="28350" r="40487" b="64300"/>
          <a:stretch>
            <a:fillRect/>
          </a:stretch>
        </p:blipFill>
        <p:spPr bwMode="auto">
          <a:xfrm>
            <a:off x="3635896" y="1700808"/>
            <a:ext cx="1049260" cy="1224136"/>
          </a:xfrm>
          <a:prstGeom prst="rect">
            <a:avLst/>
          </a:prstGeom>
          <a:noFill/>
        </p:spPr>
      </p:pic>
      <p:pic>
        <p:nvPicPr>
          <p:cNvPr id="4" name="Picture 2" descr="C:\Users\korisnik\Desktop\1. program\100\2.jpg"/>
          <p:cNvPicPr>
            <a:picLocks noChangeAspect="1" noChangeArrowheads="1"/>
          </p:cNvPicPr>
          <p:nvPr/>
        </p:nvPicPr>
        <p:blipFill rotWithShape="1">
          <a:blip r:embed="rId3" cstate="print"/>
          <a:srcRect l="23528" t="51874" r="52943" b="41201"/>
          <a:stretch/>
        </p:blipFill>
        <p:spPr bwMode="auto">
          <a:xfrm>
            <a:off x="251520" y="908720"/>
            <a:ext cx="2808312" cy="1089499"/>
          </a:xfrm>
          <a:prstGeom prst="rect">
            <a:avLst/>
          </a:prstGeom>
          <a:noFill/>
        </p:spPr>
      </p:pic>
      <p:sp>
        <p:nvSpPr>
          <p:cNvPr id="8" name="TextBox 8"/>
          <p:cNvSpPr txBox="1"/>
          <p:nvPr/>
        </p:nvSpPr>
        <p:spPr>
          <a:xfrm>
            <a:off x="395536" y="4653136"/>
            <a:ext cx="4717758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80975" algn="l"/>
                <a:tab pos="714375" algn="l"/>
              </a:tabLst>
            </a:pPr>
            <a:r>
              <a:rPr lang="hr-HR" sz="1300" u="sng" dirty="0" smtClean="0"/>
              <a:t>primjer višeslojnog vanjskog zida</a:t>
            </a:r>
            <a:endParaRPr lang="hr-HR" sz="1300" u="sng" dirty="0"/>
          </a:p>
        </p:txBody>
      </p:sp>
      <p:pic>
        <p:nvPicPr>
          <p:cNvPr id="14" name="Picture 3" descr="D:\01_Natasa_faks\03_priprema\01_ELVIS\01_ELVIS_AUDITORNE\materijal\mat_6\04_zidarski otvori_pr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70" t="36350" r="69545" b="54200"/>
          <a:stretch/>
        </p:blipFill>
        <p:spPr bwMode="auto">
          <a:xfrm rot="5400000">
            <a:off x="1259632" y="5013176"/>
            <a:ext cx="720080" cy="1296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D:\01_Natasa_faks\03_priprema\01_ELVIS\01_ELVIS_AUDITORNE\materijal\mat_6\04_zidarski otvori_pr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70" t="36350" r="69545" b="54200"/>
          <a:stretch/>
        </p:blipFill>
        <p:spPr bwMode="auto">
          <a:xfrm rot="5400000">
            <a:off x="2483768" y="5013176"/>
            <a:ext cx="720080" cy="1296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1331640" y="5013176"/>
            <a:ext cx="47177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80975" algn="l"/>
                <a:tab pos="714375" algn="l"/>
              </a:tabLst>
            </a:pPr>
            <a:r>
              <a:rPr lang="hr-HR" sz="1600" dirty="0" smtClean="0"/>
              <a:t>VANI</a:t>
            </a:r>
            <a:endParaRPr lang="hr-HR" sz="1600" dirty="0"/>
          </a:p>
        </p:txBody>
      </p:sp>
      <p:sp>
        <p:nvSpPr>
          <p:cNvPr id="18" name="TextBox 8"/>
          <p:cNvSpPr txBox="1"/>
          <p:nvPr/>
        </p:nvSpPr>
        <p:spPr>
          <a:xfrm>
            <a:off x="107504" y="5013176"/>
            <a:ext cx="829326" cy="900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tabLst>
                <a:tab pos="180975" algn="l"/>
                <a:tab pos="714375" algn="l"/>
              </a:tabLst>
            </a:pPr>
            <a:r>
              <a:rPr lang="hr-HR" sz="1050" b="1" dirty="0" smtClean="0"/>
              <a:t>debljine</a:t>
            </a:r>
          </a:p>
          <a:p>
            <a:pPr algn="r">
              <a:tabLst>
                <a:tab pos="180975" algn="l"/>
                <a:tab pos="714375" algn="l"/>
              </a:tabLst>
            </a:pPr>
            <a:r>
              <a:rPr lang="hr-HR" sz="1050" dirty="0" smtClean="0"/>
              <a:t>0,25/0,35</a:t>
            </a:r>
          </a:p>
          <a:p>
            <a:pPr algn="r">
              <a:tabLst>
                <a:tab pos="180975" algn="l"/>
                <a:tab pos="714375" algn="l"/>
              </a:tabLst>
            </a:pPr>
            <a:r>
              <a:rPr lang="hr-HR" sz="1050" dirty="0" smtClean="0"/>
              <a:t>0,13/0,18</a:t>
            </a:r>
          </a:p>
          <a:p>
            <a:pPr algn="r">
              <a:tabLst>
                <a:tab pos="180975" algn="l"/>
                <a:tab pos="714375" algn="l"/>
              </a:tabLst>
            </a:pPr>
            <a:r>
              <a:rPr lang="hr-HR" sz="1050" dirty="0" smtClean="0"/>
              <a:t>0,5/0,6</a:t>
            </a:r>
          </a:p>
          <a:p>
            <a:pPr algn="r">
              <a:tabLst>
                <a:tab pos="180975" algn="l"/>
                <a:tab pos="714375" algn="l"/>
              </a:tabLst>
            </a:pPr>
            <a:r>
              <a:rPr lang="hr-HR" sz="1050" dirty="0" smtClean="0"/>
              <a:t>0,5/0,6</a:t>
            </a:r>
            <a:endParaRPr lang="hr-HR" sz="1050" dirty="0"/>
          </a:p>
        </p:txBody>
      </p:sp>
      <p:sp>
        <p:nvSpPr>
          <p:cNvPr id="19" name="TextBox 8"/>
          <p:cNvSpPr txBox="1"/>
          <p:nvPr/>
        </p:nvSpPr>
        <p:spPr>
          <a:xfrm>
            <a:off x="3491880" y="4869160"/>
            <a:ext cx="1584176" cy="900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80975" algn="l"/>
                <a:tab pos="714375" algn="l"/>
              </a:tabLst>
            </a:pPr>
            <a:r>
              <a:rPr lang="hr-HR" sz="1050" dirty="0" smtClean="0"/>
              <a:t>- fasadna opeka 12 cm</a:t>
            </a:r>
          </a:p>
          <a:p>
            <a:pPr>
              <a:tabLst>
                <a:tab pos="180975" algn="l"/>
                <a:tab pos="714375" algn="l"/>
              </a:tabLst>
            </a:pPr>
            <a:r>
              <a:rPr lang="hr-HR" sz="1050" dirty="0" smtClean="0"/>
              <a:t>- zračni sloj 4 cm</a:t>
            </a:r>
          </a:p>
          <a:p>
            <a:pPr>
              <a:tabLst>
                <a:tab pos="180975" algn="l"/>
                <a:tab pos="714375" algn="l"/>
              </a:tabLst>
            </a:pPr>
            <a:r>
              <a:rPr lang="hr-HR" sz="1050" dirty="0" smtClean="0"/>
              <a:t>- toplinska izolacija 8 cm</a:t>
            </a:r>
          </a:p>
          <a:p>
            <a:pPr>
              <a:tabLst>
                <a:tab pos="180975" algn="l"/>
                <a:tab pos="714375" algn="l"/>
              </a:tabLst>
            </a:pPr>
            <a:r>
              <a:rPr lang="hr-HR" sz="1050" dirty="0" smtClean="0"/>
              <a:t>- blok opeka 25 cm</a:t>
            </a:r>
          </a:p>
          <a:p>
            <a:pPr>
              <a:tabLst>
                <a:tab pos="180975" algn="l"/>
                <a:tab pos="714375" algn="l"/>
              </a:tabLst>
            </a:pPr>
            <a:endParaRPr lang="hr-HR" sz="1050" dirty="0"/>
          </a:p>
        </p:txBody>
      </p:sp>
      <p:cxnSp>
        <p:nvCxnSpPr>
          <p:cNvPr id="20" name="Elbow Connector 19"/>
          <p:cNvCxnSpPr/>
          <p:nvPr/>
        </p:nvCxnSpPr>
        <p:spPr>
          <a:xfrm rot="5400000" flipH="1" flipV="1">
            <a:off x="2735796" y="5337212"/>
            <a:ext cx="1080120" cy="432048"/>
          </a:xfrm>
          <a:prstGeom prst="bentConnector3">
            <a:avLst>
              <a:gd name="adj1" fmla="val 101147"/>
            </a:avLst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8"/>
          <p:cNvSpPr txBox="1"/>
          <p:nvPr/>
        </p:nvSpPr>
        <p:spPr>
          <a:xfrm>
            <a:off x="1331640" y="5805264"/>
            <a:ext cx="47177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80975" algn="l"/>
                <a:tab pos="714375" algn="l"/>
              </a:tabLst>
            </a:pPr>
            <a:r>
              <a:rPr lang="hr-HR" sz="1600" dirty="0" smtClean="0"/>
              <a:t>UNUTRA</a:t>
            </a:r>
            <a:endParaRPr lang="hr-HR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Ivana\Desktop\nastava\elementi visokogradnje\EV1\vježbe\audiotorne\materijal\mat_2\VRATA.jpg"/>
          <p:cNvPicPr>
            <a:picLocks noChangeAspect="1" noChangeArrowheads="1"/>
          </p:cNvPicPr>
          <p:nvPr/>
        </p:nvPicPr>
        <p:blipFill>
          <a:blip r:embed="rId2" cstate="print"/>
          <a:srcRect l="12231" t="3068" r="11815"/>
          <a:stretch>
            <a:fillRect/>
          </a:stretch>
        </p:blipFill>
        <p:spPr bwMode="auto">
          <a:xfrm>
            <a:off x="971600" y="116632"/>
            <a:ext cx="6912768" cy="6357627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3635896" y="5949280"/>
            <a:ext cx="5328592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r-HR" sz="4400" b="1" dirty="0" smtClean="0">
                <a:solidFill>
                  <a:srgbClr val="FF0000"/>
                </a:solidFill>
              </a:rPr>
              <a:t>vrata</a:t>
            </a:r>
          </a:p>
          <a:p>
            <a:endParaRPr lang="hr-HR" sz="2000" dirty="0" smtClean="0">
              <a:solidFill>
                <a:srgbClr val="FF0000"/>
              </a:solidFill>
            </a:endParaRPr>
          </a:p>
          <a:p>
            <a:endParaRPr lang="hr-H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Documents and Settings\Ivana\Desktop\nastava\elementi visokogradnje\EV1\vježbe\audiotorne\materijal\1. program\mat_3\100\3.jpg"/>
          <p:cNvPicPr>
            <a:picLocks noChangeAspect="1" noChangeArrowheads="1"/>
          </p:cNvPicPr>
          <p:nvPr/>
        </p:nvPicPr>
        <p:blipFill>
          <a:blip r:embed="rId2" cstate="print"/>
          <a:srcRect l="6935" r="6988"/>
          <a:stretch>
            <a:fillRect/>
          </a:stretch>
        </p:blipFill>
        <p:spPr bwMode="auto">
          <a:xfrm>
            <a:off x="4889906" y="0"/>
            <a:ext cx="4254093" cy="6858000"/>
          </a:xfrm>
          <a:prstGeom prst="rect">
            <a:avLst/>
          </a:prstGeom>
          <a:noFill/>
        </p:spPr>
      </p:pic>
      <p:sp>
        <p:nvSpPr>
          <p:cNvPr id="3" name="TextBox 8"/>
          <p:cNvSpPr txBox="1"/>
          <p:nvPr/>
        </p:nvSpPr>
        <p:spPr>
          <a:xfrm>
            <a:off x="214282" y="934849"/>
            <a:ext cx="4717758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Char char="-"/>
              <a:tabLst>
                <a:tab pos="180975" algn="l"/>
                <a:tab pos="714375" algn="l"/>
              </a:tabLst>
            </a:pPr>
            <a:r>
              <a:rPr lang="hr-HR" sz="1600" dirty="0" smtClean="0"/>
              <a:t> ako vam je u zadatku zadan susjed, potrebno ga je naznačiti grafički i tekstom</a:t>
            </a:r>
          </a:p>
          <a:p>
            <a:pPr>
              <a:buFontTx/>
              <a:buChar char="-"/>
              <a:tabLst>
                <a:tab pos="180975" algn="l"/>
                <a:tab pos="714375" algn="l"/>
              </a:tabLst>
            </a:pPr>
            <a:endParaRPr lang="hr-HR" sz="1600" dirty="0" smtClean="0"/>
          </a:p>
          <a:p>
            <a:pPr>
              <a:buFontTx/>
              <a:buChar char="-"/>
              <a:tabLst>
                <a:tab pos="180975" algn="l"/>
                <a:tab pos="714375" algn="l"/>
              </a:tabLst>
            </a:pPr>
            <a:r>
              <a:rPr lang="hr-HR" sz="1600" dirty="0" smtClean="0"/>
              <a:t> na zidu </a:t>
            </a:r>
            <a:r>
              <a:rPr lang="hr-HR" sz="1600" b="1" dirty="0" smtClean="0"/>
              <a:t>prema susjedu </a:t>
            </a:r>
            <a:r>
              <a:rPr lang="hr-HR" sz="1600" dirty="0" smtClean="0"/>
              <a:t>slojevi opeke se ne crtaju, </a:t>
            </a:r>
            <a:r>
              <a:rPr lang="hr-HR" sz="1600" b="1" dirty="0" smtClean="0"/>
              <a:t>prolazi samo sloj toplinske izolacije</a:t>
            </a:r>
          </a:p>
          <a:p>
            <a:pPr>
              <a:buFontTx/>
              <a:buChar char="-"/>
              <a:tabLst>
                <a:tab pos="180975" algn="l"/>
                <a:tab pos="714375" algn="l"/>
              </a:tabLst>
            </a:pPr>
            <a:endParaRPr lang="hr-HR" sz="1600" b="1" dirty="0" smtClean="0"/>
          </a:p>
          <a:p>
            <a:pPr>
              <a:buFontTx/>
              <a:buChar char="-"/>
              <a:tabLst>
                <a:tab pos="180975" algn="l"/>
                <a:tab pos="714375" algn="l"/>
              </a:tabLst>
            </a:pPr>
            <a:endParaRPr lang="hr-HR" sz="1600" b="1" dirty="0" smtClean="0"/>
          </a:p>
          <a:p>
            <a:pPr>
              <a:buFontTx/>
              <a:buChar char="-"/>
              <a:tabLst>
                <a:tab pos="180975" algn="l"/>
                <a:tab pos="714375" algn="l"/>
              </a:tabLst>
            </a:pPr>
            <a:endParaRPr lang="hr-HR" sz="1600" b="1" dirty="0" smtClean="0"/>
          </a:p>
          <a:p>
            <a:pPr>
              <a:buFontTx/>
              <a:buChar char="-"/>
              <a:tabLst>
                <a:tab pos="180975" algn="l"/>
                <a:tab pos="714375" algn="l"/>
              </a:tabLst>
            </a:pPr>
            <a:endParaRPr lang="hr-HR" sz="1600" b="1" dirty="0" smtClean="0"/>
          </a:p>
          <a:p>
            <a:pPr>
              <a:buFontTx/>
              <a:buChar char="-"/>
              <a:tabLst>
                <a:tab pos="180975" algn="l"/>
                <a:tab pos="714375" algn="l"/>
              </a:tabLst>
            </a:pPr>
            <a:endParaRPr lang="hr-HR" sz="1600" b="1" dirty="0" smtClean="0"/>
          </a:p>
          <a:p>
            <a:pPr>
              <a:buFontTx/>
              <a:buChar char="-"/>
              <a:tabLst>
                <a:tab pos="180975" algn="l"/>
                <a:tab pos="714375" algn="l"/>
              </a:tabLst>
            </a:pPr>
            <a:endParaRPr lang="hr-HR" sz="1600" b="1" dirty="0" smtClean="0"/>
          </a:p>
          <a:p>
            <a:pPr>
              <a:buFontTx/>
              <a:buChar char="-"/>
              <a:tabLst>
                <a:tab pos="180975" algn="l"/>
                <a:tab pos="714375" algn="l"/>
              </a:tabLst>
            </a:pPr>
            <a:r>
              <a:rPr lang="hr-HR" sz="1600" dirty="0"/>
              <a:t> </a:t>
            </a:r>
            <a:r>
              <a:rPr lang="hr-HR" sz="1600" dirty="0" smtClean="0"/>
              <a:t>ucrtati poziciju </a:t>
            </a:r>
            <a:r>
              <a:rPr lang="hr-HR" sz="1600" b="1" dirty="0" smtClean="0"/>
              <a:t>dimnjaka</a:t>
            </a:r>
          </a:p>
          <a:p>
            <a:pPr>
              <a:buFontTx/>
              <a:buChar char="-"/>
              <a:tabLst>
                <a:tab pos="180975" algn="l"/>
                <a:tab pos="714375" algn="l"/>
              </a:tabLst>
            </a:pPr>
            <a:endParaRPr lang="hr-HR" sz="1600" dirty="0" smtClean="0"/>
          </a:p>
          <a:p>
            <a:pPr>
              <a:buFontTx/>
              <a:buChar char="-"/>
              <a:tabLst>
                <a:tab pos="180975" algn="l"/>
                <a:tab pos="714375" algn="l"/>
              </a:tabLst>
            </a:pPr>
            <a:endParaRPr lang="hr-HR" sz="1600" dirty="0" smtClean="0"/>
          </a:p>
          <a:p>
            <a:pPr>
              <a:buFontTx/>
              <a:buChar char="-"/>
              <a:tabLst>
                <a:tab pos="180975" algn="l"/>
                <a:tab pos="714375" algn="l"/>
              </a:tabLst>
            </a:pPr>
            <a:endParaRPr lang="hr-HR" sz="1600" dirty="0" smtClean="0"/>
          </a:p>
          <a:p>
            <a:pPr>
              <a:buFontTx/>
              <a:buChar char="-"/>
              <a:tabLst>
                <a:tab pos="180975" algn="l"/>
                <a:tab pos="714375" algn="l"/>
              </a:tabLst>
            </a:pPr>
            <a:endParaRPr lang="hr-HR" sz="1600" dirty="0" smtClean="0"/>
          </a:p>
          <a:p>
            <a:pPr>
              <a:buFontTx/>
              <a:buChar char="-"/>
              <a:tabLst>
                <a:tab pos="180975" algn="l"/>
                <a:tab pos="714375" algn="l"/>
              </a:tabLst>
            </a:pPr>
            <a:endParaRPr lang="hr-HR" sz="1600" dirty="0" smtClean="0"/>
          </a:p>
          <a:p>
            <a:pPr>
              <a:buFontTx/>
              <a:buChar char="-"/>
              <a:tabLst>
                <a:tab pos="180975" algn="l"/>
                <a:tab pos="714375" algn="l"/>
              </a:tabLst>
            </a:pPr>
            <a:endParaRPr lang="hr-HR" sz="1600" dirty="0" smtClean="0"/>
          </a:p>
          <a:p>
            <a:pPr>
              <a:buFontTx/>
              <a:buChar char="-"/>
              <a:tabLst>
                <a:tab pos="180975" algn="l"/>
                <a:tab pos="714375" algn="l"/>
              </a:tabLst>
            </a:pPr>
            <a:endParaRPr lang="hr-HR" sz="1600" dirty="0" smtClean="0"/>
          </a:p>
          <a:p>
            <a:pPr>
              <a:buFontTx/>
              <a:buChar char="-"/>
              <a:tabLst>
                <a:tab pos="180975" algn="l"/>
                <a:tab pos="714375" algn="l"/>
              </a:tabLst>
            </a:pPr>
            <a:r>
              <a:rPr lang="hr-HR" sz="1600" dirty="0" smtClean="0"/>
              <a:t> ucrtati </a:t>
            </a:r>
            <a:r>
              <a:rPr lang="hr-HR" sz="1600" b="1" dirty="0" smtClean="0"/>
              <a:t>ventilaciju</a:t>
            </a:r>
            <a:r>
              <a:rPr lang="hr-HR" sz="1600" dirty="0" smtClean="0"/>
              <a:t> u sve prostorije koje nemaju prozor</a:t>
            </a:r>
          </a:p>
        </p:txBody>
      </p:sp>
      <p:pic>
        <p:nvPicPr>
          <p:cNvPr id="5" name="Picture 2" descr="D:\01_Natasa_faks\03_priprema\01_ELVIS\01_ELVIS_AUDITORNE\materijal\mat_7\01_tlocrt vrata_prozori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778" t="66800" r="19518" b="27950"/>
          <a:stretch/>
        </p:blipFill>
        <p:spPr bwMode="auto">
          <a:xfrm>
            <a:off x="1763688" y="2564904"/>
            <a:ext cx="1411357" cy="1059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D:\01_Natasa_faks\03_priprema\01_ELVIS\01_ELVIS_AUDITORNE\materijal\mat_7\01_tlocrt vrata_prozori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778" t="66800" r="26251" b="27950"/>
          <a:stretch/>
        </p:blipFill>
        <p:spPr bwMode="auto">
          <a:xfrm>
            <a:off x="1331640" y="2564904"/>
            <a:ext cx="432048" cy="1059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D:\01_Natasa_faks\03_priprema\01_ELVIS\01_ELVIS_AUDITORNE\materijal\mat_7\01_tlocrt vrata_prozori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778" t="66800" r="26251" b="27950"/>
          <a:stretch/>
        </p:blipFill>
        <p:spPr bwMode="auto">
          <a:xfrm>
            <a:off x="971600" y="2564904"/>
            <a:ext cx="432048" cy="1059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 rot="16200000">
            <a:off x="2592810" y="2952685"/>
            <a:ext cx="8713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dirty="0" smtClean="0"/>
              <a:t>SUSJED</a:t>
            </a:r>
            <a:endParaRPr lang="hr-HR" dirty="0"/>
          </a:p>
        </p:txBody>
      </p:sp>
      <p:sp>
        <p:nvSpPr>
          <p:cNvPr id="9" name="Oval 8"/>
          <p:cNvSpPr/>
          <p:nvPr/>
        </p:nvSpPr>
        <p:spPr>
          <a:xfrm>
            <a:off x="7236296" y="2420888"/>
            <a:ext cx="576064" cy="576064"/>
          </a:xfrm>
          <a:prstGeom prst="ellipse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>
              <a:solidFill>
                <a:schemeClr val="accent3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7812360" y="3573016"/>
            <a:ext cx="432048" cy="432048"/>
          </a:xfrm>
          <a:prstGeom prst="ellipse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>
              <a:solidFill>
                <a:srgbClr val="92D050"/>
              </a:solidFill>
            </a:endParaRPr>
          </a:p>
        </p:txBody>
      </p:sp>
      <p:pic>
        <p:nvPicPr>
          <p:cNvPr id="1028" name="Picture 4" descr="C:\Documents and Settings\Ivana\Desktop\nastava\elementi visokogradnje\EV1\vježbe\audiotorne\materijal\1. program\mat_3\100\ventilacija.jpg"/>
          <p:cNvPicPr>
            <a:picLocks noChangeAspect="1" noChangeArrowheads="1"/>
          </p:cNvPicPr>
          <p:nvPr/>
        </p:nvPicPr>
        <p:blipFill>
          <a:blip r:embed="rId4" cstate="print"/>
          <a:srcRect l="35373" t="44937" r="38355" b="44929"/>
          <a:stretch>
            <a:fillRect/>
          </a:stretch>
        </p:blipFill>
        <p:spPr bwMode="auto">
          <a:xfrm>
            <a:off x="755576" y="4077072"/>
            <a:ext cx="2483768" cy="132945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635896" y="5949280"/>
            <a:ext cx="5328592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r-HR" sz="4400" b="1" dirty="0" smtClean="0">
                <a:solidFill>
                  <a:srgbClr val="FF0000"/>
                </a:solidFill>
              </a:rPr>
              <a:t>dimnjak</a:t>
            </a:r>
          </a:p>
          <a:p>
            <a:endParaRPr lang="hr-HR" sz="2000" dirty="0" smtClean="0">
              <a:solidFill>
                <a:srgbClr val="FF0000"/>
              </a:solidFill>
            </a:endParaRPr>
          </a:p>
          <a:p>
            <a:endParaRPr lang="hr-HR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1" r="-617"/>
          <a:stretch/>
        </p:blipFill>
        <p:spPr bwMode="auto">
          <a:xfrm>
            <a:off x="257820" y="3271940"/>
            <a:ext cx="3306068" cy="2245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 descr="D:\P  O S  A O\nastava\nastava\vježbe\materijal\mat_3\dimnjak-131003738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980728"/>
            <a:ext cx="2304256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51858"/>
          <a:stretch/>
        </p:blipFill>
        <p:spPr bwMode="auto">
          <a:xfrm>
            <a:off x="34678" y="764704"/>
            <a:ext cx="3385194" cy="2245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4" name="Picture 8" descr="D:\P  O S  A O\nastava\nastava\vježbe\materijal\mat_3\sistem-dimnjaka-schiedel-vemdo-troslojni-etazni-dimnjak-1229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41"/>
          <a:stretch>
            <a:fillRect/>
          </a:stretch>
        </p:blipFill>
        <p:spPr bwMode="auto">
          <a:xfrm>
            <a:off x="5220072" y="3140968"/>
            <a:ext cx="2419561" cy="2778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241054" y="422824"/>
            <a:ext cx="18564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tabLst>
                <a:tab pos="1524000" algn="l"/>
              </a:tabLst>
            </a:pPr>
            <a:r>
              <a:rPr lang="hr-H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Izvedba dimnjaka</a:t>
            </a:r>
            <a:endParaRPr lang="hr-HR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923928" y="404664"/>
            <a:ext cx="19175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tabLst>
                <a:tab pos="1524000" algn="l"/>
              </a:tabLst>
            </a:pPr>
            <a:r>
              <a:rPr lang="hr-HR" b="1" dirty="0"/>
              <a:t>SCHIEDEL dimnjak</a:t>
            </a:r>
            <a:endParaRPr lang="hr-HR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283968" y="692696"/>
            <a:ext cx="21954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dirty="0" smtClean="0"/>
              <a:t>pojedinačni elementi</a:t>
            </a:r>
            <a:endParaRPr lang="hr-HR" dirty="0"/>
          </a:p>
        </p:txBody>
      </p:sp>
      <p:sp>
        <p:nvSpPr>
          <p:cNvPr id="22" name="Rectangle 21"/>
          <p:cNvSpPr/>
          <p:nvPr/>
        </p:nvSpPr>
        <p:spPr>
          <a:xfrm>
            <a:off x="4355976" y="3212976"/>
            <a:ext cx="15481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dirty="0" smtClean="0"/>
              <a:t>etažni dimnjak</a:t>
            </a:r>
            <a:endParaRPr lang="hr-HR" dirty="0"/>
          </a:p>
        </p:txBody>
      </p:sp>
      <p:sp>
        <p:nvSpPr>
          <p:cNvPr id="23" name="Rectangle 22"/>
          <p:cNvSpPr/>
          <p:nvPr/>
        </p:nvSpPr>
        <p:spPr>
          <a:xfrm>
            <a:off x="2411760" y="4595514"/>
            <a:ext cx="1080120" cy="56167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4024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8"/>
          <p:cNvSpPr txBox="1"/>
          <p:nvPr/>
        </p:nvSpPr>
        <p:spPr>
          <a:xfrm>
            <a:off x="214282" y="203156"/>
            <a:ext cx="45720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hr-HR" sz="1600" b="1" dirty="0" smtClean="0"/>
          </a:p>
          <a:p>
            <a:endParaRPr lang="hr-HR" sz="1600" b="1" dirty="0" smtClean="0"/>
          </a:p>
          <a:p>
            <a:pPr>
              <a:tabLst>
                <a:tab pos="180975" algn="l"/>
                <a:tab pos="714375" algn="l"/>
              </a:tabLst>
            </a:pPr>
            <a:r>
              <a:rPr lang="hr-HR" sz="1600" dirty="0" smtClean="0"/>
              <a:t>	- ventilaciju ucrtati u prostorije gdje </a:t>
            </a:r>
          </a:p>
          <a:p>
            <a:pPr>
              <a:tabLst>
                <a:tab pos="180975" algn="l"/>
                <a:tab pos="714375" algn="l"/>
              </a:tabLst>
            </a:pPr>
            <a:r>
              <a:rPr lang="hr-HR" sz="1600" dirty="0" smtClean="0"/>
              <a:t>	  nema prirodnog provjetravanja</a:t>
            </a:r>
            <a:endParaRPr lang="vi-VN" sz="1600" dirty="0" smtClean="0">
              <a:latin typeface="Calibri" pitchFamily="34" charset="0"/>
              <a:cs typeface="Calibri" pitchFamily="34" charset="0"/>
            </a:endParaRPr>
          </a:p>
          <a:p>
            <a:endParaRPr lang="hr-HR" sz="1600" dirty="0" smtClean="0"/>
          </a:p>
          <a:p>
            <a:endParaRPr lang="hr-HR" sz="1600" dirty="0"/>
          </a:p>
        </p:txBody>
      </p:sp>
      <p:pic>
        <p:nvPicPr>
          <p:cNvPr id="6" name="Slika 5"/>
          <p:cNvPicPr/>
          <p:nvPr/>
        </p:nvPicPr>
        <p:blipFill>
          <a:blip r:embed="rId2" cstate="print"/>
          <a:srcRect l="37801" t="29653" r="25602" b="13375"/>
          <a:stretch>
            <a:fillRect/>
          </a:stretch>
        </p:blipFill>
        <p:spPr bwMode="auto">
          <a:xfrm>
            <a:off x="214282" y="1928802"/>
            <a:ext cx="4429156" cy="4714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0" name="Picture 2" descr="E:\GFOS\audiotorne\materijal\mat_6\07_dimnjaci.jpg"/>
          <p:cNvPicPr>
            <a:picLocks noChangeAspect="1" noChangeArrowheads="1"/>
          </p:cNvPicPr>
          <p:nvPr/>
        </p:nvPicPr>
        <p:blipFill rotWithShape="1">
          <a:blip r:embed="rId3" cstate="print"/>
          <a:srcRect t="62025"/>
          <a:stretch/>
        </p:blipFill>
        <p:spPr bwMode="auto">
          <a:xfrm>
            <a:off x="4859704" y="4286244"/>
            <a:ext cx="4284296" cy="2143128"/>
          </a:xfrm>
          <a:prstGeom prst="rect">
            <a:avLst/>
          </a:prstGeom>
          <a:noFill/>
        </p:spPr>
      </p:pic>
      <p:sp>
        <p:nvSpPr>
          <p:cNvPr id="7" name="TextBox 8"/>
          <p:cNvSpPr txBox="1"/>
          <p:nvPr/>
        </p:nvSpPr>
        <p:spPr>
          <a:xfrm>
            <a:off x="285720" y="1571612"/>
            <a:ext cx="45720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600" b="1" dirty="0" smtClean="0"/>
              <a:t>ventilacija</a:t>
            </a:r>
            <a:endParaRPr lang="hr-HR" sz="1600" dirty="0"/>
          </a:p>
        </p:txBody>
      </p:sp>
      <p:sp>
        <p:nvSpPr>
          <p:cNvPr id="8" name="TextBox 8"/>
          <p:cNvSpPr txBox="1"/>
          <p:nvPr/>
        </p:nvSpPr>
        <p:spPr>
          <a:xfrm>
            <a:off x="5143504" y="714356"/>
            <a:ext cx="45720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600" b="1" dirty="0" err="1" smtClean="0"/>
              <a:t>Schiedel</a:t>
            </a:r>
            <a:r>
              <a:rPr lang="hr-HR" sz="1600" b="1" dirty="0" smtClean="0"/>
              <a:t> dimnjak</a:t>
            </a:r>
            <a:endParaRPr lang="hr-HR" sz="1600" dirty="0"/>
          </a:p>
        </p:txBody>
      </p:sp>
      <p:sp>
        <p:nvSpPr>
          <p:cNvPr id="9" name="Rectangle 8"/>
          <p:cNvSpPr/>
          <p:nvPr/>
        </p:nvSpPr>
        <p:spPr>
          <a:xfrm>
            <a:off x="7001852" y="4286244"/>
            <a:ext cx="1980220" cy="195106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pic>
        <p:nvPicPr>
          <p:cNvPr id="10" name="Picture 2" descr="E:\GFOS\audiotorne\materijal\mat_6\07_dimnjaci.jpg"/>
          <p:cNvPicPr>
            <a:picLocks noChangeAspect="1" noChangeArrowheads="1"/>
          </p:cNvPicPr>
          <p:nvPr/>
        </p:nvPicPr>
        <p:blipFill rotWithShape="1">
          <a:blip r:embed="rId3" cstate="print"/>
          <a:srcRect r="45274" b="72649"/>
          <a:stretch/>
        </p:blipFill>
        <p:spPr bwMode="auto">
          <a:xfrm>
            <a:off x="5004048" y="1723749"/>
            <a:ext cx="2344606" cy="1543558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6660232" y="1910166"/>
            <a:ext cx="504056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20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698890" y="2564904"/>
            <a:ext cx="1473509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 err="1" smtClean="0">
                <a:solidFill>
                  <a:srgbClr val="FF0000"/>
                </a:solidFill>
              </a:rPr>
              <a:t>promjer</a:t>
            </a:r>
            <a:r>
              <a:rPr lang="en-US" sz="2000" dirty="0" smtClean="0">
                <a:solidFill>
                  <a:srgbClr val="FF0000"/>
                </a:solidFill>
              </a:rPr>
              <a:t>!!!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14282" y="2965013"/>
            <a:ext cx="4429156" cy="89603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C:\Documents and Settings\Ivana\Desktop\nastava\elementi visokogradnje\EV1\vježbe\audiotorne\materijal\1. program\mat_3\100\6.jpg"/>
          <p:cNvPicPr>
            <a:picLocks noChangeAspect="1" noChangeArrowheads="1"/>
          </p:cNvPicPr>
          <p:nvPr/>
        </p:nvPicPr>
        <p:blipFill>
          <a:blip r:embed="rId2" cstate="print"/>
          <a:srcRect l="7061" r="6862"/>
          <a:stretch>
            <a:fillRect/>
          </a:stretch>
        </p:blipFill>
        <p:spPr bwMode="auto">
          <a:xfrm>
            <a:off x="4889907" y="0"/>
            <a:ext cx="4254093" cy="6858000"/>
          </a:xfrm>
          <a:prstGeom prst="rect">
            <a:avLst/>
          </a:prstGeom>
          <a:noFill/>
        </p:spPr>
      </p:pic>
      <p:sp>
        <p:nvSpPr>
          <p:cNvPr id="5" name="TextBox 8"/>
          <p:cNvSpPr txBox="1"/>
          <p:nvPr/>
        </p:nvSpPr>
        <p:spPr>
          <a:xfrm>
            <a:off x="214282" y="357166"/>
            <a:ext cx="522181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Char char="-"/>
              <a:tabLst>
                <a:tab pos="180975" algn="l"/>
                <a:tab pos="714375" algn="l"/>
              </a:tabLst>
            </a:pPr>
            <a:r>
              <a:rPr lang="hr-HR" sz="1600" dirty="0" smtClean="0"/>
              <a:t> ucrtati sanitarnu opremu u kupaonicu i/ili wc</a:t>
            </a:r>
          </a:p>
          <a:p>
            <a:pPr>
              <a:buFontTx/>
              <a:buChar char="-"/>
              <a:tabLst>
                <a:tab pos="180975" algn="l"/>
                <a:tab pos="714375" algn="l"/>
              </a:tabLst>
            </a:pPr>
            <a:r>
              <a:rPr lang="hr-HR" sz="1600" b="1" dirty="0" smtClean="0"/>
              <a:t> </a:t>
            </a:r>
            <a:r>
              <a:rPr lang="hr-HR" sz="1600" dirty="0" smtClean="0"/>
              <a:t>ucrtati namještaj u kuhinju</a:t>
            </a:r>
          </a:p>
          <a:p>
            <a:pPr>
              <a:buFontTx/>
              <a:buChar char="-"/>
              <a:tabLst>
                <a:tab pos="180975" algn="l"/>
                <a:tab pos="714375" algn="l"/>
              </a:tabLst>
            </a:pPr>
            <a:endParaRPr lang="hr-HR" sz="1600" b="1" dirty="0" smtClean="0"/>
          </a:p>
          <a:p>
            <a:pPr>
              <a:tabLst>
                <a:tab pos="180975" algn="l"/>
                <a:tab pos="714375" algn="l"/>
              </a:tabLst>
            </a:pPr>
            <a:endParaRPr lang="hr-HR" sz="1600" b="1" dirty="0" smtClean="0"/>
          </a:p>
          <a:p>
            <a:pPr>
              <a:tabLst>
                <a:tab pos="180975" algn="l"/>
                <a:tab pos="714375" algn="l"/>
              </a:tabLst>
            </a:pPr>
            <a:endParaRPr lang="hr-HR" sz="1600" b="1" dirty="0" smtClean="0"/>
          </a:p>
          <a:p>
            <a:pPr>
              <a:tabLst>
                <a:tab pos="180975" algn="l"/>
                <a:tab pos="714375" algn="l"/>
              </a:tabLst>
            </a:pPr>
            <a:endParaRPr lang="hr-HR" sz="1600" b="1" dirty="0" smtClean="0"/>
          </a:p>
          <a:p>
            <a:pPr>
              <a:tabLst>
                <a:tab pos="180975" algn="l"/>
                <a:tab pos="714375" algn="l"/>
              </a:tabLst>
            </a:pPr>
            <a:endParaRPr lang="hr-HR" sz="1600" b="1" dirty="0" smtClean="0"/>
          </a:p>
          <a:p>
            <a:pPr>
              <a:tabLst>
                <a:tab pos="180975" algn="l"/>
                <a:tab pos="714375" algn="l"/>
              </a:tabLst>
            </a:pPr>
            <a:endParaRPr lang="hr-HR" sz="1600" b="1" dirty="0" smtClean="0"/>
          </a:p>
          <a:p>
            <a:pPr>
              <a:tabLst>
                <a:tab pos="180975" algn="l"/>
                <a:tab pos="714375" algn="l"/>
              </a:tabLst>
            </a:pPr>
            <a:endParaRPr lang="hr-HR" sz="1600" b="1" dirty="0" smtClean="0"/>
          </a:p>
          <a:p>
            <a:pPr>
              <a:tabLst>
                <a:tab pos="180975" algn="l"/>
                <a:tab pos="714375" algn="l"/>
              </a:tabLst>
            </a:pPr>
            <a:endParaRPr lang="hr-HR" sz="1600" dirty="0"/>
          </a:p>
        </p:txBody>
      </p:sp>
      <p:pic>
        <p:nvPicPr>
          <p:cNvPr id="4" name="Picture 3" descr="C:\Documents and Settings\Ivana\Desktop\nastava\elementi visokogradnje\EV1\vježbe\audiotorne\materijal\1. program\mat_3\100\6.jpg"/>
          <p:cNvPicPr>
            <a:picLocks noChangeAspect="1" noChangeArrowheads="1"/>
          </p:cNvPicPr>
          <p:nvPr/>
        </p:nvPicPr>
        <p:blipFill>
          <a:blip r:embed="rId2" cstate="print"/>
          <a:srcRect l="52228" t="28350" r="27374" b="41201"/>
          <a:stretch>
            <a:fillRect/>
          </a:stretch>
        </p:blipFill>
        <p:spPr bwMode="auto">
          <a:xfrm>
            <a:off x="1475656" y="1484784"/>
            <a:ext cx="2088232" cy="432562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C:\Documents and Settings\Ivana\Desktop\nastava\elementi visokogradnje\EV1\vježbe\audiotorne\materijal\1. program\mat_3\Picture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276872"/>
            <a:ext cx="4680520" cy="1791310"/>
          </a:xfrm>
          <a:prstGeom prst="rect">
            <a:avLst/>
          </a:prstGeom>
          <a:noFill/>
        </p:spPr>
      </p:pic>
      <p:sp>
        <p:nvSpPr>
          <p:cNvPr id="4" name="TextBox 8"/>
          <p:cNvSpPr txBox="1"/>
          <p:nvPr/>
        </p:nvSpPr>
        <p:spPr>
          <a:xfrm>
            <a:off x="214282" y="357166"/>
            <a:ext cx="392909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80975" algn="l"/>
                <a:tab pos="714375" algn="l"/>
              </a:tabLst>
            </a:pPr>
            <a:endParaRPr lang="hr-HR" sz="1600" dirty="0" smtClean="0"/>
          </a:p>
          <a:p>
            <a:pPr>
              <a:tabLst>
                <a:tab pos="180975" algn="l"/>
                <a:tab pos="714375" algn="l"/>
              </a:tabLst>
            </a:pPr>
            <a:endParaRPr lang="hr-HR" sz="1600" dirty="0" smtClean="0"/>
          </a:p>
          <a:p>
            <a:pPr>
              <a:tabLst>
                <a:tab pos="180975" algn="l"/>
                <a:tab pos="714375" algn="l"/>
              </a:tabLst>
            </a:pPr>
            <a:r>
              <a:rPr lang="hr-HR" sz="1600" dirty="0" smtClean="0"/>
              <a:t>	</a:t>
            </a:r>
            <a:endParaRPr lang="hr-HR" sz="1600" b="1" dirty="0" smtClean="0"/>
          </a:p>
          <a:p>
            <a:pPr>
              <a:tabLst>
                <a:tab pos="180975" algn="l"/>
                <a:tab pos="714375" algn="l"/>
              </a:tabLst>
            </a:pPr>
            <a:r>
              <a:rPr lang="hr-HR" sz="1600" b="1" dirty="0" smtClean="0"/>
              <a:t>	- visinske kote</a:t>
            </a:r>
          </a:p>
          <a:p>
            <a:pPr>
              <a:tabLst>
                <a:tab pos="180975" algn="l"/>
                <a:tab pos="714375" algn="l"/>
                <a:tab pos="1698625" algn="l"/>
              </a:tabLst>
            </a:pPr>
            <a:r>
              <a:rPr lang="hr-HR" sz="1600" dirty="0" smtClean="0"/>
              <a:t>				</a:t>
            </a:r>
            <a:endParaRPr lang="hr-HR" sz="1600" dirty="0"/>
          </a:p>
        </p:txBody>
      </p:sp>
      <p:pic>
        <p:nvPicPr>
          <p:cNvPr id="5" name="Picture 3" descr="E:\GFOS\audiotorne\materijal\mat_6\08a_visinske_opisi.jpg"/>
          <p:cNvPicPr>
            <a:picLocks noChangeAspect="1" noChangeArrowheads="1"/>
          </p:cNvPicPr>
          <p:nvPr/>
        </p:nvPicPr>
        <p:blipFill>
          <a:blip r:embed="rId3" cstate="print"/>
          <a:srcRect l="6716" t="48185" r="4371" b="38086"/>
          <a:stretch>
            <a:fillRect/>
          </a:stretch>
        </p:blipFill>
        <p:spPr bwMode="auto">
          <a:xfrm>
            <a:off x="395536" y="1484784"/>
            <a:ext cx="3186229" cy="648072"/>
          </a:xfrm>
          <a:prstGeom prst="rect">
            <a:avLst/>
          </a:prstGeom>
          <a:noFill/>
        </p:spPr>
      </p:pic>
      <p:pic>
        <p:nvPicPr>
          <p:cNvPr id="5123" name="Picture 3" descr="C:\Documents and Settings\Ivana\Desktop\nastava\elementi visokogradnje\EV1\vježbe\audiotorne\materijal\1. program\mat_3\100\7.jpg"/>
          <p:cNvPicPr>
            <a:picLocks noChangeAspect="1" noChangeArrowheads="1"/>
          </p:cNvPicPr>
          <p:nvPr/>
        </p:nvPicPr>
        <p:blipFill>
          <a:blip r:embed="rId4" cstate="print"/>
          <a:srcRect l="6567" r="7034"/>
          <a:stretch>
            <a:fillRect/>
          </a:stretch>
        </p:blipFill>
        <p:spPr bwMode="auto">
          <a:xfrm>
            <a:off x="4895528" y="-22391"/>
            <a:ext cx="4283968" cy="6880391"/>
          </a:xfrm>
          <a:prstGeom prst="rect">
            <a:avLst/>
          </a:prstGeom>
          <a:noFill/>
        </p:spPr>
      </p:pic>
      <p:sp>
        <p:nvSpPr>
          <p:cNvPr id="28" name="Rectangle 27"/>
          <p:cNvSpPr/>
          <p:nvPr/>
        </p:nvSpPr>
        <p:spPr>
          <a:xfrm>
            <a:off x="2699792" y="2780928"/>
            <a:ext cx="648072" cy="4320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7" name="Rectangle 6"/>
          <p:cNvSpPr/>
          <p:nvPr/>
        </p:nvSpPr>
        <p:spPr>
          <a:xfrm>
            <a:off x="395536" y="1484784"/>
            <a:ext cx="720080" cy="21602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635896" y="5949280"/>
            <a:ext cx="5328592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r-HR" sz="4400" b="1" dirty="0" smtClean="0">
                <a:solidFill>
                  <a:srgbClr val="FF0000"/>
                </a:solidFill>
              </a:rPr>
              <a:t>kotiranje</a:t>
            </a:r>
          </a:p>
          <a:p>
            <a:endParaRPr lang="hr-HR" sz="2000" dirty="0" smtClean="0">
              <a:solidFill>
                <a:srgbClr val="FF0000"/>
              </a:solidFill>
            </a:endParaRPr>
          </a:p>
          <a:p>
            <a:endParaRPr lang="hr-HR" dirty="0"/>
          </a:p>
        </p:txBody>
      </p:sp>
      <p:pic>
        <p:nvPicPr>
          <p:cNvPr id="2050" name="Picture 2" descr="H:\fax\1 auditorne\kotiranj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3573016"/>
            <a:ext cx="6048672" cy="3126918"/>
          </a:xfrm>
          <a:prstGeom prst="rect">
            <a:avLst/>
          </a:prstGeom>
          <a:noFill/>
        </p:spPr>
      </p:pic>
      <p:pic>
        <p:nvPicPr>
          <p:cNvPr id="2051" name="Picture 3" descr="C:\Users\korisnik\Desktop\prozor kot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836712"/>
            <a:ext cx="4894428" cy="1680914"/>
          </a:xfrm>
          <a:prstGeom prst="rect">
            <a:avLst/>
          </a:prstGeom>
          <a:noFill/>
        </p:spPr>
      </p:pic>
      <p:cxnSp>
        <p:nvCxnSpPr>
          <p:cNvPr id="6" name="Straight Connector 5"/>
          <p:cNvCxnSpPr/>
          <p:nvPr/>
        </p:nvCxnSpPr>
        <p:spPr>
          <a:xfrm>
            <a:off x="4427984" y="1916832"/>
            <a:ext cx="36004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7" name="Oval 6"/>
          <p:cNvSpPr/>
          <p:nvPr/>
        </p:nvSpPr>
        <p:spPr>
          <a:xfrm>
            <a:off x="2915816" y="1844824"/>
            <a:ext cx="432048" cy="43204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8" name="Oval 7"/>
          <p:cNvSpPr/>
          <p:nvPr/>
        </p:nvSpPr>
        <p:spPr>
          <a:xfrm>
            <a:off x="1547664" y="1988840"/>
            <a:ext cx="432048" cy="43204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cxnSp>
        <p:nvCxnSpPr>
          <p:cNvPr id="10" name="Straight Connector 9"/>
          <p:cNvCxnSpPr>
            <a:stCxn id="8" idx="4"/>
          </p:cNvCxnSpPr>
          <p:nvPr/>
        </p:nvCxnSpPr>
        <p:spPr>
          <a:xfrm>
            <a:off x="1763688" y="2420888"/>
            <a:ext cx="0" cy="28803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3131840" y="2276872"/>
            <a:ext cx="0" cy="43204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4139952" y="2204864"/>
            <a:ext cx="0" cy="50405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971600" y="2780928"/>
            <a:ext cx="394120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sz="1400" dirty="0" smtClean="0"/>
              <a:t>ograničenje kote              </a:t>
            </a:r>
            <a:r>
              <a:rPr lang="hr-HR" sz="1400" dirty="0" err="1" smtClean="0"/>
              <a:t>kotni</a:t>
            </a:r>
            <a:r>
              <a:rPr lang="hr-HR" sz="1400" dirty="0" smtClean="0"/>
              <a:t> broj            </a:t>
            </a:r>
            <a:r>
              <a:rPr lang="hr-HR" sz="1400" dirty="0" err="1" smtClean="0"/>
              <a:t>kotna</a:t>
            </a:r>
            <a:r>
              <a:rPr lang="hr-HR" sz="1400" dirty="0" smtClean="0"/>
              <a:t> linija</a:t>
            </a:r>
            <a:endParaRPr lang="hr-HR" sz="1400" dirty="0"/>
          </a:p>
        </p:txBody>
      </p:sp>
      <p:sp>
        <p:nvSpPr>
          <p:cNvPr id="15" name="Rectangle 14"/>
          <p:cNvSpPr/>
          <p:nvPr/>
        </p:nvSpPr>
        <p:spPr>
          <a:xfrm>
            <a:off x="4932040" y="1772816"/>
            <a:ext cx="170950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sz="1400" dirty="0" smtClean="0"/>
              <a:t>pomoćna </a:t>
            </a:r>
            <a:r>
              <a:rPr lang="hr-HR" sz="1400" dirty="0" err="1" smtClean="0"/>
              <a:t>kotna</a:t>
            </a:r>
            <a:r>
              <a:rPr lang="hr-HR" sz="1400" dirty="0" smtClean="0"/>
              <a:t> linija</a:t>
            </a:r>
            <a:endParaRPr lang="hr-HR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C:\Users\korisnik\Desktop\1 auditorne\18660.jpg"/>
          <p:cNvPicPr>
            <a:picLocks noChangeAspect="1" noChangeArrowheads="1"/>
          </p:cNvPicPr>
          <p:nvPr/>
        </p:nvPicPr>
        <p:blipFill>
          <a:blip r:embed="rId2" cstate="print"/>
          <a:srcRect r="45343"/>
          <a:stretch>
            <a:fillRect/>
          </a:stretch>
        </p:blipFill>
        <p:spPr bwMode="auto">
          <a:xfrm>
            <a:off x="7388284" y="3573016"/>
            <a:ext cx="1755715" cy="1723904"/>
          </a:xfrm>
          <a:prstGeom prst="rect">
            <a:avLst/>
          </a:prstGeom>
          <a:noFill/>
        </p:spPr>
      </p:pic>
      <p:pic>
        <p:nvPicPr>
          <p:cNvPr id="5125" name="Picture 5" descr="C:\Users\korisnik\Desktop\1 auditorne\82517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8079647">
            <a:off x="3045807" y="3198950"/>
            <a:ext cx="4104748" cy="4104748"/>
          </a:xfrm>
          <a:prstGeom prst="rect">
            <a:avLst/>
          </a:prstGeom>
          <a:noFill/>
        </p:spPr>
      </p:pic>
      <p:pic>
        <p:nvPicPr>
          <p:cNvPr id="5123" name="Picture 3" descr="C:\Users\korisnik\Desktop\1 auditorne\18570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13079"/>
          <a:stretch>
            <a:fillRect/>
          </a:stretch>
        </p:blipFill>
        <p:spPr bwMode="auto">
          <a:xfrm>
            <a:off x="6642454" y="2420888"/>
            <a:ext cx="2501545" cy="1861076"/>
          </a:xfrm>
          <a:prstGeom prst="rect">
            <a:avLst/>
          </a:prstGeom>
          <a:noFill/>
        </p:spPr>
      </p:pic>
      <p:pic>
        <p:nvPicPr>
          <p:cNvPr id="5122" name="Picture 2" descr="C:\Users\korisnik\Desktop\1 auditorne\ploča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771800" y="548680"/>
            <a:ext cx="5688632" cy="2671508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6876256" y="548680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>
                <a:solidFill>
                  <a:srgbClr val="FF0000"/>
                </a:solidFill>
              </a:rPr>
              <a:t>A3 ploča za crtanje</a:t>
            </a:r>
            <a:endParaRPr lang="hr-HR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60032" y="4077072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>
                <a:solidFill>
                  <a:srgbClr val="FF0000"/>
                </a:solidFill>
              </a:rPr>
              <a:t>T – ravnalo (</a:t>
            </a:r>
            <a:r>
              <a:rPr lang="hr-HR" dirty="0" err="1" smtClean="0">
                <a:solidFill>
                  <a:srgbClr val="FF0000"/>
                </a:solidFill>
              </a:rPr>
              <a:t>rajšina</a:t>
            </a:r>
            <a:r>
              <a:rPr lang="hr-HR" dirty="0" smtClean="0">
                <a:solidFill>
                  <a:srgbClr val="FF0000"/>
                </a:solidFill>
              </a:rPr>
              <a:t>)</a:t>
            </a:r>
            <a:endParaRPr lang="hr-HR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0"/>
            <a:ext cx="2843808" cy="6771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400" dirty="0" smtClean="0"/>
              <a:t>Oprema:</a:t>
            </a:r>
          </a:p>
          <a:p>
            <a:r>
              <a:rPr lang="hr-HR" sz="1400" dirty="0" smtClean="0"/>
              <a:t>	-kompjutor/laptop</a:t>
            </a:r>
          </a:p>
          <a:p>
            <a:r>
              <a:rPr lang="hr-HR" sz="1400" dirty="0" smtClean="0"/>
              <a:t>	-printer</a:t>
            </a:r>
          </a:p>
          <a:p>
            <a:r>
              <a:rPr lang="hr-HR" sz="1400" dirty="0" smtClean="0"/>
              <a:t>                   - - - - - - - - - - - - - - - - - -</a:t>
            </a:r>
          </a:p>
          <a:p>
            <a:r>
              <a:rPr lang="hr-HR" sz="1400" dirty="0" smtClean="0"/>
              <a:t>	-crtaća ploča A3</a:t>
            </a:r>
          </a:p>
          <a:p>
            <a:r>
              <a:rPr lang="hr-HR" sz="1400" dirty="0" smtClean="0"/>
              <a:t>                   - - - - - - - - - - - - - - - - - -</a:t>
            </a:r>
          </a:p>
          <a:p>
            <a:r>
              <a:rPr lang="hr-HR" sz="1400" dirty="0" smtClean="0"/>
              <a:t>	-crtaća daska</a:t>
            </a:r>
          </a:p>
          <a:p>
            <a:endParaRPr lang="hr-HR" sz="1400" dirty="0" smtClean="0"/>
          </a:p>
          <a:p>
            <a:r>
              <a:rPr lang="hr-HR" sz="1400" dirty="0" smtClean="0"/>
              <a:t>T – ravnalo “</a:t>
            </a:r>
            <a:r>
              <a:rPr lang="hr-HR" sz="1400" dirty="0" err="1" smtClean="0"/>
              <a:t>rajšina</a:t>
            </a:r>
            <a:r>
              <a:rPr lang="hr-HR" sz="1400" dirty="0" smtClean="0"/>
              <a:t>”</a:t>
            </a:r>
          </a:p>
          <a:p>
            <a:r>
              <a:rPr lang="hr-HR" sz="1400" dirty="0" smtClean="0"/>
              <a:t>	- drvena </a:t>
            </a:r>
          </a:p>
          <a:p>
            <a:r>
              <a:rPr lang="hr-HR" sz="1400" dirty="0" smtClean="0"/>
              <a:t>	- metalna</a:t>
            </a:r>
          </a:p>
          <a:p>
            <a:r>
              <a:rPr lang="hr-HR" sz="1400" dirty="0" smtClean="0"/>
              <a:t>	- fiksna </a:t>
            </a:r>
          </a:p>
          <a:p>
            <a:r>
              <a:rPr lang="hr-HR" sz="1400" dirty="0" smtClean="0"/>
              <a:t>	- pomična (kutomjer)</a:t>
            </a:r>
          </a:p>
          <a:p>
            <a:endParaRPr lang="hr-HR" sz="1400" dirty="0" smtClean="0"/>
          </a:p>
          <a:p>
            <a:endParaRPr lang="hr-HR" sz="1400" dirty="0" smtClean="0"/>
          </a:p>
          <a:p>
            <a:endParaRPr lang="hr-HR" sz="1400" dirty="0" smtClean="0"/>
          </a:p>
          <a:p>
            <a:endParaRPr lang="hr-HR" sz="1400" dirty="0" smtClean="0"/>
          </a:p>
          <a:p>
            <a:endParaRPr lang="hr-HR" sz="1400" dirty="0" smtClean="0"/>
          </a:p>
          <a:p>
            <a:endParaRPr lang="hr-HR" sz="1400" dirty="0" smtClean="0"/>
          </a:p>
          <a:p>
            <a:endParaRPr lang="hr-HR" sz="1400" dirty="0" smtClean="0"/>
          </a:p>
          <a:p>
            <a:endParaRPr lang="hr-HR" sz="1400" dirty="0" smtClean="0"/>
          </a:p>
          <a:p>
            <a:endParaRPr lang="hr-HR" sz="1400" dirty="0" smtClean="0"/>
          </a:p>
          <a:p>
            <a:r>
              <a:rPr lang="hr-HR" sz="1400" b="1" dirty="0" smtClean="0">
                <a:solidFill>
                  <a:srgbClr val="FF0000"/>
                </a:solidFill>
              </a:rPr>
              <a:t>SAVJET:</a:t>
            </a:r>
          </a:p>
          <a:p>
            <a:r>
              <a:rPr lang="hr-HR" sz="1400" dirty="0" smtClean="0"/>
              <a:t>Prije crtanja trokutom provjeriti okomitost </a:t>
            </a:r>
            <a:r>
              <a:rPr lang="hr-HR" sz="1400" dirty="0" err="1" smtClean="0"/>
              <a:t>rajšine</a:t>
            </a:r>
            <a:r>
              <a:rPr lang="hr-HR" sz="1400" dirty="0" smtClean="0"/>
              <a:t> u odnosu na papir.</a:t>
            </a:r>
          </a:p>
          <a:p>
            <a:endParaRPr lang="hr-HR" sz="1400" dirty="0" smtClean="0"/>
          </a:p>
          <a:p>
            <a:endParaRPr lang="hr-HR" sz="1400" dirty="0" smtClean="0"/>
          </a:p>
          <a:p>
            <a:endParaRPr lang="hr-HR" sz="1400" dirty="0" smtClean="0"/>
          </a:p>
          <a:p>
            <a:endParaRPr lang="hr-HR" sz="1400" dirty="0" smtClean="0"/>
          </a:p>
          <a:p>
            <a:endParaRPr lang="hr-HR" sz="1400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2771800" y="0"/>
            <a:ext cx="0" cy="6858000"/>
          </a:xfrm>
          <a:prstGeom prst="line">
            <a:avLst/>
          </a:prstGeom>
          <a:ln>
            <a:solidFill>
              <a:srgbClr val="FF000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  <a:reflection blurRad="6350" stA="50000" endA="275" endPos="40000" dist="101600" dir="5400000" sy="-100000" algn="bl" rotWithShape="0"/>
          </a:effectLst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korisnik\Desktop\kotiranje u 10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6" y="0"/>
            <a:ext cx="9125904" cy="6405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635896" y="5949280"/>
            <a:ext cx="5328592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r-HR" sz="4400" b="1" dirty="0" smtClean="0">
                <a:solidFill>
                  <a:srgbClr val="FF0000"/>
                </a:solidFill>
              </a:rPr>
              <a:t>kotiranje</a:t>
            </a:r>
          </a:p>
          <a:p>
            <a:endParaRPr lang="hr-HR" sz="2000" dirty="0" smtClean="0">
              <a:solidFill>
                <a:srgbClr val="FF0000"/>
              </a:solidFill>
            </a:endParaRPr>
          </a:p>
          <a:p>
            <a:endParaRPr lang="hr-HR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5940152" y="3573016"/>
            <a:ext cx="792088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8"/>
          <p:cNvSpPr txBox="1"/>
          <p:nvPr/>
        </p:nvSpPr>
        <p:spPr>
          <a:xfrm>
            <a:off x="323528" y="4585191"/>
            <a:ext cx="392909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80975" algn="l"/>
                <a:tab pos="714375" algn="l"/>
              </a:tabLst>
            </a:pPr>
            <a:r>
              <a:rPr lang="hr-HR" sz="1600" dirty="0" smtClean="0"/>
              <a:t>	- </a:t>
            </a:r>
            <a:r>
              <a:rPr lang="hr-HR" sz="1600" b="1" dirty="0" smtClean="0"/>
              <a:t>vanjske kote</a:t>
            </a:r>
          </a:p>
          <a:p>
            <a:pPr>
              <a:tabLst>
                <a:tab pos="180975" algn="l"/>
                <a:tab pos="714375" algn="l"/>
              </a:tabLst>
            </a:pPr>
            <a:r>
              <a:rPr lang="hr-HR" sz="1600" dirty="0" smtClean="0"/>
              <a:t>		</a:t>
            </a:r>
            <a:r>
              <a:rPr lang="hr-HR" sz="1200" dirty="0" smtClean="0"/>
              <a:t>1. kota – NOSIVA KONSTRUKCIJA</a:t>
            </a:r>
          </a:p>
          <a:p>
            <a:pPr>
              <a:tabLst>
                <a:tab pos="180975" algn="l"/>
                <a:tab pos="714375" algn="l"/>
              </a:tabLst>
            </a:pPr>
            <a:r>
              <a:rPr lang="hr-HR" sz="1200" dirty="0" smtClean="0"/>
              <a:t>		2. kota – SVI ZIDOVI				3. kota – VANJSKI OTVORI</a:t>
            </a:r>
          </a:p>
          <a:p>
            <a:pPr>
              <a:tabLst>
                <a:tab pos="180975" algn="l"/>
                <a:tab pos="714375" algn="l"/>
              </a:tabLst>
            </a:pPr>
            <a:r>
              <a:rPr lang="hr-HR" sz="1200" dirty="0" smtClean="0"/>
              <a:t>		4. kote – GABARITI</a:t>
            </a:r>
          </a:p>
          <a:p>
            <a:pPr>
              <a:tabLst>
                <a:tab pos="180975" algn="l"/>
                <a:tab pos="714375" algn="l"/>
              </a:tabLst>
            </a:pPr>
            <a:r>
              <a:rPr lang="hr-HR" sz="1200" dirty="0" smtClean="0"/>
              <a:t>		5. kota – UKUPNO </a:t>
            </a:r>
            <a:endParaRPr lang="hr-HR" sz="1200" dirty="0"/>
          </a:p>
        </p:txBody>
      </p:sp>
      <p:sp>
        <p:nvSpPr>
          <p:cNvPr id="5" name="TextBox 8"/>
          <p:cNvSpPr txBox="1"/>
          <p:nvPr/>
        </p:nvSpPr>
        <p:spPr>
          <a:xfrm>
            <a:off x="214282" y="357166"/>
            <a:ext cx="464575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80975" algn="l"/>
                <a:tab pos="714375" algn="l"/>
              </a:tabLst>
            </a:pPr>
            <a:endParaRPr lang="hr-HR" sz="1600" dirty="0" smtClean="0"/>
          </a:p>
          <a:p>
            <a:pPr>
              <a:tabLst>
                <a:tab pos="180975" algn="l"/>
                <a:tab pos="714375" algn="l"/>
              </a:tabLst>
            </a:pPr>
            <a:endParaRPr lang="hr-HR" sz="1600" dirty="0" smtClean="0"/>
          </a:p>
          <a:p>
            <a:pPr>
              <a:tabLst>
                <a:tab pos="180975" algn="l"/>
                <a:tab pos="714375" algn="l"/>
              </a:tabLst>
            </a:pPr>
            <a:r>
              <a:rPr lang="hr-HR" sz="1600" dirty="0" smtClean="0"/>
              <a:t>	</a:t>
            </a:r>
            <a:r>
              <a:rPr lang="hr-HR" sz="1600" b="1" dirty="0" smtClean="0"/>
              <a:t>OPISATI PROSTORIJE:</a:t>
            </a:r>
          </a:p>
          <a:p>
            <a:pPr>
              <a:tabLst>
                <a:tab pos="180975" algn="l"/>
                <a:tab pos="714375" algn="l"/>
              </a:tabLst>
            </a:pPr>
            <a:r>
              <a:rPr lang="hr-HR" sz="1600" dirty="0" smtClean="0"/>
              <a:t>	- opis prostorija: </a:t>
            </a:r>
            <a:r>
              <a:rPr lang="hr-HR" sz="1600" b="1" dirty="0" smtClean="0"/>
              <a:t>naziv prostorije, finalna obloga 	poda, površina, opseg</a:t>
            </a:r>
          </a:p>
          <a:p>
            <a:pPr>
              <a:tabLst>
                <a:tab pos="180975" algn="l"/>
                <a:tab pos="714375" algn="l"/>
              </a:tabLst>
            </a:pPr>
            <a:r>
              <a:rPr lang="hr-HR" sz="1600" dirty="0" smtClean="0"/>
              <a:t>(upisati u prostorije, kod manjih prostorija izvući izvan tlocrta te numerirati prostorije)</a:t>
            </a:r>
          </a:p>
          <a:p>
            <a:pPr>
              <a:tabLst>
                <a:tab pos="180975" algn="l"/>
                <a:tab pos="714375" algn="l"/>
              </a:tabLst>
            </a:pPr>
            <a:endParaRPr lang="hr-HR" sz="1600" dirty="0" smtClean="0"/>
          </a:p>
          <a:p>
            <a:pPr>
              <a:tabLst>
                <a:tab pos="180975" algn="l"/>
                <a:tab pos="714375" algn="l"/>
                <a:tab pos="1698625" algn="l"/>
              </a:tabLst>
            </a:pPr>
            <a:r>
              <a:rPr lang="hr-HR" sz="1600" dirty="0" smtClean="0"/>
              <a:t>				</a:t>
            </a:r>
            <a:endParaRPr lang="hr-HR" sz="1600" dirty="0"/>
          </a:p>
        </p:txBody>
      </p:sp>
      <p:pic>
        <p:nvPicPr>
          <p:cNvPr id="6" name="Picture 4" descr="C:\Documents and Settings\Ivana\Desktop\nastava\elementi visokogradnje\EV1\vježbe\audiotorne\materijal\1. program\mat_3\Picture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717810"/>
            <a:ext cx="4680520" cy="1791310"/>
          </a:xfrm>
          <a:prstGeom prst="rect">
            <a:avLst/>
          </a:prstGeom>
          <a:noFill/>
        </p:spPr>
      </p:pic>
      <p:pic>
        <p:nvPicPr>
          <p:cNvPr id="13314" name="Picture 2" descr="C:\Documents and Settings\Ivana\Desktop\nastava\elementi visokogradnje\EV1\vježbe\audiotorne\materijal\1. program\mat_3\100\8.jpg"/>
          <p:cNvPicPr>
            <a:picLocks noChangeAspect="1" noChangeArrowheads="1"/>
          </p:cNvPicPr>
          <p:nvPr/>
        </p:nvPicPr>
        <p:blipFill>
          <a:blip r:embed="rId3" cstate="print"/>
          <a:srcRect l="6388" r="6568"/>
          <a:stretch>
            <a:fillRect/>
          </a:stretch>
        </p:blipFill>
        <p:spPr bwMode="auto">
          <a:xfrm>
            <a:off x="4842108" y="0"/>
            <a:ext cx="4301892" cy="6858000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467544" y="2204864"/>
            <a:ext cx="31683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400" dirty="0" smtClean="0"/>
              <a:t>PKP – pod keramičke pločice</a:t>
            </a:r>
          </a:p>
          <a:p>
            <a:r>
              <a:rPr lang="hr-HR" sz="1400" dirty="0" smtClean="0"/>
              <a:t>PP – pod parket</a:t>
            </a:r>
            <a:endParaRPr lang="hr-HR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8"/>
          <p:cNvSpPr txBox="1"/>
          <p:nvPr/>
        </p:nvSpPr>
        <p:spPr>
          <a:xfrm>
            <a:off x="214282" y="357166"/>
            <a:ext cx="457374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80975" algn="l"/>
                <a:tab pos="714375" algn="l"/>
              </a:tabLst>
            </a:pPr>
            <a:endParaRPr lang="hr-HR" sz="1600" dirty="0" smtClean="0"/>
          </a:p>
          <a:p>
            <a:pPr>
              <a:tabLst>
                <a:tab pos="180975" algn="l"/>
                <a:tab pos="714375" algn="l"/>
              </a:tabLst>
            </a:pPr>
            <a:endParaRPr lang="hr-HR" sz="1600" dirty="0" smtClean="0"/>
          </a:p>
          <a:p>
            <a:pPr>
              <a:tabLst>
                <a:tab pos="180975" algn="l"/>
                <a:tab pos="714375" algn="l"/>
              </a:tabLst>
            </a:pPr>
            <a:r>
              <a:rPr lang="hr-HR" sz="1600" b="1" dirty="0" smtClean="0"/>
              <a:t>završeni</a:t>
            </a:r>
            <a:r>
              <a:rPr lang="hr-HR" sz="1600" dirty="0" smtClean="0"/>
              <a:t> tlocrt prizemlja M 1:100</a:t>
            </a:r>
          </a:p>
          <a:p>
            <a:pPr>
              <a:tabLst>
                <a:tab pos="180975" algn="l"/>
                <a:tab pos="714375" algn="l"/>
              </a:tabLst>
            </a:pPr>
            <a:endParaRPr lang="hr-HR" sz="1600" dirty="0" smtClean="0"/>
          </a:p>
          <a:p>
            <a:pPr>
              <a:tabLst>
                <a:tab pos="180975" algn="l"/>
                <a:tab pos="714375" algn="l"/>
                <a:tab pos="1698625" algn="l"/>
              </a:tabLst>
            </a:pPr>
            <a:r>
              <a:rPr lang="hr-HR" sz="1600" dirty="0" smtClean="0"/>
              <a:t>				</a:t>
            </a:r>
            <a:endParaRPr lang="hr-HR" sz="1600" dirty="0"/>
          </a:p>
        </p:txBody>
      </p:sp>
      <p:pic>
        <p:nvPicPr>
          <p:cNvPr id="4098" name="Picture 2" descr="C:\Documents and Settings\Ivana\Desktop\nastava\elementi visokogradnje\EV1\vježbe\audiotorne\materijal\1. program\mat_3\100\10.jpg"/>
          <p:cNvPicPr>
            <a:picLocks noChangeAspect="1" noChangeArrowheads="1"/>
          </p:cNvPicPr>
          <p:nvPr/>
        </p:nvPicPr>
        <p:blipFill>
          <a:blip r:embed="rId2" cstate="print"/>
          <a:srcRect r="6964"/>
          <a:stretch>
            <a:fillRect/>
          </a:stretch>
        </p:blipFill>
        <p:spPr bwMode="auto">
          <a:xfrm>
            <a:off x="4545951" y="0"/>
            <a:ext cx="4598048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635896" y="5949280"/>
            <a:ext cx="5328592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r-HR" sz="4400" b="1" dirty="0" smtClean="0">
                <a:solidFill>
                  <a:srgbClr val="FF0000"/>
                </a:solidFill>
              </a:rPr>
              <a:t>za sljedeći put</a:t>
            </a:r>
          </a:p>
          <a:p>
            <a:endParaRPr lang="hr-HR" sz="2000" dirty="0" smtClean="0">
              <a:solidFill>
                <a:srgbClr val="FF0000"/>
              </a:solidFill>
            </a:endParaRPr>
          </a:p>
          <a:p>
            <a:endParaRPr lang="hr-H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Documents and Settings\Ivana\Desktop\nastava\elementi visokogradnje\EV1\vježbe\audiotorne\materijal\1. program\1 program\z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300880"/>
            <a:ext cx="8892480" cy="640837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635896" y="5949280"/>
            <a:ext cx="5328592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r-HR" sz="4400" b="1" dirty="0" smtClean="0">
                <a:solidFill>
                  <a:srgbClr val="FF0000"/>
                </a:solidFill>
              </a:rPr>
              <a:t>za sljedeći put</a:t>
            </a:r>
          </a:p>
          <a:p>
            <a:endParaRPr lang="hr-HR" sz="2000" dirty="0" smtClean="0">
              <a:solidFill>
                <a:srgbClr val="FF0000"/>
              </a:solidFill>
            </a:endParaRPr>
          </a:p>
          <a:p>
            <a:endParaRPr lang="hr-HR" dirty="0"/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539552" y="-76756"/>
            <a:ext cx="8424936" cy="840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r-HR" b="1" dirty="0" smtClean="0"/>
          </a:p>
          <a:p>
            <a:r>
              <a:rPr lang="hr-HR" b="1" dirty="0" smtClean="0">
                <a:solidFill>
                  <a:srgbClr val="FF0000"/>
                </a:solidFill>
              </a:rPr>
              <a:t>TLOCRT PRIZEMLJA, M 1:100      GOTOV !!!</a:t>
            </a:r>
          </a:p>
          <a:p>
            <a:r>
              <a:rPr lang="hr-HR" b="1" dirty="0" smtClean="0">
                <a:solidFill>
                  <a:srgbClr val="FF0000"/>
                </a:solidFill>
              </a:rPr>
              <a:t>SITUACIJA, 1:500                           GOTOVA !!!</a:t>
            </a:r>
          </a:p>
          <a:p>
            <a:r>
              <a:rPr lang="hr-HR" b="1" dirty="0" smtClean="0">
                <a:solidFill>
                  <a:srgbClr val="FF0000"/>
                </a:solidFill>
              </a:rPr>
              <a:t>TLOCRT PRIZEMLJA, M 1:100 – KONSTRUKCIJA  GOTOVA!!!</a:t>
            </a:r>
            <a:endParaRPr lang="hr-HR" b="1" dirty="0" smtClean="0"/>
          </a:p>
          <a:p>
            <a:endParaRPr lang="hr-HR" b="1" dirty="0" smtClean="0"/>
          </a:p>
          <a:p>
            <a:r>
              <a:rPr lang="hr-HR" b="1" dirty="0" smtClean="0"/>
              <a:t>GLAVNI PROJEKT, TLOCRT PRIZEMLJA, M 1:100</a:t>
            </a:r>
          </a:p>
          <a:p>
            <a:r>
              <a:rPr lang="hr-HR" b="1" dirty="0" smtClean="0"/>
              <a:t>	-</a:t>
            </a:r>
            <a:r>
              <a:rPr lang="hr-HR" dirty="0" smtClean="0"/>
              <a:t> na vanjske zidove nanijeti slojeve</a:t>
            </a:r>
          </a:p>
          <a:p>
            <a:r>
              <a:rPr lang="hr-HR" b="1" dirty="0" smtClean="0"/>
              <a:t>	</a:t>
            </a:r>
            <a:r>
              <a:rPr lang="hr-HR" dirty="0" smtClean="0"/>
              <a:t>- ucrtati prozore i vrata</a:t>
            </a:r>
          </a:p>
          <a:p>
            <a:r>
              <a:rPr lang="hr-HR" dirty="0" smtClean="0"/>
              <a:t>	- dimnjak</a:t>
            </a:r>
          </a:p>
          <a:p>
            <a:r>
              <a:rPr lang="hr-HR" dirty="0" smtClean="0"/>
              <a:t>	- ventilacija</a:t>
            </a:r>
          </a:p>
          <a:p>
            <a:r>
              <a:rPr lang="hr-HR" dirty="0" smtClean="0"/>
              <a:t>	- sanitarna oprema, legenda</a:t>
            </a:r>
          </a:p>
          <a:p>
            <a:r>
              <a:rPr lang="hr-HR" b="1" dirty="0" smtClean="0"/>
              <a:t>	</a:t>
            </a:r>
            <a:r>
              <a:rPr lang="hr-HR" dirty="0" smtClean="0"/>
              <a:t>- opisi</a:t>
            </a:r>
          </a:p>
          <a:p>
            <a:r>
              <a:rPr lang="hr-HR" dirty="0" smtClean="0"/>
              <a:t>	- kote</a:t>
            </a:r>
          </a:p>
          <a:p>
            <a:endParaRPr lang="hr-HR" dirty="0"/>
          </a:p>
          <a:p>
            <a:endParaRPr lang="hr-HR" dirty="0" smtClean="0"/>
          </a:p>
          <a:p>
            <a:pPr>
              <a:tabLst>
                <a:tab pos="1524000" algn="l"/>
              </a:tabLst>
            </a:pPr>
            <a:r>
              <a:rPr lang="hr-HR" b="1" dirty="0" smtClean="0">
                <a:solidFill>
                  <a:srgbClr val="FF0000"/>
                </a:solidFill>
              </a:rPr>
              <a:t>napomena: 	</a:t>
            </a:r>
            <a:r>
              <a:rPr lang="hr-HR" b="1" dirty="0" smtClean="0"/>
              <a:t>- vrata i prozori se kotiraju u zidarskim mjerama </a:t>
            </a:r>
            <a:r>
              <a:rPr lang="hr-HR" dirty="0" smtClean="0"/>
              <a:t>(10</a:t>
            </a:r>
            <a:r>
              <a:rPr lang="hr-HR" b="1" dirty="0" smtClean="0">
                <a:solidFill>
                  <a:srgbClr val="FF0000"/>
                </a:solidFill>
              </a:rPr>
              <a:t>1</a:t>
            </a:r>
            <a:r>
              <a:rPr lang="hr-HR" dirty="0" smtClean="0"/>
              <a:t>)</a:t>
            </a:r>
          </a:p>
          <a:p>
            <a:pPr>
              <a:tabLst>
                <a:tab pos="1524000" algn="l"/>
              </a:tabLst>
            </a:pPr>
            <a:r>
              <a:rPr lang="hr-HR" b="1" dirty="0" smtClean="0"/>
              <a:t>	- paziti na dimenzije stuba</a:t>
            </a:r>
          </a:p>
          <a:p>
            <a:pPr>
              <a:tabLst>
                <a:tab pos="1524000" algn="l"/>
              </a:tabLst>
            </a:pPr>
            <a:r>
              <a:rPr lang="hr-HR" b="1" dirty="0" smtClean="0"/>
              <a:t>	- stubište se crta BEZ ograde</a:t>
            </a:r>
          </a:p>
          <a:p>
            <a:pPr>
              <a:tabLst>
                <a:tab pos="1524000" algn="l"/>
              </a:tabLst>
            </a:pPr>
            <a:r>
              <a:rPr lang="hr-HR" b="1" dirty="0" smtClean="0"/>
              <a:t>	- vrata se crtaju bez dovratka!</a:t>
            </a:r>
          </a:p>
          <a:p>
            <a:pPr>
              <a:tabLst>
                <a:tab pos="1524000" algn="l"/>
              </a:tabLst>
            </a:pPr>
            <a:endParaRPr lang="hr-HR" b="1" dirty="0" smtClean="0"/>
          </a:p>
          <a:p>
            <a:pPr>
              <a:tabLst>
                <a:tab pos="1524000" algn="l"/>
              </a:tabLst>
            </a:pPr>
            <a:endParaRPr lang="hr-HR" b="1" dirty="0" smtClean="0"/>
          </a:p>
          <a:p>
            <a:pPr>
              <a:tabLst>
                <a:tab pos="1524000" algn="l"/>
              </a:tabLst>
            </a:pPr>
            <a:r>
              <a:rPr lang="hr-HR" b="1" dirty="0" smtClean="0">
                <a:solidFill>
                  <a:srgbClr val="FF0000"/>
                </a:solidFill>
              </a:rPr>
              <a:t>dovršiti program !!!</a:t>
            </a:r>
          </a:p>
          <a:p>
            <a:r>
              <a:rPr lang="hr-HR" b="1" dirty="0" smtClean="0">
                <a:solidFill>
                  <a:srgbClr val="FF0000"/>
                </a:solidFill>
              </a:rPr>
              <a:t>      </a:t>
            </a:r>
            <a:endParaRPr lang="hr-HR" dirty="0" smtClean="0">
              <a:solidFill>
                <a:srgbClr val="FF0000"/>
              </a:solidFill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r-H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hr-HR" dirty="0"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r-H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hr-HR" dirty="0"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r-H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hr-HR" dirty="0"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r-H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5425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korisnik\Desktop\1 auditorne\tehnička olovk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9146709">
            <a:off x="3963751" y="1016752"/>
            <a:ext cx="3424379" cy="1994532"/>
          </a:xfrm>
          <a:prstGeom prst="rect">
            <a:avLst/>
          </a:prstGeom>
          <a:noFill/>
        </p:spPr>
      </p:pic>
      <p:pic>
        <p:nvPicPr>
          <p:cNvPr id="2052" name="Picture 4" descr="C:\Users\korisnik\Desktop\1 auditorne\derwent-graphic-pencils_artistsemporium.net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699417" y="2924944"/>
            <a:ext cx="3444583" cy="2738443"/>
          </a:xfrm>
          <a:prstGeom prst="rect">
            <a:avLst/>
          </a:prstGeom>
          <a:noFill/>
        </p:spPr>
      </p:pic>
      <p:pic>
        <p:nvPicPr>
          <p:cNvPr id="2053" name="Picture 5" descr="C:\Users\korisnik\Desktop\1 auditorne\mine_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99792" y="3429000"/>
            <a:ext cx="2808313" cy="967457"/>
          </a:xfrm>
          <a:prstGeom prst="rect">
            <a:avLst/>
          </a:prstGeom>
          <a:noFill/>
        </p:spPr>
      </p:pic>
      <p:pic>
        <p:nvPicPr>
          <p:cNvPr id="2054" name="Picture 6" descr="C:\Users\korisnik\Desktop\1 auditorne\mine_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71800" y="188640"/>
            <a:ext cx="1745085" cy="2982210"/>
          </a:xfrm>
          <a:prstGeom prst="rect">
            <a:avLst/>
          </a:prstGeom>
          <a:noFill/>
        </p:spPr>
      </p:pic>
      <p:pic>
        <p:nvPicPr>
          <p:cNvPr id="2056" name="Picture 8" descr="C:\Users\korisnik\Desktop\1 auditorne\gumica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771800" y="4797152"/>
            <a:ext cx="1763688" cy="1471855"/>
          </a:xfrm>
          <a:prstGeom prst="rect">
            <a:avLst/>
          </a:prstGeom>
          <a:noFill/>
        </p:spPr>
      </p:pic>
      <p:pic>
        <p:nvPicPr>
          <p:cNvPr id="2055" name="Picture 7" descr="C:\Users\korisnik\Desktop\1 auditorne\bojice_jerrysartarama.com.jp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995936" y="3933056"/>
            <a:ext cx="4023216" cy="3451025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5868144" y="4725144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>
                <a:solidFill>
                  <a:srgbClr val="FF0000"/>
                </a:solidFill>
              </a:rPr>
              <a:t>olovke u boji</a:t>
            </a:r>
            <a:endParaRPr lang="hr-HR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915816" y="6237312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>
                <a:solidFill>
                  <a:srgbClr val="FF0000"/>
                </a:solidFill>
              </a:rPr>
              <a:t>gumice za brisanje</a:t>
            </a:r>
            <a:endParaRPr lang="hr-HR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427984" y="188640"/>
            <a:ext cx="2160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>
                <a:solidFill>
                  <a:srgbClr val="FF0000"/>
                </a:solidFill>
              </a:rPr>
              <a:t>tehničke olovke</a:t>
            </a:r>
          </a:p>
          <a:p>
            <a:r>
              <a:rPr lang="hr-HR" dirty="0" smtClean="0">
                <a:solidFill>
                  <a:srgbClr val="FF0000"/>
                </a:solidFill>
              </a:rPr>
              <a:t>i mine</a:t>
            </a:r>
            <a:endParaRPr lang="hr-HR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308304" y="3645024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>
                <a:solidFill>
                  <a:srgbClr val="FF0000"/>
                </a:solidFill>
              </a:rPr>
              <a:t>g</a:t>
            </a:r>
            <a:r>
              <a:rPr lang="hr-HR" dirty="0" smtClean="0">
                <a:solidFill>
                  <a:srgbClr val="FF0000"/>
                </a:solidFill>
              </a:rPr>
              <a:t>rafitne olovke</a:t>
            </a:r>
            <a:endParaRPr lang="hr-HR" dirty="0">
              <a:solidFill>
                <a:srgbClr val="FF0000"/>
              </a:solidFill>
            </a:endParaRPr>
          </a:p>
        </p:txBody>
      </p:sp>
      <p:pic>
        <p:nvPicPr>
          <p:cNvPr id="2057" name="Picture 9" descr="C:\Users\korisnik\Desktop\1 auditorne\01310_birodom.hr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172400" y="5517232"/>
            <a:ext cx="720080" cy="718483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8244408" y="6237312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>
                <a:solidFill>
                  <a:srgbClr val="FF0000"/>
                </a:solidFill>
              </a:rPr>
              <a:t>šiljilo</a:t>
            </a:r>
            <a:endParaRPr lang="hr-HR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236296" y="188640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>
                <a:solidFill>
                  <a:srgbClr val="FF0000"/>
                </a:solidFill>
              </a:rPr>
              <a:t>tvrdoća olovke</a:t>
            </a:r>
            <a:endParaRPr lang="hr-HR" dirty="0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0" y="0"/>
            <a:ext cx="2843808" cy="6771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400" dirty="0" smtClean="0"/>
              <a:t>Pribor:</a:t>
            </a:r>
          </a:p>
          <a:p>
            <a:r>
              <a:rPr lang="hr-HR" sz="1400" dirty="0" smtClean="0"/>
              <a:t>     -obična grafitna olovka</a:t>
            </a:r>
          </a:p>
          <a:p>
            <a:r>
              <a:rPr lang="hr-HR" sz="1400" dirty="0" smtClean="0"/>
              <a:t>(tvrdoće: 9H-2H  vrlo tvrde</a:t>
            </a:r>
          </a:p>
          <a:p>
            <a:r>
              <a:rPr lang="hr-HR" sz="1400" dirty="0" smtClean="0"/>
              <a:t>                  H-F-HB srednje tvrde</a:t>
            </a:r>
          </a:p>
          <a:p>
            <a:r>
              <a:rPr lang="hr-HR" sz="1400" dirty="0" smtClean="0"/>
              <a:t>                  B-3B mekane</a:t>
            </a:r>
          </a:p>
          <a:p>
            <a:r>
              <a:rPr lang="hr-HR" sz="1400" dirty="0" smtClean="0"/>
              <a:t>                  4B-9B vrlo mekane)</a:t>
            </a:r>
          </a:p>
          <a:p>
            <a:endParaRPr lang="hr-HR" sz="1400" dirty="0" smtClean="0"/>
          </a:p>
          <a:p>
            <a:r>
              <a:rPr lang="hr-HR" sz="1400" dirty="0"/>
              <a:t> </a:t>
            </a:r>
            <a:r>
              <a:rPr lang="hr-HR" sz="1400" dirty="0" smtClean="0"/>
              <a:t>    -tehničke olovke</a:t>
            </a:r>
          </a:p>
          <a:p>
            <a:r>
              <a:rPr lang="hr-HR" sz="1400" dirty="0" smtClean="0"/>
              <a:t>(povoljnije zbog stalne širine linije, tvrdoće 6H-2B)</a:t>
            </a:r>
          </a:p>
          <a:p>
            <a:endParaRPr lang="hr-HR" sz="1400" dirty="0" smtClean="0"/>
          </a:p>
          <a:p>
            <a:r>
              <a:rPr lang="hr-HR" sz="1400" dirty="0" smtClean="0"/>
              <a:t>      - gumica za brisanje</a:t>
            </a:r>
          </a:p>
          <a:p>
            <a:r>
              <a:rPr lang="hr-HR" sz="1400" dirty="0" smtClean="0"/>
              <a:t>      - šiljilo</a:t>
            </a:r>
          </a:p>
          <a:p>
            <a:endParaRPr lang="hr-HR" sz="1400" dirty="0" smtClean="0"/>
          </a:p>
          <a:p>
            <a:endParaRPr lang="hr-HR" sz="1400" dirty="0" smtClean="0"/>
          </a:p>
          <a:p>
            <a:endParaRPr lang="hr-HR" sz="1400" dirty="0" smtClean="0"/>
          </a:p>
          <a:p>
            <a:endParaRPr lang="hr-HR" sz="1400" dirty="0" smtClean="0"/>
          </a:p>
          <a:p>
            <a:endParaRPr lang="hr-HR" sz="1400" dirty="0" smtClean="0"/>
          </a:p>
          <a:p>
            <a:endParaRPr lang="hr-HR" sz="1400" dirty="0" smtClean="0"/>
          </a:p>
          <a:p>
            <a:endParaRPr lang="hr-HR" sz="1400" dirty="0" smtClean="0"/>
          </a:p>
          <a:p>
            <a:endParaRPr lang="hr-HR" sz="1400" dirty="0" smtClean="0"/>
          </a:p>
          <a:p>
            <a:endParaRPr lang="hr-HR" sz="1400" dirty="0" smtClean="0"/>
          </a:p>
          <a:p>
            <a:r>
              <a:rPr lang="hr-HR" sz="1400" b="1" dirty="0" smtClean="0">
                <a:solidFill>
                  <a:srgbClr val="FF0000"/>
                </a:solidFill>
              </a:rPr>
              <a:t>SAVJET:</a:t>
            </a:r>
          </a:p>
          <a:p>
            <a:r>
              <a:rPr lang="hr-HR" sz="1400" dirty="0" smtClean="0"/>
              <a:t>Nakon brisanja ostatke gumice ukloniti četkom što sprječava prljanje papira i omogućuje klizanje trokuta po papiru.</a:t>
            </a:r>
          </a:p>
          <a:p>
            <a:endParaRPr lang="hr-HR" sz="1400" dirty="0" smtClean="0"/>
          </a:p>
          <a:p>
            <a:endParaRPr lang="hr-HR" sz="1400" dirty="0" smtClean="0"/>
          </a:p>
          <a:p>
            <a:endParaRPr lang="hr-HR" sz="1400" dirty="0" smtClean="0"/>
          </a:p>
          <a:p>
            <a:endParaRPr lang="hr-HR" sz="1400" dirty="0" smtClean="0"/>
          </a:p>
        </p:txBody>
      </p:sp>
      <p:cxnSp>
        <p:nvCxnSpPr>
          <p:cNvPr id="19" name="Straight Connector 18"/>
          <p:cNvCxnSpPr/>
          <p:nvPr/>
        </p:nvCxnSpPr>
        <p:spPr>
          <a:xfrm>
            <a:off x="2771800" y="0"/>
            <a:ext cx="0" cy="6858000"/>
          </a:xfrm>
          <a:prstGeom prst="line">
            <a:avLst/>
          </a:prstGeom>
          <a:ln>
            <a:solidFill>
              <a:srgbClr val="FF000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  <a:reflection blurRad="6350" stA="50000" endA="275" endPos="40000" dist="101600" dir="5400000" sy="-100000" algn="bl" rotWithShape="0"/>
          </a:effectLst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20" name="Picture 3" descr="C:\Users\korisnik\Desktop\1 auditorne\PencilGradingChart wiki.png"/>
          <p:cNvPicPr>
            <a:picLocks noChangeAspect="1" noChangeArrowheads="1"/>
          </p:cNvPicPr>
          <p:nvPr/>
        </p:nvPicPr>
        <p:blipFill>
          <a:blip r:embed="rId9" cstate="print"/>
          <a:srcRect l="15340" t="4357" r="27961" b="3507"/>
          <a:stretch>
            <a:fillRect/>
          </a:stretch>
        </p:blipFill>
        <p:spPr bwMode="auto">
          <a:xfrm>
            <a:off x="7324922" y="476672"/>
            <a:ext cx="1589714" cy="2952328"/>
          </a:xfrm>
          <a:prstGeom prst="rect">
            <a:avLst/>
          </a:prstGeom>
          <a:noFill/>
        </p:spPr>
      </p:pic>
      <p:sp>
        <p:nvSpPr>
          <p:cNvPr id="21" name="Rectangle 20"/>
          <p:cNvSpPr/>
          <p:nvPr/>
        </p:nvSpPr>
        <p:spPr>
          <a:xfrm>
            <a:off x="8244408" y="836712"/>
            <a:ext cx="648072" cy="61373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3322</TotalTime>
  <Words>1693</Words>
  <Application>Microsoft Office PowerPoint</Application>
  <PresentationFormat>On-screen Show (4:3)</PresentationFormat>
  <Paragraphs>770</Paragraphs>
  <Slides>85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85</vt:i4>
      </vt:variant>
    </vt:vector>
  </HeadingPairs>
  <TitlesOfParts>
    <vt:vector size="86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Ivana</dc:creator>
  <cp:lastModifiedBy>Ivana Brkanić</cp:lastModifiedBy>
  <cp:revision>334</cp:revision>
  <dcterms:created xsi:type="dcterms:W3CDTF">2012-09-23T11:39:36Z</dcterms:created>
  <dcterms:modified xsi:type="dcterms:W3CDTF">2015-09-25T07:45:26Z</dcterms:modified>
</cp:coreProperties>
</file>