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7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269" r:id="rId21"/>
    <p:sldId id="270" r:id="rId22"/>
    <p:sldId id="271" r:id="rId23"/>
    <p:sldId id="272" r:id="rId24"/>
    <p:sldId id="277" r:id="rId25"/>
    <p:sldId id="278" r:id="rId26"/>
    <p:sldId id="280" r:id="rId27"/>
    <p:sldId id="319" r:id="rId28"/>
    <p:sldId id="281" r:id="rId29"/>
    <p:sldId id="283" r:id="rId30"/>
    <p:sldId id="284" r:id="rId31"/>
    <p:sldId id="285" r:id="rId32"/>
    <p:sldId id="288" r:id="rId33"/>
    <p:sldId id="286" r:id="rId34"/>
    <p:sldId id="287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38" r:id="rId44"/>
    <p:sldId id="334" r:id="rId45"/>
    <p:sldId id="335" r:id="rId46"/>
    <p:sldId id="336" r:id="rId47"/>
    <p:sldId id="337" r:id="rId48"/>
    <p:sldId id="297" r:id="rId49"/>
    <p:sldId id="298" r:id="rId50"/>
    <p:sldId id="339" r:id="rId51"/>
    <p:sldId id="299" r:id="rId52"/>
    <p:sldId id="320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21" r:id="rId66"/>
    <p:sldId id="315" r:id="rId67"/>
    <p:sldId id="323" r:id="rId68"/>
    <p:sldId id="314" r:id="rId69"/>
    <p:sldId id="312" r:id="rId70"/>
    <p:sldId id="313" r:id="rId71"/>
    <p:sldId id="324" r:id="rId72"/>
    <p:sldId id="322" r:id="rId73"/>
    <p:sldId id="31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korisnik\Desktop\1 auditorne\rotring_1280x1024_4.jpg"/>
          <p:cNvPicPr>
            <a:picLocks noChangeAspect="1" noChangeArrowheads="1"/>
          </p:cNvPicPr>
          <p:nvPr/>
        </p:nvPicPr>
        <p:blipFill>
          <a:blip r:embed="rId2" cstate="print"/>
          <a:srcRect l="29191"/>
          <a:stretch>
            <a:fillRect/>
          </a:stretch>
        </p:blipFill>
        <p:spPr bwMode="auto">
          <a:xfrm>
            <a:off x="6762765" y="6"/>
            <a:ext cx="2381235" cy="4584127"/>
          </a:xfrm>
          <a:prstGeom prst="rect">
            <a:avLst/>
          </a:prstGeom>
          <a:noFill/>
        </p:spPr>
      </p:pic>
      <p:pic>
        <p:nvPicPr>
          <p:cNvPr id="1029" name="Picture 5" descr="C:\Users\korisnik\Desktop\1 auditorne\rotring_1280x1024_4.jpg"/>
          <p:cNvPicPr>
            <a:picLocks noChangeAspect="1" noChangeArrowheads="1"/>
          </p:cNvPicPr>
          <p:nvPr/>
        </p:nvPicPr>
        <p:blipFill>
          <a:blip r:embed="rId2" cstate="print"/>
          <a:srcRect l="29191"/>
          <a:stretch>
            <a:fillRect/>
          </a:stretch>
        </p:blipFill>
        <p:spPr bwMode="auto">
          <a:xfrm>
            <a:off x="6762765" y="2273876"/>
            <a:ext cx="2381235" cy="458412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5643578"/>
            <a:ext cx="6012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r-HR" dirty="0" smtClean="0"/>
              <a:t>	</a:t>
            </a:r>
            <a:endParaRPr lang="hr-HR" b="1" dirty="0" smtClean="0"/>
          </a:p>
          <a:p>
            <a:pPr marL="342900" indent="-342900"/>
            <a:r>
              <a:rPr lang="hr-HR" b="1" dirty="0" smtClean="0"/>
              <a:t>Vježbe: 06</a:t>
            </a:r>
          </a:p>
          <a:p>
            <a:pPr marL="342900" indent="-342900"/>
            <a:r>
              <a:rPr lang="hr-HR" sz="1400" dirty="0" smtClean="0"/>
              <a:t>		asistent: Ivana Brkanić, mag.ing.arch.</a:t>
            </a:r>
            <a:endParaRPr lang="hr-HR" dirty="0" smtClean="0"/>
          </a:p>
        </p:txBody>
      </p:sp>
      <p:sp>
        <p:nvSpPr>
          <p:cNvPr id="11" name="TextBox 8"/>
          <p:cNvSpPr txBox="1"/>
          <p:nvPr/>
        </p:nvSpPr>
        <p:spPr>
          <a:xfrm>
            <a:off x="285720" y="214290"/>
            <a:ext cx="8016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Sveučilište Josipa Jurja Strossmayera u Osijeku</a:t>
            </a:r>
          </a:p>
          <a:p>
            <a:r>
              <a:rPr lang="hr-HR" sz="1400" dirty="0" smtClean="0"/>
              <a:t>Građevinski </a:t>
            </a:r>
            <a:r>
              <a:rPr lang="hr-HR" sz="1400" dirty="0"/>
              <a:t>fakultet</a:t>
            </a:r>
          </a:p>
          <a:p>
            <a:endParaRPr lang="vi-VN" sz="1400" dirty="0" smtClean="0"/>
          </a:p>
          <a:p>
            <a:r>
              <a:rPr lang="vi-VN" sz="1400" dirty="0" smtClean="0">
                <a:latin typeface="Calibri" pitchFamily="34" charset="0"/>
                <a:cs typeface="Calibri" pitchFamily="34" charset="0"/>
              </a:rPr>
              <a:t>Katedra za građevinske konstrukcije, projektiranje i tehničko crtanje</a:t>
            </a:r>
            <a:endParaRPr lang="hr-HR" sz="14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400" b="1" dirty="0" smtClean="0">
                <a:latin typeface="Calibri" pitchFamily="34" charset="0"/>
                <a:cs typeface="Calibri" pitchFamily="34" charset="0"/>
              </a:rPr>
              <a:t>Kolegij: Elementi visokogradnje I</a:t>
            </a:r>
          </a:p>
          <a:p>
            <a:r>
              <a:rPr lang="hr-HR" sz="14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400" dirty="0" smtClean="0">
              <a:latin typeface="Calibri" pitchFamily="34" charset="0"/>
              <a:cs typeface="Calibri" pitchFamily="34" charset="0"/>
            </a:endParaRPr>
          </a:p>
          <a:p>
            <a:endParaRPr lang="hr-HR" sz="1400" dirty="0" smtClean="0"/>
          </a:p>
          <a:p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203156"/>
            <a:ext cx="457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b="1" dirty="0" smtClean="0"/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ventilaciju ucrtati u prostorije gdje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nema prirodnog provjetravanja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/>
          <p:nvPr/>
        </p:nvPicPr>
        <p:blipFill>
          <a:blip r:embed="rId2" cstate="print"/>
          <a:srcRect l="37801" t="29653" r="25602" b="13375"/>
          <a:stretch>
            <a:fillRect/>
          </a:stretch>
        </p:blipFill>
        <p:spPr bwMode="auto">
          <a:xfrm>
            <a:off x="214282" y="1928802"/>
            <a:ext cx="442915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GFOS\audiotorne\materijal\mat_6\07_dimnjaci.jpg"/>
          <p:cNvPicPr>
            <a:picLocks noChangeAspect="1" noChangeArrowheads="1"/>
          </p:cNvPicPr>
          <p:nvPr/>
        </p:nvPicPr>
        <p:blipFill rotWithShape="1">
          <a:blip r:embed="rId3" cstate="print"/>
          <a:srcRect t="62025"/>
          <a:stretch/>
        </p:blipFill>
        <p:spPr bwMode="auto">
          <a:xfrm>
            <a:off x="4859704" y="4286244"/>
            <a:ext cx="4284296" cy="2143128"/>
          </a:xfrm>
          <a:prstGeom prst="rect">
            <a:avLst/>
          </a:prstGeom>
          <a:noFill/>
        </p:spPr>
      </p:pic>
      <p:sp>
        <p:nvSpPr>
          <p:cNvPr id="7" name="TextBox 8"/>
          <p:cNvSpPr txBox="1"/>
          <p:nvPr/>
        </p:nvSpPr>
        <p:spPr>
          <a:xfrm>
            <a:off x="285720" y="1571612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ventilacija</a:t>
            </a:r>
            <a:endParaRPr lang="hr-HR" sz="1600" dirty="0"/>
          </a:p>
        </p:txBody>
      </p:sp>
      <p:sp>
        <p:nvSpPr>
          <p:cNvPr id="8" name="TextBox 8"/>
          <p:cNvSpPr txBox="1"/>
          <p:nvPr/>
        </p:nvSpPr>
        <p:spPr>
          <a:xfrm>
            <a:off x="5143504" y="714356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err="1" smtClean="0"/>
              <a:t>Schiedel</a:t>
            </a:r>
            <a:r>
              <a:rPr lang="hr-HR" sz="1600" b="1" dirty="0" smtClean="0"/>
              <a:t> dimnjak</a:t>
            </a:r>
            <a:endParaRPr lang="hr-HR" sz="1600" dirty="0"/>
          </a:p>
        </p:txBody>
      </p:sp>
      <p:sp>
        <p:nvSpPr>
          <p:cNvPr id="9" name="Rectangle 8"/>
          <p:cNvSpPr/>
          <p:nvPr/>
        </p:nvSpPr>
        <p:spPr>
          <a:xfrm>
            <a:off x="7001852" y="4286244"/>
            <a:ext cx="1980220" cy="1951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2" descr="E:\GFOS\audiotorne\materijal\mat_6\07_dimnjaci.jpg"/>
          <p:cNvPicPr>
            <a:picLocks noChangeAspect="1" noChangeArrowheads="1"/>
          </p:cNvPicPr>
          <p:nvPr/>
        </p:nvPicPr>
        <p:blipFill rotWithShape="1">
          <a:blip r:embed="rId3" cstate="print"/>
          <a:srcRect r="45274" b="72649"/>
          <a:stretch/>
        </p:blipFill>
        <p:spPr bwMode="auto">
          <a:xfrm>
            <a:off x="5004048" y="1723749"/>
            <a:ext cx="2344606" cy="15435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60232" y="1910166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8890" y="2564904"/>
            <a:ext cx="14735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promjer</a:t>
            </a:r>
            <a:r>
              <a:rPr lang="en-US" sz="2000" dirty="0" smtClean="0">
                <a:solidFill>
                  <a:srgbClr val="FF0000"/>
                </a:solidFill>
              </a:rPr>
              <a:t>!!!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282" y="2965013"/>
            <a:ext cx="4429156" cy="896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53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vana\Desktop\nastava\elementi visokogradnje\EV1\vježbe\audiotorne\materijal\mat_4\stube.jpg"/>
          <p:cNvPicPr>
            <a:picLocks noChangeAspect="1" noChangeArrowheads="1"/>
          </p:cNvPicPr>
          <p:nvPr/>
        </p:nvPicPr>
        <p:blipFill>
          <a:blip r:embed="rId2" cstate="print"/>
          <a:srcRect l="21606" r="20312"/>
          <a:stretch>
            <a:fillRect/>
          </a:stretch>
        </p:blipFill>
        <p:spPr bwMode="auto">
          <a:xfrm>
            <a:off x="2051720" y="1"/>
            <a:ext cx="5527265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2" name="Rectangle 1"/>
          <p:cNvSpPr/>
          <p:nvPr/>
        </p:nvSpPr>
        <p:spPr>
          <a:xfrm>
            <a:off x="3779912" y="6309320"/>
            <a:ext cx="2016224" cy="317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risnik\Desktop\stubiste_jedokrak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3" r="30789"/>
          <a:stretch/>
        </p:blipFill>
        <p:spPr bwMode="auto">
          <a:xfrm>
            <a:off x="1835696" y="0"/>
            <a:ext cx="594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372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vana\Desktop\nastava\elementi visokogradnje\EV1\vježbe\audiotorne\materijal\mat_4\DVOKRAKO.jpg"/>
          <p:cNvPicPr>
            <a:picLocks noChangeAspect="1" noChangeArrowheads="1"/>
          </p:cNvPicPr>
          <p:nvPr/>
        </p:nvPicPr>
        <p:blipFill>
          <a:blip r:embed="rId2" cstate="print"/>
          <a:srcRect l="24595" r="23829"/>
          <a:stretch>
            <a:fillRect/>
          </a:stretch>
        </p:blipFill>
        <p:spPr bwMode="auto">
          <a:xfrm>
            <a:off x="2339752" y="0"/>
            <a:ext cx="490821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-2124744" y="2780928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2v + š =63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0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orisnik\Desktop\stubiste_dvokrak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r="37314"/>
          <a:stretch/>
        </p:blipFill>
        <p:spPr bwMode="auto">
          <a:xfrm>
            <a:off x="2339752" y="0"/>
            <a:ext cx="4939004" cy="684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43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Ivana\Desktop\nastava\elementi visokogradnje\EV1\vježbe\audiotorne\materijal\mat_4\trokrako.jpg"/>
          <p:cNvPicPr>
            <a:picLocks noChangeAspect="1" noChangeArrowheads="1"/>
          </p:cNvPicPr>
          <p:nvPr/>
        </p:nvPicPr>
        <p:blipFill>
          <a:blip r:embed="rId2" cstate="print"/>
          <a:srcRect l="27369" r="28256"/>
          <a:stretch>
            <a:fillRect/>
          </a:stretch>
        </p:blipFill>
        <p:spPr bwMode="auto">
          <a:xfrm>
            <a:off x="2627784" y="0"/>
            <a:ext cx="4222831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-2124744" y="2780928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2v + š =63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67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vana\Desktop\stubište_trokra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6539"/>
            <a:ext cx="7446465" cy="67514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086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Desktop\Drawing2-Model.jpg"/>
          <p:cNvPicPr>
            <a:picLocks noChangeAspect="1" noChangeArrowheads="1"/>
          </p:cNvPicPr>
          <p:nvPr/>
        </p:nvPicPr>
        <p:blipFill>
          <a:blip r:embed="rId2" cstate="print"/>
          <a:srcRect l="20524" t="5254" r="40317" b="1745"/>
          <a:stretch>
            <a:fillRect/>
          </a:stretch>
        </p:blipFill>
        <p:spPr bwMode="auto">
          <a:xfrm>
            <a:off x="1907704" y="0"/>
            <a:ext cx="2232248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Ivana\Desktop\stubište_trokrako.jpg"/>
          <p:cNvPicPr>
            <a:picLocks noChangeAspect="1" noChangeArrowheads="1"/>
          </p:cNvPicPr>
          <p:nvPr/>
        </p:nvPicPr>
        <p:blipFill>
          <a:blip r:embed="rId3" cstate="print"/>
          <a:srcRect l="15628" r="12103"/>
          <a:stretch>
            <a:fillRect/>
          </a:stretch>
        </p:blipFill>
        <p:spPr bwMode="auto">
          <a:xfrm>
            <a:off x="5148064" y="692696"/>
            <a:ext cx="3995936" cy="5013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004048" y="1340768"/>
            <a:ext cx="2304256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04048" y="2348880"/>
            <a:ext cx="1656184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660232" y="2204864"/>
            <a:ext cx="2304256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308304" y="1340768"/>
            <a:ext cx="1656184" cy="864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932040" y="3068960"/>
            <a:ext cx="1296144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32040" y="3717032"/>
            <a:ext cx="1584176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516216" y="3501008"/>
            <a:ext cx="2304256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8100392" y="3140968"/>
            <a:ext cx="720080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32040" y="4149080"/>
            <a:ext cx="1152128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32040" y="4797152"/>
            <a:ext cx="1512168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444208" y="4581128"/>
            <a:ext cx="2304256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8028384" y="4221088"/>
            <a:ext cx="720080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512" y="45811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TLOCRT PODRUMA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2420888"/>
            <a:ext cx="30963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TLOCRT PRIZEMLJA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2606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TLOCRT KATA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5976" y="22048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KAT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5976" y="35010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55976" y="46438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P0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en-US" sz="1600" b="1" dirty="0" smtClean="0"/>
              <a:t>K</a:t>
            </a:r>
            <a:r>
              <a:rPr lang="hr-HR" sz="1600" b="1" dirty="0" smtClean="0"/>
              <a:t>onstrukcija </a:t>
            </a:r>
            <a:r>
              <a:rPr lang="hr-HR" sz="1600" b="1" dirty="0" smtClean="0"/>
              <a:t>stubišta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11266" name="Picture 2" descr="C:\Documents and Settings\Ivana\Desktop\nastava\elementi visokogradnje\EV1\vježbe\audiotorne\materijal\1. program\mat_3\Pic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870" y="1127534"/>
            <a:ext cx="7584554" cy="488038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85800" y="1219200"/>
            <a:ext cx="609600" cy="539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Stubište na lomljenoj ploči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20423" r="25219" b="12716"/>
          <a:stretch/>
        </p:blipFill>
        <p:spPr bwMode="auto">
          <a:xfrm>
            <a:off x="971600" y="1052736"/>
            <a:ext cx="7179907" cy="52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1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program br.2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01_Natasa_faks\03_priprema\01_ELVIS\01_ELVIS_AUDITORNE\materijal\mat_06\07_stubis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2206" r="21053" b="60479"/>
          <a:stretch/>
        </p:blipFill>
        <p:spPr bwMode="auto">
          <a:xfrm>
            <a:off x="148495" y="2924598"/>
            <a:ext cx="4060664" cy="172318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01_Natasa_faks\03_priprema\01_ELVIS\01_ELVIS_AUDITORNE\materijal\mat_06\07_stubis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677"/>
          <a:stretch/>
        </p:blipFill>
        <p:spPr bwMode="auto">
          <a:xfrm>
            <a:off x="4332879" y="-4861"/>
            <a:ext cx="4802315" cy="68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3929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dimenzioniranje stubišta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hodna linija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! voditi računa o razmaku između stubišta i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zida  - 120cm </a:t>
            </a:r>
            <a:endParaRPr lang="hr-HR" sz="1600" dirty="0"/>
          </a:p>
        </p:txBody>
      </p:sp>
      <p:pic>
        <p:nvPicPr>
          <p:cNvPr id="7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4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  <p:cxnSp>
        <p:nvCxnSpPr>
          <p:cNvPr id="11" name="Ravni poveznik 10"/>
          <p:cNvCxnSpPr/>
          <p:nvPr/>
        </p:nvCxnSpPr>
        <p:spPr>
          <a:xfrm rot="5400000" flipH="1" flipV="1">
            <a:off x="2463500" y="3515421"/>
            <a:ext cx="428628" cy="158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/>
          <p:cNvSpPr txBox="1"/>
          <p:nvPr/>
        </p:nvSpPr>
        <p:spPr>
          <a:xfrm>
            <a:off x="1907704" y="3377448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120cm</a:t>
            </a:r>
            <a:endParaRPr lang="hr-HR" sz="1400" dirty="0"/>
          </a:p>
        </p:txBody>
      </p:sp>
      <p:cxnSp>
        <p:nvCxnSpPr>
          <p:cNvPr id="14" name="Ravni poveznik 13"/>
          <p:cNvCxnSpPr/>
          <p:nvPr/>
        </p:nvCxnSpPr>
        <p:spPr>
          <a:xfrm>
            <a:off x="3131840" y="3947838"/>
            <a:ext cx="571504" cy="158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/>
          <p:cNvSpPr txBox="1"/>
          <p:nvPr/>
        </p:nvSpPr>
        <p:spPr>
          <a:xfrm>
            <a:off x="3131840" y="3632301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120cm</a:t>
            </a:r>
            <a:endParaRPr lang="hr-HR" sz="1400" dirty="0"/>
          </a:p>
        </p:txBody>
      </p:sp>
      <p:cxnSp>
        <p:nvCxnSpPr>
          <p:cNvPr id="19" name="Ravni poveznik 18"/>
          <p:cNvCxnSpPr/>
          <p:nvPr/>
        </p:nvCxnSpPr>
        <p:spPr>
          <a:xfrm>
            <a:off x="614779" y="3944842"/>
            <a:ext cx="571504" cy="158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niOkvir 19"/>
          <p:cNvSpPr txBox="1"/>
          <p:nvPr/>
        </p:nvSpPr>
        <p:spPr>
          <a:xfrm>
            <a:off x="619962" y="3649564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120cm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01_Natasa_faks\03_priprema\01_ELVIS\01_ELVIS_AUDITORNE\materijal\mat_06\08_visinske_opis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677"/>
          <a:stretch/>
        </p:blipFill>
        <p:spPr bwMode="auto">
          <a:xfrm>
            <a:off x="4340177" y="-7015"/>
            <a:ext cx="4803823" cy="68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39290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visinske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sanitarni uređaji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600" dirty="0" smtClean="0"/>
              <a:t>	- opis prostorija – 	</a:t>
            </a:r>
            <a:r>
              <a:rPr lang="hr-HR" sz="1200" dirty="0" smtClean="0"/>
              <a:t>DNEVNI BORAVAK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200" dirty="0" smtClean="0"/>
              <a:t>			PP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200" dirty="0" smtClean="0"/>
              <a:t>			P=12,0m2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200" dirty="0" smtClean="0"/>
              <a:t>			O=11,5m2</a:t>
            </a:r>
          </a:p>
          <a:p>
            <a:pPr>
              <a:tabLst>
                <a:tab pos="180975" algn="l"/>
                <a:tab pos="714375" algn="l"/>
                <a:tab pos="1611313" algn="l"/>
              </a:tabLst>
            </a:pPr>
            <a:r>
              <a:rPr lang="hr-HR" sz="1600" dirty="0" smtClean="0"/>
              <a:t>			</a:t>
            </a:r>
            <a:endParaRPr lang="hr-HR" sz="1600" dirty="0"/>
          </a:p>
        </p:txBody>
      </p:sp>
      <p:pic>
        <p:nvPicPr>
          <p:cNvPr id="7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  <p:pic>
        <p:nvPicPr>
          <p:cNvPr id="6147" name="Picture 3" descr="E:\GFOS\audiotorne\materijal\mat_6\08a_visinske_opisi.jpg"/>
          <p:cNvPicPr>
            <a:picLocks noChangeAspect="1" noChangeArrowheads="1"/>
          </p:cNvPicPr>
          <p:nvPr/>
        </p:nvPicPr>
        <p:blipFill>
          <a:blip r:embed="rId4" cstate="print"/>
          <a:srcRect l="6716" t="47572" r="4371" b="30730"/>
          <a:stretch>
            <a:fillRect/>
          </a:stretch>
        </p:blipFill>
        <p:spPr bwMode="auto">
          <a:xfrm>
            <a:off x="304800" y="2743200"/>
            <a:ext cx="3792662" cy="1219200"/>
          </a:xfrm>
          <a:prstGeom prst="rect">
            <a:avLst/>
          </a:prstGeom>
          <a:noFill/>
        </p:spPr>
      </p:pic>
      <p:pic>
        <p:nvPicPr>
          <p:cNvPr id="13" name="Picture 2" descr="D:\01_Natasa_faks\03_priprema\01_ELVIS\01_ELVIS_AUDITORNE\materijal\mat_06\08_visinske_opis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1" t="21604" r="20802" b="61609"/>
          <a:stretch/>
        </p:blipFill>
        <p:spPr bwMode="auto">
          <a:xfrm>
            <a:off x="180765" y="4653136"/>
            <a:ext cx="3975600" cy="160622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40341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PP – POD PARKET</a:t>
            </a:r>
          </a:p>
          <a:p>
            <a:r>
              <a:rPr lang="hr-HR" sz="1200" dirty="0" smtClean="0"/>
              <a:t>PKP – POD KERAMIČKE PLOČICE</a:t>
            </a:r>
            <a:endParaRPr lang="hr-H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2209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rgbClr val="FF0000"/>
                </a:solidFill>
              </a:rPr>
              <a:t>NE ZABORAVITI VISINKE KOTE TERENA KOD ULAZNOG PODESTA I STUBIŠTA TERASE!!!</a:t>
            </a:r>
            <a:endParaRPr lang="hr-H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01_Natasa_faks\03_priprema\01_ELVIS\01_ELVIS_AUDITORNE\materijal\mat_06\09_vanjske ko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2118"/>
          <a:stretch/>
        </p:blipFill>
        <p:spPr bwMode="auto">
          <a:xfrm>
            <a:off x="4353734" y="-1295"/>
            <a:ext cx="4776633" cy="68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392909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</a:t>
            </a:r>
            <a:r>
              <a:rPr lang="hr-HR" sz="1200" dirty="0" smtClean="0"/>
              <a:t>1. kota – NOSIVA KONSTRUKCIJA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2. kota – SVI ZIDOVI, SLOJEVI, DIMNJACI,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	           STUBIŠTA, VENTILACIJE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3. kota – VANJSKI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4. kote – GABARITI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5. kota - UKUPNO</a:t>
            </a:r>
            <a:endParaRPr lang="hr-HR" sz="1200" dirty="0"/>
          </a:p>
        </p:txBody>
      </p:sp>
      <p:pic>
        <p:nvPicPr>
          <p:cNvPr id="7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285728"/>
            <a:ext cx="642942" cy="46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214282" y="357166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r>
              <a:rPr lang="hr-HR" sz="1200" dirty="0" smtClean="0"/>
              <a:t>1. kota – NOSIVA KONSTRUKCIJA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2. kota – SVI ZIDOVI, SLOJEVI, DIMNJACI,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  STUBIŠTA, VENTILACIJE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3. kota – VANJSKI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4. kote – GABARITI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5. kota - UKUPNO</a:t>
            </a:r>
            <a:endParaRPr lang="hr-HR" sz="1200" dirty="0"/>
          </a:p>
        </p:txBody>
      </p:sp>
      <p:pic>
        <p:nvPicPr>
          <p:cNvPr id="7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2" cstate="print"/>
          <a:srcRect l="78602" t="13909" r="11202" b="75801"/>
          <a:stretch>
            <a:fillRect/>
          </a:stretch>
        </p:blipFill>
        <p:spPr bwMode="auto">
          <a:xfrm>
            <a:off x="8286776" y="285728"/>
            <a:ext cx="642942" cy="467595"/>
          </a:xfrm>
          <a:prstGeom prst="rect">
            <a:avLst/>
          </a:prstGeom>
          <a:noFill/>
        </p:spPr>
      </p:pic>
      <p:pic>
        <p:nvPicPr>
          <p:cNvPr id="8" name="Picture 2" descr="D:\01_Natasa_faks\03_priprema\01_ELVIS\01_ELVIS_AUDITORNE\materijal\mat_06\09_vanjske ko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497" r="5282" b="68702"/>
          <a:stretch/>
        </p:blipFill>
        <p:spPr bwMode="auto">
          <a:xfrm>
            <a:off x="0" y="2099660"/>
            <a:ext cx="8929718" cy="42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ni poveznik 2"/>
          <p:cNvCxnSpPr/>
          <p:nvPr/>
        </p:nvCxnSpPr>
        <p:spPr>
          <a:xfrm>
            <a:off x="160735" y="6367180"/>
            <a:ext cx="8608247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01_Natasa_faks\03_priprema\01_ELVIS\01_ELVIS_AUDITORNE\materijal\mat_06\14_slijedeci put_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1457"/>
          <a:stretch/>
        </p:blipFill>
        <p:spPr bwMode="auto">
          <a:xfrm>
            <a:off x="4338764" y="1"/>
            <a:ext cx="48052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42148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slojevi vanjskog zida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dimenzijama, hodna linija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visinske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sanitarni uređaji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 prostorija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27237" y="263151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0000"/>
                </a:solidFill>
              </a:rPr>
              <a:t>7. </a:t>
            </a:r>
            <a:r>
              <a:rPr lang="en-US" sz="4400" b="1" dirty="0" err="1" smtClean="0">
                <a:solidFill>
                  <a:srgbClr val="FF0000"/>
                </a:solidFill>
              </a:rPr>
              <a:t>vježbe</a:t>
            </a:r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danas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6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1_Natasa_faks\03_priprema\01_ELVIS\01_ELVIS_AUDITORNE\materijal\mat_06\14_slijedeci put_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592"/>
          <a:stretch/>
        </p:blipFill>
        <p:spPr bwMode="auto">
          <a:xfrm>
            <a:off x="4338762" y="0"/>
            <a:ext cx="4805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42148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slojevi vanjskog zida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dimenzijama, hodna linija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visinske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sanitarni uređaji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 prostorija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388424" y="145194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novo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23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GFOS\audiotorne\materijal\mat_6\01_sastavnica_PR_01.jpg"/>
          <p:cNvPicPr>
            <a:picLocks noChangeAspect="1" noChangeArrowheads="1"/>
          </p:cNvPicPr>
          <p:nvPr/>
        </p:nvPicPr>
        <p:blipFill>
          <a:blip r:embed="rId2" cstate="print"/>
          <a:srcRect l="3184" r="3745"/>
          <a:stretch>
            <a:fillRect/>
          </a:stretch>
        </p:blipFill>
        <p:spPr bwMode="auto">
          <a:xfrm>
            <a:off x="4298519" y="0"/>
            <a:ext cx="4845481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85720" y="214290"/>
            <a:ext cx="413387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 program 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</a:t>
            </a:r>
            <a:r>
              <a:rPr lang="hr-HR" sz="1400" dirty="0" smtClean="0"/>
              <a:t>Izvedbeni projekt, M 1:50</a:t>
            </a:r>
          </a:p>
          <a:p>
            <a:pPr>
              <a:tabLst>
                <a:tab pos="180975" algn="l"/>
              </a:tabLst>
            </a:pPr>
            <a:r>
              <a:rPr lang="hr-HR" sz="1600" dirty="0"/>
              <a:t>	</a:t>
            </a:r>
            <a:r>
              <a:rPr lang="hr-HR" sz="1400" dirty="0" smtClean="0"/>
              <a:t>- crta se kroz 5 vježbi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od toga su jedne predviđene za 1. kolokvij 	</a:t>
            </a:r>
          </a:p>
          <a:p>
            <a:pPr>
              <a:tabLst>
                <a:tab pos="180975" algn="l"/>
              </a:tabLst>
            </a:pPr>
            <a:r>
              <a:rPr lang="hr-HR" sz="1400" dirty="0"/>
              <a:t>	</a:t>
            </a:r>
            <a:r>
              <a:rPr lang="hr-HR" sz="1400" dirty="0" smtClean="0"/>
              <a:t>- program se sastoji od dva A3 papira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na 1. listu papira crta se tlocrt prizemlja u M 1:50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na 2. listu papira crta se tlocrt podruma u M1:50</a:t>
            </a:r>
          </a:p>
          <a:p>
            <a:endParaRPr lang="hr-HR" sz="1600" b="1" dirty="0" smtClean="0"/>
          </a:p>
          <a:p>
            <a:r>
              <a:rPr lang="hr-HR" sz="1600" b="1" dirty="0" smtClean="0"/>
              <a:t>1.list A3 papira – tlocrt prizemlja  M 1:50</a:t>
            </a:r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	</a:t>
            </a:r>
            <a:r>
              <a:rPr lang="hr-HR" sz="1600" dirty="0" smtClean="0"/>
              <a:t>- </a:t>
            </a:r>
            <a:r>
              <a:rPr lang="hr-HR" sz="1400" dirty="0" smtClean="0"/>
              <a:t>sjever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sastavnica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pozicionirati na papiru obiteljsku kuću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 	  (prilazne rampe, stubišta i terase) 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   </a:t>
            </a:r>
            <a:r>
              <a:rPr lang="hr-HR" sz="1400" b="1" dirty="0" smtClean="0"/>
              <a:t>u obliku pomoćnih linija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- 5 kota sa sve četiri strane</a:t>
            </a:r>
          </a:p>
          <a:p>
            <a:pPr>
              <a:buFontTx/>
              <a:buChar char="-"/>
            </a:pPr>
            <a:endParaRPr lang="hr-HR" sz="1600" dirty="0" smtClean="0"/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1_Natasa_faks\03_priprema\01_ELVIS\01_ELVIS_AUDITORNE\materijal\mat_7\01_tlocrt vrata_prozor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r="1749"/>
          <a:stretch/>
        </p:blipFill>
        <p:spPr bwMode="auto">
          <a:xfrm>
            <a:off x="4357794" y="3111"/>
            <a:ext cx="4786205" cy="68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prozori </a:t>
            </a:r>
          </a:p>
          <a:p>
            <a:pPr defTabSz="1076325">
              <a:tabLst>
                <a:tab pos="806450" algn="l"/>
              </a:tabLst>
            </a:pPr>
            <a:r>
              <a:rPr lang="hr-HR" sz="1600" dirty="0" smtClean="0"/>
              <a:t> - </a:t>
            </a:r>
            <a:r>
              <a:rPr lang="hr-HR" sz="1600" b="1" dirty="0" smtClean="0"/>
              <a:t>zidarska mjera </a:t>
            </a:r>
            <a:r>
              <a:rPr lang="hr-HR" sz="1600" dirty="0" smtClean="0"/>
              <a:t>na vanjskoj koti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 - svijetla mjera / </a:t>
            </a:r>
            <a:r>
              <a:rPr lang="hr-HR" sz="1600" b="1" dirty="0" smtClean="0"/>
              <a:t>stavka</a:t>
            </a:r>
            <a:r>
              <a:rPr lang="hr-HR" sz="1600" dirty="0" smtClean="0"/>
              <a:t> u koju upisujemo: 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1. svijetlu širinu/visinu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2. broj sheme stolarije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  <a:r>
              <a:rPr lang="hr-HR" sz="1400" dirty="0" smtClean="0"/>
              <a:t>(broj kreće od ulaznih vrata)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</a:t>
            </a:r>
            <a:r>
              <a:rPr lang="hr-HR" sz="1600" b="1" dirty="0" smtClean="0"/>
              <a:t>parapet: 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90cm dnevni boravak, blagovanje i sl.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140cm kuhinja i sl.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180cm kupaonica, WC</a:t>
            </a:r>
            <a:endParaRPr lang="hr-HR" sz="1600" b="1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 prikaz: </a:t>
            </a:r>
            <a:endParaRPr lang="hr-HR" sz="1600" dirty="0" smtClean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b="1" dirty="0"/>
              <a:t>		</a:t>
            </a:r>
            <a:r>
              <a:rPr lang="hr-HR" sz="1600" dirty="0" smtClean="0"/>
              <a:t>- klupčica</a:t>
            </a:r>
            <a:endParaRPr lang="hr-HR" sz="1600" dirty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 smtClean="0"/>
              <a:t>		- isprekidano liniju početka i kraja zida</a:t>
            </a:r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- doprozornici + 3 linije kao simbol za staklo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endParaRPr lang="hr-HR" sz="1600" dirty="0" smtClean="0"/>
          </a:p>
          <a:p>
            <a:pPr marL="285750" indent="-285750">
              <a:buFont typeface="Wingdings" pitchFamily="2" charset="2"/>
              <a:buChar char="§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vrata</a:t>
            </a:r>
            <a:endParaRPr lang="hr-HR" sz="1600" b="1" dirty="0"/>
          </a:p>
          <a:p>
            <a:pPr defTabSz="1076325">
              <a:tabLst>
                <a:tab pos="806450" algn="l"/>
              </a:tabLst>
            </a:pPr>
            <a:r>
              <a:rPr lang="hr-HR" sz="1600" dirty="0"/>
              <a:t> - </a:t>
            </a:r>
            <a:r>
              <a:rPr lang="hr-HR" sz="1600" b="1" dirty="0"/>
              <a:t>zidarska mjera </a:t>
            </a:r>
            <a:r>
              <a:rPr lang="hr-HR" sz="1600" dirty="0"/>
              <a:t>na vanjskoj koti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 - svijetla mjera / </a:t>
            </a:r>
            <a:r>
              <a:rPr lang="hr-HR" sz="1600" b="1" dirty="0"/>
              <a:t>stavka</a:t>
            </a:r>
            <a:r>
              <a:rPr lang="hr-HR" sz="1600" dirty="0"/>
              <a:t> u koju upisujemo: 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	</a:t>
            </a:r>
            <a:r>
              <a:rPr lang="hr-HR" sz="1600" dirty="0" smtClean="0"/>
              <a:t>1</a:t>
            </a:r>
            <a:r>
              <a:rPr lang="hr-HR" sz="1600" dirty="0"/>
              <a:t>. svijetlu širinu/visinu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	</a:t>
            </a:r>
            <a:r>
              <a:rPr lang="hr-HR" sz="1600" dirty="0" smtClean="0"/>
              <a:t>2</a:t>
            </a:r>
            <a:r>
              <a:rPr lang="hr-HR" sz="1600" dirty="0"/>
              <a:t>. broj sheme stolarije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	</a:t>
            </a:r>
            <a:r>
              <a:rPr lang="hr-HR" sz="1600" dirty="0" smtClean="0"/>
              <a:t> </a:t>
            </a:r>
            <a:r>
              <a:rPr lang="hr-HR" sz="1400" dirty="0"/>
              <a:t>(broj kreće od najvećih ulaznih vrata)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/>
              <a:t>	- prikaz: </a:t>
            </a:r>
            <a:endParaRPr lang="hr-HR" sz="1600" dirty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b="1" dirty="0"/>
              <a:t>		</a:t>
            </a:r>
            <a:r>
              <a:rPr lang="hr-HR" sz="1600" dirty="0"/>
              <a:t>- </a:t>
            </a:r>
            <a:r>
              <a:rPr lang="hr-HR" sz="1600" dirty="0" smtClean="0"/>
              <a:t>isprekidano </a:t>
            </a:r>
            <a:r>
              <a:rPr lang="hr-HR" sz="1600" dirty="0"/>
              <a:t>liniju početka i kraja zida</a:t>
            </a:r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/>
              <a:t>		- </a:t>
            </a:r>
            <a:r>
              <a:rPr lang="hr-HR" sz="1600" dirty="0" smtClean="0"/>
              <a:t>dovratnik + krilo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501057" y="227945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prozori </a:t>
            </a:r>
          </a:p>
          <a:p>
            <a:pPr defTabSz="1076325">
              <a:tabLst>
                <a:tab pos="806450" algn="l"/>
              </a:tabLst>
            </a:pPr>
            <a:r>
              <a:rPr lang="hr-HR" sz="1600" dirty="0" smtClean="0"/>
              <a:t> - </a:t>
            </a:r>
            <a:r>
              <a:rPr lang="hr-HR" sz="1600" b="1" dirty="0" smtClean="0"/>
              <a:t>zidarska mjera </a:t>
            </a:r>
            <a:r>
              <a:rPr lang="hr-HR" sz="1600" dirty="0" smtClean="0"/>
              <a:t>na vanjskoj koti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 - svijetla mjera / </a:t>
            </a:r>
            <a:r>
              <a:rPr lang="hr-HR" sz="1600" b="1" dirty="0" smtClean="0"/>
              <a:t>stavka</a:t>
            </a:r>
            <a:r>
              <a:rPr lang="hr-HR" sz="1600" dirty="0" smtClean="0"/>
              <a:t> u koju upisujemo: 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	1. svijetlu širinu/visinu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	2. broj sheme stolarije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	 </a:t>
            </a:r>
            <a:r>
              <a:rPr lang="hr-HR" sz="1400" dirty="0" smtClean="0"/>
              <a:t>(broj kreće od najvećih ulaznih vrata)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</a:t>
            </a:r>
            <a:r>
              <a:rPr lang="hr-HR" sz="1600" b="1" dirty="0" smtClean="0"/>
              <a:t>parapet: 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90cm dnevni boravak, blagovanje i sl.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140cm kuhinja i sl.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180cm kupaonica, Wc</a:t>
            </a:r>
            <a:endParaRPr lang="hr-HR" sz="1600" b="1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 prikaz: </a:t>
            </a:r>
            <a:endParaRPr lang="hr-HR" sz="1600" dirty="0" smtClean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b="1" dirty="0"/>
              <a:t>		</a:t>
            </a:r>
            <a:r>
              <a:rPr lang="hr-HR" sz="1600" dirty="0" smtClean="0"/>
              <a:t>- klupčica</a:t>
            </a:r>
            <a:endParaRPr lang="hr-HR" sz="1600" dirty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 smtClean="0"/>
              <a:t>		- isprekidano liniju početka i kraja zida</a:t>
            </a:r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- doprozornici + 3 linije kao simbol za staklo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2051" name="Picture 3" descr="D:\01_Natasa_faks\03_priprema\01_ELVIS\01_ELVIS_AUDITORNE\materijal\mat_7\03_prozor_s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22080" r="6673" b="22840"/>
          <a:stretch/>
        </p:blipFill>
        <p:spPr bwMode="auto">
          <a:xfrm>
            <a:off x="4644570" y="1683657"/>
            <a:ext cx="4180115" cy="36576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01_Natasa_faks\03_priprema\01_ELVIS\01_ELVIS_AUDITORNE\materijal\mat_7\05_prozori_mje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5" b="23251"/>
          <a:stretch/>
        </p:blipFill>
        <p:spPr bwMode="auto">
          <a:xfrm>
            <a:off x="1259632" y="708856"/>
            <a:ext cx="7491076" cy="564274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214282" y="189021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prozor</a:t>
            </a: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0446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defTabSz="1076325">
              <a:tabLst>
                <a:tab pos="180975" algn="l"/>
                <a:tab pos="1250950" algn="l"/>
              </a:tabLst>
            </a:pPr>
            <a:endParaRPr lang="hr-HR" sz="1600" dirty="0" smtClean="0"/>
          </a:p>
          <a:p>
            <a:pPr marL="285750" indent="-285750">
              <a:buFont typeface="Wingdings" pitchFamily="2" charset="2"/>
              <a:buChar char="§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vrata</a:t>
            </a:r>
            <a:endParaRPr lang="hr-HR" sz="1600" b="1" dirty="0"/>
          </a:p>
          <a:p>
            <a:pPr defTabSz="1076325">
              <a:tabLst>
                <a:tab pos="806450" algn="l"/>
              </a:tabLst>
            </a:pPr>
            <a:r>
              <a:rPr lang="hr-HR" sz="1600" dirty="0"/>
              <a:t> - </a:t>
            </a:r>
            <a:r>
              <a:rPr lang="hr-HR" sz="1600" b="1" dirty="0"/>
              <a:t>zidarska mjera </a:t>
            </a:r>
            <a:r>
              <a:rPr lang="hr-HR" sz="1600" dirty="0"/>
              <a:t>na vanjskoj koti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 - svijetla mjera / </a:t>
            </a:r>
            <a:r>
              <a:rPr lang="hr-HR" sz="1600" b="1" dirty="0"/>
              <a:t>stavka</a:t>
            </a:r>
            <a:r>
              <a:rPr lang="hr-HR" sz="1600" dirty="0"/>
              <a:t> u koju upisujemo: 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		1. svijetlu širinu/visinu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		2. broj sheme stolarije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/>
              <a:t>			 </a:t>
            </a:r>
            <a:r>
              <a:rPr lang="hr-HR" sz="1400" dirty="0"/>
              <a:t>(broj kreće od najvećih ulaznih vrata)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/>
              <a:t>	- prikaz: </a:t>
            </a:r>
            <a:endParaRPr lang="hr-HR" sz="1600" dirty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b="1" dirty="0"/>
              <a:t>		</a:t>
            </a:r>
            <a:r>
              <a:rPr lang="hr-HR" sz="1600" dirty="0"/>
              <a:t>- </a:t>
            </a:r>
            <a:r>
              <a:rPr lang="hr-HR" sz="1600" dirty="0" smtClean="0"/>
              <a:t>isprekidano </a:t>
            </a:r>
            <a:r>
              <a:rPr lang="hr-HR" sz="1600" dirty="0"/>
              <a:t>liniju početka i kraja zida</a:t>
            </a:r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/>
              <a:t>		- </a:t>
            </a:r>
            <a:r>
              <a:rPr lang="hr-HR" sz="1600" dirty="0" smtClean="0"/>
              <a:t>dovratnik + krilo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4098" name="Picture 2" descr="D:\01_Natasa_faks\03_priprema\01_ELVIS\01_ELVIS_AUDITORNE\materijal\mat_7\02_vrata_s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3196" r="6589" b="11278"/>
          <a:stretch/>
        </p:blipFill>
        <p:spPr bwMode="auto">
          <a:xfrm>
            <a:off x="4568508" y="891334"/>
            <a:ext cx="4010592" cy="486593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2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14282" y="189021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vrata</a:t>
            </a: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122" name="Picture 2" descr="D:\01_Natasa_faks\03_priprema\01_ELVIS\01_ELVIS_AUDITORNE\materijal\mat_7\04_vrata_mje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32191" r="4776" b="28276"/>
          <a:stretch/>
        </p:blipFill>
        <p:spPr bwMode="auto">
          <a:xfrm>
            <a:off x="971549" y="1330977"/>
            <a:ext cx="7239001" cy="437772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8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01_Natasa_faks\03_priprema\01_ELVIS\01_ELVIS_AUDITORNE\materijal\mat_7\06_unutarnje ko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776"/>
          <a:stretch/>
        </p:blipFill>
        <p:spPr bwMode="auto">
          <a:xfrm>
            <a:off x="4351408" y="0"/>
            <a:ext cx="4792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unutarnje kote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</a:t>
            </a:r>
            <a:r>
              <a:rPr lang="hr-HR" sz="1600" dirty="0" smtClean="0"/>
              <a:t>kotirati sve otvore iznutra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unutarnje zidove, koji nisu kotirani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stubište, podest i sl.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dimnjak, ventilacija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40844" y="272222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8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opisi zidova – svi slojevi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b="1" dirty="0"/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26" name="Picture 2" descr="D:\01_faks\03_priprema\01_ELVIS\01_ELVIS_AUDITORNE\ELVIS I\materijal\mat_07\07_opis prostori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r="1517"/>
          <a:stretch/>
        </p:blipFill>
        <p:spPr bwMode="auto">
          <a:xfrm>
            <a:off x="4307264" y="0"/>
            <a:ext cx="4836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388424" y="189021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8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01_Natasa_faks\03_priprema\01_ELVIS\01_ELVIS_AUDITORNE\materijal\mat_7\07_opis prostori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7" t="59899" r="6668" b="6843"/>
          <a:stretch/>
        </p:blipFill>
        <p:spPr bwMode="auto">
          <a:xfrm>
            <a:off x="5459612" y="1062986"/>
            <a:ext cx="2918013" cy="5448986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opisi zidova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b="1" dirty="0"/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388424" y="189021"/>
            <a:ext cx="642942" cy="467595"/>
          </a:xfrm>
          <a:prstGeom prst="rect">
            <a:avLst/>
          </a:prstGeom>
          <a:noFill/>
        </p:spPr>
      </p:pic>
      <p:pic>
        <p:nvPicPr>
          <p:cNvPr id="6" name="Picture 2" descr="D:\01_Natasa_faks\03_priprema\01_ELVIS\01_ELVIS_AUDITORNE\materijal\mat_7\07_opis prostori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65198" r="42959" b="22114"/>
          <a:stretch/>
        </p:blipFill>
        <p:spPr bwMode="auto">
          <a:xfrm>
            <a:off x="585154" y="1063403"/>
            <a:ext cx="4104454" cy="174970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01_Natasa_faks\03_priprema\01_ELVIS\01_ELVIS_AUDITORNE\materijal\mat_7\07_opis prostori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t="32197" r="43082" b="59671"/>
          <a:stretch/>
        </p:blipFill>
        <p:spPr bwMode="auto">
          <a:xfrm>
            <a:off x="575556" y="3078853"/>
            <a:ext cx="4114052" cy="145500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01_Natasa_faks\03_priprema\01_ELVIS\01_ELVIS_AUDITORNE\materijal\mat_7\07_opis prostori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52065" r="41961" b="35049"/>
          <a:stretch/>
        </p:blipFill>
        <p:spPr bwMode="auto">
          <a:xfrm>
            <a:off x="575556" y="4733574"/>
            <a:ext cx="4114052" cy="177839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6660232" y="5651507"/>
            <a:ext cx="1584176" cy="470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15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01_Natasa_faks\03_priprema\01_ELVIS\01_ELVIS_AUDITORNE\materijal\mat_7\08_ograda_tloc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776"/>
          <a:stretch/>
        </p:blipFill>
        <p:spPr bwMode="auto">
          <a:xfrm>
            <a:off x="4345810" y="-8012"/>
            <a:ext cx="4798190" cy="68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stubišne ograde</a:t>
            </a:r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b="1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</a:t>
            </a:r>
            <a:r>
              <a:rPr lang="hr-HR" sz="1600" dirty="0" smtClean="0"/>
              <a:t>promjer ograde do 4 - 7cm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udaljena od ruba kraka 5cm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ograda na kraku + ograda na etaži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oznaka presjeka  - presjek  A-A</a:t>
            </a:r>
            <a:endParaRPr lang="hr-HR" sz="1600" b="1" dirty="0"/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08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stubišne ograde – jednokrako stubište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9218" name="Picture 2" descr="D:\01_Natasa_faks\03_priprema\01_ELVIS\01_ELVIS_AUDITORNE\materijal\mat_7\09_ograda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6" b="32702"/>
          <a:stretch/>
        </p:blipFill>
        <p:spPr bwMode="auto">
          <a:xfrm>
            <a:off x="445305" y="2097993"/>
            <a:ext cx="7967638" cy="36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85720" y="357166"/>
            <a:ext cx="41434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hr-HR" sz="1600" b="1" dirty="0" smtClean="0"/>
              <a:t> 1.list A3 papira – tlocrt prizemlja,  M 1:50</a:t>
            </a:r>
          </a:p>
          <a:p>
            <a:pPr>
              <a:tabLst>
                <a:tab pos="1809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sastavnica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proteže se u donjem dijelu A3 papira, u danim dimenzijama</a:t>
            </a:r>
          </a:p>
          <a:p>
            <a:pPr>
              <a:tabLst>
                <a:tab pos="180975" algn="l"/>
              </a:tabLst>
            </a:pPr>
            <a:endParaRPr lang="hr-HR" sz="1400" dirty="0" smtClean="0"/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mora sadržavati: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- EV1</a:t>
            </a:r>
          </a:p>
          <a:p>
            <a:pPr>
              <a:buFontTx/>
              <a:buChar char="-"/>
              <a:tabLst>
                <a:tab pos="180975" algn="l"/>
              </a:tabLst>
            </a:pPr>
            <a:r>
              <a:rPr lang="hr-HR" sz="1400" dirty="0" smtClean="0"/>
              <a:t> IZVEDBENI PROJEKT </a:t>
            </a:r>
            <a:r>
              <a:rPr lang="hr-HR" sz="1400" b="1" dirty="0" smtClean="0"/>
              <a:t>TLOCRT PRIZEMLJA,  M 1:50</a:t>
            </a:r>
          </a:p>
          <a:p>
            <a:pPr>
              <a:buFontTx/>
              <a:buChar char="-"/>
              <a:tabLst>
                <a:tab pos="180975" algn="l"/>
              </a:tabLst>
            </a:pPr>
            <a:r>
              <a:rPr lang="hr-HR" sz="1400" dirty="0"/>
              <a:t> </a:t>
            </a:r>
            <a:r>
              <a:rPr lang="hr-HR" sz="1400" dirty="0" smtClean="0"/>
              <a:t>student: IME PREZIME / MATIČNI BROJ STUDENTA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- AK.GOD. 2014./2015.</a:t>
            </a:r>
          </a:p>
          <a:p>
            <a:pPr>
              <a:buFontTx/>
              <a:buChar char="-"/>
            </a:pPr>
            <a:endParaRPr lang="hr-HR" sz="1600" dirty="0" smtClean="0"/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26" name="Picture 2" descr="D:\01_Natasa_faks\03_priprema\01_ELVIS\01_ELVIS_AUDITORNE\materijal\mat_6\02_sastavnica_PR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1"/>
          <a:stretch/>
        </p:blipFill>
        <p:spPr bwMode="auto">
          <a:xfrm>
            <a:off x="0" y="3825599"/>
            <a:ext cx="9144000" cy="30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2800" y="5105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mjere su u mm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01_Natasa_faks\03_priprema\01_ELVIS\01_ELVIS_AUDITORNE\materijal\mat_7\10_ograda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 b="25944"/>
          <a:stretch/>
        </p:blipFill>
        <p:spPr bwMode="auto">
          <a:xfrm>
            <a:off x="929405" y="764704"/>
            <a:ext cx="773512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stubišne ograde – dvokrako stubište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7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01_Natasa_faks\03_priprema\01_ELVIS\01_ELVIS_AUDITORNE\materijal\mat_7\11_ograda_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b="14523"/>
          <a:stretch/>
        </p:blipFill>
        <p:spPr bwMode="auto">
          <a:xfrm>
            <a:off x="1820442" y="759432"/>
            <a:ext cx="5775894" cy="56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stubišne ograde – trokrako stubište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2213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rampa </a:t>
            </a:r>
            <a:r>
              <a:rPr lang="hr-HR" sz="1600" dirty="0" smtClean="0"/>
              <a:t>– oznaka kose ploče u pogledu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>
              <a:solidFill>
                <a:srgbClr val="FF0000"/>
              </a:solidFill>
            </a:endParaRPr>
          </a:p>
          <a:p>
            <a:endParaRPr lang="hr-HR" sz="1600" dirty="0" smtClean="0">
              <a:solidFill>
                <a:srgbClr val="FF0000"/>
              </a:solidFill>
            </a:endParaRPr>
          </a:p>
          <a:p>
            <a:r>
              <a:rPr lang="hr-HR" sz="1600" dirty="0" smtClean="0">
                <a:solidFill>
                  <a:srgbClr val="FF0000"/>
                </a:solidFill>
              </a:rPr>
              <a:t>	– </a:t>
            </a:r>
            <a:r>
              <a:rPr lang="hr-HR" sz="1600" dirty="0">
                <a:solidFill>
                  <a:srgbClr val="FF0000"/>
                </a:solidFill>
              </a:rPr>
              <a:t>oznaka </a:t>
            </a:r>
            <a:r>
              <a:rPr lang="hr-HR" sz="1600" dirty="0" smtClean="0">
                <a:solidFill>
                  <a:srgbClr val="FF0000"/>
                </a:solidFill>
              </a:rPr>
              <a:t>nagiba</a:t>
            </a:r>
          </a:p>
          <a:p>
            <a:endParaRPr lang="hr-HR" sz="1600" dirty="0" smtClean="0">
              <a:solidFill>
                <a:srgbClr val="FF0000"/>
              </a:solidFill>
            </a:endParaRPr>
          </a:p>
          <a:p>
            <a:endParaRPr lang="hr-HR" sz="1600" dirty="0">
              <a:solidFill>
                <a:srgbClr val="FF0000"/>
              </a:solidFill>
            </a:endParaRPr>
          </a:p>
          <a:p>
            <a:endParaRPr lang="hr-HR" sz="400" dirty="0">
              <a:solidFill>
                <a:srgbClr val="FF0000"/>
              </a:solidFill>
            </a:endParaRPr>
          </a:p>
          <a:p>
            <a:r>
              <a:rPr lang="hr-HR" sz="1600" dirty="0" smtClean="0">
                <a:solidFill>
                  <a:srgbClr val="FF0000"/>
                </a:solidFill>
              </a:rPr>
              <a:t>	       12%</a:t>
            </a:r>
          </a:p>
          <a:p>
            <a:endParaRPr lang="hr-HR" sz="1600" dirty="0">
              <a:solidFill>
                <a:srgbClr val="FF0000"/>
              </a:solidFill>
            </a:endParaRPr>
          </a:p>
          <a:p>
            <a:endParaRPr lang="hr-HR" sz="1600" dirty="0" smtClean="0">
              <a:solidFill>
                <a:srgbClr val="FF0000"/>
              </a:solidFill>
            </a:endParaRPr>
          </a:p>
          <a:p>
            <a:endParaRPr lang="hr-HR" sz="1600" dirty="0">
              <a:solidFill>
                <a:srgbClr val="FF0000"/>
              </a:solidFill>
            </a:endParaRPr>
          </a:p>
          <a:p>
            <a:r>
              <a:rPr lang="hr-HR" sz="1600" dirty="0" smtClean="0">
                <a:solidFill>
                  <a:srgbClr val="FF0000"/>
                </a:solidFill>
              </a:rPr>
              <a:t>	– nosivi zidovi u pogledu</a:t>
            </a:r>
          </a:p>
          <a:p>
            <a:endParaRPr lang="hr-HR" sz="1600" dirty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r>
              <a:rPr lang="hr-HR" sz="1600" dirty="0" smtClean="0">
                <a:solidFill>
                  <a:srgbClr val="FF0000"/>
                </a:solidFill>
              </a:rPr>
              <a:t>	       12</a:t>
            </a:r>
            <a:r>
              <a:rPr lang="hr-HR" sz="1600" dirty="0">
                <a:solidFill>
                  <a:srgbClr val="FF0000"/>
                </a:solidFill>
              </a:rPr>
              <a:t>%</a:t>
            </a:r>
          </a:p>
          <a:p>
            <a:endParaRPr lang="hr-HR" sz="1600" dirty="0">
              <a:solidFill>
                <a:srgbClr val="FF0000"/>
              </a:solidFill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sp>
        <p:nvSpPr>
          <p:cNvPr id="2" name="Pravokutnik 1"/>
          <p:cNvSpPr/>
          <p:nvPr/>
        </p:nvSpPr>
        <p:spPr>
          <a:xfrm>
            <a:off x="1331640" y="1220072"/>
            <a:ext cx="1224136" cy="768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Ravni poveznik 5"/>
          <p:cNvCxnSpPr/>
          <p:nvPr/>
        </p:nvCxnSpPr>
        <p:spPr>
          <a:xfrm>
            <a:off x="1331640" y="1220072"/>
            <a:ext cx="1224136" cy="384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/>
          <p:cNvCxnSpPr>
            <a:stCxn id="2" idx="3"/>
          </p:cNvCxnSpPr>
          <p:nvPr/>
        </p:nvCxnSpPr>
        <p:spPr>
          <a:xfrm flipH="1">
            <a:off x="1331640" y="1604456"/>
            <a:ext cx="1224136" cy="384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utnik 14"/>
          <p:cNvSpPr/>
          <p:nvPr/>
        </p:nvSpPr>
        <p:spPr>
          <a:xfrm>
            <a:off x="1325960" y="2818880"/>
            <a:ext cx="1224136" cy="768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6" name="Ravni poveznik 15"/>
          <p:cNvCxnSpPr/>
          <p:nvPr/>
        </p:nvCxnSpPr>
        <p:spPr>
          <a:xfrm>
            <a:off x="1341240" y="2821444"/>
            <a:ext cx="1224136" cy="384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>
            <a:stCxn id="15" idx="3"/>
          </p:cNvCxnSpPr>
          <p:nvPr/>
        </p:nvCxnSpPr>
        <p:spPr>
          <a:xfrm flipH="1">
            <a:off x="1325960" y="3203264"/>
            <a:ext cx="1224136" cy="384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17"/>
          <p:cNvCxnSpPr/>
          <p:nvPr/>
        </p:nvCxnSpPr>
        <p:spPr>
          <a:xfrm>
            <a:off x="1475656" y="3284984"/>
            <a:ext cx="47765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avokutnik 21"/>
          <p:cNvSpPr/>
          <p:nvPr/>
        </p:nvSpPr>
        <p:spPr>
          <a:xfrm>
            <a:off x="1325960" y="4552887"/>
            <a:ext cx="1224136" cy="768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3" name="Ravni poveznik 22"/>
          <p:cNvCxnSpPr/>
          <p:nvPr/>
        </p:nvCxnSpPr>
        <p:spPr>
          <a:xfrm>
            <a:off x="1341240" y="4555451"/>
            <a:ext cx="1224136" cy="384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23"/>
          <p:cNvCxnSpPr>
            <a:stCxn id="22" idx="3"/>
          </p:cNvCxnSpPr>
          <p:nvPr/>
        </p:nvCxnSpPr>
        <p:spPr>
          <a:xfrm flipH="1">
            <a:off x="1325960" y="4937271"/>
            <a:ext cx="1224136" cy="384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24"/>
          <p:cNvCxnSpPr/>
          <p:nvPr/>
        </p:nvCxnSpPr>
        <p:spPr>
          <a:xfrm>
            <a:off x="1475656" y="5018991"/>
            <a:ext cx="47765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avokutnik 27"/>
          <p:cNvSpPr/>
          <p:nvPr/>
        </p:nvSpPr>
        <p:spPr>
          <a:xfrm>
            <a:off x="1325960" y="4496281"/>
            <a:ext cx="1224136" cy="59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Pravokutnik 29"/>
          <p:cNvSpPr/>
          <p:nvPr/>
        </p:nvSpPr>
        <p:spPr>
          <a:xfrm>
            <a:off x="1325960" y="5315786"/>
            <a:ext cx="1224136" cy="59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170" name="Picture 2" descr="D:\01_Natasa_faks\03_priprema\01_ELVIS\01_ELVIS_AUDITORNE\materijal\mat_7\08_ograda_tloc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66084" r="22378" b="16004"/>
          <a:stretch/>
        </p:blipFill>
        <p:spPr bwMode="auto">
          <a:xfrm>
            <a:off x="3419872" y="2218420"/>
            <a:ext cx="5321944" cy="363369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ni poveznik 4"/>
          <p:cNvCxnSpPr/>
          <p:nvPr/>
        </p:nvCxnSpPr>
        <p:spPr>
          <a:xfrm>
            <a:off x="5580112" y="3284984"/>
            <a:ext cx="864096" cy="2089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 flipH="1">
            <a:off x="7596336" y="3284984"/>
            <a:ext cx="648072" cy="2089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5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 smtClean="0">
                <a:solidFill>
                  <a:srgbClr val="FF0000"/>
                </a:solidFill>
              </a:rPr>
              <a:t>podrum</a:t>
            </a:r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661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GFOS\audiotorne\materijal\mat_6\10_sastavnica_PO_01.jpg"/>
          <p:cNvPicPr>
            <a:picLocks noChangeAspect="1" noChangeArrowheads="1"/>
          </p:cNvPicPr>
          <p:nvPr/>
        </p:nvPicPr>
        <p:blipFill>
          <a:blip r:embed="rId2" cstate="print"/>
          <a:srcRect l="3248" r="4961"/>
          <a:stretch>
            <a:fillRect/>
          </a:stretch>
        </p:blipFill>
        <p:spPr bwMode="auto">
          <a:xfrm>
            <a:off x="4365124" y="0"/>
            <a:ext cx="4778876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85721" y="214290"/>
            <a:ext cx="392909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b="1" dirty="0" smtClean="0"/>
          </a:p>
          <a:p>
            <a:r>
              <a:rPr lang="hr-HR" sz="1600" b="1" dirty="0" smtClean="0"/>
              <a:t>2.list  A3 papira – tlocrt podruma,  M 1:50</a:t>
            </a:r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	</a:t>
            </a:r>
            <a:r>
              <a:rPr lang="hr-HR" sz="1600" dirty="0" smtClean="0"/>
              <a:t>- </a:t>
            </a:r>
            <a:r>
              <a:rPr lang="hr-HR" sz="1400" dirty="0" smtClean="0"/>
              <a:t>sjever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sastavnica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pozicionirati na papiru obiteljsku kuću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 	  (prilazne rampe, stubišta i terase)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sva prilazna stubišta i terase koje su u ravnini s 	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  tlocrtom prizemlja crtaju se kao projekcije 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  tankom isprekidanom linijom, 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  </a:t>
            </a:r>
            <a:r>
              <a:rPr lang="hr-HR" sz="1400" b="1" dirty="0" smtClean="0"/>
              <a:t>a sve u obliku pomoćnih linija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- 5 kota sa sve četiri strane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	</a:t>
            </a:r>
          </a:p>
          <a:p>
            <a:pPr>
              <a:buFontTx/>
              <a:buChar char="-"/>
            </a:pPr>
            <a:endParaRPr lang="hr-HR" sz="1600" dirty="0" smtClean="0"/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9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8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85720" y="357166"/>
            <a:ext cx="41434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hr-HR" sz="1600" b="1" dirty="0" smtClean="0"/>
              <a:t> 2.list  A3 papira – tlocrt podruma,  M 1:50</a:t>
            </a:r>
          </a:p>
          <a:p>
            <a:pPr>
              <a:tabLst>
                <a:tab pos="1809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sastavnica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proteže se u donjem dijelu A3 papira</a:t>
            </a:r>
          </a:p>
          <a:p>
            <a:pPr>
              <a:tabLst>
                <a:tab pos="180975" algn="l"/>
              </a:tabLst>
            </a:pPr>
            <a:endParaRPr lang="hr-HR" sz="1400" dirty="0" smtClean="0"/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mora sadržavati: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- EV1</a:t>
            </a:r>
          </a:p>
          <a:p>
            <a:pPr>
              <a:buFontTx/>
              <a:buChar char="-"/>
              <a:tabLst>
                <a:tab pos="180975" algn="l"/>
              </a:tabLst>
            </a:pPr>
            <a:r>
              <a:rPr lang="hr-HR" sz="1400" dirty="0" smtClean="0"/>
              <a:t> IZVEDBENI PROJEKT </a:t>
            </a:r>
            <a:r>
              <a:rPr lang="hr-HR" sz="1400" b="1" dirty="0" smtClean="0"/>
              <a:t>TLOCRT PODRUMA,  M 1:50</a:t>
            </a:r>
          </a:p>
          <a:p>
            <a:pPr>
              <a:buFontTx/>
              <a:buChar char="-"/>
              <a:tabLst>
                <a:tab pos="180975" algn="l"/>
              </a:tabLst>
            </a:pPr>
            <a:r>
              <a:rPr lang="hr-HR" sz="1400" dirty="0" smtClean="0"/>
              <a:t> student: IME PREZIME / MATIČNI BROJ STUDENTA</a:t>
            </a:r>
          </a:p>
          <a:p>
            <a:pPr>
              <a:tabLst>
                <a:tab pos="180975" algn="l"/>
              </a:tabLst>
            </a:pPr>
            <a:r>
              <a:rPr lang="hr-HR" sz="1400" dirty="0" smtClean="0"/>
              <a:t>- AK.GOD. 2014./2015.</a:t>
            </a:r>
          </a:p>
          <a:p>
            <a:pPr>
              <a:buFontTx/>
              <a:buChar char="-"/>
            </a:pPr>
            <a:endParaRPr lang="hr-HR" sz="1600" dirty="0" smtClean="0"/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2050" name="Picture 2" descr="D:\01_Natasa_faks\03_priprema\01_ELVIS\01_ELVIS_AUDITORNE\materijal\mat_6\11_sastavnica_PO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7"/>
          <a:stretch/>
        </p:blipFill>
        <p:spPr bwMode="auto">
          <a:xfrm>
            <a:off x="1" y="3941965"/>
            <a:ext cx="9153516" cy="29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01_Natasa_faks\03_priprema\01_ELVIS\01_ELVIS_AUDITORNE\materijal\mat_6\12_nosiva_konstrukcija_p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1713"/>
          <a:stretch/>
        </p:blipFill>
        <p:spPr bwMode="auto">
          <a:xfrm>
            <a:off x="4368370" y="0"/>
            <a:ext cx="4775629" cy="683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285728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3929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	</a:t>
            </a:r>
            <a:r>
              <a:rPr lang="hr-HR" sz="1600" dirty="0" smtClean="0"/>
              <a:t>- ucrtati nosivu konstrukciju </a:t>
            </a:r>
            <a:r>
              <a:rPr lang="hr-HR" sz="1600" b="1" dirty="0" smtClean="0"/>
              <a:t>prema  </a:t>
            </a:r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       ispravljenom tlocrtu prizemlja  M 1:100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- debljina nosive konstrukcije prema  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       priloženom zadatku (25/29/38 cm)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- vertikalni serklaži predviđeni prema   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   tlocrtu prizemlja,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   a prema slijedećim pravilima: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na sudaru i križanju nosivih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u nosivom zidu na max. udaljenosti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  od 5,0m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na nosivom zidu u prostoru duljem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  od 3,0m (početak i kraj zida)</a:t>
            </a:r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4115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01_Natasa_faks\03_priprema\01_ELVIS\01_ELVIS_AUDITORNE\materijal\mat_6\13_zidarski_pregradni_p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1734"/>
          <a:stretch/>
        </p:blipFill>
        <p:spPr bwMode="auto">
          <a:xfrm>
            <a:off x="4351409" y="1"/>
            <a:ext cx="4792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285728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42148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 pregradni zidovi 12cm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(formiranje prostorija)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dimnjak, provjeriti da li je smješten u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prostoriji  gdje  ima prozora, zbog 	  	   provjetravanja)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grede, nadvoje s  isprekidanom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linijom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 (mogu se ponoviti otvori s 	   prizemlja, ali ne moraju)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min. 2 prozora, obavezno jedan suprotno od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       garažnih vrata zbog provjetravanja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dim. garažnih vrata 221/205cm zidarski otvor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dim. garažnog prostora 300(280)/500cm 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924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41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01_Natasa_faks\03_priprema\01_ELVIS\01_ELVIS_AUDITORNE\materijal\mat_7\15_za slijedeci pu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712"/>
          <a:stretch/>
        </p:blipFill>
        <p:spPr bwMode="auto">
          <a:xfrm>
            <a:off x="4355624" y="0"/>
            <a:ext cx="4788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42148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prozore u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iscrtati vrata u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unutarnje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opisi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stubište s ucrtanom ogradom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oznaka presjeka u ravnini sa stubištem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- odabrati konstrukciju stubišta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rampu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8730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3788296" y="6101681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nosiva konstrukcija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1026" name="Picture 2" descr="D:\01_Natasa_faks\03_priprema\01_ELVIS\01_ELVIS_AUDITORNE\materijal\mat_06\konstrukcij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10258" r="25637" b="13156"/>
          <a:stretch/>
        </p:blipFill>
        <p:spPr bwMode="auto">
          <a:xfrm>
            <a:off x="1187624" y="0"/>
            <a:ext cx="7344816" cy="59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01_Natasa_faks\03_priprema\01_ELVIS\01_ELVIS_AUDITORNE\materijal\mat_6\15_slijedeci put_p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1706"/>
          <a:stretch/>
        </p:blipFill>
        <p:spPr bwMode="auto">
          <a:xfrm>
            <a:off x="4355624" y="0"/>
            <a:ext cx="4788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42148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 (formiranje prostorija)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 (</a:t>
            </a:r>
            <a:r>
              <a:rPr lang="hr-HR" sz="1500" dirty="0" smtClean="0"/>
              <a:t>smještaj u prostoriji gdje ima prozora)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 (vrata i prozori)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dim. garažnih vrata min. 221/205cm zidarski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dim. garažnog prostora min 300(280)/500cm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20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0000"/>
                </a:solidFill>
              </a:rPr>
              <a:t>8. </a:t>
            </a:r>
            <a:r>
              <a:rPr lang="en-US" sz="4400" b="1" dirty="0" err="1" smtClean="0">
                <a:solidFill>
                  <a:srgbClr val="FF0000"/>
                </a:solidFill>
              </a:rPr>
              <a:t>vježbe</a:t>
            </a:r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danas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63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01_Natasa_faks\03_priprema\01_ELVIS\01_ELVIS_AUDITORNE\materijal\mat_7\15_za slijedeci pu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r="1713"/>
          <a:stretch/>
        </p:blipFill>
        <p:spPr bwMode="auto">
          <a:xfrm>
            <a:off x="4347194" y="0"/>
            <a:ext cx="4796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214290"/>
            <a:ext cx="435771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slojevi vanjskog zida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dimenzijama, hodna linija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visinske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sanitarni uređaji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 prostorija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prozore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vrata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unutarnje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opisi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ucrtanom ogradom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oznaka presjeka u ravnini sa stubištem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odabrati konstrukciju stubišta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rampu</a:t>
            </a:r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388424" y="145194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1_Natasa_faks\03_priprema\01_ELVIS\01_ELVIS_AUDITORNE\materijal\mat_6\15_slijedeci put_p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r="1606"/>
          <a:stretch/>
        </p:blipFill>
        <p:spPr bwMode="auto">
          <a:xfrm>
            <a:off x="4347193" y="0"/>
            <a:ext cx="47968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42148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 (formiranje prostorija)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 (</a:t>
            </a:r>
            <a:r>
              <a:rPr lang="hr-HR" sz="1500" dirty="0" smtClean="0"/>
              <a:t>smještaj u prostoriji gdje ima prozora)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dim. garažnih vrata min. 221/205cm zidarski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dim. garažnog prostora 300(280)/500cm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novo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23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FOS\audiotorne\materijal\mat_08\01_stubiste.jpg"/>
          <p:cNvPicPr>
            <a:picLocks noChangeAspect="1" noChangeArrowheads="1"/>
          </p:cNvPicPr>
          <p:nvPr/>
        </p:nvPicPr>
        <p:blipFill>
          <a:blip r:embed="rId2" cstate="print"/>
          <a:srcRect l="3575" r="4314"/>
          <a:stretch>
            <a:fillRect/>
          </a:stretch>
        </p:blipFill>
        <p:spPr bwMode="auto">
          <a:xfrm>
            <a:off x="4348473" y="0"/>
            <a:ext cx="4795527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stubište s oznaka presjeka (A-A)</a:t>
            </a:r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ograda stubišta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		promjer ograde do 4 - 7cm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		udaljena od ruba kraka 5cm</a:t>
            </a:r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prostorija stubišta grijana, ostale prostorije podruma negrijane!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		potrebno je predvidjeti oko prostorije stubišta 10cm toplinske izolacije</a:t>
            </a:r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  <p:pic>
        <p:nvPicPr>
          <p:cNvPr id="6" name="Picture 2" descr="E:\GFOS\audiotorne\materijal\mat_08\01_stubiste.jpg"/>
          <p:cNvPicPr>
            <a:picLocks noChangeAspect="1" noChangeArrowheads="1"/>
          </p:cNvPicPr>
          <p:nvPr/>
        </p:nvPicPr>
        <p:blipFill>
          <a:blip r:embed="rId4" cstate="print"/>
          <a:srcRect l="24157" t="21875" r="23701" b="60417"/>
          <a:stretch>
            <a:fillRect/>
          </a:stretch>
        </p:blipFill>
        <p:spPr bwMode="auto">
          <a:xfrm>
            <a:off x="214282" y="3714752"/>
            <a:ext cx="4311494" cy="1928826"/>
          </a:xfrm>
          <a:prstGeom prst="rect">
            <a:avLst/>
          </a:prstGeom>
          <a:noFill/>
          <a:ln w="3175"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GFOS\audiotorne\materijal\mat_08\02_vanjski zidovi.jpg"/>
          <p:cNvPicPr>
            <a:picLocks noChangeAspect="1" noChangeArrowheads="1"/>
          </p:cNvPicPr>
          <p:nvPr/>
        </p:nvPicPr>
        <p:blipFill>
          <a:blip r:embed="rId2" cstate="print"/>
          <a:srcRect l="3390" r="4179"/>
          <a:stretch>
            <a:fillRect/>
          </a:stretch>
        </p:blipFill>
        <p:spPr bwMode="auto">
          <a:xfrm>
            <a:off x="4331821" y="0"/>
            <a:ext cx="4812179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slojevi vanjskog zida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			- betonski zid 25cm (19ili29)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			- </a:t>
            </a:r>
            <a:r>
              <a:rPr lang="hr-HR" sz="1600" dirty="0" err="1" smtClean="0"/>
              <a:t>H.I</a:t>
            </a:r>
            <a:r>
              <a:rPr lang="hr-HR" sz="1600" dirty="0" smtClean="0"/>
              <a:t>. 1cm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			- zaštitna opeka 12cm ili 6,5cm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vanjski zidovi betonski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projekcija zida iz prizemlja u tlocrtu podruma</a:t>
            </a:r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501057" y="227945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FOS\audiotorne\materijal\mat_08\03_prozori.jpg"/>
          <p:cNvPicPr>
            <a:picLocks noChangeAspect="1" noChangeArrowheads="1"/>
          </p:cNvPicPr>
          <p:nvPr/>
        </p:nvPicPr>
        <p:blipFill>
          <a:blip r:embed="rId2" cstate="print"/>
          <a:srcRect l="3767" r="4442"/>
          <a:stretch>
            <a:fillRect/>
          </a:stretch>
        </p:blipFill>
        <p:spPr bwMode="auto">
          <a:xfrm>
            <a:off x="4365124" y="0"/>
            <a:ext cx="4778876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prozori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2 otvora, suprotno od garažnih vrata zbog provjetravanja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svijetla širina / svijetla visina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parapet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stavka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zidarska visina 41cm</a:t>
            </a:r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214290"/>
            <a:ext cx="642942" cy="467595"/>
          </a:xfrm>
          <a:prstGeom prst="rect">
            <a:avLst/>
          </a:prstGeom>
          <a:noFill/>
        </p:spPr>
      </p:pic>
      <p:pic>
        <p:nvPicPr>
          <p:cNvPr id="6" name="Picture 2" descr="E:\GFOS\audiotorne\materijal\mat_08\03_prozori.jpg"/>
          <p:cNvPicPr>
            <a:picLocks noChangeAspect="1" noChangeArrowheads="1"/>
          </p:cNvPicPr>
          <p:nvPr/>
        </p:nvPicPr>
        <p:blipFill>
          <a:blip r:embed="rId4" cstate="print"/>
          <a:srcRect l="21605" t="42709" r="63301" b="42708"/>
          <a:stretch>
            <a:fillRect/>
          </a:stretch>
        </p:blipFill>
        <p:spPr bwMode="auto">
          <a:xfrm>
            <a:off x="1000100" y="2941923"/>
            <a:ext cx="2643206" cy="336408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sp>
        <p:nvSpPr>
          <p:cNvPr id="7" name="TextBox 6"/>
          <p:cNvSpPr txBox="1"/>
          <p:nvPr/>
        </p:nvSpPr>
        <p:spPr>
          <a:xfrm>
            <a:off x="428596" y="264318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tlocrt</a:t>
            </a:r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286380" y="642919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presjek</a:t>
            </a:r>
            <a:endParaRPr lang="hr-HR" sz="1600" dirty="0" smtClean="0"/>
          </a:p>
          <a:p>
            <a:endParaRPr lang="hr-HR" sz="1600" dirty="0"/>
          </a:p>
        </p:txBody>
      </p:sp>
      <p:sp>
        <p:nvSpPr>
          <p:cNvPr id="4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prozori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2 otvora, suprotno od garažnih vrata zbog provjetravanja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svijetla širina / svijetla visina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parapet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stavka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zidarska visina 41cm</a:t>
            </a:r>
          </a:p>
          <a:p>
            <a:endParaRPr lang="hr-HR" sz="1600" dirty="0"/>
          </a:p>
        </p:txBody>
      </p:sp>
      <p:pic>
        <p:nvPicPr>
          <p:cNvPr id="6" name="Picture 2" descr="E:\GFOS\audiotorne\materijal\mat_08\03_prozori.jpg"/>
          <p:cNvPicPr>
            <a:picLocks noChangeAspect="1" noChangeArrowheads="1"/>
          </p:cNvPicPr>
          <p:nvPr/>
        </p:nvPicPr>
        <p:blipFill>
          <a:blip r:embed="rId2" cstate="print"/>
          <a:srcRect l="21605" t="42709" r="63301" b="42708"/>
          <a:stretch>
            <a:fillRect/>
          </a:stretch>
        </p:blipFill>
        <p:spPr bwMode="auto">
          <a:xfrm>
            <a:off x="1000100" y="2941923"/>
            <a:ext cx="2643206" cy="336408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4099" name="Picture 3" descr="E:\GFOS\audiotorne\materijal\mat_08\05_presjek 01.jpg"/>
          <p:cNvPicPr>
            <a:picLocks noChangeAspect="1" noChangeArrowheads="1"/>
          </p:cNvPicPr>
          <p:nvPr/>
        </p:nvPicPr>
        <p:blipFill>
          <a:blip r:embed="rId3" cstate="print"/>
          <a:srcRect l="6695" t="17562" r="3433" b="20524"/>
          <a:stretch>
            <a:fillRect/>
          </a:stretch>
        </p:blipFill>
        <p:spPr bwMode="auto">
          <a:xfrm>
            <a:off x="4233522" y="1000108"/>
            <a:ext cx="4910478" cy="44561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596" y="264318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tlocrt</a:t>
            </a:r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Ivana\Desktop\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-350120"/>
            <a:ext cx="7940452" cy="7208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3788296" y="61016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serklaži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3347864" y="5157192"/>
            <a:ext cx="648072" cy="288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2" descr="C:\Documents and Settings\Ivana\Desktop\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</a:blip>
          <a:srcRect l="27957" t="37752" r="63926" b="59268"/>
          <a:stretch>
            <a:fillRect/>
          </a:stretch>
        </p:blipFill>
        <p:spPr bwMode="auto">
          <a:xfrm>
            <a:off x="3419872" y="5157192"/>
            <a:ext cx="648072" cy="216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FOS\audiotorne\materijal\mat_08\06_presjek 02.jpg"/>
          <p:cNvPicPr>
            <a:picLocks noChangeAspect="1" noChangeArrowheads="1"/>
          </p:cNvPicPr>
          <p:nvPr/>
        </p:nvPicPr>
        <p:blipFill>
          <a:blip r:embed="rId2" cstate="print"/>
          <a:srcRect l="7761" t="14600" r="4285" b="19116"/>
          <a:stretch>
            <a:fillRect/>
          </a:stretch>
        </p:blipFill>
        <p:spPr bwMode="auto">
          <a:xfrm>
            <a:off x="4754382" y="1049110"/>
            <a:ext cx="4389618" cy="4357694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5286380" y="642919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presjek</a:t>
            </a:r>
            <a:endParaRPr lang="hr-HR" sz="1600" dirty="0" smtClean="0"/>
          </a:p>
          <a:p>
            <a:endParaRPr lang="hr-HR" sz="1600" dirty="0"/>
          </a:p>
        </p:txBody>
      </p:sp>
      <p:sp>
        <p:nvSpPr>
          <p:cNvPr id="4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prozori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2 otvora, suprotno od garažnih vrata zbog provjetravanja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svijetla širina / svijetla visina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parapet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stavka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zidarska visina 41cm</a:t>
            </a:r>
          </a:p>
          <a:p>
            <a:endParaRPr lang="hr-HR" sz="1600" dirty="0"/>
          </a:p>
        </p:txBody>
      </p:sp>
      <p:pic>
        <p:nvPicPr>
          <p:cNvPr id="6" name="Picture 2" descr="E:\GFOS\audiotorne\materijal\mat_08\03_prozori.jpg"/>
          <p:cNvPicPr>
            <a:picLocks noChangeAspect="1" noChangeArrowheads="1"/>
          </p:cNvPicPr>
          <p:nvPr/>
        </p:nvPicPr>
        <p:blipFill>
          <a:blip r:embed="rId3" cstate="print"/>
          <a:srcRect l="21605" t="42709" r="63301" b="42708"/>
          <a:stretch>
            <a:fillRect/>
          </a:stretch>
        </p:blipFill>
        <p:spPr bwMode="auto">
          <a:xfrm>
            <a:off x="1000100" y="2941923"/>
            <a:ext cx="2643206" cy="336408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sp>
        <p:nvSpPr>
          <p:cNvPr id="9" name="TextBox 8"/>
          <p:cNvSpPr txBox="1"/>
          <p:nvPr/>
        </p:nvSpPr>
        <p:spPr>
          <a:xfrm>
            <a:off x="428596" y="264318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tlocrt</a:t>
            </a:r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FOS\audiotorne\materijal\mat_08\07_garaza_svjetlik.jpg"/>
          <p:cNvPicPr>
            <a:picLocks noChangeAspect="1" noChangeArrowheads="1"/>
          </p:cNvPicPr>
          <p:nvPr/>
        </p:nvPicPr>
        <p:blipFill>
          <a:blip r:embed="rId2" cstate="print"/>
          <a:srcRect l="3561" r="4648"/>
          <a:stretch>
            <a:fillRect/>
          </a:stretch>
        </p:blipFill>
        <p:spPr bwMode="auto">
          <a:xfrm>
            <a:off x="4365124" y="0"/>
            <a:ext cx="4778876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prozori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2 otvora, suprotno od garažnih vrata zbog provjetravanja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svijetla širina / svijetla visina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parapet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stavka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zidarska visina 41cm</a:t>
            </a:r>
          </a:p>
          <a:p>
            <a:endParaRPr lang="hr-H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64318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tlocrt</a:t>
            </a:r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  <p:pic>
        <p:nvPicPr>
          <p:cNvPr id="11" name="Picture 2" descr="E:\GFOS\audiotorne\materijal\mat_08\07_garaza_svjetlik.jpg"/>
          <p:cNvPicPr>
            <a:picLocks noChangeAspect="1" noChangeArrowheads="1"/>
          </p:cNvPicPr>
          <p:nvPr/>
        </p:nvPicPr>
        <p:blipFill>
          <a:blip r:embed="rId4" cstate="print"/>
          <a:srcRect l="20381" t="41667" r="63507" b="41666"/>
          <a:stretch>
            <a:fillRect/>
          </a:stretch>
        </p:blipFill>
        <p:spPr bwMode="auto">
          <a:xfrm>
            <a:off x="1031786" y="2825310"/>
            <a:ext cx="2540082" cy="346121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GFOS\audiotorne\materijal\mat_08\08_svjetlik prizemlje.jpg"/>
          <p:cNvPicPr>
            <a:picLocks noChangeAspect="1" noChangeArrowheads="1"/>
          </p:cNvPicPr>
          <p:nvPr/>
        </p:nvPicPr>
        <p:blipFill>
          <a:blip r:embed="rId2" cstate="print"/>
          <a:srcRect l="3873" r="4335"/>
          <a:stretch>
            <a:fillRect/>
          </a:stretch>
        </p:blipFill>
        <p:spPr bwMode="auto">
          <a:xfrm>
            <a:off x="4357686" y="-10674"/>
            <a:ext cx="4786314" cy="6868674"/>
          </a:xfrm>
          <a:prstGeom prst="rect">
            <a:avLst/>
          </a:prstGeom>
          <a:noFill/>
        </p:spPr>
      </p:pic>
      <p:pic>
        <p:nvPicPr>
          <p:cNvPr id="10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  <p:pic>
        <p:nvPicPr>
          <p:cNvPr id="8" name="Picture 2" descr="E:\GFOS\audiotorne\materijal\mat_08\08_svjetlik prizemlje.jpg"/>
          <p:cNvPicPr>
            <a:picLocks noChangeAspect="1" noChangeArrowheads="1"/>
          </p:cNvPicPr>
          <p:nvPr/>
        </p:nvPicPr>
        <p:blipFill>
          <a:blip r:embed="rId4" cstate="print"/>
          <a:srcRect l="20313" t="41602" r="65665" b="40717"/>
          <a:stretch>
            <a:fillRect/>
          </a:stretch>
        </p:blipFill>
        <p:spPr bwMode="auto">
          <a:xfrm>
            <a:off x="1000100" y="3143248"/>
            <a:ext cx="2071702" cy="344093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sp>
        <p:nvSpPr>
          <p:cNvPr id="9" name="TextBox 8"/>
          <p:cNvSpPr txBox="1"/>
          <p:nvPr/>
        </p:nvSpPr>
        <p:spPr>
          <a:xfrm>
            <a:off x="214282" y="189021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prozori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2 otvora, suprotno od garažnih vrata zbog provjetravanja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svijetla širina / svijetla visina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parapet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stavka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min. zidarska visina 41cm</a:t>
            </a:r>
          </a:p>
          <a:p>
            <a:endParaRPr lang="hr-HR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264318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tlocrt</a:t>
            </a:r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FOS\audiotorne\materijal\mat_08\07_garaza_svjetlik.jpg"/>
          <p:cNvPicPr>
            <a:picLocks noChangeAspect="1" noChangeArrowheads="1"/>
          </p:cNvPicPr>
          <p:nvPr/>
        </p:nvPicPr>
        <p:blipFill>
          <a:blip r:embed="rId2" cstate="print"/>
          <a:srcRect l="3561" r="4648"/>
          <a:stretch>
            <a:fillRect/>
          </a:stretch>
        </p:blipFill>
        <p:spPr bwMode="auto">
          <a:xfrm>
            <a:off x="4365124" y="0"/>
            <a:ext cx="4778876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garažna vrata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dim. garažnih vrata min. 221/205cm zidarski otvor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dim garažnog prostora min. 300(280)/500cm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svijetla širina / svijetla visina</a:t>
            </a:r>
          </a:p>
          <a:p>
            <a:pPr marL="742950" lvl="1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dirty="0" smtClean="0"/>
              <a:t>stavka</a:t>
            </a:r>
          </a:p>
          <a:p>
            <a:pPr marL="742950" lvl="1" indent="-285750"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  <p:pic>
        <p:nvPicPr>
          <p:cNvPr id="7" name="Picture 2" descr="E:\GFOS\audiotorne\materijal\mat_08\07_garaza_svjetlik.jpg"/>
          <p:cNvPicPr>
            <a:picLocks noChangeAspect="1" noChangeArrowheads="1"/>
          </p:cNvPicPr>
          <p:nvPr/>
        </p:nvPicPr>
        <p:blipFill>
          <a:blip r:embed="rId4" cstate="print"/>
          <a:srcRect l="37865" t="61459" r="22343" b="16666"/>
          <a:stretch>
            <a:fillRect/>
          </a:stretch>
        </p:blipFill>
        <p:spPr bwMode="auto">
          <a:xfrm>
            <a:off x="285720" y="3357562"/>
            <a:ext cx="3966510" cy="28723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GFOS\audiotorne\materijal\mat_08\09_vrata.jpg"/>
          <p:cNvPicPr>
            <a:picLocks noChangeAspect="1" noChangeArrowheads="1"/>
          </p:cNvPicPr>
          <p:nvPr/>
        </p:nvPicPr>
        <p:blipFill>
          <a:blip r:embed="rId2" cstate="print"/>
          <a:srcRect l="49451" t="51042" r="38788" b="36458"/>
          <a:stretch>
            <a:fillRect/>
          </a:stretch>
        </p:blipFill>
        <p:spPr bwMode="auto">
          <a:xfrm>
            <a:off x="1071538" y="3500438"/>
            <a:ext cx="2143140" cy="3000396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8194" name="Picture 2" descr="E:\GFOS\audiotorne\materijal\mat_08\09_vrata.jpg"/>
          <p:cNvPicPr>
            <a:picLocks noChangeAspect="1" noChangeArrowheads="1"/>
          </p:cNvPicPr>
          <p:nvPr/>
        </p:nvPicPr>
        <p:blipFill>
          <a:blip r:embed="rId3" cstate="print"/>
          <a:srcRect l="3582" r="4307"/>
          <a:stretch>
            <a:fillRect/>
          </a:stretch>
        </p:blipFill>
        <p:spPr bwMode="auto">
          <a:xfrm>
            <a:off x="4348472" y="0"/>
            <a:ext cx="4795527" cy="685800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>
              <a:buFont typeface="Wingdings" pitchFamily="2" charset="2"/>
              <a:buChar char="§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vrata</a:t>
            </a:r>
          </a:p>
          <a:p>
            <a:pPr defTabSz="1076325">
              <a:tabLst>
                <a:tab pos="806450" algn="l"/>
              </a:tabLst>
            </a:pPr>
            <a:r>
              <a:rPr lang="hr-HR" sz="1600" dirty="0" smtClean="0"/>
              <a:t> - </a:t>
            </a:r>
            <a:r>
              <a:rPr lang="hr-HR" sz="1600" b="1" dirty="0" smtClean="0"/>
              <a:t>zidarska mjera </a:t>
            </a:r>
            <a:r>
              <a:rPr lang="hr-HR" sz="1600" dirty="0" smtClean="0"/>
              <a:t>na vanjskoj koti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 smtClean="0"/>
              <a:t> - svijetla mjera / </a:t>
            </a:r>
            <a:r>
              <a:rPr lang="hr-HR" sz="1600" b="1" dirty="0" smtClean="0"/>
              <a:t>stavka</a:t>
            </a:r>
            <a:r>
              <a:rPr lang="hr-HR" sz="1600" dirty="0" smtClean="0"/>
              <a:t> u koju upisujemo: 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 smtClean="0"/>
              <a:t>			1. svijetlu širinu/visinu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 smtClean="0"/>
              <a:t>			2. broj sheme stolarije</a:t>
            </a:r>
          </a:p>
          <a:p>
            <a:pPr defTabSz="1076325">
              <a:tabLst>
                <a:tab pos="180975" algn="l"/>
                <a:tab pos="1250950" algn="l"/>
              </a:tabLst>
            </a:pPr>
            <a:r>
              <a:rPr lang="hr-HR" sz="1600" dirty="0" smtClean="0"/>
              <a:t>			 </a:t>
            </a:r>
            <a:r>
              <a:rPr lang="hr-HR" sz="1400" dirty="0" smtClean="0"/>
              <a:t>(broj kreće od najvećih ulaznih vrata)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	- prikaz: </a:t>
            </a:r>
            <a:endParaRPr lang="hr-HR" sz="1600" dirty="0" smtClean="0"/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b="1" dirty="0" smtClean="0"/>
              <a:t>		</a:t>
            </a:r>
            <a:r>
              <a:rPr lang="hr-HR" sz="1600" dirty="0" smtClean="0"/>
              <a:t>- isprekidano liniju početka i kraja zida</a:t>
            </a:r>
          </a:p>
          <a:p>
            <a:pPr defTabSz="1076325">
              <a:tabLst>
                <a:tab pos="180975" algn="l"/>
                <a:tab pos="444500" algn="l"/>
              </a:tabLst>
            </a:pPr>
            <a:r>
              <a:rPr lang="hr-HR" sz="1600" dirty="0" smtClean="0"/>
              <a:t>		- </a:t>
            </a:r>
            <a:r>
              <a:rPr lang="hr-HR" sz="1600" dirty="0" err="1" smtClean="0"/>
              <a:t>dovratnik</a:t>
            </a:r>
            <a:r>
              <a:rPr lang="hr-HR" sz="1600" dirty="0" smtClean="0"/>
              <a:t> + krilo</a:t>
            </a:r>
          </a:p>
          <a:p>
            <a:pPr marL="742950" lvl="1" indent="-285750"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4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49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FOS\audiotorne\materijal\mat_08\13_gotovo PR.jpg"/>
          <p:cNvPicPr>
            <a:picLocks noChangeAspect="1" noChangeArrowheads="1"/>
          </p:cNvPicPr>
          <p:nvPr/>
        </p:nvPicPr>
        <p:blipFill>
          <a:blip r:embed="rId2" cstate="print"/>
          <a:srcRect l="3823" r="4385"/>
          <a:stretch>
            <a:fillRect/>
          </a:stretch>
        </p:blipFill>
        <p:spPr bwMode="auto">
          <a:xfrm>
            <a:off x="4365124" y="0"/>
            <a:ext cx="4778876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  <p:sp>
        <p:nvSpPr>
          <p:cNvPr id="7" name="TextBox 8"/>
          <p:cNvSpPr txBox="1"/>
          <p:nvPr/>
        </p:nvSpPr>
        <p:spPr>
          <a:xfrm>
            <a:off x="214282" y="214290"/>
            <a:ext cx="435771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</a:t>
            </a:r>
            <a:r>
              <a:rPr lang="hr-HR" sz="1600" b="1" dirty="0" smtClean="0"/>
              <a:t>1:50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GOTOVO!!!</a:t>
            </a:r>
            <a:endParaRPr lang="hr-HR" sz="1600" b="1" dirty="0" smtClean="0"/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slojevi vanjskog zida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dimenzijama, hodna linija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visinske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sanitarni uređaji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 prostorija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prozore u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vrata u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unutarnje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opisi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ucrtanom ogradom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oznaka presjeka u ravnini sa stubištem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odabrati konstrukciju stubišta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rampu max. nagiba 20%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</a:t>
            </a:r>
            <a:r>
              <a:rPr lang="hr-HR" sz="1600" dirty="0" smtClean="0"/>
              <a:t>svjetl</a:t>
            </a:r>
            <a:r>
              <a:rPr lang="en-US" sz="1600" dirty="0" err="1" smtClean="0"/>
              <a:t>arnik</a:t>
            </a:r>
            <a:endParaRPr lang="hr-HR" sz="1600" dirty="0" smtClean="0"/>
          </a:p>
        </p:txBody>
      </p:sp>
    </p:spTree>
    <p:extLst>
      <p:ext uri="{BB962C8B-B14F-4D97-AF65-F5344CB8AC3E}">
        <p14:creationId xmlns:p14="http://schemas.microsoft.com/office/powerpoint/2010/main" val="28730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2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14282" y="142853"/>
            <a:ext cx="421484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 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pregradni zidovi (formiranje prostorija)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dimnjak (smještaj u prostoriji gdje ima prozora)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zidarski otvori (otvori prema prizemlju)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min. 2 otvora, suprotno od garažnih vrata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dim. garažnih vrata min. 221/205cm zidarski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dim. garažnog prostora 300(280)/500cm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stubište s oznaka presjeka (A-A)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ograda stubišta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prostorija stubišta grijana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slojevi vanjskog zida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vanjski zidovi betonski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b="1" dirty="0" smtClean="0"/>
              <a:t>	- </a:t>
            </a:r>
            <a:r>
              <a:rPr lang="hr-HR" sz="1500" dirty="0" smtClean="0"/>
              <a:t>projekcija zida iz prizemlja u tlocrtu podruma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prozori - min. 2 otvora, suprotno od garažnih vrata zbog provjetravanja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garažna vrata - dim. garažnih vrata min. 221/205cm zidarski otvor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</a:t>
            </a:r>
            <a:endParaRPr lang="hr-HR" sz="1600" dirty="0"/>
          </a:p>
        </p:txBody>
      </p:sp>
      <p:pic>
        <p:nvPicPr>
          <p:cNvPr id="7" name="Picture 2" descr="E:\GFOS\audiotorne\materijal\mat_08\09_vra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82" r="4307"/>
          <a:stretch>
            <a:fillRect/>
          </a:stretch>
        </p:blipFill>
        <p:spPr bwMode="auto">
          <a:xfrm>
            <a:off x="4348472" y="0"/>
            <a:ext cx="479552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5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0000"/>
                </a:solidFill>
              </a:rPr>
              <a:t>9. </a:t>
            </a:r>
            <a:r>
              <a:rPr lang="en-US" sz="4400" b="1" dirty="0" err="1" smtClean="0">
                <a:solidFill>
                  <a:srgbClr val="FF0000"/>
                </a:solidFill>
              </a:rPr>
              <a:t>vježbe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41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FOS\audiotorne\materijal\mat_08\11_kote.jpg"/>
          <p:cNvPicPr>
            <a:picLocks noChangeAspect="1" noChangeArrowheads="1"/>
          </p:cNvPicPr>
          <p:nvPr/>
        </p:nvPicPr>
        <p:blipFill>
          <a:blip r:embed="rId2" cstate="print"/>
          <a:srcRect l="3219" r="4349"/>
          <a:stretch>
            <a:fillRect/>
          </a:stretch>
        </p:blipFill>
        <p:spPr bwMode="auto">
          <a:xfrm>
            <a:off x="4331822" y="1"/>
            <a:ext cx="4812178" cy="6857999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400" b="1" dirty="0" smtClean="0"/>
              <a:t>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</a:t>
            </a:r>
            <a:r>
              <a:rPr lang="hr-HR" sz="1400" dirty="0" smtClean="0"/>
              <a:t>1. kota – NOSIVA KONSTRUKCIJA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400" dirty="0" smtClean="0"/>
              <a:t>		2. kota – SVI ZIDOVI, SLOJEVI, DIMNJACI,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400" dirty="0" smtClean="0"/>
              <a:t>			           STUBIŠTA, VENTILACIJE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400" dirty="0" smtClean="0"/>
              <a:t>		3. kota – VANJSKI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400" dirty="0" smtClean="0"/>
              <a:t>		4. kote – GABARITI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400" dirty="0" smtClean="0"/>
              <a:t>		5. kota – UKUPNO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500" dirty="0" smtClean="0"/>
          </a:p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400" b="1" dirty="0" smtClean="0"/>
              <a:t>unutarnje kote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400" b="1" dirty="0" smtClean="0"/>
              <a:t>		</a:t>
            </a:r>
            <a:r>
              <a:rPr lang="hr-HR" sz="1400" dirty="0" smtClean="0"/>
              <a:t>kotirati sve otvore iznutra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400" dirty="0" smtClean="0"/>
              <a:t>		unutarnje zidove, koji nisu kotirani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400" dirty="0" smtClean="0"/>
              <a:t>		stubište, </a:t>
            </a:r>
            <a:r>
              <a:rPr lang="hr-HR" sz="1400" dirty="0" err="1" smtClean="0"/>
              <a:t>podest</a:t>
            </a:r>
            <a:r>
              <a:rPr lang="hr-HR" sz="1400" dirty="0" smtClean="0"/>
              <a:t> i </a:t>
            </a:r>
            <a:r>
              <a:rPr lang="hr-HR" sz="1400" dirty="0" err="1" smtClean="0"/>
              <a:t>sl</a:t>
            </a:r>
            <a:r>
              <a:rPr lang="hr-HR" sz="1400" dirty="0" smtClean="0"/>
              <a:t>.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400" dirty="0" smtClean="0"/>
              <a:t>		dimnjak, ventilacija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500" dirty="0" smtClean="0"/>
          </a:p>
          <a:p>
            <a:pPr marL="742950" lvl="1" indent="-285750"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1_Natasa_faks\03_priprema\01_ELVIS\01_ELVIS_AUDITORNE\materijal\mat_6\03_nosiva_konstrukcija_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1614"/>
          <a:stretch/>
        </p:blipFill>
        <p:spPr bwMode="auto">
          <a:xfrm>
            <a:off x="4338764" y="1"/>
            <a:ext cx="4805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  <p:cxnSp>
        <p:nvCxnSpPr>
          <p:cNvPr id="11" name="Ravni poveznik 10"/>
          <p:cNvCxnSpPr/>
          <p:nvPr/>
        </p:nvCxnSpPr>
        <p:spPr>
          <a:xfrm rot="5400000">
            <a:off x="6536545" y="2053412"/>
            <a:ext cx="357190" cy="1588"/>
          </a:xfrm>
          <a:prstGeom prst="line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6012160" y="3506789"/>
            <a:ext cx="428628" cy="1588"/>
          </a:xfrm>
          <a:prstGeom prst="line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/>
          <p:cNvCxnSpPr/>
          <p:nvPr/>
        </p:nvCxnSpPr>
        <p:spPr>
          <a:xfrm>
            <a:off x="7236296" y="3050699"/>
            <a:ext cx="428628" cy="1588"/>
          </a:xfrm>
          <a:prstGeom prst="line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7236296" y="4206883"/>
            <a:ext cx="428628" cy="1588"/>
          </a:xfrm>
          <a:prstGeom prst="line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4282" y="357166"/>
            <a:ext cx="392909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	</a:t>
            </a:r>
            <a:r>
              <a:rPr lang="hr-HR" sz="1600" dirty="0" smtClean="0"/>
              <a:t>- ucrtati nosivu konstrukciju u M 1:50 </a:t>
            </a:r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      prema ispravljenom tlocrtu prizemlja,  </a:t>
            </a:r>
          </a:p>
          <a:p>
            <a:pPr>
              <a:tabLst>
                <a:tab pos="180975" algn="l"/>
              </a:tabLst>
            </a:pPr>
            <a:r>
              <a:rPr lang="hr-HR" sz="1600" b="1" dirty="0" smtClean="0"/>
              <a:t>      M 1:100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- debljina nosive konstrukcije prema  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       priloženom zadatku (25/29/38 cm)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- vertikalni serklaži predviđeni prema   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       ispravljenom tlocrtu prizemlja  M 1:100,</a:t>
            </a:r>
          </a:p>
          <a:p>
            <a:pPr>
              <a:tabLst>
                <a:tab pos="180975" algn="l"/>
              </a:tabLst>
            </a:pPr>
            <a:r>
              <a:rPr lang="hr-HR" sz="1600" dirty="0" smtClean="0"/>
              <a:t>	   a prema slijedećim pravilima: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na sudaru i križanju nosivih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u nosivom zidu na max. udaljenosti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  od 5,0m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na nosivom zidu u prostoru, duljem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  od 3,0m (početak/kraj zida)</a:t>
            </a:r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GFOS\audiotorne\materijal\mat_08\12_opisi.jpg"/>
          <p:cNvPicPr>
            <a:picLocks noChangeAspect="1" noChangeArrowheads="1"/>
          </p:cNvPicPr>
          <p:nvPr/>
        </p:nvPicPr>
        <p:blipFill>
          <a:blip r:embed="rId2" cstate="print"/>
          <a:srcRect l="3468" r="4101"/>
          <a:stretch>
            <a:fillRect/>
          </a:stretch>
        </p:blipFill>
        <p:spPr bwMode="auto">
          <a:xfrm>
            <a:off x="4331822" y="0"/>
            <a:ext cx="4812178" cy="6858000"/>
          </a:xfrm>
          <a:prstGeom prst="rect">
            <a:avLst/>
          </a:prstGeom>
          <a:noFill/>
        </p:spPr>
      </p:pic>
      <p:pic>
        <p:nvPicPr>
          <p:cNvPr id="10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357166"/>
            <a:ext cx="642942" cy="467595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214282" y="189021"/>
            <a:ext cx="4214842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M 1:50</a:t>
            </a:r>
          </a:p>
          <a:p>
            <a:endParaRPr lang="hr-HR" sz="1600" b="1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r>
              <a:rPr lang="hr-HR" sz="1400" b="1" dirty="0" smtClean="0"/>
              <a:t> </a:t>
            </a:r>
            <a:r>
              <a:rPr lang="hr-HR" sz="1400" dirty="0" smtClean="0"/>
              <a:t>	opis prostorija  	DNEVNI BORAVAK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400" dirty="0" smtClean="0"/>
              <a:t>			PP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400" dirty="0" smtClean="0"/>
              <a:t>			P=12,0m2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400" dirty="0" smtClean="0"/>
              <a:t>			O=11,5m2</a:t>
            </a:r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r>
              <a:rPr lang="hr-HR" sz="1400" b="1" dirty="0" smtClean="0"/>
              <a:t> </a:t>
            </a:r>
            <a:r>
              <a:rPr lang="hr-HR" sz="1400" dirty="0" smtClean="0"/>
              <a:t>	opis zidova</a:t>
            </a:r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endParaRPr lang="hr-HR" sz="1400" dirty="0" smtClean="0"/>
          </a:p>
          <a:p>
            <a:pPr>
              <a:buFont typeface="Wingdings" pitchFamily="2" charset="2"/>
              <a:buChar char="§"/>
              <a:tabLst>
                <a:tab pos="180975" algn="l"/>
                <a:tab pos="714375" algn="l"/>
                <a:tab pos="1698625" algn="l"/>
              </a:tabLst>
            </a:pPr>
            <a:r>
              <a:rPr lang="hr-HR" sz="1400" dirty="0" smtClean="0"/>
              <a:t>  visinske kote	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500" dirty="0" smtClean="0"/>
          </a:p>
          <a:p>
            <a:pPr marL="742950" lvl="1" indent="-285750" defTabSz="1076325">
              <a:tabLst>
                <a:tab pos="180975" algn="l"/>
                <a:tab pos="806450" algn="l"/>
              </a:tabLst>
            </a:pPr>
            <a:endParaRPr lang="hr-HR" sz="1600" dirty="0" smtClean="0"/>
          </a:p>
          <a:p>
            <a:endParaRPr lang="hr-HR" sz="1600" dirty="0"/>
          </a:p>
        </p:txBody>
      </p:sp>
      <p:pic>
        <p:nvPicPr>
          <p:cNvPr id="9" name="Picture 2" descr="E:\GFOS\audiotorne\materijal\mat_08\12_opisi.jpg"/>
          <p:cNvPicPr>
            <a:picLocks noChangeAspect="1" noChangeArrowheads="1"/>
          </p:cNvPicPr>
          <p:nvPr/>
        </p:nvPicPr>
        <p:blipFill>
          <a:blip r:embed="rId4" cstate="print"/>
          <a:srcRect l="21306" t="61459" r="41671" b="21874"/>
          <a:stretch>
            <a:fillRect/>
          </a:stretch>
        </p:blipFill>
        <p:spPr bwMode="auto">
          <a:xfrm>
            <a:off x="357158" y="1857364"/>
            <a:ext cx="3800191" cy="225352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10243" name="Picture 3" descr="E:\GFOS\audiotorne\materijal\mat_08\12a_visinske kote.jpg"/>
          <p:cNvPicPr>
            <a:picLocks noChangeAspect="1" noChangeArrowheads="1"/>
          </p:cNvPicPr>
          <p:nvPr/>
        </p:nvPicPr>
        <p:blipFill rotWithShape="1">
          <a:blip r:embed="rId5" cstate="print"/>
          <a:srcRect l="5636" t="45299" b="21830"/>
          <a:stretch/>
        </p:blipFill>
        <p:spPr bwMode="auto">
          <a:xfrm>
            <a:off x="533400" y="4784740"/>
            <a:ext cx="3521816" cy="161606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2527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3635896" y="5949286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56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FOS\audiotorne\materijal\mat_08\13_gotovo PR.jpg"/>
          <p:cNvPicPr>
            <a:picLocks noChangeAspect="1" noChangeArrowheads="1"/>
          </p:cNvPicPr>
          <p:nvPr/>
        </p:nvPicPr>
        <p:blipFill>
          <a:blip r:embed="rId2" cstate="print"/>
          <a:srcRect l="3823" r="4385"/>
          <a:stretch>
            <a:fillRect/>
          </a:stretch>
        </p:blipFill>
        <p:spPr bwMode="auto">
          <a:xfrm>
            <a:off x="4365124" y="0"/>
            <a:ext cx="4778876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  <p:sp>
        <p:nvSpPr>
          <p:cNvPr id="7" name="TextBox 8"/>
          <p:cNvSpPr txBox="1"/>
          <p:nvPr/>
        </p:nvSpPr>
        <p:spPr>
          <a:xfrm>
            <a:off x="214282" y="214290"/>
            <a:ext cx="435771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</a:t>
            </a:r>
            <a:r>
              <a:rPr lang="hr-HR" sz="1600" b="1" dirty="0" smtClean="0"/>
              <a:t>1:50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GOTOVO!!!</a:t>
            </a:r>
            <a:endParaRPr lang="hr-HR" sz="1600" b="1" dirty="0" smtClean="0"/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zidarski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slojevi vanjskog zida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pregradni zidovi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dimnjak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dimenzijama, hodna linija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visinske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sanitarni uređaji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 prostorija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prozore u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vrata u M 1:50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unutarnje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opisi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stubište s ucrtanom ogradom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oznaka presjeka u ravnini sa stubištem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odabrati konstrukciju stubišta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iscrtati rampu max. nagiba 20%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</a:t>
            </a:r>
            <a:r>
              <a:rPr lang="hr-HR" sz="1600" dirty="0" smtClean="0"/>
              <a:t>svjetl</a:t>
            </a:r>
            <a:r>
              <a:rPr lang="en-US" sz="1600" dirty="0" err="1" smtClean="0"/>
              <a:t>arnik</a:t>
            </a:r>
            <a:endParaRPr lang="hr-HR" sz="1600" dirty="0" smtClean="0"/>
          </a:p>
        </p:txBody>
      </p:sp>
    </p:spTree>
    <p:extLst>
      <p:ext uri="{BB962C8B-B14F-4D97-AF65-F5344CB8AC3E}">
        <p14:creationId xmlns:p14="http://schemas.microsoft.com/office/powerpoint/2010/main" val="10855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GFOS\audiotorne\materijal\mat_08\14_gotovo PO.jpg"/>
          <p:cNvPicPr>
            <a:picLocks noChangeAspect="1" noChangeArrowheads="1"/>
          </p:cNvPicPr>
          <p:nvPr/>
        </p:nvPicPr>
        <p:blipFill>
          <a:blip r:embed="rId2" cstate="print"/>
          <a:srcRect l="3475" r="4413"/>
          <a:stretch>
            <a:fillRect/>
          </a:stretch>
        </p:blipFill>
        <p:spPr bwMode="auto">
          <a:xfrm>
            <a:off x="4357686" y="0"/>
            <a:ext cx="4786314" cy="6844825"/>
          </a:xfrm>
          <a:prstGeom prst="rect">
            <a:avLst/>
          </a:prstGeom>
          <a:noFill/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14282" y="142853"/>
            <a:ext cx="4214842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2.list A3 papira – tlocrt podruma,   M </a:t>
            </a:r>
            <a:r>
              <a:rPr lang="hr-HR" sz="1600" b="1" dirty="0" smtClean="0"/>
              <a:t>1:50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GOTOVO!!!</a:t>
            </a:r>
            <a:endParaRPr lang="hr-HR" sz="1600" b="1" dirty="0" smtClean="0">
              <a:solidFill>
                <a:srgbClr val="FF0000"/>
              </a:solidFill>
            </a:endParaRP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sjever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sastavnica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ucrtati nosivu konstrukciju, vertikalne 	  	   serklaže, grede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pregradni zidovi (formiranje prostorija)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dimnjak (smještaj u prostoriji gdje ima prozora)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zidarski otvori (otvori prema prizemlju)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min. 2 otvora, suprotno od garažnih vrata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dim. garažnih vrata min. 221/205cm zidarski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500" dirty="0" smtClean="0"/>
              <a:t>	- dim. garažnog prostora 300(280)/500cm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stubište s oznaka presjeka (A-A)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ograda stubišta</a:t>
            </a:r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prostorija stubišta grijana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slojevi vanjskog zida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vanjski zidovi betonski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b="1" dirty="0" smtClean="0"/>
              <a:t>	- </a:t>
            </a:r>
            <a:r>
              <a:rPr lang="hr-HR" sz="1500" dirty="0" smtClean="0"/>
              <a:t>projekcija zida iz prizemlja u tlocrtu podruma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prozori - min. 2 otvora, suprotno od garažnih vrata zbog provjetravanja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garažna vrata - dim. garažnih vrata min. 221/205cm zidarski otvor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unutarnja vrata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vanjske kote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unutarnje kote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opis prostorija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opis zidova</a:t>
            </a:r>
          </a:p>
          <a:p>
            <a:pPr marL="285750" indent="-285750" defTabSz="1076325">
              <a:tabLst>
                <a:tab pos="180975" algn="l"/>
                <a:tab pos="806450" algn="l"/>
              </a:tabLst>
            </a:pPr>
            <a:r>
              <a:rPr lang="hr-HR" sz="1500" dirty="0" smtClean="0"/>
              <a:t>	- visinske kote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8730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_Natasa_faks\03_priprema\01_ELVIS\01_ELVIS_AUDITORNE\materijal\mat_06\04_zidarski otvori_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r="1712"/>
          <a:stretch/>
        </p:blipFill>
        <p:spPr bwMode="auto">
          <a:xfrm>
            <a:off x="4345086" y="0"/>
            <a:ext cx="4798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14282" y="357166"/>
            <a:ext cx="42857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 </a:t>
            </a:r>
            <a:r>
              <a:rPr lang="hr-HR" sz="1600" b="1" dirty="0" smtClean="0"/>
              <a:t>ucrtati zidarske otvore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  - kupaonica, wc, izba, garderoba, kuhinja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     vrata min 81 cm, prozori min 101 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   - spavaonica, dnevni boravak, blagovaonica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     81cm (91cm)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    - ulazna vrata 101cm (91 ili 110cm)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grede, nadvoje s  isprekidanom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linijom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preostale slojeve vanjskog zida</a:t>
            </a:r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1_Natasa_faks\03_priprema\01_ELVIS\01_ELVIS_AUDITORNE\materijal\mat_06\05_pregradni_dimnjac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677"/>
          <a:stretch/>
        </p:blipFill>
        <p:spPr bwMode="auto">
          <a:xfrm>
            <a:off x="4345086" y="1"/>
            <a:ext cx="4798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1.list A3 papira – tlocrt prizemlja,  M 1:50</a:t>
            </a:r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pregradne zidove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dimnjak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ucrtati ventilaciju, u prostorijama gdje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  nema prirodnog provjetravanja</a:t>
            </a:r>
          </a:p>
          <a:p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3" cstate="print"/>
          <a:srcRect l="78602" t="13909" r="11202" b="75801"/>
          <a:stretch>
            <a:fillRect/>
          </a:stretch>
        </p:blipFill>
        <p:spPr bwMode="auto">
          <a:xfrm>
            <a:off x="8286776" y="500042"/>
            <a:ext cx="642942" cy="467595"/>
          </a:xfrm>
          <a:prstGeom prst="rect">
            <a:avLst/>
          </a:prstGeom>
          <a:noFill/>
        </p:spPr>
      </p:pic>
      <p:pic>
        <p:nvPicPr>
          <p:cNvPr id="7" name="Picture 2" descr="D:\01_Natasa_faks\03_priprema\01_ELVIS\01_ELVIS_AUDITORNE\materijal\mat_06\05_pregradni_dimnjac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8" t="32169" r="20912" b="43492"/>
          <a:stretch/>
        </p:blipFill>
        <p:spPr bwMode="auto">
          <a:xfrm>
            <a:off x="414061" y="2204864"/>
            <a:ext cx="3672408" cy="398422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900</Words>
  <Application>Microsoft Office PowerPoint</Application>
  <PresentationFormat>On-screen Show (4:3)</PresentationFormat>
  <Paragraphs>681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Brkanic</cp:lastModifiedBy>
  <cp:revision>15</cp:revision>
  <dcterms:created xsi:type="dcterms:W3CDTF">2006-08-16T00:00:00Z</dcterms:created>
  <dcterms:modified xsi:type="dcterms:W3CDTF">2014-11-05T10:26:07Z</dcterms:modified>
</cp:coreProperties>
</file>