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korisnik\Desktop\1 auditorne\rotring_1280x1024_4.jpg"/>
          <p:cNvPicPr>
            <a:picLocks noChangeAspect="1" noChangeArrowheads="1"/>
          </p:cNvPicPr>
          <p:nvPr/>
        </p:nvPicPr>
        <p:blipFill>
          <a:blip r:embed="rId2" cstate="print"/>
          <a:srcRect l="29191"/>
          <a:stretch>
            <a:fillRect/>
          </a:stretch>
        </p:blipFill>
        <p:spPr bwMode="auto">
          <a:xfrm>
            <a:off x="6762765" y="6"/>
            <a:ext cx="2381235" cy="4584127"/>
          </a:xfrm>
          <a:prstGeom prst="rect">
            <a:avLst/>
          </a:prstGeom>
          <a:noFill/>
        </p:spPr>
      </p:pic>
      <p:pic>
        <p:nvPicPr>
          <p:cNvPr id="1029" name="Picture 5" descr="C:\Users\korisnik\Desktop\1 auditorne\rotring_1280x1024_4.jpg"/>
          <p:cNvPicPr>
            <a:picLocks noChangeAspect="1" noChangeArrowheads="1"/>
          </p:cNvPicPr>
          <p:nvPr/>
        </p:nvPicPr>
        <p:blipFill>
          <a:blip r:embed="rId2" cstate="print"/>
          <a:srcRect l="29191"/>
          <a:stretch>
            <a:fillRect/>
          </a:stretch>
        </p:blipFill>
        <p:spPr bwMode="auto">
          <a:xfrm>
            <a:off x="6762765" y="2273876"/>
            <a:ext cx="2381235" cy="45841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5643578"/>
            <a:ext cx="6012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r-HR" dirty="0" smtClean="0"/>
              <a:t>	</a:t>
            </a:r>
            <a:endParaRPr lang="hr-HR" b="1" dirty="0" smtClean="0"/>
          </a:p>
          <a:p>
            <a:pPr marL="342900" indent="-342900"/>
            <a:r>
              <a:rPr lang="hr-HR" b="1" dirty="0" smtClean="0"/>
              <a:t>Vježbe: 11</a:t>
            </a:r>
          </a:p>
          <a:p>
            <a:pPr marL="342900" indent="-342900"/>
            <a:r>
              <a:rPr lang="hr-HR" sz="1400" dirty="0" smtClean="0"/>
              <a:t>		</a:t>
            </a:r>
            <a:r>
              <a:rPr lang="hr-HR" sz="1400" dirty="0" smtClean="0"/>
              <a:t>asistent</a:t>
            </a:r>
            <a:r>
              <a:rPr lang="en-US" sz="1400" dirty="0" smtClean="0"/>
              <a:t>: </a:t>
            </a:r>
            <a:r>
              <a:rPr lang="hr-HR" sz="1400" dirty="0" smtClean="0"/>
              <a:t>Ivana </a:t>
            </a:r>
            <a:r>
              <a:rPr lang="hr-HR" sz="1400" dirty="0" smtClean="0"/>
              <a:t>Brkanić, mag.ing.arch.</a:t>
            </a:r>
            <a:endParaRPr lang="hr-HR" dirty="0" smtClean="0"/>
          </a:p>
        </p:txBody>
      </p:sp>
      <p:sp>
        <p:nvSpPr>
          <p:cNvPr id="11" name="TextBox 8"/>
          <p:cNvSpPr txBox="1"/>
          <p:nvPr/>
        </p:nvSpPr>
        <p:spPr>
          <a:xfrm>
            <a:off x="285720" y="214290"/>
            <a:ext cx="80162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Sveučilište Josipa Jurja Strossmayera u Osijeku</a:t>
            </a:r>
          </a:p>
          <a:p>
            <a:r>
              <a:rPr lang="hr-HR" sz="1400" dirty="0" smtClean="0"/>
              <a:t>Građevinski </a:t>
            </a:r>
            <a:r>
              <a:rPr lang="hr-HR" sz="1400" dirty="0"/>
              <a:t>fakultet</a:t>
            </a:r>
          </a:p>
          <a:p>
            <a:endParaRPr lang="vi-VN" sz="1400" dirty="0" smtClean="0"/>
          </a:p>
          <a:p>
            <a:r>
              <a:rPr lang="vi-VN" sz="1400" dirty="0" smtClean="0">
                <a:latin typeface="Calibri" pitchFamily="34" charset="0"/>
                <a:cs typeface="Calibri" pitchFamily="34" charset="0"/>
              </a:rPr>
              <a:t>Katedra za građevinske konstrukcije, projektiranje i tehničko crtanje</a:t>
            </a:r>
            <a:endParaRPr lang="hr-HR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hr-HR" sz="1400" b="1" dirty="0" smtClean="0">
                <a:latin typeface="Calibri" pitchFamily="34" charset="0"/>
                <a:cs typeface="Calibri" pitchFamily="34" charset="0"/>
              </a:rPr>
              <a:t>Kolegij: Elementi visokogradnje I</a:t>
            </a:r>
          </a:p>
          <a:p>
            <a:r>
              <a:rPr lang="hr-HR" sz="1400" dirty="0" smtClean="0">
                <a:latin typeface="Calibri" pitchFamily="34" charset="0"/>
                <a:cs typeface="Calibri" pitchFamily="34" charset="0"/>
              </a:rPr>
              <a:t>	</a:t>
            </a:r>
            <a:endParaRPr lang="vi-VN" sz="1400" dirty="0" smtClean="0">
              <a:latin typeface="Calibri" pitchFamily="34" charset="0"/>
              <a:cs typeface="Calibri" pitchFamily="34" charset="0"/>
            </a:endParaRPr>
          </a:p>
          <a:p>
            <a:endParaRPr lang="hr-HR" sz="1400" dirty="0" smtClean="0"/>
          </a:p>
          <a:p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1_Natasa_faks\03_priprema\01_ELVIS\01_ELVIS_AUDITORNE\materijal\mat_11\03_presj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4" b="27567"/>
          <a:stretch/>
        </p:blipFill>
        <p:spPr bwMode="auto">
          <a:xfrm>
            <a:off x="806624" y="1147414"/>
            <a:ext cx="7632848" cy="471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6786578" y="214290"/>
            <a:ext cx="23574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hr-HR" sz="1600" b="1" dirty="0" smtClean="0"/>
              <a:t>PLAN OPLATE PODRUMA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(POGLED PREMA GORE)</a:t>
            </a:r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TLOCRT PODRUMA 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(POGLED PREMA DOLJE)</a:t>
            </a:r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endParaRPr lang="hr-HR" sz="1600" dirty="0"/>
          </a:p>
        </p:txBody>
      </p:sp>
      <p:cxnSp>
        <p:nvCxnSpPr>
          <p:cNvPr id="7" name="Ravni poveznik sa strelicom 6"/>
          <p:cNvCxnSpPr/>
          <p:nvPr/>
        </p:nvCxnSpPr>
        <p:spPr>
          <a:xfrm rot="5400000">
            <a:off x="7608909" y="1177909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presjek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01_Natasa_faks\03_priprema\01_ELVIS\01_ELVIS_AUDITORNE\materijal\mat_11\04_nosiva prizemlj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r="1897"/>
          <a:stretch/>
        </p:blipFill>
        <p:spPr bwMode="auto">
          <a:xfrm>
            <a:off x="4427175" y="4424"/>
            <a:ext cx="4776863" cy="685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/>
          <p:nvPr/>
        </p:nvSpPr>
        <p:spPr>
          <a:xfrm>
            <a:off x="285720" y="214290"/>
            <a:ext cx="421484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TLOCRT  PODRUMA  M 1:50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	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	</a:t>
            </a:r>
            <a:r>
              <a:rPr lang="hr-HR" sz="1600" dirty="0" smtClean="0"/>
              <a:t>- NOSIVA </a:t>
            </a:r>
            <a:r>
              <a:rPr lang="hr-HR" sz="1600" dirty="0" smtClean="0"/>
              <a:t>KONSTRUKCIJA</a:t>
            </a:r>
            <a:endParaRPr lang="en-US" sz="1600" dirty="0" smtClean="0"/>
          </a:p>
          <a:p>
            <a:pPr>
              <a:tabLst>
                <a:tab pos="180975" algn="l"/>
                <a:tab pos="1520825" algn="l"/>
              </a:tabLst>
            </a:pPr>
            <a:r>
              <a:rPr lang="en-US" sz="1600" dirty="0"/>
              <a:t>	</a:t>
            </a:r>
            <a:r>
              <a:rPr lang="en-US" sz="1600" dirty="0" smtClean="0"/>
              <a:t>	- </a:t>
            </a:r>
            <a:r>
              <a:rPr lang="en-US" sz="1600" dirty="0" err="1" smtClean="0"/>
              <a:t>zidovi</a:t>
            </a:r>
            <a:r>
              <a:rPr lang="en-US" sz="1600" dirty="0" smtClean="0"/>
              <a:t>, </a:t>
            </a:r>
            <a:r>
              <a:rPr lang="en-US" sz="1600" dirty="0" err="1" smtClean="0"/>
              <a:t>serklaži</a:t>
            </a:r>
            <a:r>
              <a:rPr lang="en-US" sz="1600" dirty="0" smtClean="0"/>
              <a:t> 		</a:t>
            </a:r>
            <a:endParaRPr lang="hr-HR" sz="1600" dirty="0" smtClean="0"/>
          </a:p>
          <a:p>
            <a:pPr>
              <a:tabLst>
                <a:tab pos="177800" algn="l"/>
                <a:tab pos="1528763" algn="l"/>
              </a:tabLst>
            </a:pPr>
            <a:r>
              <a:rPr lang="hr-HR" sz="1600" dirty="0" smtClean="0"/>
              <a:t>	- ZIDARSKI OTVORI 	</a:t>
            </a:r>
            <a:endParaRPr lang="en-US" sz="1600" dirty="0" smtClean="0"/>
          </a:p>
          <a:p>
            <a:pPr>
              <a:tabLst>
                <a:tab pos="177800" algn="l"/>
                <a:tab pos="1528763" algn="l"/>
              </a:tabLst>
            </a:pPr>
            <a:r>
              <a:rPr lang="en-US" sz="1600" dirty="0" smtClean="0"/>
              <a:t>		-</a:t>
            </a:r>
            <a:r>
              <a:rPr lang="hr-HR" sz="1600" dirty="0" smtClean="0"/>
              <a:t> isprekidano, zid iznad</a:t>
            </a:r>
          </a:p>
          <a:p>
            <a:pPr>
              <a:tabLst>
                <a:tab pos="177800" algn="l"/>
                <a:tab pos="1528763" algn="l"/>
              </a:tabLst>
            </a:pPr>
            <a:r>
              <a:rPr lang="hr-HR" sz="1600" dirty="0" smtClean="0"/>
              <a:t>	</a:t>
            </a:r>
          </a:p>
          <a:p>
            <a:endParaRPr lang="hr-HR" sz="1600" dirty="0"/>
          </a:p>
        </p:txBody>
      </p:sp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4400" b="1" dirty="0" smtClean="0">
              <a:solidFill>
                <a:srgbClr val="FF0000"/>
              </a:solidFill>
            </a:endParaRP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3788296" y="6101681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model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11266" name="Picture 2" descr="E:\GFOS\audiotorne\materijal\mat_11\presjek1.jpg"/>
          <p:cNvPicPr>
            <a:picLocks noChangeAspect="1" noChangeArrowheads="1"/>
          </p:cNvPicPr>
          <p:nvPr/>
        </p:nvPicPr>
        <p:blipFill>
          <a:blip r:embed="rId2" cstate="print"/>
          <a:srcRect l="31154" t="37500" r="30192" b="36718"/>
          <a:stretch>
            <a:fillRect/>
          </a:stretch>
        </p:blipFill>
        <p:spPr bwMode="auto">
          <a:xfrm>
            <a:off x="571472" y="1643050"/>
            <a:ext cx="8286808" cy="272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:\GFOS\audiotorne\materijal\mat_11\presjek2.jpg"/>
          <p:cNvPicPr>
            <a:picLocks noChangeAspect="1" noChangeArrowheads="1"/>
          </p:cNvPicPr>
          <p:nvPr/>
        </p:nvPicPr>
        <p:blipFill>
          <a:blip r:embed="rId2" cstate="print"/>
          <a:srcRect l="32141" r="32667"/>
          <a:stretch>
            <a:fillRect/>
          </a:stretch>
        </p:blipFill>
        <p:spPr bwMode="auto">
          <a:xfrm>
            <a:off x="1714480" y="0"/>
            <a:ext cx="490243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hr-HR" sz="4400" b="1" dirty="0" smtClean="0">
              <a:solidFill>
                <a:srgbClr val="FF0000"/>
              </a:solidFill>
            </a:endParaRP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3788296" y="6101681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model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01_Natasa_faks\03_priprema\01_ELVIS\01_ELVIS_AUDITORNE\materijal\mat_11\05_nosiva podru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" r="1983"/>
          <a:stretch/>
        </p:blipFill>
        <p:spPr bwMode="auto">
          <a:xfrm>
            <a:off x="4366456" y="3449"/>
            <a:ext cx="4777543" cy="68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6" name="TextBox 8"/>
          <p:cNvSpPr txBox="1"/>
          <p:nvPr/>
        </p:nvSpPr>
        <p:spPr>
          <a:xfrm>
            <a:off x="285721" y="214290"/>
            <a:ext cx="39290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	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	</a:t>
            </a:r>
            <a:r>
              <a:rPr lang="hr-HR" sz="1600" dirty="0" smtClean="0"/>
              <a:t>- NOSIVA KONSTRUKCIJA (ne šrafirati)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    puna debela linija</a:t>
            </a:r>
          </a:p>
          <a:p>
            <a:pPr>
              <a:tabLst>
                <a:tab pos="177800" algn="l"/>
                <a:tab pos="1528763" algn="l"/>
              </a:tabLst>
            </a:pPr>
            <a:r>
              <a:rPr lang="hr-HR" sz="1600" dirty="0" smtClean="0"/>
              <a:t>	- ZIDARSKI OTVORI 	– PUNO,  ZID VIDLJIV!</a:t>
            </a:r>
          </a:p>
          <a:p>
            <a:pPr>
              <a:tabLst>
                <a:tab pos="177800" algn="l"/>
                <a:tab pos="1528763" algn="l"/>
              </a:tabLst>
            </a:pPr>
            <a:r>
              <a:rPr lang="hr-HR" sz="1600" dirty="0" smtClean="0"/>
              <a:t>	  puna tanja linija</a:t>
            </a:r>
          </a:p>
          <a:p>
            <a:pPr>
              <a:tabLst>
                <a:tab pos="177800" algn="l"/>
                <a:tab pos="1528763" algn="l"/>
              </a:tabLst>
            </a:pPr>
            <a:r>
              <a:rPr lang="hr-HR" sz="1600" dirty="0" smtClean="0"/>
              <a:t>	- VERTIKALNI SERKLAŽI SE ŠRAFIRAJU</a:t>
            </a:r>
          </a:p>
          <a:p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01_Natasa_faks\03_priprema\01_ELVIS\01_ELVIS_AUDITORNE\materijal\mat_11\06_vanjske plo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769"/>
          <a:stretch/>
        </p:blipFill>
        <p:spPr bwMode="auto">
          <a:xfrm>
            <a:off x="4364054" y="1"/>
            <a:ext cx="4779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6" name="TextBox 8"/>
          <p:cNvSpPr txBox="1"/>
          <p:nvPr/>
        </p:nvSpPr>
        <p:spPr>
          <a:xfrm>
            <a:off x="285721" y="214290"/>
            <a:ext cx="39290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	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	</a:t>
            </a:r>
            <a:r>
              <a:rPr lang="hr-HR" sz="1600" dirty="0" smtClean="0"/>
              <a:t>- PLOČA TERASE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PLOČA ULAZNOG STUBIŠTA</a:t>
            </a:r>
          </a:p>
          <a:p>
            <a:pPr>
              <a:tabLst>
                <a:tab pos="180975" algn="l"/>
              </a:tabLst>
            </a:pPr>
            <a:endParaRPr lang="hr-HR" sz="1600" dirty="0" smtClean="0"/>
          </a:p>
          <a:p>
            <a:pPr>
              <a:tabLst>
                <a:tab pos="180975" algn="l"/>
              </a:tabLst>
            </a:pPr>
            <a:endParaRPr lang="hr-HR" sz="1600" dirty="0" smtClean="0"/>
          </a:p>
          <a:p>
            <a:pPr>
              <a:tabLst>
                <a:tab pos="180975" algn="l"/>
              </a:tabLst>
            </a:pPr>
            <a:endParaRPr lang="hr-HR" sz="1600" dirty="0" smtClean="0"/>
          </a:p>
          <a:p>
            <a:pPr>
              <a:tabLst>
                <a:tab pos="180975" algn="l"/>
              </a:tabLst>
            </a:pPr>
            <a:endParaRPr lang="hr-HR" sz="1600" dirty="0" smtClean="0"/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ŠTO JE S KOSOM PLOČOM </a:t>
            </a:r>
            <a:r>
              <a:rPr lang="hr-HR" sz="1600" b="1" dirty="0" smtClean="0"/>
              <a:t>PODRUMA</a:t>
            </a:r>
            <a:r>
              <a:rPr lang="en-US" sz="1600" b="1" dirty="0" smtClean="0"/>
              <a:t> </a:t>
            </a:r>
            <a:r>
              <a:rPr lang="hr-HR" sz="1600" b="1" dirty="0" smtClean="0"/>
              <a:t>(</a:t>
            </a:r>
            <a:r>
              <a:rPr lang="hr-HR" sz="1600" b="1" dirty="0"/>
              <a:t>rampa za garažu</a:t>
            </a:r>
            <a:r>
              <a:rPr lang="hr-HR" sz="1600" b="1" dirty="0" smtClean="0"/>
              <a:t>)</a:t>
            </a:r>
            <a:r>
              <a:rPr lang="en-US" sz="1600" b="1" dirty="0" smtClean="0"/>
              <a:t> I SVJETLARNICIMA?</a:t>
            </a:r>
            <a:endParaRPr lang="hr-HR" sz="1600" b="1" dirty="0" smtClean="0"/>
          </a:p>
          <a:p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01_Natasa_faks\03_priprema\01_ELVIS\01_ELVIS_AUDITORNE\materijal\mat_11\07_stubište dimnja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r="1983"/>
          <a:stretch/>
        </p:blipFill>
        <p:spPr bwMode="auto">
          <a:xfrm>
            <a:off x="4350807" y="0"/>
            <a:ext cx="47715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6" name="TextBox 8"/>
          <p:cNvSpPr txBox="1"/>
          <p:nvPr/>
        </p:nvSpPr>
        <p:spPr>
          <a:xfrm>
            <a:off x="285721" y="214290"/>
            <a:ext cx="39290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</a:tabLst>
            </a:pPr>
            <a:endParaRPr lang="hr-HR" sz="1600" dirty="0" smtClean="0"/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RAZNI PRODORI U STROPNOJ PLOČI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UNUTARNJE STUBIŠTE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DIMNJAK</a:t>
            </a:r>
          </a:p>
          <a:p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01_Natasa_faks\03_priprema\01_ELVIS\01_ELVIS_AUDITORNE\materijal\mat_11\08_pregradni prizemlj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r="1983"/>
          <a:stretch/>
        </p:blipFill>
        <p:spPr bwMode="auto">
          <a:xfrm>
            <a:off x="4382647" y="2494"/>
            <a:ext cx="4761353" cy="68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6" name="TextBox 8"/>
          <p:cNvSpPr txBox="1"/>
          <p:nvPr/>
        </p:nvSpPr>
        <p:spPr>
          <a:xfrm>
            <a:off x="285720" y="214290"/>
            <a:ext cx="46434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PREGRADNI ZIDOVI  </a:t>
            </a:r>
            <a:r>
              <a:rPr lang="hr-HR" sz="1600" b="1" dirty="0" smtClean="0"/>
              <a:t>PRIZEMLJA</a:t>
            </a:r>
            <a:r>
              <a:rPr lang="hr-HR" sz="1600" dirty="0" smtClean="0"/>
              <a:t> – pomoćne linije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 (kasnije obrisati)</a:t>
            </a:r>
          </a:p>
          <a:p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285720" y="21429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 STROPNA PLOČA IZMEĐU  PODRUMA I PRIZEMLJA JE POLUMONTAŽNI STROP “FERT”</a:t>
            </a: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  SASTOJI SE OD: </a:t>
            </a:r>
          </a:p>
          <a:p>
            <a:pPr lvl="1">
              <a:tabLst>
                <a:tab pos="180975" algn="l"/>
                <a:tab pos="1428750" algn="l"/>
              </a:tabLst>
            </a:pPr>
            <a:r>
              <a:rPr lang="hr-HR" sz="1600" dirty="0" smtClean="0"/>
              <a:t>	1. INDUSTRIJSKI PROIZVEDENIH AB GREDICA (REBARA)</a:t>
            </a:r>
          </a:p>
          <a:p>
            <a:pPr lvl="1">
              <a:tabLst>
                <a:tab pos="180975" algn="l"/>
                <a:tab pos="1428750" algn="l"/>
              </a:tabLst>
            </a:pPr>
            <a:r>
              <a:rPr lang="hr-HR" sz="1600" dirty="0" smtClean="0"/>
              <a:t>	2. OPEKARSKOG ELEMENTA ISPUNE</a:t>
            </a:r>
          </a:p>
          <a:p>
            <a:pPr lvl="1">
              <a:tabLst>
                <a:tab pos="180975" algn="l"/>
                <a:tab pos="1428750" algn="l"/>
              </a:tabLst>
            </a:pPr>
            <a:r>
              <a:rPr lang="hr-HR" sz="1600" dirty="0" smtClean="0"/>
              <a:t>	3. SLOJA ARMITANOG BETONA, min. 4cm, (TLAČNA PLOČA)</a:t>
            </a:r>
          </a:p>
          <a:p>
            <a:endParaRPr lang="hr-HR" sz="1600" dirty="0"/>
          </a:p>
        </p:txBody>
      </p:sp>
      <p:pic>
        <p:nvPicPr>
          <p:cNvPr id="10245" name="Picture 5" descr="E:\GFOS\audiotorne\materijal\mat_11\fert2.jpg"/>
          <p:cNvPicPr>
            <a:picLocks noChangeAspect="1" noChangeArrowheads="1"/>
          </p:cNvPicPr>
          <p:nvPr/>
        </p:nvPicPr>
        <p:blipFill>
          <a:blip r:embed="rId2" cstate="print"/>
          <a:srcRect l="35000"/>
          <a:stretch>
            <a:fillRect/>
          </a:stretch>
        </p:blipFill>
        <p:spPr bwMode="auto">
          <a:xfrm>
            <a:off x="5643570" y="1643050"/>
            <a:ext cx="2786082" cy="1928826"/>
          </a:xfrm>
          <a:prstGeom prst="rect">
            <a:avLst/>
          </a:prstGeom>
          <a:noFill/>
        </p:spPr>
      </p:pic>
      <p:pic>
        <p:nvPicPr>
          <p:cNvPr id="10246" name="Picture 6" descr="E:\GFOS\audiotorne\materijal\mat_11\fer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2786082" cy="2088260"/>
          </a:xfrm>
          <a:prstGeom prst="rect">
            <a:avLst/>
          </a:prstGeom>
          <a:noFill/>
        </p:spPr>
      </p:pic>
      <p:pic>
        <p:nvPicPr>
          <p:cNvPr id="10243" name="Picture 3" descr="E:\GFOS\audiotorne\materijal\mat_11\fert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357430"/>
            <a:ext cx="4869330" cy="3000396"/>
          </a:xfrm>
          <a:prstGeom prst="rect">
            <a:avLst/>
          </a:prstGeom>
          <a:noFill/>
        </p:spPr>
      </p:pic>
      <p:sp>
        <p:nvSpPr>
          <p:cNvPr id="11" name="TextBox 15"/>
          <p:cNvSpPr txBox="1"/>
          <p:nvPr/>
        </p:nvSpPr>
        <p:spPr>
          <a:xfrm>
            <a:off x="928662" y="6101681"/>
            <a:ext cx="8188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000" b="1" dirty="0" err="1" smtClean="0">
                <a:solidFill>
                  <a:srgbClr val="FF0000"/>
                </a:solidFill>
              </a:rPr>
              <a:t>polumontažni</a:t>
            </a:r>
            <a:r>
              <a:rPr lang="hr-HR" sz="3000" b="1" dirty="0" smtClean="0">
                <a:solidFill>
                  <a:srgbClr val="FF0000"/>
                </a:solidFill>
              </a:rPr>
              <a:t>  AB strop “FERT”</a:t>
            </a:r>
          </a:p>
          <a:p>
            <a:endParaRPr lang="hr-HR" sz="4000" dirty="0" smtClean="0">
              <a:solidFill>
                <a:srgbClr val="FF0000"/>
              </a:solidFill>
            </a:endParaRPr>
          </a:p>
          <a:p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:\GFOS\audiotorne\materijal\mat_11\fe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2401" y="1844824"/>
            <a:ext cx="5216169" cy="3651318"/>
          </a:xfrm>
          <a:prstGeom prst="rect">
            <a:avLst/>
          </a:prstGeom>
          <a:noFill/>
        </p:spPr>
      </p:pic>
      <p:sp>
        <p:nvSpPr>
          <p:cNvPr id="9" name="TextBox 15"/>
          <p:cNvSpPr txBox="1"/>
          <p:nvPr/>
        </p:nvSpPr>
        <p:spPr>
          <a:xfrm>
            <a:off x="928662" y="6101681"/>
            <a:ext cx="8188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000" b="1" dirty="0" err="1" smtClean="0">
                <a:solidFill>
                  <a:srgbClr val="FF0000"/>
                </a:solidFill>
              </a:rPr>
              <a:t>polumontažni</a:t>
            </a:r>
            <a:r>
              <a:rPr lang="hr-HR" sz="3000" b="1" dirty="0" smtClean="0">
                <a:solidFill>
                  <a:srgbClr val="FF0000"/>
                </a:solidFill>
              </a:rPr>
              <a:t>  AB strop “FERT”</a:t>
            </a:r>
          </a:p>
          <a:p>
            <a:endParaRPr lang="hr-HR" sz="4000" dirty="0" smtClean="0">
              <a:solidFill>
                <a:srgbClr val="FF0000"/>
              </a:solidFill>
            </a:endParaRPr>
          </a:p>
          <a:p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program br.3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/>
        </p:nvSpPr>
        <p:spPr>
          <a:xfrm>
            <a:off x="928662" y="6101681"/>
            <a:ext cx="8188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000" b="1" dirty="0" err="1" smtClean="0">
                <a:solidFill>
                  <a:srgbClr val="FF0000"/>
                </a:solidFill>
              </a:rPr>
              <a:t>polumontažni</a:t>
            </a:r>
            <a:r>
              <a:rPr lang="hr-HR" sz="3000" b="1" dirty="0" smtClean="0">
                <a:solidFill>
                  <a:srgbClr val="FF0000"/>
                </a:solidFill>
              </a:rPr>
              <a:t>  AB strop “FERT”</a:t>
            </a:r>
          </a:p>
          <a:p>
            <a:endParaRPr lang="hr-HR" sz="4000" dirty="0" smtClean="0">
              <a:solidFill>
                <a:srgbClr val="FF0000"/>
              </a:solidFill>
            </a:endParaRPr>
          </a:p>
          <a:p>
            <a:endParaRPr lang="hr-HR" sz="4000" dirty="0"/>
          </a:p>
        </p:txBody>
      </p:sp>
      <p:pic>
        <p:nvPicPr>
          <p:cNvPr id="12290" name="Picture 2" descr="E:\GFOS\audiotorne\materijal\mat_11\ELVIS-I-116-121-POLUMONTAŽNI_prep_Page_5.jpg"/>
          <p:cNvPicPr>
            <a:picLocks noChangeAspect="1" noChangeArrowheads="1"/>
          </p:cNvPicPr>
          <p:nvPr/>
        </p:nvPicPr>
        <p:blipFill>
          <a:blip r:embed="rId2" cstate="print"/>
          <a:srcRect l="13064" t="7609" r="5476" b="61253"/>
          <a:stretch>
            <a:fillRect/>
          </a:stretch>
        </p:blipFill>
        <p:spPr bwMode="auto">
          <a:xfrm>
            <a:off x="571472" y="928670"/>
            <a:ext cx="8286808" cy="447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GFOS\audiotorne\materijal\mat_11\ELVIS-I-116-121-POLUMONTAŽNI_prep_Page_5.jpg"/>
          <p:cNvPicPr>
            <a:picLocks noChangeAspect="1" noChangeArrowheads="1"/>
          </p:cNvPicPr>
          <p:nvPr/>
        </p:nvPicPr>
        <p:blipFill>
          <a:blip r:embed="rId2" cstate="print"/>
          <a:srcRect l="21725" t="39415" r="22544" b="33194"/>
          <a:stretch>
            <a:fillRect/>
          </a:stretch>
        </p:blipFill>
        <p:spPr bwMode="auto">
          <a:xfrm>
            <a:off x="357158" y="428604"/>
            <a:ext cx="4904828" cy="3408440"/>
          </a:xfrm>
          <a:prstGeom prst="rect">
            <a:avLst/>
          </a:prstGeom>
          <a:noFill/>
        </p:spPr>
      </p:pic>
      <p:sp>
        <p:nvSpPr>
          <p:cNvPr id="4" name="TextBox 15"/>
          <p:cNvSpPr txBox="1"/>
          <p:nvPr/>
        </p:nvSpPr>
        <p:spPr>
          <a:xfrm>
            <a:off x="928662" y="6101681"/>
            <a:ext cx="8188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3000" b="1" dirty="0" err="1" smtClean="0">
                <a:solidFill>
                  <a:srgbClr val="FF0000"/>
                </a:solidFill>
              </a:rPr>
              <a:t>polumontažni</a:t>
            </a:r>
            <a:r>
              <a:rPr lang="hr-HR" sz="3000" b="1" dirty="0" smtClean="0">
                <a:solidFill>
                  <a:srgbClr val="FF0000"/>
                </a:solidFill>
              </a:rPr>
              <a:t>  AB strop “FERT”</a:t>
            </a:r>
          </a:p>
          <a:p>
            <a:endParaRPr lang="hr-HR" sz="4000" dirty="0" smtClean="0">
              <a:solidFill>
                <a:srgbClr val="FF0000"/>
              </a:solidFill>
            </a:endParaRPr>
          </a:p>
          <a:p>
            <a:endParaRPr lang="hr-HR" sz="4000" dirty="0"/>
          </a:p>
        </p:txBody>
      </p:sp>
      <p:pic>
        <p:nvPicPr>
          <p:cNvPr id="5" name="Picture 2" descr="E:\GFOS\audiotorne\materijal\mat_11\ELVIS-I-116-121-POLUMONTAŽNI_prep_Page_5.jpg"/>
          <p:cNvPicPr>
            <a:picLocks noChangeAspect="1" noChangeArrowheads="1"/>
          </p:cNvPicPr>
          <p:nvPr/>
        </p:nvPicPr>
        <p:blipFill>
          <a:blip r:embed="rId2" cstate="print"/>
          <a:srcRect l="24559" t="68142" r="19710" b="7808"/>
          <a:stretch>
            <a:fillRect/>
          </a:stretch>
        </p:blipFill>
        <p:spPr bwMode="auto">
          <a:xfrm>
            <a:off x="3714744" y="2275113"/>
            <a:ext cx="5429256" cy="3312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/>
        </p:nvSpPr>
        <p:spPr>
          <a:xfrm>
            <a:off x="928662" y="6101681"/>
            <a:ext cx="8188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 err="1" smtClean="0">
                <a:solidFill>
                  <a:srgbClr val="FF0000"/>
                </a:solidFill>
              </a:rPr>
              <a:t>polumontažni</a:t>
            </a:r>
            <a:r>
              <a:rPr lang="hr-HR" sz="4000" b="1" dirty="0" smtClean="0">
                <a:solidFill>
                  <a:srgbClr val="FF0000"/>
                </a:solidFill>
              </a:rPr>
              <a:t> AB strop “FERT”</a:t>
            </a:r>
          </a:p>
          <a:p>
            <a:endParaRPr lang="hr-HR" sz="4000" dirty="0" smtClean="0">
              <a:solidFill>
                <a:srgbClr val="FF0000"/>
              </a:solidFill>
            </a:endParaRPr>
          </a:p>
          <a:p>
            <a:endParaRPr lang="hr-HR" sz="4000" dirty="0"/>
          </a:p>
        </p:txBody>
      </p:sp>
      <p:pic>
        <p:nvPicPr>
          <p:cNvPr id="13314" name="Picture 2" descr="E:\GFOS\audiotorne\materijal\mat_11\ELVIS-I-116-121-POLUMONTAŽNI_prep_Page_6.jpg"/>
          <p:cNvPicPr>
            <a:picLocks noChangeAspect="1" noChangeArrowheads="1"/>
          </p:cNvPicPr>
          <p:nvPr/>
        </p:nvPicPr>
        <p:blipFill>
          <a:blip r:embed="rId2" cstate="print"/>
          <a:srcRect l="13728" t="6086" r="10705" b="64519"/>
          <a:stretch>
            <a:fillRect/>
          </a:stretch>
        </p:blipFill>
        <p:spPr bwMode="auto">
          <a:xfrm>
            <a:off x="428596" y="571480"/>
            <a:ext cx="857256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5"/>
          <p:cNvSpPr txBox="1"/>
          <p:nvPr/>
        </p:nvSpPr>
        <p:spPr>
          <a:xfrm>
            <a:off x="928662" y="6101681"/>
            <a:ext cx="8188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 err="1" smtClean="0">
                <a:solidFill>
                  <a:srgbClr val="FF0000"/>
                </a:solidFill>
              </a:rPr>
              <a:t>polumontažni</a:t>
            </a:r>
            <a:r>
              <a:rPr lang="hr-HR" sz="4000" b="1" dirty="0" smtClean="0">
                <a:solidFill>
                  <a:srgbClr val="FF0000"/>
                </a:solidFill>
              </a:rPr>
              <a:t> AB strop “FERT”</a:t>
            </a:r>
          </a:p>
          <a:p>
            <a:endParaRPr lang="hr-HR" sz="4000" dirty="0" smtClean="0">
              <a:solidFill>
                <a:srgbClr val="FF0000"/>
              </a:solidFill>
            </a:endParaRPr>
          </a:p>
          <a:p>
            <a:endParaRPr lang="hr-HR" sz="4000" dirty="0"/>
          </a:p>
        </p:txBody>
      </p:sp>
      <p:pic>
        <p:nvPicPr>
          <p:cNvPr id="14338" name="Picture 2" descr="E:\GFOS\audiotorne\materijal\mat_11\ELVIS-I-116-121-POLUMONTAŽNI_prep_Page_6.jpg"/>
          <p:cNvPicPr>
            <a:picLocks noChangeAspect="1" noChangeArrowheads="1"/>
          </p:cNvPicPr>
          <p:nvPr/>
        </p:nvPicPr>
        <p:blipFill>
          <a:blip r:embed="rId2" cstate="print"/>
          <a:srcRect t="37173" b="5374"/>
          <a:stretch>
            <a:fillRect/>
          </a:stretch>
        </p:blipFill>
        <p:spPr bwMode="auto">
          <a:xfrm>
            <a:off x="928662" y="0"/>
            <a:ext cx="756285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01_Natasa_faks\03_priprema\01_ELVIS\01_ELVIS_AUDITORNE\materijal\mat_11\09_pocetak fert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r="1558"/>
          <a:stretch/>
        </p:blipFill>
        <p:spPr bwMode="auto">
          <a:xfrm>
            <a:off x="4338764" y="0"/>
            <a:ext cx="48052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6" name="TextBox 8"/>
          <p:cNvSpPr txBox="1"/>
          <p:nvPr/>
        </p:nvSpPr>
        <p:spPr>
          <a:xfrm>
            <a:off x="285720" y="214290"/>
            <a:ext cx="46434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isprekidanom linijom nacrtati </a:t>
            </a:r>
            <a:r>
              <a:rPr lang="hr-HR" sz="1600" dirty="0" smtClean="0"/>
              <a:t>gredice</a:t>
            </a:r>
            <a:endParaRPr lang="en-US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en-US" sz="1600" dirty="0"/>
          </a:p>
          <a:p>
            <a:pPr>
              <a:tabLst>
                <a:tab pos="180975" algn="l"/>
              </a:tabLst>
            </a:pPr>
            <a:r>
              <a:rPr lang="en-US" sz="1600" b="1" dirty="0" smtClean="0"/>
              <a:t>U SMJERU KRAĆEG RASPONA!!!</a:t>
            </a:r>
            <a:r>
              <a:rPr lang="hr-HR" sz="1600" dirty="0" smtClean="0"/>
              <a:t> </a:t>
            </a:r>
            <a:endParaRPr lang="hr-HR" sz="1600" dirty="0" smtClean="0"/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pic>
        <p:nvPicPr>
          <p:cNvPr id="11" name="Picture 2" descr="E:\GFOS\audiotorne\materijal\mat_11\ELVIS-I-116-121-POLUMONTAŽNI_prep_Page_6.jpg"/>
          <p:cNvPicPr>
            <a:picLocks noChangeAspect="1" noChangeArrowheads="1"/>
          </p:cNvPicPr>
          <p:nvPr/>
        </p:nvPicPr>
        <p:blipFill>
          <a:blip r:embed="rId4" cstate="print"/>
          <a:srcRect l="13728" t="6086" r="10705" b="64519"/>
          <a:stretch>
            <a:fillRect/>
          </a:stretch>
        </p:blipFill>
        <p:spPr bwMode="auto">
          <a:xfrm>
            <a:off x="428596" y="1447785"/>
            <a:ext cx="3740754" cy="2057415"/>
          </a:xfrm>
          <a:prstGeom prst="rect">
            <a:avLst/>
          </a:prstGeom>
          <a:noFill/>
        </p:spPr>
      </p:pic>
      <p:pic>
        <p:nvPicPr>
          <p:cNvPr id="1028" name="Picture 4" descr="D:\01_Natasa_faks\03_priprema\01_ELVIS\01_ELVIS_AUDITORNE\materijal\mat_11\07_a_dimnjak detalj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2" b="14153"/>
          <a:stretch/>
        </p:blipFill>
        <p:spPr bwMode="auto">
          <a:xfrm>
            <a:off x="921294" y="3583373"/>
            <a:ext cx="3002634" cy="31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01_Natasa_faks\03_priprema\01_ELVIS\01_ELVIS_AUDITORNE\materijal\mat_11\10_raspored fert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r="1557"/>
          <a:stretch/>
        </p:blipFill>
        <p:spPr bwMode="auto">
          <a:xfrm>
            <a:off x="4450245" y="0"/>
            <a:ext cx="47989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6" name="TextBox 8"/>
          <p:cNvSpPr txBox="1"/>
          <p:nvPr/>
        </p:nvSpPr>
        <p:spPr>
          <a:xfrm>
            <a:off x="285720" y="214290"/>
            <a:ext cx="4643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isprekidanom linijom nacrtati gredice 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pic>
        <p:nvPicPr>
          <p:cNvPr id="11" name="Picture 2" descr="E:\GFOS\audiotorne\materijal\mat_11\ELVIS-I-116-121-POLUMONTAŽNI_prep_Page_6.jpg"/>
          <p:cNvPicPr>
            <a:picLocks noChangeAspect="1" noChangeArrowheads="1"/>
          </p:cNvPicPr>
          <p:nvPr/>
        </p:nvPicPr>
        <p:blipFill>
          <a:blip r:embed="rId4" cstate="print"/>
          <a:srcRect l="13728" t="6086" r="10705" b="64519"/>
          <a:stretch>
            <a:fillRect/>
          </a:stretch>
        </p:blipFill>
        <p:spPr bwMode="auto">
          <a:xfrm>
            <a:off x="428596" y="1000108"/>
            <a:ext cx="3740754" cy="2057415"/>
          </a:xfrm>
          <a:prstGeom prst="rect">
            <a:avLst/>
          </a:prstGeom>
          <a:noFill/>
        </p:spPr>
      </p:pic>
      <p:pic>
        <p:nvPicPr>
          <p:cNvPr id="14" name="Picture 2" descr="E:\GFOS\audiotorne\materijal\mat_11\ELVIS-I-116-121-POLUMONTAŽNI_prep_Page_5.jpg"/>
          <p:cNvPicPr>
            <a:picLocks noChangeAspect="1" noChangeArrowheads="1"/>
          </p:cNvPicPr>
          <p:nvPr/>
        </p:nvPicPr>
        <p:blipFill>
          <a:blip r:embed="rId5" cstate="print"/>
          <a:srcRect l="24559" t="68142" r="19710" b="7808"/>
          <a:stretch>
            <a:fillRect/>
          </a:stretch>
        </p:blipFill>
        <p:spPr bwMode="auto">
          <a:xfrm flipH="1">
            <a:off x="2071670" y="4714884"/>
            <a:ext cx="2567798" cy="1566792"/>
          </a:xfrm>
          <a:prstGeom prst="rect">
            <a:avLst/>
          </a:prstGeom>
          <a:noFill/>
        </p:spPr>
      </p:pic>
      <p:pic>
        <p:nvPicPr>
          <p:cNvPr id="13" name="Picture 2" descr="E:\GFOS\audiotorne\materijal\mat_11\ELVIS-I-116-121-POLUMONTAŽNI_prep_Page_5.jpg"/>
          <p:cNvPicPr>
            <a:picLocks noChangeAspect="1" noChangeArrowheads="1"/>
          </p:cNvPicPr>
          <p:nvPr/>
        </p:nvPicPr>
        <p:blipFill>
          <a:blip r:embed="rId5" cstate="print"/>
          <a:srcRect l="21725" t="39415" r="22544" b="33194"/>
          <a:stretch>
            <a:fillRect/>
          </a:stretch>
        </p:blipFill>
        <p:spPr bwMode="auto">
          <a:xfrm flipH="1">
            <a:off x="428596" y="3357562"/>
            <a:ext cx="2319768" cy="1612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285720" y="214290"/>
            <a:ext cx="46434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 stubište naslonjeno na gredu</a:t>
            </a:r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 POČETAK</a:t>
            </a:r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- RASPODJELJENO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pic>
        <p:nvPicPr>
          <p:cNvPr id="10242" name="Picture 2" descr="D:\01_Natasa_faks\03_priprema\01_ELVIS\01_ELVIS_AUDITORNE\materijal\mat_11\11_pocetak stubist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9" b="18236"/>
          <a:stretch/>
        </p:blipFill>
        <p:spPr bwMode="auto">
          <a:xfrm>
            <a:off x="2267744" y="980728"/>
            <a:ext cx="6357033" cy="551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01_Natasa_faks\03_priprema\01_ELVIS\01_ELVIS_AUDITORNE\materijal\mat_11\13_greda ukru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r="1727"/>
          <a:stretch/>
        </p:blipFill>
        <p:spPr bwMode="auto">
          <a:xfrm>
            <a:off x="4387421" y="1"/>
            <a:ext cx="4786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6" name="TextBox 8"/>
          <p:cNvSpPr txBox="1"/>
          <p:nvPr/>
        </p:nvSpPr>
        <p:spPr>
          <a:xfrm>
            <a:off x="285720" y="214290"/>
            <a:ext cx="4643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  <a:endParaRPr lang="hr-HR" sz="1600" dirty="0" smtClean="0"/>
          </a:p>
          <a:p>
            <a:pPr>
              <a:tabLst>
                <a:tab pos="180975" algn="l"/>
              </a:tabLst>
            </a:pPr>
            <a:endParaRPr lang="hr-HR" sz="1600" dirty="0" smtClean="0"/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pic>
        <p:nvPicPr>
          <p:cNvPr id="9" name="Picture 2" descr="E:\GFOS\audiotorne\materijal\mat_11\ELVIS-I-116-121-POLUMONTAŽNI_prep_Page_6.jpg"/>
          <p:cNvPicPr>
            <a:picLocks noChangeAspect="1" noChangeArrowheads="1"/>
          </p:cNvPicPr>
          <p:nvPr/>
        </p:nvPicPr>
        <p:blipFill>
          <a:blip r:embed="rId4" cstate="print"/>
          <a:srcRect l="15113" t="56546" r="12153" b="5374"/>
          <a:stretch>
            <a:fillRect/>
          </a:stretch>
        </p:blipFill>
        <p:spPr bwMode="auto">
          <a:xfrm>
            <a:off x="428596" y="1785926"/>
            <a:ext cx="3786214" cy="2802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01_Natasa_faks\03_priprema\01_ELVIS\01_ELVIS_AUDITORNE\materijal\mat_11\14_pozicije, detalj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1685"/>
          <a:stretch/>
        </p:blipFill>
        <p:spPr bwMode="auto">
          <a:xfrm>
            <a:off x="4358229" y="-1"/>
            <a:ext cx="479259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 isprekidani kružići kao </a:t>
            </a:r>
            <a:r>
              <a:rPr lang="hr-HR" sz="1600" b="1" dirty="0" smtClean="0">
                <a:solidFill>
                  <a:srgbClr val="FF0000"/>
                </a:solidFill>
              </a:rPr>
              <a:t>POMOĆNE LINIJE</a:t>
            </a:r>
            <a:r>
              <a:rPr lang="hr-HR" sz="1600" b="1" dirty="0" smtClean="0">
                <a:solidFill>
                  <a:srgbClr val="FF0000"/>
                </a:solidFill>
              </a:rPr>
              <a:t>!!!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b="1" dirty="0" smtClean="0"/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 na mjestima gdje se nalaze neke promjene 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   u presjeku 	- prozori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		- vrata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		- grede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		- početak i kraj stubišta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01_Natasa_faks\03_priprema\01_ELVIS\01_ELVIS_AUDITORNE\materijal\mat_11\15_ravnine presje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1812"/>
          <a:stretch/>
        </p:blipFill>
        <p:spPr bwMode="auto">
          <a:xfrm>
            <a:off x="4357730" y="0"/>
            <a:ext cx="4786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 isprekidana linija kao POMOĆNA LINIJA!!!!!</a:t>
            </a:r>
          </a:p>
          <a:p>
            <a:pPr>
              <a:buFontTx/>
              <a:buChar char="-"/>
              <a:tabLst>
                <a:tab pos="180975" algn="l"/>
              </a:tabLst>
            </a:pPr>
            <a:endParaRPr lang="hr-HR" sz="1600" dirty="0" smtClean="0"/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 ravnina u kojoj prikazujemo kontinuirani presjek 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	(obuhvatiti što više otvora, greda i </a:t>
            </a:r>
            <a:r>
              <a:rPr lang="hr-HR" sz="1600" dirty="0" err="1" smtClean="0"/>
              <a:t>sl</a:t>
            </a:r>
            <a:r>
              <a:rPr lang="hr-HR" sz="1600" dirty="0" smtClean="0"/>
              <a:t>.)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01_Natasa_faks\03_priprema\01_ELVIS\01_ELVIS_AUDITORNE\materijal\mat_11\01_smjestaj na papiru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r="1741"/>
          <a:stretch/>
        </p:blipFill>
        <p:spPr bwMode="auto">
          <a:xfrm>
            <a:off x="4357731" y="1"/>
            <a:ext cx="4786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500042"/>
            <a:ext cx="642942" cy="467595"/>
          </a:xfrm>
          <a:prstGeom prst="rect">
            <a:avLst/>
          </a:prstGeom>
          <a:noFill/>
        </p:spPr>
      </p:pic>
      <p:sp>
        <p:nvSpPr>
          <p:cNvPr id="6" name="TextBox 8"/>
          <p:cNvSpPr txBox="1"/>
          <p:nvPr/>
        </p:nvSpPr>
        <p:spPr>
          <a:xfrm>
            <a:off x="285721" y="214290"/>
            <a:ext cx="392909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3. PROGRAM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</a:t>
            </a:r>
            <a:r>
              <a:rPr lang="hr-HR" sz="1400" dirty="0" smtClean="0"/>
              <a:t>Izvedbeni projekt M 1:50</a:t>
            </a:r>
          </a:p>
          <a:p>
            <a:pPr>
              <a:tabLst>
                <a:tab pos="180975" algn="l"/>
              </a:tabLst>
            </a:pPr>
            <a:r>
              <a:rPr lang="hr-HR" sz="1600" dirty="0"/>
              <a:t>	</a:t>
            </a:r>
            <a:r>
              <a:rPr lang="hr-HR" sz="1400" dirty="0" smtClean="0"/>
              <a:t>- crta se kroz 4 vježbi</a:t>
            </a:r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	- program se sastoji jednog A3 papira</a:t>
            </a:r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	na kojem se crta PLAN OPLATE PODRUMA, </a:t>
            </a:r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r>
              <a:rPr lang="hr-HR" b="1" dirty="0" smtClean="0">
                <a:solidFill>
                  <a:srgbClr val="FF0000"/>
                </a:solidFill>
              </a:rPr>
              <a:t>PLAN OPLATE PODRUMA  M 1:50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	</a:t>
            </a:r>
            <a:r>
              <a:rPr lang="hr-HR" sz="1600" dirty="0" smtClean="0"/>
              <a:t>- </a:t>
            </a:r>
            <a:r>
              <a:rPr lang="hr-HR" sz="1400" dirty="0" smtClean="0"/>
              <a:t>sjever</a:t>
            </a:r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	- sastavnica</a:t>
            </a:r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	- pozicionirati na papiru obiteljsku kuću</a:t>
            </a:r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 	  (stubišta i terase) </a:t>
            </a:r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	   </a:t>
            </a:r>
            <a:r>
              <a:rPr lang="hr-HR" sz="1400" b="1" dirty="0" smtClean="0"/>
              <a:t>u obliku pomoćnih linija</a:t>
            </a:r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	- min. dvije (2) kote sa sve četiri strane</a:t>
            </a:r>
          </a:p>
          <a:p>
            <a:pPr>
              <a:buFontTx/>
              <a:buChar char="-"/>
            </a:pPr>
            <a:endParaRPr lang="hr-HR" sz="1600" dirty="0" smtClean="0"/>
          </a:p>
          <a:p>
            <a:endParaRPr lang="hr-HR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  <a:cs typeface="Calibri" pitchFamily="34" charset="0"/>
              </a:rPr>
              <a:t>	</a:t>
            </a:r>
            <a:endParaRPr lang="vi-VN" sz="1600" dirty="0" smtClean="0">
              <a:latin typeface="Calibri" pitchFamily="34" charset="0"/>
              <a:cs typeface="Calibri" pitchFamily="34" charset="0"/>
            </a:endParaRPr>
          </a:p>
          <a:p>
            <a:endParaRPr lang="hr-HR" sz="1600" dirty="0" smtClean="0"/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8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01_Natasa_faks\03_priprema\01_ELVIS\01_ELVIS_AUDITORNE\materijal\mat_11\16_kotiranj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r="1642"/>
          <a:stretch/>
        </p:blipFill>
        <p:spPr bwMode="auto">
          <a:xfrm>
            <a:off x="4342508" y="-12736"/>
            <a:ext cx="4801491" cy="68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endParaRPr lang="hr-HR" sz="1600" dirty="0" smtClean="0"/>
          </a:p>
          <a:p>
            <a:pPr>
              <a:buFontTx/>
              <a:buChar char="-"/>
              <a:tabLst>
                <a:tab pos="180975" algn="l"/>
                <a:tab pos="1787525" algn="l"/>
              </a:tabLst>
            </a:pPr>
            <a:r>
              <a:rPr lang="hr-HR" sz="1600" dirty="0" smtClean="0"/>
              <a:t> 	KOTIRANJE TLOCRTA: 	</a:t>
            </a:r>
          </a:p>
          <a:p>
            <a:pPr>
              <a:tabLst>
                <a:tab pos="180975" algn="l"/>
                <a:tab pos="1160463" algn="l"/>
              </a:tabLst>
            </a:pPr>
            <a:r>
              <a:rPr lang="hr-HR" sz="1600" dirty="0" smtClean="0"/>
              <a:t>		1. GREDICE</a:t>
            </a:r>
          </a:p>
          <a:p>
            <a:pPr>
              <a:tabLst>
                <a:tab pos="180975" algn="l"/>
                <a:tab pos="1160463" algn="l"/>
              </a:tabLst>
            </a:pPr>
            <a:r>
              <a:rPr lang="hr-HR" sz="1600" dirty="0" smtClean="0"/>
              <a:t>		2. NOSIVA KONSTRUKCIJA</a:t>
            </a:r>
          </a:p>
          <a:p>
            <a:pPr>
              <a:tabLst>
                <a:tab pos="180975" algn="l"/>
                <a:tab pos="1160463" algn="l"/>
              </a:tabLst>
            </a:pPr>
            <a:r>
              <a:rPr lang="hr-HR" sz="1600" dirty="0"/>
              <a:t>	</a:t>
            </a:r>
            <a:r>
              <a:rPr lang="hr-HR" sz="1600" dirty="0" smtClean="0"/>
              <a:t>	3. OTVORI</a:t>
            </a:r>
          </a:p>
          <a:p>
            <a:pPr>
              <a:tabLst>
                <a:tab pos="180975" algn="l"/>
                <a:tab pos="1160463" algn="l"/>
              </a:tabLst>
            </a:pPr>
            <a:r>
              <a:rPr lang="hr-HR" sz="1600" dirty="0" smtClean="0"/>
              <a:t>		4. GABARITA</a:t>
            </a:r>
          </a:p>
          <a:p>
            <a:pPr>
              <a:tabLst>
                <a:tab pos="180975" algn="l"/>
                <a:tab pos="1160463" algn="l"/>
              </a:tabLst>
            </a:pPr>
            <a:r>
              <a:rPr lang="hr-HR" sz="1600" dirty="0" smtClean="0"/>
              <a:t>		5. UKUPNA KOTA	</a:t>
            </a:r>
          </a:p>
          <a:p>
            <a:pPr>
              <a:tabLst>
                <a:tab pos="180975" algn="l"/>
                <a:tab pos="1160463" algn="l"/>
              </a:tabLst>
            </a:pPr>
            <a:r>
              <a:rPr lang="hr-HR" sz="1600" dirty="0" smtClean="0"/>
              <a:t>	</a:t>
            </a:r>
          </a:p>
          <a:p>
            <a:pPr>
              <a:tabLst>
                <a:tab pos="180975" algn="l"/>
                <a:tab pos="1160463" algn="l"/>
              </a:tabLst>
            </a:pPr>
            <a:r>
              <a:rPr lang="hr-HR" sz="1600" dirty="0" smtClean="0"/>
              <a:t>  - UNUTARNJE KOTE:	STUBIŠTE</a:t>
            </a:r>
            <a:endParaRPr lang="hr-HR" sz="1600" dirty="0"/>
          </a:p>
          <a:p>
            <a:pPr>
              <a:tabLst>
                <a:tab pos="180975" algn="l"/>
                <a:tab pos="1160463" algn="l"/>
              </a:tabLst>
            </a:pPr>
            <a:r>
              <a:rPr lang="hr-HR" sz="1600" dirty="0"/>
              <a:t>		</a:t>
            </a:r>
            <a:r>
              <a:rPr lang="hr-HR" sz="1600" dirty="0" smtClean="0"/>
              <a:t>	PRODORI </a:t>
            </a:r>
            <a:r>
              <a:rPr lang="hr-HR" sz="1600" dirty="0"/>
              <a:t>(šupljina u ploči)</a:t>
            </a:r>
          </a:p>
          <a:p>
            <a:pPr>
              <a:tabLst>
                <a:tab pos="180975" algn="l"/>
              </a:tabLst>
            </a:pP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za sljedeći put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01_Natasa_faks\03_priprema\01_ELVIS\01_ELVIS_AUDITORNE\materijal\mat_11\16_kotiranj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r="1685"/>
          <a:stretch/>
        </p:blipFill>
        <p:spPr bwMode="auto">
          <a:xfrm>
            <a:off x="4351409" y="1"/>
            <a:ext cx="47925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/>
          <p:cNvSpPr txBox="1"/>
          <p:nvPr/>
        </p:nvSpPr>
        <p:spPr>
          <a:xfrm>
            <a:off x="214282" y="357166"/>
            <a:ext cx="42148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 smtClean="0"/>
              <a:t>1.list A3 papira – tlocrt prizemlje  M 1:50</a:t>
            </a:r>
          </a:p>
          <a:p>
            <a:endParaRPr lang="hr-HR" sz="1600" b="1" dirty="0" smtClean="0"/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sjever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sastavnica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pozicionirati na papiru obiteljsku kuću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	  (stubišta i terase) 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   </a:t>
            </a:r>
            <a:r>
              <a:rPr lang="hr-HR" sz="1600" b="1" dirty="0" smtClean="0"/>
              <a:t>u obliku pomoćnih linija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min. Dvije (2) kote sa sve četiri strane</a:t>
            </a:r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	</a:t>
            </a:r>
            <a:r>
              <a:rPr lang="hr-HR" sz="1600" dirty="0" smtClean="0"/>
              <a:t>- NOSIVA KONSTRUKCIJA (ne šrafirati)</a:t>
            </a:r>
          </a:p>
          <a:p>
            <a:pPr>
              <a:tabLst>
                <a:tab pos="177800" algn="l"/>
                <a:tab pos="1528763" algn="l"/>
              </a:tabLst>
            </a:pPr>
            <a:r>
              <a:rPr lang="hr-HR" sz="1600" dirty="0" smtClean="0"/>
              <a:t>	- ZIDARSKI OTVORI 	– PUNO,  ZID VIDLJIV!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PLOČA TERASE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PLOČA ULAZNOG STUBIŠTA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RAZNI PRODORI U STROPNOJ PLOČI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UNUTARNJE STUBIŠTE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DIMNJAK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isprekidanom linijom nacrtati gredice 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	- isprekidani kružići kao </a:t>
            </a:r>
            <a:r>
              <a:rPr lang="hr-HR" sz="1600" dirty="0" smtClean="0">
                <a:solidFill>
                  <a:srgbClr val="FF0000"/>
                </a:solidFill>
              </a:rPr>
              <a:t>POMOĆNE LINIJE!!!!</a:t>
            </a:r>
            <a:r>
              <a:rPr lang="hr-HR" sz="1600" dirty="0" smtClean="0"/>
              <a:t> 	- ravnina u kojoj prikazujemo kontinuirani 	presjek  (obuhvatiti što više otvora, greda i </a:t>
            </a:r>
            <a:r>
              <a:rPr lang="hr-HR" sz="1600" dirty="0" err="1" smtClean="0"/>
              <a:t>sl</a:t>
            </a:r>
            <a:r>
              <a:rPr lang="hr-HR" sz="1600" dirty="0" smtClean="0"/>
              <a:t>.)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	-  KOTIRANJE TLOCRTA</a:t>
            </a:r>
          </a:p>
          <a:p>
            <a:endParaRPr lang="hr-HR" sz="1600" dirty="0"/>
          </a:p>
        </p:txBody>
      </p:sp>
      <p:pic>
        <p:nvPicPr>
          <p:cNvPr id="5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427237" y="263151"/>
            <a:ext cx="642942" cy="467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prevaljeni presjek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GFOS\audiotorne\materijal\mat_12\01_presjek_gotovo.jpg"/>
          <p:cNvPicPr>
            <a:picLocks noChangeAspect="1" noChangeArrowheads="1"/>
          </p:cNvPicPr>
          <p:nvPr/>
        </p:nvPicPr>
        <p:blipFill>
          <a:blip r:embed="rId2" cstate="print"/>
          <a:srcRect l="3752" r="4136"/>
          <a:stretch>
            <a:fillRect/>
          </a:stretch>
        </p:blipFill>
        <p:spPr bwMode="auto">
          <a:xfrm>
            <a:off x="4348473" y="0"/>
            <a:ext cx="4795527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</a:tabLst>
            </a:pPr>
            <a:endParaRPr lang="hr-HR" sz="1600" dirty="0" smtClean="0"/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PREVALJENI PRESJECI</a:t>
            </a: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600" dirty="0" smtClean="0"/>
              <a:t> potrebno je iscrtati </a:t>
            </a:r>
          </a:p>
          <a:p>
            <a:pPr lvl="1">
              <a:buFontTx/>
              <a:buChar char="-"/>
              <a:tabLst>
                <a:tab pos="542925" algn="l"/>
              </a:tabLst>
            </a:pPr>
            <a:r>
              <a:rPr lang="hr-HR" sz="1600" dirty="0" smtClean="0"/>
              <a:t> stropnu nosivu konstrukciju</a:t>
            </a:r>
          </a:p>
          <a:p>
            <a:pPr lvl="1">
              <a:buFontTx/>
              <a:buChar char="-"/>
              <a:tabLst>
                <a:tab pos="542925" algn="l"/>
              </a:tabLst>
            </a:pPr>
            <a:r>
              <a:rPr lang="hr-HR" sz="1600" dirty="0" smtClean="0"/>
              <a:t> pripadajuće slojeve</a:t>
            </a:r>
          </a:p>
          <a:p>
            <a:pPr lvl="1">
              <a:buFontTx/>
              <a:buChar char="-"/>
              <a:tabLst>
                <a:tab pos="542925" algn="l"/>
              </a:tabLst>
            </a:pPr>
            <a:r>
              <a:rPr lang="hr-HR" sz="1600" dirty="0" smtClean="0"/>
              <a:t> što se događa neposredno ispod</a:t>
            </a:r>
          </a:p>
          <a:p>
            <a:pPr lvl="1">
              <a:tabLst>
                <a:tab pos="542925" algn="l"/>
              </a:tabLst>
            </a:pPr>
            <a:r>
              <a:rPr lang="hr-HR" sz="1600" dirty="0" smtClean="0"/>
              <a:t>   stropne konstrukcije </a:t>
            </a:r>
          </a:p>
          <a:p>
            <a:pPr lvl="1">
              <a:buFontTx/>
              <a:buChar char="-"/>
              <a:tabLst>
                <a:tab pos="542925" algn="l"/>
              </a:tabLst>
            </a:pPr>
            <a:r>
              <a:rPr lang="hr-HR" sz="1600" dirty="0" smtClean="0"/>
              <a:t> što se događa neposredno iznad</a:t>
            </a:r>
          </a:p>
          <a:p>
            <a:pPr lvl="1">
              <a:tabLst>
                <a:tab pos="542925" algn="l"/>
              </a:tabLst>
            </a:pPr>
            <a:r>
              <a:rPr lang="hr-HR" sz="1600" dirty="0" smtClean="0"/>
              <a:t>   stropne konstrukcije</a:t>
            </a:r>
          </a:p>
          <a:p>
            <a:pPr lvl="1">
              <a:tabLst>
                <a:tab pos="542925" algn="l"/>
              </a:tabLst>
            </a:pPr>
            <a:r>
              <a:rPr lang="hr-HR" sz="1600" dirty="0" smtClean="0"/>
              <a:t>- kote visinske i kote presjeka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r>
              <a:rPr lang="hr-HR" sz="1600" dirty="0" smtClean="0"/>
              <a:t>			- ZID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DETALJ STROPNE PLOČE</a:t>
            </a:r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r>
              <a:rPr lang="hr-HR" sz="1600" dirty="0" smtClean="0"/>
              <a:t>			- ZID 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5214942" y="3714752"/>
            <a:ext cx="642942" cy="5715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1" name="Picture 3" descr="E:\GFOS\audiotorne\materijal\mat_12\03_detalj_zidzid.jpg"/>
          <p:cNvPicPr>
            <a:picLocks noChangeAspect="1" noChangeArrowheads="1"/>
          </p:cNvPicPr>
          <p:nvPr/>
        </p:nvPicPr>
        <p:blipFill>
          <a:blip r:embed="rId4" cstate="print"/>
          <a:srcRect l="3292" t="24215" r="4506" b="34539"/>
          <a:stretch>
            <a:fillRect/>
          </a:stretch>
        </p:blipFill>
        <p:spPr bwMode="auto">
          <a:xfrm>
            <a:off x="142844" y="1571612"/>
            <a:ext cx="4000528" cy="235745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</p:pic>
      <p:pic>
        <p:nvPicPr>
          <p:cNvPr id="1026" name="Picture 2" descr="D:\01_Natasa_faks\03_priprema\01_ELVIS\01_ELVIS_AUDITORNE\materijal\mat_12\01_detalj fasad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2" t="35905" r="19202" b="34888"/>
          <a:stretch/>
        </p:blipFill>
        <p:spPr bwMode="auto">
          <a:xfrm>
            <a:off x="142844" y="4259291"/>
            <a:ext cx="4000528" cy="193505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5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698625" algn="l"/>
              </a:tabLst>
            </a:pPr>
            <a:r>
              <a:rPr lang="hr-HR" sz="1600" dirty="0" smtClean="0"/>
              <a:t>			- ZID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DETALJ STROPNE PLOČE</a:t>
            </a:r>
          </a:p>
          <a:p>
            <a:pPr>
              <a:tabLst>
                <a:tab pos="180975" algn="l"/>
                <a:tab pos="1076325" algn="l"/>
                <a:tab pos="1698625" algn="l"/>
              </a:tabLst>
            </a:pPr>
            <a:r>
              <a:rPr lang="hr-HR" sz="1600" dirty="0" smtClean="0"/>
              <a:t>			- GREDA + NADVOJ VRATA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6572264" y="3643314"/>
            <a:ext cx="714380" cy="64294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E:\GFOS\audiotorne\materijal\mat_12\05_detalj_zidgreda.jpg"/>
          <p:cNvPicPr>
            <a:picLocks noChangeAspect="1" noChangeArrowheads="1"/>
          </p:cNvPicPr>
          <p:nvPr/>
        </p:nvPicPr>
        <p:blipFill>
          <a:blip r:embed="rId4" cstate="print"/>
          <a:srcRect t="23055" b="30085"/>
          <a:stretch>
            <a:fillRect/>
          </a:stretch>
        </p:blipFill>
        <p:spPr bwMode="auto">
          <a:xfrm>
            <a:off x="214282" y="2214554"/>
            <a:ext cx="4357686" cy="268989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5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611313" algn="l"/>
              </a:tabLst>
            </a:pPr>
            <a:r>
              <a:rPr lang="hr-HR" sz="1600" dirty="0" smtClean="0"/>
              <a:t>			- ZID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DETALJ STROPNE PLOČE</a:t>
            </a:r>
          </a:p>
          <a:p>
            <a:pPr>
              <a:tabLst>
                <a:tab pos="180975" algn="l"/>
                <a:tab pos="1076325" algn="l"/>
                <a:tab pos="1611313" algn="l"/>
              </a:tabLst>
            </a:pPr>
            <a:r>
              <a:rPr lang="hr-HR" sz="1600" dirty="0" smtClean="0"/>
              <a:t>			- ZID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7500958" y="3643314"/>
            <a:ext cx="714380" cy="64294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E:\GFOS\audiotorne\materijal\mat_12\06_zidzid.jpg"/>
          <p:cNvPicPr>
            <a:picLocks noChangeAspect="1" noChangeArrowheads="1"/>
          </p:cNvPicPr>
          <p:nvPr/>
        </p:nvPicPr>
        <p:blipFill>
          <a:blip r:embed="rId4" cstate="print"/>
          <a:srcRect t="34872" r="4122" b="27285"/>
          <a:stretch>
            <a:fillRect/>
          </a:stretch>
        </p:blipFill>
        <p:spPr bwMode="auto">
          <a:xfrm>
            <a:off x="285720" y="3000372"/>
            <a:ext cx="3998347" cy="207887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r>
              <a:rPr lang="hr-HR" sz="1600" dirty="0" smtClean="0"/>
              <a:t>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8" name="Pravokutnik 7"/>
          <p:cNvSpPr/>
          <p:nvPr/>
        </p:nvSpPr>
        <p:spPr>
          <a:xfrm>
            <a:off x="5072066" y="3714752"/>
            <a:ext cx="3286148" cy="5715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285720" y="214290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r>
              <a:rPr lang="hr-HR" sz="1600" dirty="0" smtClean="0"/>
              <a:t>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pic>
        <p:nvPicPr>
          <p:cNvPr id="5122" name="Picture 2" descr="E:\GFOS\audiotorne\materijal\mat_12\07_sve.jpg"/>
          <p:cNvPicPr>
            <a:picLocks noChangeAspect="1" noChangeArrowheads="1"/>
          </p:cNvPicPr>
          <p:nvPr/>
        </p:nvPicPr>
        <p:blipFill>
          <a:blip r:embed="rId2" cstate="print"/>
          <a:srcRect t="43007" r="582" b="43396"/>
          <a:stretch>
            <a:fillRect/>
          </a:stretch>
        </p:blipFill>
        <p:spPr bwMode="auto">
          <a:xfrm>
            <a:off x="0" y="1857364"/>
            <a:ext cx="9144000" cy="164733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285720" y="357166"/>
            <a:ext cx="41434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hr-HR" sz="1600" b="1" dirty="0" smtClean="0"/>
              <a:t>SASTAVNICA</a:t>
            </a:r>
          </a:p>
          <a:p>
            <a:pPr>
              <a:tabLst>
                <a:tab pos="180975" algn="l"/>
              </a:tabLst>
            </a:pPr>
            <a:endParaRPr lang="hr-HR" sz="1600" b="1" dirty="0" smtClean="0"/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proteže se u donjem dijelu A3 papira, od ruba do ruba</a:t>
            </a:r>
          </a:p>
          <a:p>
            <a:pPr>
              <a:tabLst>
                <a:tab pos="180975" algn="l"/>
              </a:tabLst>
            </a:pPr>
            <a:endParaRPr lang="hr-HR" sz="1400" dirty="0" smtClean="0"/>
          </a:p>
          <a:p>
            <a:pPr>
              <a:tabLst>
                <a:tab pos="180975" algn="l"/>
              </a:tabLst>
            </a:pPr>
            <a:r>
              <a:rPr lang="hr-HR" sz="1600" b="1" dirty="0" smtClean="0"/>
              <a:t>mora sadržavati:</a:t>
            </a:r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- EV1</a:t>
            </a: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400" dirty="0" smtClean="0"/>
              <a:t> IZVEDBENI PROJEKT </a:t>
            </a:r>
          </a:p>
          <a:p>
            <a:pPr>
              <a:tabLst>
                <a:tab pos="180975" algn="l"/>
              </a:tabLst>
            </a:pPr>
            <a:r>
              <a:rPr lang="hr-HR" sz="1400" b="1" dirty="0" smtClean="0"/>
              <a:t>- PLAN OPLATE PODRUMA M 1:50</a:t>
            </a: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hr-HR" sz="1400" dirty="0"/>
              <a:t> </a:t>
            </a:r>
            <a:r>
              <a:rPr lang="hr-HR" sz="1400" dirty="0" smtClean="0"/>
              <a:t>student: IME PREZIME / MATIČNI BROJ STUDENTA</a:t>
            </a:r>
          </a:p>
          <a:p>
            <a:pPr>
              <a:tabLst>
                <a:tab pos="180975" algn="l"/>
              </a:tabLst>
            </a:pPr>
            <a:r>
              <a:rPr lang="hr-HR" sz="1400" dirty="0" smtClean="0"/>
              <a:t>- </a:t>
            </a:r>
            <a:r>
              <a:rPr lang="hr-HR" sz="1400" dirty="0" err="1" smtClean="0"/>
              <a:t>AK.GOD</a:t>
            </a:r>
            <a:r>
              <a:rPr lang="hr-HR" sz="1400" dirty="0" smtClean="0"/>
              <a:t>. 2012./2013.</a:t>
            </a:r>
          </a:p>
          <a:p>
            <a:pPr>
              <a:buFontTx/>
              <a:buChar char="-"/>
            </a:pPr>
            <a:endParaRPr lang="hr-HR" sz="1600" dirty="0" smtClean="0"/>
          </a:p>
          <a:p>
            <a:endParaRPr lang="hr-HR" sz="1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hr-HR" sz="1600" dirty="0" smtClean="0">
                <a:latin typeface="Calibri" pitchFamily="34" charset="0"/>
                <a:cs typeface="Calibri" pitchFamily="34" charset="0"/>
              </a:rPr>
              <a:t>	</a:t>
            </a:r>
            <a:endParaRPr lang="vi-VN" sz="1600" dirty="0" smtClean="0">
              <a:latin typeface="Calibri" pitchFamily="34" charset="0"/>
              <a:cs typeface="Calibri" pitchFamily="34" charset="0"/>
            </a:endParaRPr>
          </a:p>
          <a:p>
            <a:endParaRPr lang="hr-HR" sz="1600" dirty="0" smtClean="0"/>
          </a:p>
          <a:p>
            <a:endParaRPr lang="hr-HR" sz="1600" dirty="0"/>
          </a:p>
        </p:txBody>
      </p:sp>
      <p:pic>
        <p:nvPicPr>
          <p:cNvPr id="2050" name="Picture 2" descr="E:\GFOS\audiotorne\materijal\mat_11\02_sastavnica.jpg"/>
          <p:cNvPicPr>
            <a:picLocks noChangeAspect="1" noChangeArrowheads="1"/>
          </p:cNvPicPr>
          <p:nvPr/>
        </p:nvPicPr>
        <p:blipFill>
          <a:blip r:embed="rId2" cstate="print"/>
          <a:srcRect t="38864" b="37828"/>
          <a:stretch>
            <a:fillRect/>
          </a:stretch>
        </p:blipFill>
        <p:spPr bwMode="auto">
          <a:xfrm>
            <a:off x="0" y="4050461"/>
            <a:ext cx="9144001" cy="28075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76256" y="6237312"/>
            <a:ext cx="144016" cy="14401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8"/>
          <p:cNvSpPr txBox="1"/>
          <p:nvPr/>
        </p:nvSpPr>
        <p:spPr>
          <a:xfrm>
            <a:off x="6804248" y="54260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hr-HR" sz="2800" b="1" dirty="0" smtClean="0"/>
              <a:t>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8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611313" algn="l"/>
              </a:tabLst>
            </a:pPr>
            <a:r>
              <a:rPr lang="hr-HR" sz="1600" dirty="0" smtClean="0"/>
              <a:t>			- ZID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DETALJ STROPNE PLOČE</a:t>
            </a:r>
          </a:p>
          <a:p>
            <a:pPr>
              <a:tabLst>
                <a:tab pos="180975" algn="l"/>
                <a:tab pos="1076325" algn="l"/>
                <a:tab pos="1611313" algn="l"/>
              </a:tabLst>
            </a:pPr>
            <a:r>
              <a:rPr lang="hr-HR" sz="1600" dirty="0" smtClean="0"/>
              <a:t>			- NADVOJ + GREDA </a:t>
            </a:r>
          </a:p>
          <a:p>
            <a:pPr>
              <a:tabLst>
                <a:tab pos="180975" algn="l"/>
                <a:tab pos="1076325" algn="l"/>
                <a:tab pos="1611313" algn="l"/>
              </a:tabLst>
            </a:pPr>
            <a:r>
              <a:rPr lang="hr-HR" sz="1600" dirty="0" smtClean="0"/>
              <a:t>			  GARAŽANA VRATA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7215206" y="4714884"/>
            <a:ext cx="642942" cy="5715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" name="Picture 2" descr="D:\01_Natasa_faks\03_priprema\01_ELVIS\01_ELVIS_AUDITORNE\materijal\mat_12\02_0-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4701" r="6551"/>
          <a:stretch/>
        </p:blipFill>
        <p:spPr bwMode="auto">
          <a:xfrm rot="5400000">
            <a:off x="969597" y="1648191"/>
            <a:ext cx="2694251" cy="401064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701800" algn="l"/>
              </a:tabLst>
            </a:pPr>
            <a:r>
              <a:rPr lang="hr-HR" sz="1600" dirty="0" smtClean="0"/>
              <a:t>			- VRATA + ZID U POGLEDU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1. DETALJ STROPNE PLOČE</a:t>
            </a:r>
          </a:p>
          <a:p>
            <a:pPr>
              <a:tabLst>
                <a:tab pos="180975" algn="l"/>
                <a:tab pos="1076325" algn="l"/>
                <a:tab pos="1701800" algn="l"/>
              </a:tabLst>
            </a:pPr>
            <a:r>
              <a:rPr lang="hr-HR" sz="1600" dirty="0" smtClean="0"/>
              <a:t>			- GREDA</a:t>
            </a:r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701800" algn="l"/>
              </a:tabLst>
            </a:pPr>
            <a:r>
              <a:rPr lang="hr-HR" sz="1600" dirty="0" smtClean="0"/>
              <a:t>			- PREGRADNI ZID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2. DETALJ STROPNE PLOČE</a:t>
            </a:r>
          </a:p>
          <a:p>
            <a:pPr>
              <a:tabLst>
                <a:tab pos="180975" algn="l"/>
                <a:tab pos="1076325" algn="l"/>
                <a:tab pos="1701800" algn="l"/>
              </a:tabLst>
            </a:pPr>
            <a:r>
              <a:rPr lang="hr-HR" sz="1600" dirty="0" smtClean="0"/>
              <a:t>			- PRAZAN PROSTOR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7215206" y="3000372"/>
            <a:ext cx="642942" cy="114300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170" name="Picture 2" descr="E:\GFOS\audiotorne\materijal\mat_12\09_zidgreda.jpg"/>
          <p:cNvPicPr>
            <a:picLocks noChangeAspect="1" noChangeArrowheads="1"/>
          </p:cNvPicPr>
          <p:nvPr/>
        </p:nvPicPr>
        <p:blipFill>
          <a:blip r:embed="rId4" cstate="print"/>
          <a:srcRect l="17697" r="16738"/>
          <a:stretch>
            <a:fillRect/>
          </a:stretch>
        </p:blipFill>
        <p:spPr bwMode="auto">
          <a:xfrm rot="5400000">
            <a:off x="1322683" y="2392037"/>
            <a:ext cx="2196821" cy="44136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701800" algn="l"/>
                <a:tab pos="2155825" algn="l"/>
              </a:tabLst>
            </a:pPr>
            <a:r>
              <a:rPr lang="hr-HR" sz="1600" dirty="0" smtClean="0"/>
              <a:t>			- VRTA + ZID U POGLEDU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DETALJ STROPNE PLOČE</a:t>
            </a:r>
          </a:p>
          <a:p>
            <a:pPr>
              <a:tabLst>
                <a:tab pos="180975" algn="l"/>
                <a:tab pos="1076325" algn="l"/>
                <a:tab pos="1701800" algn="l"/>
              </a:tabLst>
            </a:pPr>
            <a:r>
              <a:rPr lang="hr-HR" sz="1600" dirty="0" smtClean="0"/>
              <a:t>			- GREDA + NADVOJ VRATA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7286644" y="2285992"/>
            <a:ext cx="642942" cy="5715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D:\01_Natasa_faks\03_priprema\01_ELVIS\01_ELVIS_AUDITORNE\materijal\mat_12\03_zaboravljena visin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3" r="17742" b="15628"/>
          <a:stretch/>
        </p:blipFill>
        <p:spPr bwMode="auto">
          <a:xfrm rot="5400000">
            <a:off x="548142" y="2040708"/>
            <a:ext cx="3511475" cy="4036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611313" algn="l"/>
              </a:tabLst>
            </a:pPr>
            <a:r>
              <a:rPr lang="hr-HR" sz="1600" dirty="0" smtClean="0"/>
              <a:t>			- VRATA + ZID U POGLEDU</a:t>
            </a:r>
          </a:p>
          <a:p>
            <a:pPr>
              <a:tabLst>
                <a:tab pos="180975" algn="l"/>
                <a:tab pos="1076325" algn="l"/>
              </a:tabLst>
            </a:pPr>
            <a:r>
              <a:rPr lang="hr-HR" sz="1600" dirty="0" smtClean="0"/>
              <a:t>1. DETALJ STROPNE PLOČE</a:t>
            </a:r>
          </a:p>
          <a:p>
            <a:pPr>
              <a:tabLst>
                <a:tab pos="180975" algn="l"/>
                <a:tab pos="1076325" algn="l"/>
                <a:tab pos="1611313" algn="l"/>
              </a:tabLst>
            </a:pPr>
            <a:r>
              <a:rPr lang="hr-HR" sz="1600" dirty="0" smtClean="0"/>
              <a:t>			- NADVOJ PROZOR</a:t>
            </a:r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r>
              <a:rPr lang="hr-HR" sz="1600" dirty="0" smtClean="0"/>
              <a:t>2. SVJETLARNIK	</a:t>
            </a:r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r>
              <a:rPr lang="hr-HR" sz="1600" dirty="0" smtClean="0"/>
              <a:t>3. STUBIŠTE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7286644" y="1285860"/>
            <a:ext cx="642942" cy="71438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218" name="Picture 2" descr="E:\GFOS\audiotorne\materijal\mat_12\11_svjetlarnik.jpg"/>
          <p:cNvPicPr>
            <a:picLocks noChangeAspect="1" noChangeArrowheads="1"/>
          </p:cNvPicPr>
          <p:nvPr/>
        </p:nvPicPr>
        <p:blipFill>
          <a:blip r:embed="rId4" cstate="print"/>
          <a:srcRect t="10084" b="10278"/>
          <a:stretch>
            <a:fillRect/>
          </a:stretch>
        </p:blipFill>
        <p:spPr bwMode="auto">
          <a:xfrm rot="5400000">
            <a:off x="376821" y="2694957"/>
            <a:ext cx="3714776" cy="389697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701800" algn="l"/>
                <a:tab pos="2155825" algn="l"/>
              </a:tabLst>
            </a:pPr>
            <a:r>
              <a:rPr lang="hr-HR" sz="1600" dirty="0" smtClean="0"/>
              <a:t>DETALJ STUBIŠTA PREMA KATU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5786446" y="2143116"/>
            <a:ext cx="642942" cy="5715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D:\01_Natasa_faks\03_priprema\01_ELVIS\01_ELVIS_AUDITORNE\materijal\mat_12\04_špcetak stubist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23485" b="22821"/>
          <a:stretch/>
        </p:blipFill>
        <p:spPr bwMode="auto">
          <a:xfrm>
            <a:off x="295996" y="1883474"/>
            <a:ext cx="4026047" cy="30910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701800" algn="l"/>
                <a:tab pos="2155825" algn="l"/>
              </a:tabLst>
            </a:pPr>
            <a:r>
              <a:rPr lang="hr-HR" sz="1600" dirty="0" smtClean="0"/>
              <a:t>DETALJ STUBIŠTA PREMA PODRUMU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7072330" y="2071678"/>
            <a:ext cx="642942" cy="5715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2" name="Picture 2" descr="D:\01_Natasa_faks\03_priprema\01_ELVIS\01_ELVIS_AUDITORNE\materijal\mat_12\05_kraj stubist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0" r="22156" b="30162"/>
          <a:stretch/>
        </p:blipFill>
        <p:spPr bwMode="auto">
          <a:xfrm>
            <a:off x="299090" y="2071678"/>
            <a:ext cx="3923191" cy="282658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701800" algn="l"/>
                <a:tab pos="2155825" algn="l"/>
              </a:tabLst>
            </a:pPr>
            <a:r>
              <a:rPr lang="hr-HR" sz="1600" dirty="0" smtClean="0"/>
              <a:t>DETALJ STROPNE PLOČE PREMA </a:t>
            </a:r>
          </a:p>
          <a:p>
            <a:pPr>
              <a:tabLst>
                <a:tab pos="180975" algn="l"/>
                <a:tab pos="1076325" algn="l"/>
                <a:tab pos="1701800" algn="l"/>
                <a:tab pos="2155825" algn="l"/>
              </a:tabLst>
            </a:pPr>
            <a:r>
              <a:rPr lang="hr-HR" sz="1600" dirty="0" smtClean="0"/>
              <a:t>OTVORU STUBIŠTA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6156543" y="1568507"/>
            <a:ext cx="642942" cy="85763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46" name="Picture 2" descr="D:\01_Natasa_faks\03_priprema\01_ELVIS\01_ELVIS_AUDITORNE\materijal\mat_12\06_rup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r="10409"/>
          <a:stretch/>
        </p:blipFill>
        <p:spPr bwMode="auto">
          <a:xfrm rot="5400000">
            <a:off x="1102463" y="2033416"/>
            <a:ext cx="2400059" cy="40390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701800" algn="l"/>
                <a:tab pos="2155825" algn="l"/>
              </a:tabLst>
            </a:pPr>
            <a:r>
              <a:rPr lang="hr-HR" sz="1600" dirty="0" smtClean="0"/>
              <a:t>DETALJ STROPNE PLOČE TERASE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6143636" y="785794"/>
            <a:ext cx="642942" cy="57150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170" name="Picture 2" descr="D:\01_Natasa_faks\03_priprema\01_ELVIS\01_ELVIS_AUDITORNE\materijal\mat_12\07_kra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r="11190" b="21514"/>
          <a:stretch/>
        </p:blipFill>
        <p:spPr bwMode="auto">
          <a:xfrm rot="5400000">
            <a:off x="797389" y="1988123"/>
            <a:ext cx="2880875" cy="389042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562" r="3819"/>
          <a:stretch>
            <a:fillRect/>
          </a:stretch>
        </p:blipFill>
        <p:spPr bwMode="auto">
          <a:xfrm>
            <a:off x="4322044" y="0"/>
            <a:ext cx="4821955" cy="6858000"/>
          </a:xfrm>
          <a:prstGeom prst="rect">
            <a:avLst/>
          </a:prstGeom>
          <a:noFill/>
        </p:spPr>
      </p:pic>
      <p:pic>
        <p:nvPicPr>
          <p:cNvPr id="10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286776" y="357166"/>
            <a:ext cx="642942" cy="467595"/>
          </a:xfrm>
          <a:prstGeom prst="rect">
            <a:avLst/>
          </a:prstGeom>
          <a:noFill/>
        </p:spPr>
      </p:pic>
      <p:sp>
        <p:nvSpPr>
          <p:cNvPr id="7" name="TextBox 8"/>
          <p:cNvSpPr txBox="1"/>
          <p:nvPr/>
        </p:nvSpPr>
        <p:spPr>
          <a:xfrm>
            <a:off x="285720" y="214290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2155825" algn="l"/>
              </a:tabLst>
            </a:pPr>
            <a:r>
              <a:rPr lang="hr-HR" sz="1600" dirty="0" smtClean="0"/>
              <a:t>DETALJ ULAZNOG STUBIŠTA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  <p:sp>
        <p:nvSpPr>
          <p:cNvPr id="6" name="Elipsa 5"/>
          <p:cNvSpPr/>
          <p:nvPr/>
        </p:nvSpPr>
        <p:spPr>
          <a:xfrm>
            <a:off x="6429388" y="4572008"/>
            <a:ext cx="642942" cy="128588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43" name="Picture 3" descr="E:\GFOS\audiotorne\materijal\mat_12\16_vanjsko stubiste.jpg"/>
          <p:cNvPicPr>
            <a:picLocks noChangeAspect="1" noChangeArrowheads="1"/>
          </p:cNvPicPr>
          <p:nvPr/>
        </p:nvPicPr>
        <p:blipFill>
          <a:blip r:embed="rId4" cstate="print"/>
          <a:srcRect l="12850" r="14868" b="1769"/>
          <a:stretch>
            <a:fillRect/>
          </a:stretch>
        </p:blipFill>
        <p:spPr bwMode="auto">
          <a:xfrm rot="5400000">
            <a:off x="1209555" y="1719347"/>
            <a:ext cx="2338343" cy="418601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za sljedeći put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285720" y="357166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tabLst>
                <a:tab pos="180975" algn="l"/>
              </a:tabLst>
            </a:pPr>
            <a:r>
              <a:rPr lang="hr-HR" sz="2400" b="1" dirty="0" smtClean="0"/>
              <a:t>KOME JE POTREBAN PLAN OPLATE?</a:t>
            </a:r>
          </a:p>
          <a:p>
            <a:pPr marL="342900" indent="-342900">
              <a:tabLst>
                <a:tab pos="180975" algn="l"/>
              </a:tabLst>
            </a:pPr>
            <a:r>
              <a:rPr lang="hr-HR" sz="2400" b="1" dirty="0" smtClean="0"/>
              <a:t>	</a:t>
            </a:r>
            <a:r>
              <a:rPr lang="hr-HR" sz="2400" b="1" dirty="0" smtClean="0">
                <a:solidFill>
                  <a:srgbClr val="FF0000"/>
                </a:solidFill>
              </a:rPr>
              <a:t>	</a:t>
            </a:r>
            <a:endParaRPr lang="hr-HR" sz="2400" dirty="0"/>
          </a:p>
        </p:txBody>
      </p:sp>
      <p:pic>
        <p:nvPicPr>
          <p:cNvPr id="2055" name="Picture 7" descr="E:\GFOS\audiotorne\materijal\mat_11\tes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143536" cy="343170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11560" y="83671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tabLst>
                <a:tab pos="180975" algn="l"/>
              </a:tabLst>
            </a:pPr>
            <a:r>
              <a:rPr lang="hr-HR" sz="2400" b="1" dirty="0" smtClean="0">
                <a:solidFill>
                  <a:srgbClr val="FF0000"/>
                </a:solidFill>
              </a:rPr>
              <a:t>TESARIMA</a:t>
            </a:r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  <a:p>
            <a:pPr marL="342900" indent="-342900">
              <a:tabLst>
                <a:tab pos="180975" algn="l"/>
              </a:tabLst>
            </a:pPr>
            <a:endParaRPr lang="hr-HR" b="1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23528" y="4941168"/>
            <a:ext cx="4536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tabLst>
                <a:tab pos="180975" algn="l"/>
              </a:tabLst>
            </a:pPr>
            <a:r>
              <a:rPr lang="hr-HR" sz="2400" b="1" dirty="0" smtClean="0"/>
              <a:t>2.  ŠTO BI BILO BITNO ZA TESARE U NAŠEM PROJEKTU?</a:t>
            </a:r>
            <a:endParaRPr lang="hr-HR" sz="2400" dirty="0" smtClean="0"/>
          </a:p>
          <a:p>
            <a:pPr>
              <a:tabLst>
                <a:tab pos="363538" algn="l"/>
              </a:tabLst>
            </a:pPr>
            <a:r>
              <a:rPr lang="hr-H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683568" y="573325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BETON, ARMIRANI BETON, (stropovi, stubišta, serklaži, grede…)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GFOS\audiotorne\materijal\mat_12\02_presjek_detalji.jpg"/>
          <p:cNvPicPr>
            <a:picLocks noChangeAspect="1" noChangeArrowheads="1"/>
          </p:cNvPicPr>
          <p:nvPr/>
        </p:nvPicPr>
        <p:blipFill>
          <a:blip r:embed="rId2" cstate="print"/>
          <a:srcRect l="3767" r="4442"/>
          <a:stretch>
            <a:fillRect/>
          </a:stretch>
        </p:blipFill>
        <p:spPr bwMode="auto">
          <a:xfrm>
            <a:off x="4357686" y="-10674"/>
            <a:ext cx="4786314" cy="6868674"/>
          </a:xfrm>
          <a:prstGeom prst="rect">
            <a:avLst/>
          </a:prstGeom>
          <a:noFill/>
        </p:spPr>
      </p:pic>
      <p:pic>
        <p:nvPicPr>
          <p:cNvPr id="5" name="Picture 3" descr="C:\Documents and Settings\Ivana\Desktop\nastava\elementi visokogradnje\EV1\vježbe\audiotorne\materijal\mat_1\IDEJNI.jpg"/>
          <p:cNvPicPr>
            <a:picLocks noChangeAspect="1" noChangeArrowheads="1"/>
          </p:cNvPicPr>
          <p:nvPr/>
        </p:nvPicPr>
        <p:blipFill>
          <a:blip r:embed="rId3" cstate="print"/>
          <a:srcRect l="78602" t="13909" r="11202" b="75801"/>
          <a:stretch>
            <a:fillRect/>
          </a:stretch>
        </p:blipFill>
        <p:spPr bwMode="auto">
          <a:xfrm>
            <a:off x="8427237" y="263151"/>
            <a:ext cx="642942" cy="467595"/>
          </a:xfrm>
          <a:prstGeom prst="rect">
            <a:avLst/>
          </a:prstGeom>
          <a:noFill/>
        </p:spPr>
      </p:pic>
      <p:sp>
        <p:nvSpPr>
          <p:cNvPr id="6" name="TextBox 8"/>
          <p:cNvSpPr txBox="1"/>
          <p:nvPr/>
        </p:nvSpPr>
        <p:spPr>
          <a:xfrm>
            <a:off x="285720" y="214290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PLAN OPLATE PODRUMA  M 1:50</a:t>
            </a:r>
          </a:p>
          <a:p>
            <a:pPr>
              <a:tabLst>
                <a:tab pos="180975" algn="l"/>
                <a:tab pos="1076325" algn="l"/>
              </a:tabLst>
            </a:pPr>
            <a:endParaRPr lang="hr-HR" sz="1600" dirty="0" smtClean="0"/>
          </a:p>
          <a:p>
            <a:pPr>
              <a:tabLst>
                <a:tab pos="180975" algn="l"/>
                <a:tab pos="1076325" algn="l"/>
                <a:tab pos="1701800" algn="l"/>
                <a:tab pos="2155825" algn="l"/>
              </a:tabLst>
            </a:pPr>
            <a:r>
              <a:rPr lang="hr-HR" sz="1600" dirty="0" smtClean="0"/>
              <a:t>		</a:t>
            </a:r>
          </a:p>
          <a:p>
            <a:pPr>
              <a:tabLst>
                <a:tab pos="180975" algn="l"/>
              </a:tabLst>
            </a:pPr>
            <a:r>
              <a:rPr lang="hr-HR" sz="1600" dirty="0" smtClean="0"/>
              <a:t>  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8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FOS\audiotorne\materijal\mat_11\kal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621182" cy="2714644"/>
          </a:xfrm>
          <a:prstGeom prst="rect">
            <a:avLst/>
          </a:prstGeom>
          <a:noFill/>
        </p:spPr>
      </p:pic>
      <p:pic>
        <p:nvPicPr>
          <p:cNvPr id="2051" name="Picture 3" descr="E:\GFOS\audiotorne\materijal\mat_11\kalup2.jpg"/>
          <p:cNvPicPr>
            <a:picLocks noChangeAspect="1" noChangeArrowheads="1"/>
          </p:cNvPicPr>
          <p:nvPr/>
        </p:nvPicPr>
        <p:blipFill>
          <a:blip r:embed="rId3" cstate="print"/>
          <a:srcRect l="7469" r="10373" b="8944"/>
          <a:stretch>
            <a:fillRect/>
          </a:stretch>
        </p:blipFill>
        <p:spPr bwMode="auto">
          <a:xfrm>
            <a:off x="428596" y="3929066"/>
            <a:ext cx="3143272" cy="2490850"/>
          </a:xfrm>
          <a:prstGeom prst="rect">
            <a:avLst/>
          </a:prstGeom>
          <a:noFill/>
        </p:spPr>
      </p:pic>
      <p:pic>
        <p:nvPicPr>
          <p:cNvPr id="2052" name="Picture 4" descr="E:\GFOS\audiotorne\materijal\mat_11\kalup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1668" y="571480"/>
            <a:ext cx="4871932" cy="4000528"/>
          </a:xfrm>
          <a:prstGeom prst="rect">
            <a:avLst/>
          </a:prstGeom>
          <a:noFill/>
        </p:spPr>
      </p:pic>
      <p:sp>
        <p:nvSpPr>
          <p:cNvPr id="6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kalup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GFOS\audiotorne\materijal\mat_11\kalup4.jpg"/>
          <p:cNvPicPr>
            <a:picLocks noChangeAspect="1" noChangeArrowheads="1"/>
          </p:cNvPicPr>
          <p:nvPr/>
        </p:nvPicPr>
        <p:blipFill>
          <a:blip r:embed="rId2" cstate="print"/>
          <a:srcRect l="2941" t="10417" r="2940" b="6249"/>
          <a:stretch>
            <a:fillRect/>
          </a:stretch>
        </p:blipFill>
        <p:spPr bwMode="auto">
          <a:xfrm>
            <a:off x="1428728" y="0"/>
            <a:ext cx="3071834" cy="3071834"/>
          </a:xfrm>
          <a:prstGeom prst="rect">
            <a:avLst/>
          </a:prstGeom>
          <a:noFill/>
        </p:spPr>
      </p:pic>
      <p:pic>
        <p:nvPicPr>
          <p:cNvPr id="3075" name="Picture 3" descr="E:\GFOS\audiotorne\materijal\mat_11\kalup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523" y="500042"/>
            <a:ext cx="3653477" cy="5286382"/>
          </a:xfrm>
          <a:prstGeom prst="rect">
            <a:avLst/>
          </a:prstGeom>
          <a:noFill/>
        </p:spPr>
      </p:pic>
      <p:pic>
        <p:nvPicPr>
          <p:cNvPr id="3076" name="Picture 4" descr="E:\GFOS\audiotorne\materijal\mat_11\kalup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425" y="3357562"/>
            <a:ext cx="4729214" cy="2932113"/>
          </a:xfrm>
          <a:prstGeom prst="rect">
            <a:avLst/>
          </a:prstGeom>
          <a:noFill/>
        </p:spPr>
      </p:pic>
      <p:sp>
        <p:nvSpPr>
          <p:cNvPr id="10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oplata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3635896" y="5949286"/>
            <a:ext cx="5328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dirty="0" smtClean="0">
                <a:solidFill>
                  <a:srgbClr val="FF0000"/>
                </a:solidFill>
              </a:rPr>
              <a:t>oplata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5128" name="Picture 8" descr="E:\GFOS\audiotorne\materijal\mat_11\tesa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290"/>
            <a:ext cx="5250777" cy="3503252"/>
          </a:xfrm>
          <a:prstGeom prst="rect">
            <a:avLst/>
          </a:prstGeom>
          <a:noFill/>
        </p:spPr>
      </p:pic>
      <p:pic>
        <p:nvPicPr>
          <p:cNvPr id="5127" name="Picture 7" descr="E:\GFOS\audiotorne\materijal\mat_11\tesa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5428786" cy="3622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/>
          <p:nvPr/>
        </p:nvSpPr>
        <p:spPr>
          <a:xfrm>
            <a:off x="285720" y="357166"/>
            <a:ext cx="86439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tabLst>
                <a:tab pos="180975" algn="l"/>
              </a:tabLst>
            </a:pPr>
            <a:r>
              <a:rPr lang="hr-HR" sz="2400" b="1" dirty="0" smtClean="0"/>
              <a:t>3. KAKO PRIKAZUJEMO OPLATU U NACRTIMA?</a:t>
            </a:r>
          </a:p>
          <a:p>
            <a:pPr marL="342900" indent="-342900">
              <a:tabLst>
                <a:tab pos="180975" algn="l"/>
              </a:tabLst>
            </a:pPr>
            <a:endParaRPr lang="hr-HR" sz="2400" b="1" dirty="0" smtClean="0">
              <a:solidFill>
                <a:srgbClr val="FF0000"/>
              </a:solidFill>
            </a:endParaRPr>
          </a:p>
          <a:p>
            <a:pPr marL="342900" indent="-342900">
              <a:tabLst>
                <a:tab pos="180975" algn="l"/>
              </a:tabLst>
            </a:pPr>
            <a:r>
              <a:rPr lang="hr-HR" sz="2000" dirty="0" smtClean="0"/>
              <a:t>		U izvedbenim projektima, </a:t>
            </a:r>
            <a:r>
              <a:rPr lang="hr-HR" sz="2000" dirty="0" smtClean="0">
                <a:solidFill>
                  <a:srgbClr val="FF0000"/>
                </a:solidFill>
              </a:rPr>
              <a:t>detaljnim prikazom betona</a:t>
            </a:r>
            <a:r>
              <a:rPr lang="hr-HR" sz="2000" dirty="0" smtClean="0"/>
              <a:t>, odnosno armiranog betona.</a:t>
            </a:r>
          </a:p>
          <a:p>
            <a:pPr marL="342900" indent="-342900">
              <a:tabLst>
                <a:tab pos="180975" algn="l"/>
              </a:tabLst>
            </a:pPr>
            <a:endParaRPr lang="hr-HR" sz="2000" dirty="0" smtClean="0"/>
          </a:p>
          <a:p>
            <a:pPr marL="342900" indent="-342900">
              <a:tabLst>
                <a:tab pos="180975" algn="l"/>
              </a:tabLst>
            </a:pPr>
            <a:r>
              <a:rPr lang="hr-HR" sz="2000" dirty="0" smtClean="0"/>
              <a:t>		Prikazujemo </a:t>
            </a:r>
            <a:r>
              <a:rPr lang="hr-HR" sz="2000" dirty="0" smtClean="0">
                <a:solidFill>
                  <a:srgbClr val="FF0000"/>
                </a:solidFill>
              </a:rPr>
              <a:t>PODGLED i PREVALJENI PRESJEK</a:t>
            </a:r>
            <a:r>
              <a:rPr lang="hr-HR" sz="2000" dirty="0" smtClean="0"/>
              <a:t> betonskih i armirano betonskih elemenata pojedine etaže.</a:t>
            </a:r>
          </a:p>
          <a:p>
            <a:pPr marL="342900" indent="-342900">
              <a:tabLst>
                <a:tab pos="180975" algn="l"/>
              </a:tabLst>
            </a:pPr>
            <a:r>
              <a:rPr lang="hr-HR" sz="2400" b="1" dirty="0" smtClean="0">
                <a:solidFill>
                  <a:srgbClr val="FF0000"/>
                </a:solidFill>
              </a:rPr>
              <a:t>		</a:t>
            </a:r>
          </a:p>
          <a:p>
            <a:pPr marL="342900" indent="-342900">
              <a:tabLst>
                <a:tab pos="180975" algn="l"/>
              </a:tabLst>
            </a:pPr>
            <a:r>
              <a:rPr lang="hr-HR" b="1" dirty="0" smtClean="0">
                <a:solidFill>
                  <a:srgbClr val="FF0000"/>
                </a:solidFill>
              </a:rPr>
              <a:t>	</a:t>
            </a:r>
            <a:r>
              <a:rPr lang="hr-HR" sz="2000" b="1" dirty="0" smtClean="0">
                <a:solidFill>
                  <a:srgbClr val="FF0000"/>
                </a:solidFill>
              </a:rPr>
              <a:t>	</a:t>
            </a:r>
            <a:r>
              <a:rPr lang="hr-HR" sz="3200" b="1" dirty="0" smtClean="0">
                <a:solidFill>
                  <a:srgbClr val="FF0000"/>
                </a:solidFill>
              </a:rPr>
              <a:t>NE CRTAMO </a:t>
            </a:r>
            <a:r>
              <a:rPr lang="hr-HR" sz="3200" b="1" dirty="0" smtClean="0">
                <a:solidFill>
                  <a:srgbClr val="FF0000"/>
                </a:solidFill>
              </a:rPr>
              <a:t>OPLATU</a:t>
            </a:r>
            <a:r>
              <a:rPr lang="en-US" sz="3200" b="1" dirty="0" smtClean="0">
                <a:solidFill>
                  <a:srgbClr val="FF0000"/>
                </a:solidFill>
              </a:rPr>
              <a:t>!!!</a:t>
            </a:r>
            <a:r>
              <a:rPr lang="hr-HR" sz="2400" b="1" dirty="0" smtClean="0">
                <a:solidFill>
                  <a:srgbClr val="FF0000"/>
                </a:solidFill>
              </a:rPr>
              <a:t>	</a:t>
            </a:r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470</Words>
  <Application>Microsoft Office PowerPoint</Application>
  <PresentationFormat>On-screen Show (4:3)</PresentationFormat>
  <Paragraphs>307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Ivana Brkanić</cp:lastModifiedBy>
  <cp:revision>6</cp:revision>
  <dcterms:created xsi:type="dcterms:W3CDTF">2006-08-16T00:00:00Z</dcterms:created>
  <dcterms:modified xsi:type="dcterms:W3CDTF">2014-12-15T07:37:59Z</dcterms:modified>
</cp:coreProperties>
</file>