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6"/>
  </p:notesMasterIdLst>
  <p:handoutMasterIdLst>
    <p:handoutMasterId r:id="rId17"/>
  </p:handoutMasterIdLst>
  <p:sldIdLst>
    <p:sldId id="607" r:id="rId2"/>
    <p:sldId id="658" r:id="rId3"/>
    <p:sldId id="659" r:id="rId4"/>
    <p:sldId id="657" r:id="rId5"/>
    <p:sldId id="599" r:id="rId6"/>
    <p:sldId id="660" r:id="rId7"/>
    <p:sldId id="664" r:id="rId8"/>
    <p:sldId id="665" r:id="rId9"/>
    <p:sldId id="666" r:id="rId10"/>
    <p:sldId id="663" r:id="rId11"/>
    <p:sldId id="669" r:id="rId12"/>
    <p:sldId id="668" r:id="rId13"/>
    <p:sldId id="667" r:id="rId14"/>
    <p:sldId id="670" r:id="rId15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6" autoAdjust="0"/>
    <p:restoredTop sz="85369" autoAdjust="0"/>
  </p:normalViewPr>
  <p:slideViewPr>
    <p:cSldViewPr>
      <p:cViewPr varScale="1">
        <p:scale>
          <a:sx n="120" d="100"/>
          <a:sy n="120" d="100"/>
        </p:scale>
        <p:origin x="6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81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</a:t>
            </a:r>
            <a:r>
              <a:rPr lang="en-GB" dirty="0" err="1" smtClean="0"/>
              <a:t>županijskim</a:t>
            </a:r>
            <a:r>
              <a:rPr lang="en-GB" dirty="0" smtClean="0"/>
              <a:t> </a:t>
            </a:r>
            <a:r>
              <a:rPr lang="en-GB" dirty="0" err="1" smtClean="0"/>
              <a:t>planom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općine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izdvojeno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izvan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središnjeg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naselja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velikog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slučaju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zagrebačkog</a:t>
            </a:r>
            <a:r>
              <a:rPr lang="en-GB" baseline="0" dirty="0" smtClean="0"/>
              <a:t> GUP-a)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neuređene</a:t>
            </a:r>
            <a:r>
              <a:rPr lang="en-GB" dirty="0" smtClean="0"/>
              <a:t> </a:t>
            </a:r>
            <a:r>
              <a:rPr lang="en-GB" dirty="0" err="1" smtClean="0"/>
              <a:t>dijelove</a:t>
            </a:r>
            <a:r>
              <a:rPr lang="en-GB" dirty="0" smtClean="0"/>
              <a:t> </a:t>
            </a:r>
            <a:r>
              <a:rPr lang="en-GB" dirty="0" err="1" smtClean="0"/>
              <a:t>građevinskog</a:t>
            </a:r>
            <a:r>
              <a:rPr lang="en-GB" dirty="0" smtClean="0"/>
              <a:t> </a:t>
            </a:r>
            <a:r>
              <a:rPr lang="en-GB" dirty="0" err="1" smtClean="0"/>
              <a:t>područja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izgrađene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dijelove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građevinskog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planirane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preobrazbu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sanaciju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PPU-</a:t>
            </a:r>
            <a:r>
              <a:rPr lang="en-GB" dirty="0" err="1" smtClean="0"/>
              <a:t>om</a:t>
            </a:r>
            <a:r>
              <a:rPr lang="en-GB" dirty="0" smtClean="0"/>
              <a:t>, </a:t>
            </a:r>
            <a:r>
              <a:rPr lang="en-GB" dirty="0" err="1" smtClean="0"/>
              <a:t>odnosno</a:t>
            </a:r>
            <a:r>
              <a:rPr lang="en-GB" dirty="0" smtClean="0"/>
              <a:t> GUP-</a:t>
            </a:r>
            <a:r>
              <a:rPr lang="en-GB" dirty="0" err="1" smtClean="0"/>
              <a:t>om</a:t>
            </a:r>
            <a:endParaRPr lang="en-GB" dirty="0" smtClean="0"/>
          </a:p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vi-VN" dirty="0" smtClean="0"/>
              <a:t>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hr-HR" dirty="0" smtClean="0"/>
              <a:t>- PRVA podjela</a:t>
            </a:r>
          </a:p>
          <a:p>
            <a:pPr rtl="0"/>
            <a:r>
              <a:rPr lang="vi-VN" dirty="0" smtClean="0"/>
              <a:t>- </a:t>
            </a:r>
            <a:r>
              <a:rPr lang="vi-VN" dirty="0" smtClean="0"/>
              <a:t>i prostorno planiranje i urbanizam su suštinski propisivanje pravila igre u prostoru</a:t>
            </a:r>
          </a:p>
          <a:p>
            <a:pPr rtl="0"/>
            <a:r>
              <a:rPr lang="vi-VN" dirty="0" smtClean="0"/>
              <a:t>- urbanizam je podvrsta prostornog planiranja koje se, malo pojednostavljeno, bavi pravilima igre na površinama unutar naselja</a:t>
            </a:r>
          </a:p>
          <a:p>
            <a:pPr rtl="0"/>
            <a:r>
              <a:rPr lang="vi-VN" dirty="0" smtClean="0"/>
              <a:t>- dok se prostorno planiranje bavi pravilima igre ukupnog prostora, odnosno teritorija, pri čemu su naselja prikazana ili kao točke ili kao poligoni, </a:t>
            </a:r>
            <a:r>
              <a:rPr lang="en-GB" dirty="0" err="1" smtClean="0"/>
              <a:t>ovisno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mjerilu</a:t>
            </a:r>
            <a:r>
              <a:rPr lang="en-GB" baseline="0" dirty="0" smtClean="0"/>
              <a:t>, </a:t>
            </a:r>
            <a:r>
              <a:rPr lang="vi-VN" dirty="0" smtClean="0"/>
              <a:t>ali bez njihove unutrašnje strukture – samo žute fleke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hr-HR" dirty="0" smtClean="0"/>
              <a:t> DRUGA podjela</a:t>
            </a:r>
          </a:p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en-GB" dirty="0" smtClean="0"/>
              <a:t>s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 prostornog uređenja dijeli se fundamentalno na dva sektora: one koji moraju misliti i one koji ne smiju misliti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planiranja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piše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crta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smišlja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donosi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čita što je u planovima napisano i nacrtano, pa po pročitanom postupa prema strankama,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dozvolu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tradicionalna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stručna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gradnju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smjernice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-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provedbeni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međuvremenu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zakonskim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provedbe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PPU je k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parcijalno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najniža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razina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uvijek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razmatra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ukupan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teritorij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ne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građevinsko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naselja</a:t>
            </a:r>
            <a:r>
              <a:rPr lang="hr-H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PPŽ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urbanistički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cijelosti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dozvole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njemu</a:t>
            </a:r>
            <a:endParaRPr lang="en-GB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>
              <a:buFontTx/>
              <a:buChar char="-"/>
            </a:pPr>
            <a:r>
              <a:rPr lang="en-GB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isključivo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strateški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PRRH,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uređenja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DPU? 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DPU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hr-HR" dirty="0" smtClean="0"/>
              <a:t> TREĆA podjela</a:t>
            </a:r>
          </a:p>
          <a:p>
            <a:pPr rtl="0">
              <a:buFontTx/>
              <a:buChar char="-"/>
            </a:pPr>
            <a:r>
              <a:rPr lang="en-GB" dirty="0" smtClean="0"/>
              <a:t> </a:t>
            </a:r>
            <a:r>
              <a:rPr lang="vi-VN" dirty="0" smtClean="0"/>
              <a:t>osnovna hijerarhija sustava prostornog uređenja: tri razine: nacionalna, regionalna, lokalna</a:t>
            </a:r>
            <a:endParaRPr lang="en-GB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radi</a:t>
            </a:r>
            <a:r>
              <a:rPr lang="en-GB" baseline="0" dirty="0" smtClean="0"/>
              <a:t> se o </a:t>
            </a:r>
            <a:r>
              <a:rPr lang="en-GB" baseline="0" dirty="0" err="1" smtClean="0"/>
              <a:t>podjeli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važećeg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Zakona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prostornom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uređenju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 </a:t>
            </a:r>
            <a:r>
              <a:rPr lang="en-GB" dirty="0" err="1" smtClean="0"/>
              <a:t>dokument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Strategija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razvoja</a:t>
            </a:r>
            <a:r>
              <a:rPr lang="en-GB" baseline="0" dirty="0" smtClean="0"/>
              <a:t> RH,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prostorni</a:t>
            </a:r>
            <a:r>
              <a:rPr lang="en-GB" baseline="0" dirty="0" smtClean="0"/>
              <a:t> plan, a </a:t>
            </a:r>
            <a:r>
              <a:rPr lang="en-GB" baseline="0" dirty="0" err="1" smtClean="0"/>
              <a:t>ovdje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navode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planova</a:t>
            </a:r>
            <a:endParaRPr lang="en-GB" baseline="0" dirty="0" smtClean="0"/>
          </a:p>
          <a:p>
            <a:pPr rtl="0">
              <a:buFontTx/>
              <a:buNone/>
            </a:pPr>
            <a:endParaRPr lang="vi-VN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 DPPR </a:t>
            </a:r>
            <a:r>
              <a:rPr lang="en-GB" dirty="0" err="1" smtClean="0"/>
              <a:t>još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postoji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predvidio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aktualni</a:t>
            </a:r>
            <a:r>
              <a:rPr lang="en-GB" dirty="0" smtClean="0"/>
              <a:t> ZPU,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kojim</a:t>
            </a:r>
            <a:r>
              <a:rPr lang="en-GB" dirty="0" smtClean="0"/>
              <a:t> je </a:t>
            </a:r>
            <a:r>
              <a:rPr lang="en-GB" dirty="0" err="1" smtClean="0"/>
              <a:t>propisano</a:t>
            </a:r>
            <a:r>
              <a:rPr lang="en-GB" baseline="0" dirty="0" smtClean="0"/>
              <a:t> da </a:t>
            </a:r>
            <a:r>
              <a:rPr lang="en-GB" baseline="0" dirty="0" err="1" smtClean="0"/>
              <a:t>treba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donesen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najkasnije</a:t>
            </a:r>
            <a:r>
              <a:rPr lang="en-GB" baseline="0" dirty="0" smtClean="0"/>
              <a:t> do 31.12.2019., </a:t>
            </a:r>
            <a:r>
              <a:rPr lang="en-GB" baseline="0" dirty="0" err="1" smtClean="0"/>
              <a:t>dakle</a:t>
            </a:r>
            <a:r>
              <a:rPr lang="en-GB" baseline="0" dirty="0" smtClean="0"/>
              <a:t> </a:t>
            </a:r>
            <a:r>
              <a:rPr lang="hr-HR" baseline="0" dirty="0" smtClean="0"/>
              <a:t>dobro kasni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Sabor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ZERP-a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epikontinentalnog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obavezno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pojaseve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nacionalnog</a:t>
            </a:r>
            <a:r>
              <a:rPr lang="en-GB" baseline="0" dirty="0" smtClean="0"/>
              <a:t> parka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parka </a:t>
            </a:r>
            <a:r>
              <a:rPr lang="en-GB" baseline="0" dirty="0" err="1" smtClean="0"/>
              <a:t>prirode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slijedom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obaveze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određene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parkove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posebnim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zakonom</a:t>
            </a:r>
            <a:r>
              <a:rPr lang="en-GB" baseline="0" dirty="0" smtClean="0"/>
              <a:t> (o </a:t>
            </a:r>
            <a:r>
              <a:rPr lang="en-GB" baseline="0" dirty="0" err="1" smtClean="0"/>
              <a:t>zaštiti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prirode</a:t>
            </a:r>
            <a:r>
              <a:rPr lang="en-GB" baseline="0" dirty="0" smtClean="0"/>
              <a:t>), a </a:t>
            </a:r>
            <a:r>
              <a:rPr lang="en-GB" baseline="0" dirty="0" err="1" smtClean="0"/>
              <a:t>onda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još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DPPR </a:t>
            </a:r>
            <a:r>
              <a:rPr lang="en-GB" baseline="0" dirty="0" err="1" smtClean="0"/>
              <a:t>propisati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nađe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shodno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Sabor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PPPPO </a:t>
            </a:r>
            <a:r>
              <a:rPr lang="en-GB" baseline="0" dirty="0" err="1" smtClean="0"/>
              <a:t>ovih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pojaseva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trebaju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</a:t>
            </a:r>
            <a:r>
              <a:rPr lang="en-GB" baseline="0" dirty="0" smtClean="0"/>
              <a:t> ZPU </a:t>
            </a:r>
            <a:r>
              <a:rPr lang="en-GB" baseline="0" dirty="0" err="1" smtClean="0"/>
              <a:t>biti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doneseni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najkasnije</a:t>
            </a:r>
            <a:r>
              <a:rPr lang="en-GB" baseline="0" dirty="0" smtClean="0"/>
              <a:t> do 31.3.2021</a:t>
            </a:r>
            <a:r>
              <a:rPr lang="en-GB" baseline="0" dirty="0" smtClean="0"/>
              <a:t>.</a:t>
            </a:r>
            <a:r>
              <a:rPr lang="hr-HR" baseline="0" dirty="0" smtClean="0"/>
              <a:t>, dakle i oni kasne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obaveza</a:t>
            </a:r>
            <a:r>
              <a:rPr lang="en-GB" dirty="0" smtClean="0"/>
              <a:t> </a:t>
            </a:r>
            <a:r>
              <a:rPr lang="en-GB" dirty="0" err="1" smtClean="0"/>
              <a:t>donošenja</a:t>
            </a:r>
            <a:r>
              <a:rPr lang="en-GB" dirty="0" smtClean="0"/>
              <a:t> </a:t>
            </a:r>
            <a:r>
              <a:rPr lang="en-GB" dirty="0" err="1" smtClean="0"/>
              <a:t>propisana</a:t>
            </a:r>
            <a:r>
              <a:rPr lang="en-GB" dirty="0" smtClean="0"/>
              <a:t> DPPR-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PPPPO-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državnog</a:t>
            </a:r>
            <a:r>
              <a:rPr lang="en-GB" dirty="0" smtClean="0"/>
              <a:t> </a:t>
            </a:r>
            <a:r>
              <a:rPr lang="en-GB" dirty="0" err="1" smtClean="0"/>
              <a:t>značaja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Vlada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područje</a:t>
            </a:r>
            <a:r>
              <a:rPr lang="en-GB" dirty="0" smtClean="0"/>
              <a:t> </a:t>
            </a:r>
            <a:r>
              <a:rPr lang="en-GB" dirty="0" err="1" smtClean="0"/>
              <a:t>županije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obavezno</a:t>
            </a:r>
            <a:r>
              <a:rPr lang="en-GB" dirty="0" smtClean="0"/>
              <a:t> se </a:t>
            </a:r>
            <a:r>
              <a:rPr lang="en-GB" dirty="0" err="1" smtClean="0"/>
              <a:t>donosi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područje</a:t>
            </a:r>
            <a:r>
              <a:rPr lang="en-GB" dirty="0" smtClean="0"/>
              <a:t> </a:t>
            </a:r>
            <a:r>
              <a:rPr lang="en-GB" dirty="0" err="1" smtClean="0"/>
              <a:t>Grada</a:t>
            </a:r>
            <a:r>
              <a:rPr lang="en-GB" dirty="0" smtClean="0"/>
              <a:t> </a:t>
            </a:r>
            <a:r>
              <a:rPr lang="en-GB" dirty="0" err="1" smtClean="0"/>
              <a:t>Zagreba</a:t>
            </a:r>
            <a:endParaRPr lang="en-GB" dirty="0" smtClean="0"/>
          </a:p>
          <a:p>
            <a:pPr rtl="0"/>
            <a:r>
              <a:rPr lang="en-GB" dirty="0" smtClean="0"/>
              <a:t>- </a:t>
            </a:r>
            <a:r>
              <a:rPr lang="en-GB" dirty="0" err="1" smtClean="0"/>
              <a:t>donosi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Zagreba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www.prostorobz.hr/planovi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3600" b="1" dirty="0" smtClean="0">
              <a:solidFill>
                <a:srgbClr val="FFCC66"/>
              </a:solidFill>
              <a:latin typeface="Bell Gothic Std Black" pitchFamily="34" charset="0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VRSTE PROSTORNIH PLANOVA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2.3. URBANISTIČKI PLAN UREĐENJA ŽUPANIJSKOG ZNAČAJA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punim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imenom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URBANISTIČKI PLAN UREĐENJA IZDVOJENOG GRAĐEVINSKOG PODRUČJA IZVAN NASELJA ZA GOSPODARSKU I/ILI JAVNU NAMJENU ŽUPANIJSKOG ZNAČAJA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122" name="Picture 2" descr="C:\faks\prostorno planiranje\zpu-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3214663"/>
            <a:ext cx="7992000" cy="3629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3.1. PROSTORNI PLAN UREĐENJA JEDINICE LOKALNE SAMOUPRAVE (PPU)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42" name="Picture 2" descr="C:\faks\prostorno planiranje\zpu-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000" y="1516942"/>
            <a:ext cx="5472000" cy="5341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3.2. GENERALNI URBANISTIČKI PLAN (GUP)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218" name="Picture 2" descr="C:\faks\prostorno planiranje\zpu-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526982"/>
            <a:ext cx="7992000" cy="433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  PROSTORNI PLANOVI LOKALNE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3.3. URBANISTIČKI PLAN UREĐENJA (UPU)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194" name="Picture 2" descr="C:\faks\prostorno planiranje\zpu-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4625114"/>
            <a:ext cx="7992000" cy="2232886"/>
          </a:xfrm>
          <a:prstGeom prst="rect">
            <a:avLst/>
          </a:prstGeom>
          <a:noFill/>
        </p:spPr>
      </p:pic>
      <p:sp>
        <p:nvSpPr>
          <p:cNvPr id="7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ne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predviđa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ga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se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više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aktualnim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Zakonom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o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uređenju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ali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u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slučaju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donesenosti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prethodnima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dalje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vrijedi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DETALJNI PLAN UREĐENJA (DPU)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faks\prostorno planiranje\regista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4673796" cy="1643050"/>
          </a:xfrm>
          <a:prstGeom prst="rect">
            <a:avLst/>
          </a:prstGeom>
          <a:noFill/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POPIS VAŽEĆIH PROSTORNIH PLANOVA (OBŽ)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id="{F9A35EAB-4E62-435F-894A-C1D85F4C0FD8}"/>
              </a:ext>
            </a:extLst>
          </p:cNvPr>
          <p:cNvSpPr/>
          <p:nvPr/>
        </p:nvSpPr>
        <p:spPr>
          <a:xfrm>
            <a:off x="142844" y="1643050"/>
            <a:ext cx="22860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web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stranica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Zavoda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uređenje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Osječko-baranjske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županije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  <a:p>
            <a:pPr marL="0" lvl="5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 smtClean="0">
                <a:hlinkClick r:id="rId4"/>
              </a:rPr>
              <a:t>http://www.prostorobz.hr/planovi.htm </a:t>
            </a:r>
            <a:endParaRPr lang="en-GB" sz="1600" dirty="0" smtClean="0"/>
          </a:p>
          <a:p>
            <a:pPr marL="0" lvl="5">
              <a:spcBef>
                <a:spcPts val="600"/>
              </a:spcBef>
              <a:defRPr/>
            </a:pPr>
            <a:r>
              <a:rPr lang="en-GB" sz="1600" dirty="0" smtClean="0"/>
              <a:t>→ REGISTAR PROSTORNIH PLANOVA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1266" name="Picture 2" descr="C:\faks\prostorno planiranje\REGIST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500174"/>
            <a:ext cx="6705600" cy="82581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285720" y="478632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E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 URBANI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STIČKE PLANOVE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2F833-529F-4E81-AA29-5024B7D3E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8101024" cy="5727541"/>
          </a:xfrm>
          <a:prstGeom prst="rect">
            <a:avLst/>
          </a:prstGeom>
        </p:spPr>
      </p:pic>
      <p:sp>
        <p:nvSpPr>
          <p:cNvPr id="7" name="Pravokutnik 2">
            <a:extLst>
              <a:ext uri="{FF2B5EF4-FFF2-40B4-BE49-F238E27FC236}">
                <a16:creationId xmlns:a16="http://schemas.microsoft.com/office/drawing/2014/main" id="{7E3B0298-ABE1-4819-8370-06F5D57E0F49}"/>
              </a:ext>
            </a:extLst>
          </p:cNvPr>
          <p:cNvSpPr/>
          <p:nvPr/>
        </p:nvSpPr>
        <p:spPr>
          <a:xfrm>
            <a:off x="143384" y="5301208"/>
            <a:ext cx="3142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>
                <a:latin typeface="Trebuchet MS" pitchFamily="34" charset="0"/>
              </a:rPr>
              <a:t>PROSTORNO </a:t>
            </a:r>
            <a:r>
              <a:rPr lang="hr-HR" sz="2000" dirty="0" smtClean="0">
                <a:latin typeface="Trebuchet MS" pitchFamily="34" charset="0"/>
              </a:rPr>
              <a:t>PLANIRANJ</a:t>
            </a:r>
            <a:r>
              <a:rPr lang="en-GB" sz="2000" dirty="0" smtClean="0">
                <a:latin typeface="Trebuchet MS" pitchFamily="34" charset="0"/>
              </a:rPr>
              <a:t>E:</a:t>
            </a:r>
            <a:r>
              <a:rPr lang="hr-HR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pravila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igre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ukupnog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teritorija</a:t>
            </a:r>
            <a:r>
              <a:rPr lang="en-GB" sz="2000" dirty="0" smtClean="0">
                <a:latin typeface="Trebuchet MS" pitchFamily="34" charset="0"/>
              </a:rPr>
              <a:t> 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id="{F9A35EAB-4E62-435F-894A-C1D85F4C0FD8}"/>
              </a:ext>
            </a:extLst>
          </p:cNvPr>
          <p:cNvSpPr/>
          <p:nvPr/>
        </p:nvSpPr>
        <p:spPr>
          <a:xfrm>
            <a:off x="7358082" y="3500438"/>
            <a:ext cx="1621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 smtClean="0">
                <a:latin typeface="Trebuchet MS" pitchFamily="34" charset="0"/>
              </a:rPr>
              <a:t>URBANIZA</a:t>
            </a:r>
            <a:r>
              <a:rPr lang="en-GB" sz="2000" dirty="0" smtClean="0">
                <a:latin typeface="Trebuchet MS" pitchFamily="34" charset="0"/>
              </a:rPr>
              <a:t>M:</a:t>
            </a:r>
            <a:r>
              <a:rPr lang="hr-HR" sz="2000" dirty="0" smtClean="0">
                <a:solidFill>
                  <a:srgbClr val="0070C0"/>
                </a:solidFill>
                <a:latin typeface="Trebuchet MS" pitchFamily="34" charset="0"/>
              </a:rPr>
              <a:t> pr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avila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igre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unutar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naselja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C8F68F-CC66-486A-ADA9-F08F426D5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11699"/>
            <a:ext cx="3779912" cy="5346301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STRATEŠKE </a:t>
            </a: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 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PROVEDBENE PLANOVE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Pravokutnik 2">
            <a:extLst>
              <a:ext uri="{FF2B5EF4-FFF2-40B4-BE49-F238E27FC236}">
                <a16:creationId xmlns:a16="http://schemas.microsoft.com/office/drawing/2014/main" id="{F9A35EAB-4E62-435F-894A-C1D85F4C0FD8}"/>
              </a:ext>
            </a:extLst>
          </p:cNvPr>
          <p:cNvSpPr/>
          <p:nvPr/>
        </p:nvSpPr>
        <p:spPr>
          <a:xfrm>
            <a:off x="357158" y="1785926"/>
            <a:ext cx="4714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SUSTAV PROSTORNOG UREĐENJA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SEKTOR PLANIRANJA: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mora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misliti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SEKTOR PROVEDBE: ne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smije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misliti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STRATEŠKI PLANOVI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en-GB" sz="2000" dirty="0" smtClean="0"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-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strateške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smjernice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osnovu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njih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 ne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izdaju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akti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(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građevinske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dozvole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  <a:endParaRPr lang="hr-HR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endParaRPr lang="hr-HR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PROVEDBENI PLANOVI:</a:t>
            </a:r>
          </a:p>
          <a:p>
            <a:pPr marL="0" lvl="5"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konkretne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uvjete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osnovu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njih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se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izdaju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akti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gradnju</a:t>
            </a: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buFontTx/>
              <a:buChar char="-"/>
              <a:defRPr/>
            </a:pPr>
            <a:endParaRPr lang="en-GB" sz="20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0" lvl="5">
              <a:defRPr/>
            </a:pP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* 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ova se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podjela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zakonski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više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ne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primjenjuje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jer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svi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planovi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učinjeni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provedbenima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aks\prostorno planiranje\RAZINEplanira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6689"/>
            <a:ext cx="9144000" cy="4151311"/>
          </a:xfrm>
          <a:prstGeom prst="rect">
            <a:avLst/>
          </a:prstGeom>
          <a:noFill/>
        </p:spPr>
      </p:pic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PODJELA NA HIJERARHIJSKE RAZINE PLANIRANJA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Pravokutnik 2">
            <a:extLst>
              <a:ext uri="{FF2B5EF4-FFF2-40B4-BE49-F238E27FC236}">
                <a16:creationId xmlns:a16="http://schemas.microsoft.com/office/drawing/2014/main" id="{F9A35EAB-4E62-435F-894A-C1D85F4C0FD8}"/>
              </a:ext>
            </a:extLst>
          </p:cNvPr>
          <p:cNvSpPr/>
          <p:nvPr/>
        </p:nvSpPr>
        <p:spPr>
          <a:xfrm>
            <a:off x="285720" y="1643050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hr-HR" sz="2000" dirty="0">
                <a:latin typeface="Trebuchet MS" pitchFamily="34" charset="0"/>
              </a:rPr>
              <a:t>DOKUMENTI PROSTORNOG UREĐENJA</a:t>
            </a:r>
            <a:r>
              <a:rPr lang="hr-HR" sz="2000" dirty="0" smtClean="0">
                <a:latin typeface="Trebuchet MS" pitchFamily="34" charset="0"/>
              </a:rPr>
              <a:t>: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9" name="Pravokutnik 2">
            <a:extLst>
              <a:ext uri="{FF2B5EF4-FFF2-40B4-BE49-F238E27FC236}">
                <a16:creationId xmlns:a16="http://schemas.microsoft.com/office/drawing/2014/main" id="{F9A35EAB-4E62-435F-894A-C1D85F4C0FD8}"/>
              </a:ext>
            </a:extLst>
          </p:cNvPr>
          <p:cNvSpPr/>
          <p:nvPr/>
        </p:nvSpPr>
        <p:spPr>
          <a:xfrm>
            <a:off x="4857752" y="1643050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AutoNum type="arabicPeriod"/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DRŽAVNE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RAZINE</a:t>
            </a:r>
          </a:p>
          <a:p>
            <a:pPr marL="457200" lvl="5" indent="-457200">
              <a:buAutoNum type="arabicPeriod"/>
              <a:defRPr/>
            </a:pP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PODRUČNE </a:t>
            </a:r>
            <a:r>
              <a:rPr lang="hr-HR" sz="1600" dirty="0">
                <a:solidFill>
                  <a:srgbClr val="0070C0"/>
                </a:solidFill>
                <a:latin typeface="Trebuchet MS" pitchFamily="34" charset="0"/>
              </a:rPr>
              <a:t>(REGIONALNE) </a:t>
            </a:r>
            <a:r>
              <a:rPr lang="hr-HR" sz="1600" dirty="0" smtClean="0">
                <a:solidFill>
                  <a:srgbClr val="0070C0"/>
                </a:solidFill>
                <a:latin typeface="Trebuchet MS" pitchFamily="34" charset="0"/>
              </a:rPr>
              <a:t>RAZINE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AutoNum type="arabicPeriod"/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LOKALNE RAZINE</a:t>
            </a:r>
            <a:endParaRPr lang="hr-HR" sz="1600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1.1. DRŽAVNI PLAN PROSTORNOG RAZVOJA (DPPR)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 descr="C:\faks\prostorno planiranje\zpu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1500174"/>
            <a:ext cx="7993179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1.2. PROSTORNI PLAN PODRUČJA POSEBNIH OBILJEŽJA (PPPPO)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642910" y="157161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1.2.1. PROSTORNI PLAN ZAŠTIĆENOG EKOLOŠKO-RIBOLOVNOG POJASA RH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PROSTORNI PLAN EPIKONTINENTALNOG POJASA RH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1.2.2. PROSTORNI PLAN NACIONALNOG PARKA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PROSTORNI PLAN PARKA PRIRODE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1.2.3. PPPPO ČIJA JE OBAVEZA DONOŠENJA ODREĐENA DPPR-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om</a:t>
            </a:r>
            <a:endParaRPr lang="en-GB" sz="2000" dirty="0" smtClean="0">
              <a:latin typeface="Trebuchet MS" pitchFamily="34" charset="0"/>
            </a:endParaRPr>
          </a:p>
        </p:txBody>
      </p:sp>
      <p:pic>
        <p:nvPicPr>
          <p:cNvPr id="3074" name="Picture 2" descr="C:\faks\prostorno planiranje\zpu-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782531"/>
            <a:ext cx="7992000" cy="4075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PROSTORNI PLANOVI DRŽAVNE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1.3. URBANISTIČKI PLAN UREĐENJA DRŽAVNOG ZNAČAJA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642910" y="2000240"/>
            <a:ext cx="78581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spcAft>
                <a:spcPts val="600"/>
              </a:spcAft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punim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imenom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</a:p>
          <a:p>
            <a:pPr marL="0" lvl="5"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URBANISTIČKI PLAN UREĐENJA IZDVOJENOG GRAĐEVINSKOG PODRUČJA IZVAN NASELJA ZA GOSPODARSKU I/ILI JAVNU NAMJENU DRŽAVNOG ZNAČAJA</a:t>
            </a:r>
            <a:endParaRPr lang="hr-HR" sz="20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4098" name="Picture 2" descr="C:\faks\prostorno planiranje\zpu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78893"/>
            <a:ext cx="7992000" cy="3579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2.1. PROSTORNI PLAN ŽUPANIJE (PPŽ)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C:\faks\prostorno planiranje\zpu-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968104"/>
            <a:ext cx="7992000" cy="388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  PROSTORNI PLANOVI PODRUČNE RAZINE</a:t>
            </a:r>
          </a:p>
          <a:p>
            <a:pPr marL="514350" indent="-514350">
              <a:defRPr/>
            </a:pP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2.2. PROSTORNI PLAN GRADA ZAGREBA (PPGZ)</a:t>
            </a:r>
          </a:p>
          <a:p>
            <a:pPr>
              <a:defRPr/>
            </a:pP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146" name="Picture 2" descr="C:\faks\prostorno planiranje\zpu-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000" y="1519007"/>
            <a:ext cx="5796000" cy="533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32081</TotalTime>
  <Words>998</Words>
  <Application>Microsoft Office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Bell Gothic Std Black</vt:lpstr>
      <vt:lpstr>Calibri</vt:lpstr>
      <vt:lpstr>Corbel</vt:lpstr>
      <vt:lpstr>Trebuchet MS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768</cp:revision>
  <cp:lastPrinted>2012-11-11T11:25:20Z</cp:lastPrinted>
  <dcterms:created xsi:type="dcterms:W3CDTF">2012-09-27T09:03:07Z</dcterms:created>
  <dcterms:modified xsi:type="dcterms:W3CDTF">2022-05-31T17:24:37Z</dcterms:modified>
</cp:coreProperties>
</file>