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4" r:id="rId1"/>
  </p:sldMasterIdLst>
  <p:notesMasterIdLst>
    <p:notesMasterId r:id="rId7"/>
  </p:notesMasterIdLst>
  <p:handoutMasterIdLst>
    <p:handoutMasterId r:id="rId8"/>
  </p:handoutMasterIdLst>
  <p:sldIdLst>
    <p:sldId id="661" r:id="rId2"/>
    <p:sldId id="665" r:id="rId3"/>
    <p:sldId id="662" r:id="rId4"/>
    <p:sldId id="667" r:id="rId5"/>
    <p:sldId id="669" r:id="rId6"/>
  </p:sldIdLst>
  <p:sldSz cx="9144000" cy="6858000" type="screen4x3"/>
  <p:notesSz cx="6735763" cy="9799638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724930"/>
    <a:srgbClr val="777777"/>
    <a:srgbClr val="4D4D4D"/>
    <a:srgbClr val="A56A45"/>
    <a:srgbClr val="957755"/>
    <a:srgbClr val="A1AE52"/>
    <a:srgbClr val="292929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76" autoAdjust="0"/>
    <p:restoredTop sz="85369" autoAdjust="0"/>
  </p:normalViewPr>
  <p:slideViewPr>
    <p:cSldViewPr>
      <p:cViewPr varScale="1">
        <p:scale>
          <a:sx n="120" d="100"/>
          <a:sy n="120" d="100"/>
        </p:scale>
        <p:origin x="64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308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0" cy="489982"/>
          </a:xfrm>
          <a:prstGeom prst="rect">
            <a:avLst/>
          </a:prstGeom>
        </p:spPr>
        <p:txBody>
          <a:bodyPr vert="horz" lIns="94478" tIns="47239" rIns="94478" bIns="47239" rtlCol="0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5" y="1"/>
            <a:ext cx="2918830" cy="489982"/>
          </a:xfrm>
          <a:prstGeom prst="rect">
            <a:avLst/>
          </a:prstGeom>
        </p:spPr>
        <p:txBody>
          <a:bodyPr vert="horz" lIns="94478" tIns="47239" rIns="94478" bIns="47239" rtlCol="0"/>
          <a:lstStyle>
            <a:lvl1pPr algn="r">
              <a:defRPr sz="1200"/>
            </a:lvl1pPr>
          </a:lstStyle>
          <a:p>
            <a:pPr>
              <a:defRPr/>
            </a:pPr>
            <a:fld id="{653A9949-CF94-4799-A79F-DF36B6179EC4}" type="datetimeFigureOut">
              <a:rPr lang="hr-HR"/>
              <a:pPr>
                <a:defRPr/>
              </a:pPr>
              <a:t>31.5.2022.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07956"/>
            <a:ext cx="2918830" cy="489982"/>
          </a:xfrm>
          <a:prstGeom prst="rect">
            <a:avLst/>
          </a:prstGeom>
        </p:spPr>
        <p:txBody>
          <a:bodyPr vert="horz" lIns="94478" tIns="47239" rIns="94478" bIns="4723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5" y="9307956"/>
            <a:ext cx="2918830" cy="489982"/>
          </a:xfrm>
          <a:prstGeom prst="rect">
            <a:avLst/>
          </a:prstGeom>
        </p:spPr>
        <p:txBody>
          <a:bodyPr vert="horz" lIns="94478" tIns="47239" rIns="94478" bIns="47239" rtlCol="0" anchor="b"/>
          <a:lstStyle>
            <a:lvl1pPr algn="r">
              <a:defRPr sz="1200"/>
            </a:lvl1pPr>
          </a:lstStyle>
          <a:p>
            <a:pPr>
              <a:defRPr/>
            </a:pPr>
            <a:fld id="{EC6C7A41-D9EE-4766-A31B-0BDFCBB486A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4962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A7090-BB1E-449A-91C5-D379E9DB20E9}" type="datetimeFigureOut">
              <a:rPr lang="hr-HR" smtClean="0"/>
              <a:pPr/>
              <a:t>31.5.2022.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5013"/>
            <a:ext cx="4897437" cy="3675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54550"/>
            <a:ext cx="5389563" cy="4410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07513"/>
            <a:ext cx="29194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07513"/>
            <a:ext cx="2919412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6BFC07-D7E8-48BA-995D-98A3AF11747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7809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BFC07-D7E8-48BA-995D-98A3AF117475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2818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- </a:t>
            </a:r>
            <a:r>
              <a:rPr lang="hr-HR" dirty="0" smtClean="0"/>
              <a:t>p</a:t>
            </a:r>
            <a:r>
              <a:rPr lang="en-GB" dirty="0" err="1" smtClean="0"/>
              <a:t>odzakonski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propis</a:t>
            </a:r>
            <a:r>
              <a:rPr lang="en-GB" baseline="0" dirty="0" smtClean="0"/>
              <a:t>: </a:t>
            </a:r>
            <a:r>
              <a:rPr lang="en-GB" baseline="0" dirty="0" err="1" smtClean="0"/>
              <a:t>pravni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tj</a:t>
            </a:r>
            <a:r>
              <a:rPr lang="en-GB" baseline="0" dirty="0" smtClean="0"/>
              <a:t>. </a:t>
            </a:r>
            <a:r>
              <a:rPr lang="en-GB" baseline="0" dirty="0" err="1" smtClean="0"/>
              <a:t>normativni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akt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koji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ima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pravnu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snagu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samo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ispod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zakon</a:t>
            </a:r>
            <a:r>
              <a:rPr lang="hr-HR" baseline="0" dirty="0" smtClean="0"/>
              <a:t>a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tj</a:t>
            </a:r>
            <a:r>
              <a:rPr lang="en-GB" baseline="0" dirty="0" smtClean="0"/>
              <a:t>. ne </a:t>
            </a:r>
            <a:r>
              <a:rPr lang="en-GB" baseline="0" dirty="0" err="1" smtClean="0"/>
              <a:t>smije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biti</a:t>
            </a:r>
            <a:r>
              <a:rPr lang="en-GB" baseline="0" dirty="0" smtClean="0"/>
              <a:t> u </a:t>
            </a:r>
            <a:r>
              <a:rPr lang="en-GB" baseline="0" dirty="0" err="1" smtClean="0"/>
              <a:t>suprotnosti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zakonskim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odredbama</a:t>
            </a:r>
            <a:r>
              <a:rPr lang="en-GB" baseline="0" dirty="0" smtClean="0"/>
              <a:t> (</a:t>
            </a:r>
            <a:r>
              <a:rPr lang="en-GB" baseline="0" dirty="0" err="1" smtClean="0"/>
              <a:t>razne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uredbe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pravilnici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napuci</a:t>
            </a:r>
            <a:r>
              <a:rPr lang="en-GB" baseline="0" dirty="0" smtClean="0"/>
              <a:t>, a </a:t>
            </a:r>
            <a:r>
              <a:rPr lang="en-GB" baseline="0" dirty="0" err="1" smtClean="0"/>
              <a:t>evo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prostorni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planovi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koji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su</a:t>
            </a:r>
            <a:r>
              <a:rPr lang="en-GB" baseline="0" dirty="0" smtClean="0"/>
              <a:t> </a:t>
            </a:r>
            <a:r>
              <a:rPr lang="en-GB" baseline="0" dirty="0" smtClean="0"/>
              <a:t>“</a:t>
            </a:r>
            <a:r>
              <a:rPr lang="en-GB" baseline="0" dirty="0" err="1" smtClean="0"/>
              <a:t>zakon</a:t>
            </a:r>
            <a:r>
              <a:rPr lang="en-GB" baseline="0" dirty="0" smtClean="0"/>
              <a:t> u </a:t>
            </a:r>
            <a:r>
              <a:rPr lang="en-GB" baseline="0" dirty="0" err="1" smtClean="0"/>
              <a:t>prostoru</a:t>
            </a:r>
            <a:r>
              <a:rPr lang="en-GB" baseline="0" dirty="0" smtClean="0"/>
              <a:t>”)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BFC07-D7E8-48BA-995D-98A3AF117475}" type="slidenum">
              <a:rPr lang="hr-HR" smtClean="0"/>
              <a:pPr/>
              <a:t>2</a:t>
            </a:fld>
            <a:endParaRPr lang="hr-H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BFC07-D7E8-48BA-995D-98A3AF117475}" type="slidenum">
              <a:rPr lang="hr-HR" smtClean="0"/>
              <a:pPr/>
              <a:t>3</a:t>
            </a:fld>
            <a:endParaRPr lang="hr-H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BFC07-D7E8-48BA-995D-98A3AF117475}" type="slidenum">
              <a:rPr lang="hr-HR" smtClean="0"/>
              <a:pPr/>
              <a:t>4</a:t>
            </a:fld>
            <a:endParaRPr lang="hr-H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detaljni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sadržaj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prostornih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planova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način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crtanja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mjerila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znakovlje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propisano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Pravilnikom</a:t>
            </a: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</a:t>
            </a:r>
            <a:r>
              <a:rPr lang="en-GB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sadržaju</a:t>
            </a: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GB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mjerilima</a:t>
            </a: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kartografskih</a:t>
            </a: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prikaza</a:t>
            </a: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GB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obveznim</a:t>
            </a: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prostornim</a:t>
            </a: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pokazateljima</a:t>
            </a: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standardu</a:t>
            </a: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elaborata</a:t>
            </a: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prostornih</a:t>
            </a: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planova</a:t>
            </a:r>
            <a:endParaRPr lang="en-GB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BFC07-D7E8-48BA-995D-98A3AF117475}" type="slidenum">
              <a:rPr lang="hr-HR" smtClean="0"/>
              <a:pPr/>
              <a:t>5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pPr>
              <a:defRPr/>
            </a:pPr>
            <a:fld id="{AD116D5C-5EE9-4F43-BF52-FB6F9AFC2245}" type="datetimeFigureOut">
              <a:rPr lang="hr-HR" smtClean="0"/>
              <a:pPr>
                <a:defRPr/>
              </a:pPr>
              <a:t>31.5.2022.</a:t>
            </a:fld>
            <a:endParaRPr lang="hr-HR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A4B75267-5E13-4BD5-8EB1-7D27D36F3DF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pPr>
              <a:defRPr/>
            </a:pPr>
            <a:fld id="{AD116D5C-5EE9-4F43-BF52-FB6F9AFC2245}" type="datetimeFigureOut">
              <a:rPr lang="hr-HR" smtClean="0"/>
              <a:pPr>
                <a:defRPr/>
              </a:pPr>
              <a:t>31.5.2022.</a:t>
            </a:fld>
            <a:endParaRPr lang="hr-HR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A4B75267-5E13-4BD5-8EB1-7D27D36F3DF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732090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912B14-C792-432D-8CFC-12F646F1B7F2}" type="datetimeFigureOut">
              <a:rPr lang="hr-HR" smtClean="0"/>
              <a:pPr>
                <a:defRPr/>
              </a:pPr>
              <a:t>31.5.2022.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3F7F13-C201-4507-B72F-4B11C348379D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7726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36E94603-A64B-4481-9B20-8A95CBBBAEDA}" type="datetimeFigureOut">
              <a:rPr lang="hr-HR" smtClean="0"/>
              <a:pPr>
                <a:defRPr/>
              </a:pPr>
              <a:t>31.5.2022.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6BDA3E2A-6460-4F51-BC21-43514DCB28BB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8" r:id="rId2"/>
    <p:sldLayoutId id="2147483955" r:id="rId3"/>
    <p:sldLayoutId id="2147483967" r:id="rId4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643314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600" b="1" dirty="0" smtClean="0">
                <a:solidFill>
                  <a:srgbClr val="FFCC66"/>
                </a:solidFill>
                <a:latin typeface="Bell Gothic Std Black" pitchFamily="34" charset="0"/>
              </a:rPr>
              <a:t>OPĆE ODREDBE O</a:t>
            </a:r>
          </a:p>
          <a:p>
            <a:pPr algn="ctr">
              <a:defRPr/>
            </a:pPr>
            <a:r>
              <a:rPr lang="en-GB" sz="3600" b="1" dirty="0" smtClean="0">
                <a:solidFill>
                  <a:srgbClr val="FFCC66"/>
                </a:solidFill>
                <a:latin typeface="Bell Gothic Std Black" pitchFamily="34" charset="0"/>
              </a:rPr>
              <a:t>PROSTORNIM PLANOVIMA</a:t>
            </a:r>
            <a:endParaRPr lang="en-GB" sz="3600" b="1" dirty="0">
              <a:solidFill>
                <a:srgbClr val="FFCC66"/>
              </a:solidFill>
              <a:latin typeface="Bell Gothic Std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29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288" y="404813"/>
            <a:ext cx="874871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800" i="1" dirty="0" smtClean="0">
                <a:solidFill>
                  <a:schemeClr val="bg2">
                    <a:lumMod val="90000"/>
                  </a:schemeClr>
                </a:solidFill>
                <a:latin typeface="Trebuchet MS" pitchFamily="34" charset="0"/>
              </a:rPr>
              <a:t>PRAVNA PRIRODA I OBLIK PROSTORNIH PLANOVA</a:t>
            </a:r>
            <a:endParaRPr lang="hr-HR" sz="2000" i="1" dirty="0">
              <a:solidFill>
                <a:schemeClr val="bg2">
                  <a:lumMod val="90000"/>
                </a:schemeClr>
              </a:solidFill>
              <a:latin typeface="Trebuchet MS" pitchFamily="34" charset="0"/>
            </a:endParaRPr>
          </a:p>
        </p:txBody>
      </p:sp>
      <p:pic>
        <p:nvPicPr>
          <p:cNvPr id="20482" name="Picture 2" descr="C:\faks\prostorno planiranje\PP-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337" y="2195514"/>
            <a:ext cx="9110663" cy="3059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201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288" y="404813"/>
            <a:ext cx="874871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800" i="1" dirty="0" smtClean="0">
                <a:solidFill>
                  <a:schemeClr val="bg2">
                    <a:lumMod val="90000"/>
                  </a:schemeClr>
                </a:solidFill>
                <a:latin typeface="Trebuchet MS" pitchFamily="34" charset="0"/>
              </a:rPr>
              <a:t>DOSTUPNOST PROSTORNIH PLANOVA</a:t>
            </a:r>
            <a:endParaRPr lang="hr-HR" sz="2000" i="1" dirty="0">
              <a:solidFill>
                <a:schemeClr val="bg2">
                  <a:lumMod val="90000"/>
                </a:schemeClr>
              </a:solidFill>
              <a:latin typeface="Trebuchet MS" pitchFamily="34" charset="0"/>
            </a:endParaRPr>
          </a:p>
        </p:txBody>
      </p:sp>
      <p:pic>
        <p:nvPicPr>
          <p:cNvPr id="19460" name="Picture 4" descr="C:\faks\prostorno planiranje\DOSTUPNOS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000240"/>
            <a:ext cx="9177270" cy="43577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201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288" y="404813"/>
            <a:ext cx="874871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800" i="1" dirty="0" smtClean="0">
                <a:solidFill>
                  <a:schemeClr val="bg2">
                    <a:lumMod val="90000"/>
                  </a:schemeClr>
                </a:solidFill>
                <a:latin typeface="Trebuchet MS" pitchFamily="34" charset="0"/>
              </a:rPr>
              <a:t>USKLAĐENOST PROSTORNIH PLANOVA</a:t>
            </a:r>
            <a:endParaRPr lang="hr-HR" sz="2000" i="1" dirty="0">
              <a:solidFill>
                <a:schemeClr val="bg2">
                  <a:lumMod val="90000"/>
                </a:schemeClr>
              </a:solidFill>
              <a:latin typeface="Trebuchet MS" pitchFamily="34" charset="0"/>
            </a:endParaRPr>
          </a:p>
        </p:txBody>
      </p:sp>
      <p:pic>
        <p:nvPicPr>
          <p:cNvPr id="22530" name="Picture 2" descr="C:\faks\prostorno planiranje\USKLADJENOS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14554"/>
            <a:ext cx="9144000" cy="3855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201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288" y="404813"/>
            <a:ext cx="874871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800" i="1" dirty="0" smtClean="0">
                <a:solidFill>
                  <a:schemeClr val="bg2">
                    <a:lumMod val="90000"/>
                  </a:schemeClr>
                </a:solidFill>
                <a:latin typeface="Trebuchet MS" pitchFamily="34" charset="0"/>
              </a:rPr>
              <a:t>SADRŽAJ PROSTORNIH PLANOVA</a:t>
            </a:r>
            <a:endParaRPr lang="hr-HR" sz="2000" i="1" dirty="0">
              <a:solidFill>
                <a:schemeClr val="bg2">
                  <a:lumMod val="90000"/>
                </a:schemeClr>
              </a:solidFill>
              <a:latin typeface="Trebuchet MS" pitchFamily="34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00174"/>
            <a:ext cx="9144000" cy="3331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Pravokutnik 2">
            <a:extLst>
              <a:ext uri="{FF2B5EF4-FFF2-40B4-BE49-F238E27FC236}">
                <a16:creationId xmlns:a16="http://schemas.microsoft.com/office/drawing/2014/main" id="{FDA4C35B-6275-4AAC-B014-8AFF2149EF89}"/>
              </a:ext>
            </a:extLst>
          </p:cNvPr>
          <p:cNvSpPr/>
          <p:nvPr/>
        </p:nvSpPr>
        <p:spPr>
          <a:xfrm>
            <a:off x="142844" y="4929198"/>
            <a:ext cx="300039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5">
              <a:defRPr/>
            </a:pPr>
            <a:r>
              <a:rPr lang="en-GB" sz="2000" dirty="0" smtClean="0">
                <a:latin typeface="Trebuchet MS" pitchFamily="34" charset="0"/>
              </a:rPr>
              <a:t>ODREDBE ZA PROVEDBU</a:t>
            </a:r>
          </a:p>
          <a:p>
            <a:pPr marL="0" lvl="5">
              <a:buFontTx/>
              <a:buChar char="-"/>
              <a:defRPr/>
            </a:pP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UVJETI PROVEDBE ZAHVATA U PROSTORU</a:t>
            </a:r>
          </a:p>
          <a:p>
            <a:pPr marL="0" lvl="5">
              <a:buFontTx/>
              <a:buChar char="-"/>
              <a:defRPr/>
            </a:pP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SMJERNICE ZA IZRADU PLANOVA UŽIH PODRUČJA</a:t>
            </a:r>
          </a:p>
          <a:p>
            <a:pPr marL="0" lvl="5">
              <a:buFontTx/>
              <a:buChar char="-"/>
              <a:defRPr/>
            </a:pP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MJERE ZA URBANU SANACIJU  </a:t>
            </a:r>
          </a:p>
        </p:txBody>
      </p:sp>
      <p:sp>
        <p:nvSpPr>
          <p:cNvPr id="5" name="Pravokutnik 2">
            <a:extLst>
              <a:ext uri="{FF2B5EF4-FFF2-40B4-BE49-F238E27FC236}">
                <a16:creationId xmlns:a16="http://schemas.microsoft.com/office/drawing/2014/main" id="{FDA4C35B-6275-4AAC-B014-8AFF2149EF89}"/>
              </a:ext>
            </a:extLst>
          </p:cNvPr>
          <p:cNvSpPr/>
          <p:nvPr/>
        </p:nvSpPr>
        <p:spPr>
          <a:xfrm>
            <a:off x="3428992" y="4929198"/>
            <a:ext cx="264320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5">
              <a:defRPr/>
            </a:pPr>
            <a:r>
              <a:rPr lang="en-GB" sz="2000" dirty="0" smtClean="0">
                <a:latin typeface="Trebuchet MS" pitchFamily="34" charset="0"/>
              </a:rPr>
              <a:t>GRAFIČKI DIO</a:t>
            </a:r>
          </a:p>
          <a:p>
            <a:pPr marL="0" lvl="5">
              <a:buFontTx/>
              <a:buChar char="-"/>
              <a:defRPr/>
            </a:pP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KORIŠTENJE I NAMJENA PROSTORA</a:t>
            </a:r>
          </a:p>
          <a:p>
            <a:pPr marL="0" lvl="5">
              <a:buFontTx/>
              <a:buChar char="-"/>
              <a:defRPr/>
            </a:pP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INFRASTRUKTURA</a:t>
            </a:r>
          </a:p>
          <a:p>
            <a:pPr marL="0" lvl="5">
              <a:buFontTx/>
              <a:buChar char="-"/>
              <a:defRPr/>
            </a:pP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UVJETI UREĐENJA, KORIŠTENJA I ZAŠTITE</a:t>
            </a:r>
          </a:p>
        </p:txBody>
      </p:sp>
      <p:sp>
        <p:nvSpPr>
          <p:cNvPr id="6" name="Pravokutnik 2">
            <a:extLst>
              <a:ext uri="{FF2B5EF4-FFF2-40B4-BE49-F238E27FC236}">
                <a16:creationId xmlns:a16="http://schemas.microsoft.com/office/drawing/2014/main" id="{FDA4C35B-6275-4AAC-B014-8AFF2149EF89}"/>
              </a:ext>
            </a:extLst>
          </p:cNvPr>
          <p:cNvSpPr/>
          <p:nvPr/>
        </p:nvSpPr>
        <p:spPr>
          <a:xfrm>
            <a:off x="6215074" y="4929198"/>
            <a:ext cx="278608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5">
              <a:defRPr/>
            </a:pPr>
            <a:r>
              <a:rPr lang="en-GB" sz="2000" dirty="0" smtClean="0">
                <a:latin typeface="Trebuchet MS" pitchFamily="34" charset="0"/>
              </a:rPr>
              <a:t>OBRAZLOŽENJE</a:t>
            </a:r>
          </a:p>
          <a:p>
            <a:pPr marL="0" lvl="5">
              <a:buFontTx/>
              <a:buChar char="-"/>
              <a:defRPr/>
            </a:pP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POLAZIŠTA (ANALIZA)</a:t>
            </a:r>
          </a:p>
          <a:p>
            <a:pPr marL="0" lvl="5">
              <a:buFontTx/>
              <a:buChar char="-"/>
              <a:defRPr/>
            </a:pP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CILJEVI PROSTORNOG UREĐENJE</a:t>
            </a:r>
          </a:p>
          <a:p>
            <a:pPr marL="0" lvl="5">
              <a:buFontTx/>
              <a:buChar char="-"/>
              <a:defRPr/>
            </a:pP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OBRAZLOŽENJE PLANSKIH RJEŠENJA</a:t>
            </a:r>
          </a:p>
        </p:txBody>
      </p:sp>
    </p:spTree>
    <p:extLst>
      <p:ext uri="{BB962C8B-B14F-4D97-AF65-F5344CB8AC3E}">
        <p14:creationId xmlns:p14="http://schemas.microsoft.com/office/powerpoint/2010/main" val="8201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i="1" dirty="0" smtClean="0">
            <a:solidFill>
              <a:schemeClr val="bg1">
                <a:lumMod val="50000"/>
              </a:schemeClr>
            </a:solidFill>
            <a:latin typeface="Trebuchet MS" panose="020B0603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31236</TotalTime>
  <Words>157</Words>
  <Application>Microsoft Office PowerPoint</Application>
  <PresentationFormat>On-screen Show (4:3)</PresentationFormat>
  <Paragraphs>25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Bell Gothic Std Black</vt:lpstr>
      <vt:lpstr>Calibri</vt:lpstr>
      <vt:lpstr>Corbel</vt:lpstr>
      <vt:lpstr>Trebuchet MS</vt:lpstr>
      <vt:lpstr>Wingdings</vt:lpstr>
      <vt:lpstr>Wingdings 2</vt:lpstr>
      <vt:lpstr>Wingdings 3</vt:lpstr>
      <vt:lpstr>Module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GFOS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PERSPEKTIVE OBNOVE GATORA KAO ELEMENTA BARANJSKOG KULTURNOG KRAJOLIKA</dc:title>
  <dc:creator>sanja</dc:creator>
  <cp:lastModifiedBy>icingel</cp:lastModifiedBy>
  <cp:revision>774</cp:revision>
  <cp:lastPrinted>2012-11-11T11:25:20Z</cp:lastPrinted>
  <dcterms:created xsi:type="dcterms:W3CDTF">2012-09-27T09:03:07Z</dcterms:created>
  <dcterms:modified xsi:type="dcterms:W3CDTF">2022-05-31T17:33:38Z</dcterms:modified>
</cp:coreProperties>
</file>