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Default Extension="gif" ContentType="image/gif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54" r:id="rId1"/>
  </p:sldMasterIdLst>
  <p:notesMasterIdLst>
    <p:notesMasterId r:id="rId27"/>
  </p:notesMasterIdLst>
  <p:handoutMasterIdLst>
    <p:handoutMasterId r:id="rId28"/>
  </p:handoutMasterIdLst>
  <p:sldIdLst>
    <p:sldId id="606" r:id="rId2"/>
    <p:sldId id="607" r:id="rId3"/>
    <p:sldId id="608" r:id="rId4"/>
    <p:sldId id="612" r:id="rId5"/>
    <p:sldId id="611" r:id="rId6"/>
    <p:sldId id="613" r:id="rId7"/>
    <p:sldId id="610" r:id="rId8"/>
    <p:sldId id="614" r:id="rId9"/>
    <p:sldId id="615" r:id="rId10"/>
    <p:sldId id="616" r:id="rId11"/>
    <p:sldId id="617" r:id="rId12"/>
    <p:sldId id="618" r:id="rId13"/>
    <p:sldId id="619" r:id="rId14"/>
    <p:sldId id="624" r:id="rId15"/>
    <p:sldId id="620" r:id="rId16"/>
    <p:sldId id="621" r:id="rId17"/>
    <p:sldId id="622" r:id="rId18"/>
    <p:sldId id="625" r:id="rId19"/>
    <p:sldId id="623" r:id="rId20"/>
    <p:sldId id="626" r:id="rId21"/>
    <p:sldId id="627" r:id="rId22"/>
    <p:sldId id="628" r:id="rId23"/>
    <p:sldId id="629" r:id="rId24"/>
    <p:sldId id="630" r:id="rId25"/>
    <p:sldId id="631" r:id="rId26"/>
  </p:sldIdLst>
  <p:sldSz cx="9144000" cy="6858000" type="screen4x3"/>
  <p:notesSz cx="6735763" cy="9799638"/>
  <p:defaultTextStyle>
    <a:defPPr>
      <a:defRPr lang="sr-Latn-C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3087">
          <p15:clr>
            <a:srgbClr val="A4A3A4"/>
          </p15:clr>
        </p15:guide>
        <p15:guide id="2" pos="2122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FFCC66"/>
    <a:srgbClr val="724930"/>
    <a:srgbClr val="777777"/>
    <a:srgbClr val="4D4D4D"/>
    <a:srgbClr val="A56A45"/>
    <a:srgbClr val="957755"/>
    <a:srgbClr val="A1AE52"/>
    <a:srgbClr val="292929"/>
    <a:srgbClr val="C0C0C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AF606853-7671-496A-8E4F-DF71F8EC918B}" styleName="Dark Style 1 - Accent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202B0CA-FC54-4496-8BCA-5EF66A818D29}" styleName="Dark Styl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830" autoAdjust="0"/>
    <p:restoredTop sz="85369" autoAdjust="0"/>
  </p:normalViewPr>
  <p:slideViewPr>
    <p:cSldViewPr>
      <p:cViewPr varScale="1">
        <p:scale>
          <a:sx n="113" d="100"/>
          <a:sy n="113" d="100"/>
        </p:scale>
        <p:origin x="-1944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83" d="100"/>
          <a:sy n="83" d="100"/>
        </p:scale>
        <p:origin x="-1992" y="-72"/>
      </p:cViewPr>
      <p:guideLst>
        <p:guide orient="horz" pos="3087"/>
        <p:guide pos="2122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18830" cy="489982"/>
          </a:xfrm>
          <a:prstGeom prst="rect">
            <a:avLst/>
          </a:prstGeom>
        </p:spPr>
        <p:txBody>
          <a:bodyPr vert="horz" lIns="94478" tIns="47239" rIns="94478" bIns="47239" rtlCol="0"/>
          <a:lstStyle>
            <a:lvl1pPr algn="l">
              <a:defRPr sz="1200"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15375" y="1"/>
            <a:ext cx="2918830" cy="489982"/>
          </a:xfrm>
          <a:prstGeom prst="rect">
            <a:avLst/>
          </a:prstGeom>
        </p:spPr>
        <p:txBody>
          <a:bodyPr vert="horz" lIns="94478" tIns="47239" rIns="94478" bIns="47239" rtlCol="0"/>
          <a:lstStyle>
            <a:lvl1pPr algn="r">
              <a:defRPr sz="1200"/>
            </a:lvl1pPr>
          </a:lstStyle>
          <a:p>
            <a:pPr>
              <a:defRPr/>
            </a:pPr>
            <a:fld id="{653A9949-CF94-4799-A79F-DF36B6179EC4}" type="datetimeFigureOut">
              <a:rPr lang="hr-HR"/>
              <a:pPr>
                <a:defRPr/>
              </a:pPr>
              <a:t>17.11.2020.</a:t>
            </a:fld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9307956"/>
            <a:ext cx="2918830" cy="489982"/>
          </a:xfrm>
          <a:prstGeom prst="rect">
            <a:avLst/>
          </a:prstGeom>
        </p:spPr>
        <p:txBody>
          <a:bodyPr vert="horz" lIns="94478" tIns="47239" rIns="94478" bIns="47239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15375" y="9307956"/>
            <a:ext cx="2918830" cy="489982"/>
          </a:xfrm>
          <a:prstGeom prst="rect">
            <a:avLst/>
          </a:prstGeom>
        </p:spPr>
        <p:txBody>
          <a:bodyPr vert="horz" lIns="94478" tIns="47239" rIns="94478" bIns="47239" rtlCol="0" anchor="b"/>
          <a:lstStyle>
            <a:lvl1pPr algn="r">
              <a:defRPr sz="1200"/>
            </a:lvl1pPr>
          </a:lstStyle>
          <a:p>
            <a:pPr>
              <a:defRPr/>
            </a:pPr>
            <a:fld id="{EC6C7A41-D9EE-4766-A31B-0BDFCBB486A0}" type="slidenum">
              <a:rPr lang="hr-HR"/>
              <a:pPr>
                <a:defRPr/>
              </a:pPr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120496288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9413" cy="4905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14763" y="0"/>
            <a:ext cx="2919412" cy="4905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0A7090-BB1E-449A-91C5-D379E9DB20E9}" type="datetimeFigureOut">
              <a:rPr lang="hr-HR" smtClean="0"/>
              <a:pPr/>
              <a:t>17.11.2020.</a:t>
            </a:fld>
            <a:endParaRPr lang="hr-H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9163" y="735013"/>
            <a:ext cx="4897437" cy="36750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r-H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3100" y="4654550"/>
            <a:ext cx="5389563" cy="44100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307513"/>
            <a:ext cx="2919413" cy="4905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14763" y="9307513"/>
            <a:ext cx="2919412" cy="4905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6BFC07-D7E8-48BA-995D-98A3AF117475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18278099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6BFC07-D7E8-48BA-995D-98A3AF117475}" type="slidenum">
              <a:rPr lang="hr-HR" smtClean="0"/>
              <a:pPr/>
              <a:t>1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18228180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b="1" dirty="0" smtClean="0"/>
              <a:t>- </a:t>
            </a:r>
            <a:r>
              <a:rPr lang="vi-VN" dirty="0" smtClean="0"/>
              <a:t>nakon perzijskog rata, vrijeme obnove traži idealni grad, da ne budu opet nesređeni i neuređeni kao tradicionalno u Atici, no to se i opet ne ostvaruje u Atici, osim donekle u rijetkim iznimkama (Pirej, Olint), nego kako treba tek u Maloj Aziji (Priena, Milet)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6BFC07-D7E8-48BA-995D-98A3AF117475}" type="slidenum">
              <a:rPr lang="hr-HR" smtClean="0"/>
              <a:pPr/>
              <a:t>10</a:t>
            </a:fld>
            <a:endParaRPr lang="hr-HR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rtl="0"/>
            <a:r>
              <a:rPr lang="en-GB" dirty="0" smtClean="0"/>
              <a:t>- </a:t>
            </a:r>
            <a:r>
              <a:rPr lang="en-GB" dirty="0" err="1" smtClean="0"/>
              <a:t>grčki</a:t>
            </a:r>
            <a:r>
              <a:rPr lang="en-GB" dirty="0" smtClean="0"/>
              <a:t> </a:t>
            </a:r>
            <a:r>
              <a:rPr lang="en-GB" dirty="0" err="1" smtClean="0"/>
              <a:t>jezik</a:t>
            </a:r>
            <a:r>
              <a:rPr lang="en-GB" dirty="0" smtClean="0"/>
              <a:t> </a:t>
            </a:r>
            <a:r>
              <a:rPr lang="en-GB" dirty="0" err="1" smtClean="0"/>
              <a:t>postaje</a:t>
            </a:r>
            <a:r>
              <a:rPr lang="en-GB" dirty="0" smtClean="0"/>
              <a:t> lingua franca, a </a:t>
            </a:r>
            <a:r>
              <a:rPr lang="en-GB" dirty="0" err="1" smtClean="0"/>
              <a:t>kultura</a:t>
            </a:r>
            <a:r>
              <a:rPr lang="en-GB" dirty="0" smtClean="0"/>
              <a:t> </a:t>
            </a:r>
            <a:r>
              <a:rPr lang="en-GB" dirty="0" err="1" smtClean="0"/>
              <a:t>dominantna</a:t>
            </a:r>
            <a:r>
              <a:rPr lang="en-GB" dirty="0" smtClean="0"/>
              <a:t> u </a:t>
            </a:r>
            <a:r>
              <a:rPr lang="en-GB" dirty="0" err="1" smtClean="0"/>
              <a:t>poznatom</a:t>
            </a:r>
            <a:r>
              <a:rPr lang="en-GB" dirty="0" smtClean="0"/>
              <a:t> </a:t>
            </a:r>
            <a:r>
              <a:rPr lang="en-GB" dirty="0" err="1" smtClean="0"/>
              <a:t>svijetu</a:t>
            </a:r>
            <a:endParaRPr lang="en-GB" dirty="0" smtClean="0"/>
          </a:p>
          <a:p>
            <a:pPr rtl="0"/>
            <a:r>
              <a:rPr lang="en-GB" dirty="0" smtClean="0"/>
              <a:t>- </a:t>
            </a:r>
            <a:r>
              <a:rPr lang="en-GB" dirty="0" err="1" smtClean="0"/>
              <a:t>i</a:t>
            </a:r>
            <a:r>
              <a:rPr lang="en-GB" dirty="0" smtClean="0"/>
              <a:t> </a:t>
            </a:r>
            <a:r>
              <a:rPr lang="en-GB" dirty="0" err="1" smtClean="0"/>
              <a:t>dalje</a:t>
            </a:r>
            <a:r>
              <a:rPr lang="en-GB" dirty="0" smtClean="0"/>
              <a:t> </a:t>
            </a:r>
            <a:r>
              <a:rPr lang="en-GB" dirty="0" err="1" smtClean="0"/>
              <a:t>racionalne</a:t>
            </a:r>
            <a:r>
              <a:rPr lang="en-GB" dirty="0" smtClean="0"/>
              <a:t> </a:t>
            </a:r>
            <a:r>
              <a:rPr lang="en-GB" dirty="0" err="1" smtClean="0"/>
              <a:t>sheme</a:t>
            </a:r>
            <a:r>
              <a:rPr lang="en-GB" dirty="0" smtClean="0"/>
              <a:t> u </a:t>
            </a:r>
            <a:r>
              <a:rPr lang="en-GB" dirty="0" err="1" smtClean="0"/>
              <a:t>prostornoj</a:t>
            </a:r>
            <a:r>
              <a:rPr lang="en-GB" dirty="0" smtClean="0"/>
              <a:t> </a:t>
            </a:r>
            <a:r>
              <a:rPr lang="en-GB" dirty="0" err="1" smtClean="0"/>
              <a:t>organizaciji</a:t>
            </a:r>
            <a:r>
              <a:rPr lang="en-GB" dirty="0" smtClean="0"/>
              <a:t> </a:t>
            </a:r>
            <a:r>
              <a:rPr lang="en-GB" dirty="0" err="1" smtClean="0"/>
              <a:t>i</a:t>
            </a:r>
            <a:r>
              <a:rPr lang="en-GB" dirty="0" smtClean="0"/>
              <a:t> </a:t>
            </a:r>
            <a:r>
              <a:rPr lang="en-GB" dirty="0" err="1" smtClean="0"/>
              <a:t>strukturi</a:t>
            </a:r>
            <a:r>
              <a:rPr lang="en-GB" dirty="0" smtClean="0"/>
              <a:t> </a:t>
            </a:r>
            <a:r>
              <a:rPr lang="en-GB" dirty="0" err="1" smtClean="0"/>
              <a:t>ulične</a:t>
            </a:r>
            <a:r>
              <a:rPr lang="en-GB" dirty="0" smtClean="0"/>
              <a:t> </a:t>
            </a:r>
            <a:r>
              <a:rPr lang="en-GB" dirty="0" err="1" smtClean="0"/>
              <a:t>mreže</a:t>
            </a:r>
            <a:r>
              <a:rPr lang="en-GB" dirty="0" smtClean="0"/>
              <a:t>, </a:t>
            </a:r>
            <a:r>
              <a:rPr lang="en-GB" dirty="0" err="1" smtClean="0"/>
              <a:t>odveden</a:t>
            </a:r>
            <a:r>
              <a:rPr lang="en-GB" dirty="0" smtClean="0"/>
              <a:t> u </a:t>
            </a:r>
            <a:r>
              <a:rPr lang="en-GB" dirty="0" err="1" smtClean="0"/>
              <a:t>ekstremni</a:t>
            </a:r>
            <a:r>
              <a:rPr lang="en-GB" dirty="0" smtClean="0"/>
              <a:t> </a:t>
            </a:r>
            <a:r>
              <a:rPr lang="en-GB" dirty="0" err="1" smtClean="0"/>
              <a:t>funkcionalizam</a:t>
            </a:r>
            <a:r>
              <a:rPr lang="en-GB" dirty="0" smtClean="0"/>
              <a:t> </a:t>
            </a:r>
            <a:r>
              <a:rPr lang="en-GB" dirty="0" err="1" smtClean="0"/>
              <a:t>i</a:t>
            </a:r>
            <a:r>
              <a:rPr lang="en-GB" dirty="0" smtClean="0"/>
              <a:t> </a:t>
            </a:r>
            <a:r>
              <a:rPr lang="en-GB" dirty="0" err="1" smtClean="0"/>
              <a:t>utilitarnost</a:t>
            </a:r>
            <a:endParaRPr lang="en-GB" dirty="0" smtClean="0"/>
          </a:p>
          <a:p>
            <a:pPr rtl="0"/>
            <a:r>
              <a:rPr lang="en-GB" dirty="0" smtClean="0"/>
              <a:t>- </a:t>
            </a:r>
            <a:r>
              <a:rPr lang="en-GB" dirty="0" err="1" smtClean="0"/>
              <a:t>samo</a:t>
            </a:r>
            <a:r>
              <a:rPr lang="en-GB" dirty="0" smtClean="0"/>
              <a:t> </a:t>
            </a:r>
            <a:r>
              <a:rPr lang="en-GB" dirty="0" err="1" smtClean="0"/>
              <a:t>sje</a:t>
            </a:r>
            <a:r>
              <a:rPr lang="en-GB" dirty="0" smtClean="0"/>
              <a:t> </a:t>
            </a:r>
            <a:r>
              <a:rPr lang="en-GB" dirty="0" err="1" smtClean="0"/>
              <a:t>sve</a:t>
            </a:r>
            <a:r>
              <a:rPr lang="en-GB" dirty="0" smtClean="0"/>
              <a:t> </a:t>
            </a:r>
            <a:r>
              <a:rPr lang="en-GB" dirty="0" err="1" smtClean="0"/>
              <a:t>veliko</a:t>
            </a:r>
            <a:r>
              <a:rPr lang="en-GB" dirty="0" smtClean="0"/>
              <a:t>, </a:t>
            </a:r>
            <a:r>
              <a:rPr lang="en-GB" dirty="0" err="1" smtClean="0"/>
              <a:t>brojno</a:t>
            </a:r>
            <a:r>
              <a:rPr lang="en-GB" dirty="0" smtClean="0"/>
              <a:t> </a:t>
            </a:r>
            <a:r>
              <a:rPr lang="en-GB" dirty="0" err="1" smtClean="0"/>
              <a:t>i</a:t>
            </a:r>
            <a:r>
              <a:rPr lang="en-GB" dirty="0" smtClean="0"/>
              <a:t> </a:t>
            </a:r>
            <a:r>
              <a:rPr lang="en-GB" dirty="0" err="1" smtClean="0"/>
              <a:t>raskošno</a:t>
            </a:r>
            <a:endParaRPr lang="en-GB" dirty="0" smtClean="0"/>
          </a:p>
          <a:p>
            <a:pPr rtl="0"/>
            <a:r>
              <a:rPr lang="en-GB" dirty="0" smtClean="0"/>
              <a:t>- </a:t>
            </a:r>
            <a:r>
              <a:rPr lang="en-GB" dirty="0" err="1" smtClean="0"/>
              <a:t>intenzivna</a:t>
            </a:r>
            <a:r>
              <a:rPr lang="en-GB" dirty="0" smtClean="0"/>
              <a:t> </a:t>
            </a:r>
            <a:r>
              <a:rPr lang="en-GB" dirty="0" err="1" smtClean="0"/>
              <a:t>tercijarizacija</a:t>
            </a:r>
            <a:r>
              <a:rPr lang="en-GB" dirty="0" smtClean="0"/>
              <a:t>, </a:t>
            </a:r>
            <a:r>
              <a:rPr lang="en-GB" dirty="0" err="1" smtClean="0"/>
              <a:t>čitavi</a:t>
            </a:r>
            <a:r>
              <a:rPr lang="en-GB" dirty="0" smtClean="0"/>
              <a:t> </a:t>
            </a:r>
            <a:r>
              <a:rPr lang="en-GB" dirty="0" err="1" smtClean="0"/>
              <a:t>sklopovi</a:t>
            </a:r>
            <a:r>
              <a:rPr lang="en-GB" dirty="0" smtClean="0"/>
              <a:t> </a:t>
            </a:r>
            <a:r>
              <a:rPr lang="en-GB" dirty="0" err="1" smtClean="0"/>
              <a:t>raskošnih</a:t>
            </a:r>
            <a:r>
              <a:rPr lang="en-GB" dirty="0" smtClean="0"/>
              <a:t> </a:t>
            </a:r>
            <a:r>
              <a:rPr lang="en-GB" dirty="0" err="1" smtClean="0"/>
              <a:t>dućana</a:t>
            </a:r>
            <a:r>
              <a:rPr lang="en-GB" dirty="0" smtClean="0"/>
              <a:t>, </a:t>
            </a:r>
            <a:r>
              <a:rPr lang="en-GB" dirty="0" err="1" smtClean="0"/>
              <a:t>javljaju</a:t>
            </a:r>
            <a:r>
              <a:rPr lang="en-GB" dirty="0" smtClean="0"/>
              <a:t> se </a:t>
            </a:r>
            <a:r>
              <a:rPr lang="en-GB" dirty="0" err="1" smtClean="0"/>
              <a:t>čak</a:t>
            </a:r>
            <a:r>
              <a:rPr lang="en-GB" dirty="0" smtClean="0"/>
              <a:t> </a:t>
            </a:r>
            <a:r>
              <a:rPr lang="en-GB" dirty="0" err="1" smtClean="0"/>
              <a:t>usporedbe</a:t>
            </a:r>
            <a:r>
              <a:rPr lang="en-GB" dirty="0" smtClean="0"/>
              <a:t> s </a:t>
            </a:r>
            <a:r>
              <a:rPr lang="en-GB" dirty="0" err="1" smtClean="0"/>
              <a:t>današnjom</a:t>
            </a:r>
            <a:r>
              <a:rPr lang="en-GB" dirty="0" smtClean="0"/>
              <a:t> </a:t>
            </a:r>
            <a:r>
              <a:rPr lang="en-GB" dirty="0" err="1" smtClean="0"/>
              <a:t>industrijskom</a:t>
            </a:r>
            <a:r>
              <a:rPr lang="en-GB" dirty="0" smtClean="0"/>
              <a:t> </a:t>
            </a:r>
            <a:r>
              <a:rPr lang="en-GB" dirty="0" err="1" smtClean="0"/>
              <a:t>i</a:t>
            </a:r>
            <a:r>
              <a:rPr lang="en-GB" dirty="0" smtClean="0"/>
              <a:t> </a:t>
            </a:r>
            <a:r>
              <a:rPr lang="en-GB" dirty="0" err="1" smtClean="0"/>
              <a:t>potrošačkom</a:t>
            </a:r>
            <a:r>
              <a:rPr lang="en-GB" dirty="0" smtClean="0"/>
              <a:t> </a:t>
            </a:r>
            <a:r>
              <a:rPr lang="en-GB" dirty="0" err="1" smtClean="0"/>
              <a:t>civilizacijom</a:t>
            </a:r>
            <a:endParaRPr lang="en-GB" dirty="0" smtClean="0"/>
          </a:p>
          <a:p>
            <a:pPr rtl="0"/>
            <a:r>
              <a:rPr lang="en-GB" dirty="0" smtClean="0"/>
              <a:t>- </a:t>
            </a:r>
            <a:r>
              <a:rPr lang="en-GB" dirty="0" err="1" smtClean="0"/>
              <a:t>intenzifikacija</a:t>
            </a:r>
            <a:r>
              <a:rPr lang="en-GB" dirty="0" smtClean="0"/>
              <a:t> urbane </a:t>
            </a:r>
            <a:r>
              <a:rPr lang="en-GB" dirty="0" err="1" smtClean="0"/>
              <a:t>opreme</a:t>
            </a:r>
            <a:r>
              <a:rPr lang="en-GB" dirty="0" smtClean="0"/>
              <a:t> </a:t>
            </a:r>
            <a:r>
              <a:rPr lang="en-GB" dirty="0" err="1" smtClean="0"/>
              <a:t>i</a:t>
            </a:r>
            <a:r>
              <a:rPr lang="en-GB" dirty="0" smtClean="0"/>
              <a:t> </a:t>
            </a:r>
            <a:r>
              <a:rPr lang="en-GB" dirty="0" err="1" smtClean="0"/>
              <a:t>javnih</a:t>
            </a:r>
            <a:r>
              <a:rPr lang="en-GB" dirty="0" smtClean="0"/>
              <a:t> </a:t>
            </a:r>
            <a:r>
              <a:rPr lang="en-GB" dirty="0" err="1" smtClean="0"/>
              <a:t>objekata</a:t>
            </a:r>
            <a:endParaRPr lang="en-GB" dirty="0" smtClean="0"/>
          </a:p>
          <a:p>
            <a:pPr rtl="0"/>
            <a:r>
              <a:rPr lang="en-GB" dirty="0" smtClean="0"/>
              <a:t>- </a:t>
            </a:r>
            <a:r>
              <a:rPr lang="en-GB" dirty="0" err="1" smtClean="0"/>
              <a:t>vrijeme</a:t>
            </a:r>
            <a:r>
              <a:rPr lang="en-GB" dirty="0" smtClean="0"/>
              <a:t> </a:t>
            </a:r>
            <a:r>
              <a:rPr lang="en-GB" dirty="0" err="1" smtClean="0"/>
              <a:t>procvata</a:t>
            </a:r>
            <a:r>
              <a:rPr lang="en-GB" dirty="0" smtClean="0"/>
              <a:t> </a:t>
            </a:r>
            <a:r>
              <a:rPr lang="en-GB" dirty="0" err="1" smtClean="0"/>
              <a:t>ogromnih</a:t>
            </a:r>
            <a:r>
              <a:rPr lang="en-GB" dirty="0" smtClean="0"/>
              <a:t> </a:t>
            </a:r>
            <a:r>
              <a:rPr lang="en-GB" dirty="0" err="1" smtClean="0"/>
              <a:t>gradova</a:t>
            </a:r>
            <a:r>
              <a:rPr lang="en-GB" dirty="0" smtClean="0"/>
              <a:t>, </a:t>
            </a:r>
            <a:r>
              <a:rPr lang="en-GB" dirty="0" err="1" smtClean="0"/>
              <a:t>po</a:t>
            </a:r>
            <a:r>
              <a:rPr lang="en-GB" dirty="0" smtClean="0"/>
              <a:t> </a:t>
            </a:r>
            <a:r>
              <a:rPr lang="en-GB" dirty="0" err="1" smtClean="0"/>
              <a:t>pola</a:t>
            </a:r>
            <a:r>
              <a:rPr lang="en-GB" dirty="0" smtClean="0"/>
              <a:t> </a:t>
            </a:r>
            <a:r>
              <a:rPr lang="en-GB" dirty="0" err="1" smtClean="0"/>
              <a:t>milijuna</a:t>
            </a:r>
            <a:r>
              <a:rPr lang="en-GB" dirty="0" smtClean="0"/>
              <a:t> </a:t>
            </a:r>
            <a:r>
              <a:rPr lang="en-GB" dirty="0" err="1" smtClean="0"/>
              <a:t>i</a:t>
            </a:r>
            <a:r>
              <a:rPr lang="en-GB" dirty="0" smtClean="0"/>
              <a:t> </a:t>
            </a:r>
            <a:r>
              <a:rPr lang="en-GB" dirty="0" err="1" smtClean="0"/>
              <a:t>milijun</a:t>
            </a:r>
            <a:r>
              <a:rPr lang="en-GB" dirty="0" smtClean="0"/>
              <a:t> </a:t>
            </a:r>
            <a:r>
              <a:rPr lang="en-GB" dirty="0" err="1" smtClean="0"/>
              <a:t>stanovnika</a:t>
            </a:r>
            <a:endParaRPr lang="en-GB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6BFC07-D7E8-48BA-995D-98A3AF117475}" type="slidenum">
              <a:rPr lang="hr-HR" smtClean="0"/>
              <a:pPr/>
              <a:t>11</a:t>
            </a:fld>
            <a:endParaRPr lang="hr-HR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rtl="0"/>
            <a:r>
              <a:rPr lang="vi-VN" b="0" dirty="0" smtClean="0"/>
              <a:t>- za rimljane je glavno bilo vlasništvo nad zemljom, i onda njeno zaposjedanje, osvajanje (bili su ekspanzivan i osvajački narod, kao što znamo), a po rimskom pravu priznaje se samo ono vlasništvo koje je izmjereno, omeđeno i registrirano</a:t>
            </a:r>
          </a:p>
          <a:p>
            <a:pPr rtl="0"/>
            <a:r>
              <a:rPr lang="vi-VN" b="0" dirty="0" smtClean="0"/>
              <a:t>- zato gdje god dođu, prvo puštaju zemljomjere koji podijele ager na centurije, kvadrate od 50 ha</a:t>
            </a:r>
          </a:p>
          <a:p>
            <a:pPr rtl="0"/>
            <a:r>
              <a:rPr lang="vi-VN" b="0" dirty="0" smtClean="0"/>
              <a:t>- vezana disciplina je kastrametacija, u kojoj se pri osnivanju vojnog logora služe etruščanskim urbanističkim nasljeđem: limitira se površina i unutra trasira cardo i decumanus, kao dvije osnovne osi, pa po njima sekundarne ulice, koje formiraju pravokutne blokove (insule)</a:t>
            </a:r>
          </a:p>
          <a:p>
            <a:pPr rtl="0"/>
            <a:r>
              <a:rPr lang="vi-VN" b="0" dirty="0" smtClean="0"/>
              <a:t>- u svojoj ekspanziji i koloniziranju, prvo su radili vojne logore na granicama carstva, a kada bi se fronta pomakla, naseljava ih se civilima i dalje izgrađuje kao grad, ali zadržavajući osnovne urbanističke elemente</a:t>
            </a:r>
          </a:p>
          <a:p>
            <a:pPr rtl="0"/>
            <a:r>
              <a:rPr lang="vi-VN" b="0" dirty="0" smtClean="0"/>
              <a:t>- model karakterizira efikasnost, čak i gdje civilno naselje nastaje izravno (iako i tada često za razvojačene veterane), omogućavajući brzu izgradnju i uspostavu vlasti i uprave</a:t>
            </a:r>
          </a:p>
          <a:p>
            <a:pPr rtl="0"/>
            <a:r>
              <a:rPr lang="vi-VN" b="0" dirty="0" smtClean="0"/>
              <a:t>- rimske se kolonije razlikuju od grčkih, koje su uživale punu samostalnost u odnosu na maticu, time što u apsolutnoj ovisnosti o Rimu, tek isturene točke imperija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6BFC07-D7E8-48BA-995D-98A3AF117475}" type="slidenum">
              <a:rPr lang="hr-HR" smtClean="0"/>
              <a:pPr/>
              <a:t>12</a:t>
            </a:fld>
            <a:endParaRPr lang="hr-HR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rtl="0"/>
            <a:r>
              <a:rPr lang="vi-VN" b="0" dirty="0" smtClean="0"/>
              <a:t>- što ne znači da su tijekom stoljeća bili kruti u inzistiranju samo na tom tipu kastruma</a:t>
            </a:r>
          </a:p>
          <a:p>
            <a:pPr rtl="0"/>
            <a:r>
              <a:rPr lang="vi-VN" b="0" dirty="0" smtClean="0"/>
              <a:t>- ili bi već dolazili na nešto postojeće što će uvažiti (prvo već s grčkim kolonijama na jugu, dok su na sjeveru, gdje nije bilo civilizacije, štancali kastrume) ili bi se sukcesivno urbani slojevi odmjenjivali, jer grad je po prirodi nešto što traje u slojevima</a:t>
            </a:r>
          </a:p>
          <a:p>
            <a:pPr rtl="0"/>
            <a:r>
              <a:rPr lang="vi-VN" b="0" dirty="0" smtClean="0"/>
              <a:t>- prvi primjer odstupanja je sam Rim, koji ima dugu pretpovijest i nije nastao kao castrum, a kao milijunski grad nije mogao ni u kasnijim sukcesijama biti strpan u taj uski kanon</a:t>
            </a:r>
          </a:p>
          <a:p>
            <a:pPr rtl="0"/>
            <a:r>
              <a:rPr lang="vi-VN" b="0" dirty="0" smtClean="0"/>
              <a:t>- bio je parcijalno planiran, u pojedinim urbanim potezima</a:t>
            </a:r>
          </a:p>
          <a:p>
            <a:pPr rtl="0"/>
            <a:r>
              <a:rPr lang="vi-VN" b="0" dirty="0" smtClean="0"/>
              <a:t>- karakterizirao ga je monumentalni ambijent, s nizom javnih građevina i javnih prostora velikog mjerila</a:t>
            </a:r>
          </a:p>
          <a:p>
            <a:pPr rtl="0"/>
            <a:r>
              <a:rPr lang="vi-VN" b="0" dirty="0" smtClean="0"/>
              <a:t>- općenito je rimska estetika sva u impozantnosti</a:t>
            </a:r>
          </a:p>
          <a:p>
            <a:pPr rtl="0"/>
            <a:r>
              <a:rPr lang="vi-VN" b="0" dirty="0" smtClean="0"/>
              <a:t>- u čemu je bitan obol i inženjerske avangardnosti, što konstuktivne, s ludilo primjenom luka i svoda, što infrastukturne, s vodovodom, kanalizacijom, cestama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6BFC07-D7E8-48BA-995D-98A3AF117475}" type="slidenum">
              <a:rPr lang="hr-HR" smtClean="0"/>
              <a:pPr/>
              <a:t>13</a:t>
            </a:fld>
            <a:endParaRPr lang="hr-HR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rtl="0"/>
            <a:r>
              <a:rPr lang="vi-VN" b="0" dirty="0" smtClean="0"/>
              <a:t>- Salona je drugi primjer takvih gradova, koji je imao predkastrumsku povijest (ilirsku) potom slojevitu sukcesivnu povijest, postao kastrumska rimska kolonija, potom i centar provincije, s brojnim velikim javnim objektima, a na kraju i ranokršćanski site</a:t>
            </a:r>
          </a:p>
          <a:p>
            <a:pPr rtl="0"/>
            <a:r>
              <a:rPr lang="vi-VN" b="0" dirty="0" smtClean="0"/>
              <a:t>- jedan od najvećih rimskih gradova u kasnom carstu, sa 60.000 st., između ostaloga i rodno mjesto cara Dioklecijana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6BFC07-D7E8-48BA-995D-98A3AF117475}" type="slidenum">
              <a:rPr lang="hr-HR" smtClean="0"/>
              <a:pPr/>
              <a:t>14</a:t>
            </a:fld>
            <a:endParaRPr lang="hr-HR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rtl="0"/>
            <a:r>
              <a:rPr lang="vi-VN" b="0" dirty="0" smtClean="0"/>
              <a:t>- kad smo već kod njega, njegova p</a:t>
            </a:r>
            <a:r>
              <a:rPr lang="hr-HR" b="0" dirty="0" smtClean="0"/>
              <a:t>a</a:t>
            </a:r>
            <a:r>
              <a:rPr lang="vi-VN" b="0" dirty="0" smtClean="0"/>
              <a:t>lača je nezaobilazan slučaj kad govorimo o rimskom urbanizmu, ali zapravo i ne samo rimskom...</a:t>
            </a:r>
          </a:p>
          <a:p>
            <a:pPr rtl="0"/>
            <a:r>
              <a:rPr lang="vi-VN" b="0" dirty="0" smtClean="0"/>
              <a:t>- vidimo matricu kastruma, ali zanimljiva je geneza kroz stoljeća, gdje su se nataložili slojevi gradnje</a:t>
            </a:r>
          </a:p>
          <a:p>
            <a:pPr rtl="0"/>
            <a:r>
              <a:rPr lang="vi-VN" b="0" dirty="0" smtClean="0"/>
              <a:t>- vidimo i zapadno od palače nekakav drugačiji urbanistički slog – tijesan, zbijen i nepravilan - koji je tako složen u srednjem vijeku, uz to što je srednjovjekovna gradnja prožela i samu palaču</a:t>
            </a:r>
          </a:p>
          <a:p>
            <a:pPr rtl="0"/>
            <a:r>
              <a:rPr lang="vi-VN" b="0" dirty="0" smtClean="0"/>
              <a:t>- o tome je čak i Aldo Rossi u svojoj knjizi koja brani tezu da bit arhitekture nije u trenutnoj funkciji, nego u </a:t>
            </a:r>
            <a:r>
              <a:rPr lang="hr-HR" b="0" dirty="0" smtClean="0"/>
              <a:t>morfološkoj </a:t>
            </a:r>
            <a:r>
              <a:rPr lang="vi-VN" b="0" dirty="0" smtClean="0"/>
              <a:t>tipologiji koja može preuzeti razne funkcije, pa je tako ovo bilo građeno kao rezidencijalni objekt, a poslije preuzelo funkciju srednjovjekovnog grada</a:t>
            </a:r>
          </a:p>
          <a:p>
            <a:pPr rtl="0"/>
            <a:r>
              <a:rPr lang="vi-VN" b="0" dirty="0" smtClean="0"/>
              <a:t>- ali na prvi pogled su očite i neke razlike u rimskom i srednjovjekovnom slogu... o čemu ćemo na sljedećem slajdu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6BFC07-D7E8-48BA-995D-98A3AF117475}" type="slidenum">
              <a:rPr lang="hr-HR" smtClean="0"/>
              <a:pPr/>
              <a:t>15</a:t>
            </a:fld>
            <a:endParaRPr lang="hr-HR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rtl="0"/>
            <a:r>
              <a:rPr lang="vi-VN" b="0" dirty="0" smtClean="0"/>
              <a:t>- srednji vijek u Splitu počinje time što se stanovništvo Salone naselilo u nju bježeći od barbara, tj. Avara i Slavena, ili ako hoćemo Hrvata, sklanjajući se u njene zidine</a:t>
            </a:r>
          </a:p>
          <a:p>
            <a:pPr rtl="0"/>
            <a:r>
              <a:rPr lang="vi-VN" b="0" dirty="0" smtClean="0"/>
              <a:t>- to je odmah i opća tema ranog srednjeg vijeka: sklanjanje pred barbarima</a:t>
            </a:r>
          </a:p>
          <a:p>
            <a:pPr rtl="0"/>
            <a:r>
              <a:rPr lang="vi-VN" b="0" dirty="0" smtClean="0"/>
              <a:t>- barem prvih nekoliko stoljeća na djelu je agresivna deurbanizacija: ni Germani ni Slaveni ne znaju riječi kao polis, urbs ili civitas</a:t>
            </a:r>
          </a:p>
          <a:p>
            <a:pPr rtl="0"/>
            <a:r>
              <a:rPr lang="vi-VN" b="0" dirty="0" smtClean="0"/>
              <a:t>- živi se mahom ruralnim životom, van domašaja antičke urbane kulture, naročito tema "što sjevernije, to tužnije", jug europe ostaje koliko-toliko urbaniziran, ako i obespravljen u tome, nasuprot pastoralnom sjeveru</a:t>
            </a:r>
          </a:p>
          <a:p>
            <a:pPr rtl="0"/>
            <a:r>
              <a:rPr lang="vi-VN" b="0" dirty="0" smtClean="0"/>
              <a:t>- ali osipanje i masovno grozničavo utvrđivanje</a:t>
            </a:r>
          </a:p>
          <a:p>
            <a:pPr rtl="0"/>
            <a:r>
              <a:rPr lang="vi-VN" b="0" dirty="0" smtClean="0"/>
              <a:t>- barem tijekom stoljeća Pax Romana, gradovi se nisu branili zidinama, nego ih je branilo rimsko pravo, odnosno branjeni su na granicama carstva </a:t>
            </a:r>
          </a:p>
          <a:p>
            <a:pPr rtl="0"/>
            <a:r>
              <a:rPr lang="vi-VN" b="0" dirty="0" smtClean="0"/>
              <a:t>- nema više široke rimske ulice, monumentalni potezi, ortogonalna planimetrija – osim što je sve skupa proglašeno nemoralnim od strane novih kristijaniziranih centara državne moći, nije ni prostorno izvedivo kad se povučeš na vrh brda i opašeš zidinama</a:t>
            </a:r>
          </a:p>
          <a:p>
            <a:pPr rtl="0"/>
            <a:r>
              <a:rPr lang="vi-VN" b="0" dirty="0" smtClean="0"/>
              <a:t>- moram se ograditi da je srednji vijek dugo, kaotično i izrazito heterogeno razdoblje, pa je ovo samo osnovna crta, a naročito je za kasnijeg srednjeg vijeka došlo do naglog porasta gradskog stanovništa, urbanizacije, a s tim i planiranog urbanizma, pa nikako nije moguće jednoznačno otpisati čitav srednji vijek od toga, čemu su dobri primjeri i neki naši gradovi, naročito oni na obali</a:t>
            </a:r>
          </a:p>
          <a:p>
            <a:pPr rtl="0"/>
            <a:r>
              <a:rPr lang="vi-VN" b="0" dirty="0" smtClean="0"/>
              <a:t>- no i dalje je to tijesno, usko, zbijeno, često organske, kad i ne stihijske dispozicije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6BFC07-D7E8-48BA-995D-98A3AF117475}" type="slidenum">
              <a:rPr lang="hr-HR" smtClean="0"/>
              <a:pPr/>
              <a:t>16</a:t>
            </a:fld>
            <a:endParaRPr lang="hr-HR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rtl="0"/>
            <a:r>
              <a:rPr lang="vi-VN" b="0" dirty="0" smtClean="0"/>
              <a:t>- povratak aksijalnosti, geometriji, simetriji kao povratak antičkom nasljeđu i ambijentu, čišćenje srednjovjekovne gužve i meteža</a:t>
            </a:r>
          </a:p>
          <a:p>
            <a:pPr rtl="0"/>
            <a:r>
              <a:rPr lang="vi-VN" b="0" dirty="0" smtClean="0"/>
              <a:t>- povratak teoretiziranju idealnog grada, s realizacijom je slabo stajalo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6BFC07-D7E8-48BA-995D-98A3AF117475}" type="slidenum">
              <a:rPr lang="hr-HR" smtClean="0"/>
              <a:pPr/>
              <a:t>17</a:t>
            </a:fld>
            <a:endParaRPr lang="hr-HR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rtl="0"/>
            <a:r>
              <a:rPr lang="en-GB" b="0" dirty="0" smtClean="0"/>
              <a:t>- </a:t>
            </a:r>
            <a:r>
              <a:rPr lang="en-GB" b="0" dirty="0" err="1" smtClean="0"/>
              <a:t>radijalna</a:t>
            </a:r>
            <a:r>
              <a:rPr lang="en-GB" b="0" dirty="0" smtClean="0"/>
              <a:t> </a:t>
            </a:r>
            <a:r>
              <a:rPr lang="en-GB" b="0" dirty="0" err="1" smtClean="0"/>
              <a:t>shema</a:t>
            </a:r>
            <a:r>
              <a:rPr lang="en-GB" b="0" dirty="0" smtClean="0"/>
              <a:t> </a:t>
            </a:r>
            <a:r>
              <a:rPr lang="en-GB" b="0" dirty="0" err="1" smtClean="0"/>
              <a:t>ulične</a:t>
            </a:r>
            <a:r>
              <a:rPr lang="en-GB" b="0" dirty="0" smtClean="0"/>
              <a:t> </a:t>
            </a:r>
            <a:r>
              <a:rPr lang="en-GB" b="0" dirty="0" err="1" smtClean="0"/>
              <a:t>mreže</a:t>
            </a:r>
            <a:r>
              <a:rPr lang="en-GB" b="0" dirty="0" smtClean="0"/>
              <a:t> </a:t>
            </a:r>
            <a:r>
              <a:rPr lang="en-GB" b="0" dirty="0" err="1" smtClean="0"/>
              <a:t>prema</a:t>
            </a:r>
            <a:r>
              <a:rPr lang="en-GB" b="0" dirty="0" smtClean="0"/>
              <a:t> </a:t>
            </a:r>
            <a:r>
              <a:rPr lang="en-GB" b="0" dirty="0" err="1" smtClean="0"/>
              <a:t>trgu</a:t>
            </a:r>
            <a:r>
              <a:rPr lang="en-GB" b="0" dirty="0" smtClean="0"/>
              <a:t> u </a:t>
            </a:r>
            <a:r>
              <a:rPr lang="en-GB" b="0" dirty="0" err="1" smtClean="0"/>
              <a:t>centru</a:t>
            </a:r>
            <a:r>
              <a:rPr lang="en-GB" b="0" dirty="0" smtClean="0"/>
              <a:t>, s </a:t>
            </a:r>
            <a:r>
              <a:rPr lang="en-GB" b="0" dirty="0" err="1" smtClean="0"/>
              <a:t>centralnom</a:t>
            </a:r>
            <a:r>
              <a:rPr lang="en-GB" b="0" dirty="0" smtClean="0"/>
              <a:t> </a:t>
            </a:r>
            <a:r>
              <a:rPr lang="en-GB" b="0" dirty="0" err="1" smtClean="0"/>
              <a:t>zgradom</a:t>
            </a:r>
            <a:r>
              <a:rPr lang="en-GB" b="0" dirty="0" smtClean="0"/>
              <a:t> </a:t>
            </a:r>
            <a:r>
              <a:rPr lang="en-GB" b="0" dirty="0" err="1" smtClean="0"/>
              <a:t>na</a:t>
            </a:r>
            <a:r>
              <a:rPr lang="en-GB" b="0" dirty="0" smtClean="0"/>
              <a:t> </a:t>
            </a:r>
            <a:r>
              <a:rPr lang="en-GB" b="0" dirty="0" err="1" smtClean="0"/>
              <a:t>njemu</a:t>
            </a:r>
            <a:endParaRPr lang="en-GB" b="0" dirty="0" smtClean="0"/>
          </a:p>
          <a:p>
            <a:pPr rtl="0"/>
            <a:r>
              <a:rPr lang="en-GB" b="0" dirty="0" smtClean="0"/>
              <a:t>- </a:t>
            </a:r>
            <a:r>
              <a:rPr lang="en-GB" b="0" dirty="0" err="1" smtClean="0"/>
              <a:t>naglasak</a:t>
            </a:r>
            <a:r>
              <a:rPr lang="en-GB" b="0" dirty="0" smtClean="0"/>
              <a:t> </a:t>
            </a:r>
            <a:r>
              <a:rPr lang="en-GB" b="0" dirty="0" err="1" smtClean="0"/>
              <a:t>na</a:t>
            </a:r>
            <a:r>
              <a:rPr lang="en-GB" b="0" dirty="0" smtClean="0"/>
              <a:t> </a:t>
            </a:r>
            <a:r>
              <a:rPr lang="en-GB" b="0" dirty="0" err="1" smtClean="0"/>
              <a:t>fortifikacijskom</a:t>
            </a:r>
            <a:r>
              <a:rPr lang="en-GB" b="0" dirty="0" smtClean="0"/>
              <a:t> </a:t>
            </a:r>
            <a:r>
              <a:rPr lang="en-GB" b="0" dirty="0" err="1" smtClean="0"/>
              <a:t>aspektu</a:t>
            </a:r>
            <a:r>
              <a:rPr lang="en-GB" b="0" dirty="0" smtClean="0"/>
              <a:t>, </a:t>
            </a:r>
            <a:r>
              <a:rPr lang="en-GB" b="0" dirty="0" err="1" smtClean="0"/>
              <a:t>sa</a:t>
            </a:r>
            <a:r>
              <a:rPr lang="en-GB" b="0" dirty="0" smtClean="0"/>
              <a:t> </a:t>
            </a:r>
            <a:r>
              <a:rPr lang="en-GB" b="0" dirty="0" err="1" smtClean="0"/>
              <a:t>zvjezdastim</a:t>
            </a:r>
            <a:r>
              <a:rPr lang="en-GB" b="0" dirty="0" smtClean="0"/>
              <a:t> </a:t>
            </a:r>
            <a:r>
              <a:rPr lang="en-GB" b="0" dirty="0" err="1" smtClean="0"/>
              <a:t>bedemima</a:t>
            </a:r>
            <a:r>
              <a:rPr lang="en-GB" b="0" dirty="0" smtClean="0"/>
              <a:t> </a:t>
            </a:r>
            <a:r>
              <a:rPr lang="en-GB" b="0" dirty="0" err="1" smtClean="0"/>
              <a:t>zbog</a:t>
            </a:r>
            <a:r>
              <a:rPr lang="en-GB" b="0" dirty="0" smtClean="0"/>
              <a:t> </a:t>
            </a:r>
            <a:r>
              <a:rPr lang="en-GB" b="0" dirty="0" err="1" smtClean="0"/>
              <a:t>izuma</a:t>
            </a:r>
            <a:r>
              <a:rPr lang="en-GB" b="0" dirty="0" smtClean="0"/>
              <a:t> </a:t>
            </a:r>
            <a:r>
              <a:rPr lang="en-GB" b="0" dirty="0" err="1" smtClean="0"/>
              <a:t>vatrenog</a:t>
            </a:r>
            <a:r>
              <a:rPr lang="en-GB" b="0" dirty="0" smtClean="0"/>
              <a:t> </a:t>
            </a:r>
            <a:r>
              <a:rPr lang="en-GB" b="0" dirty="0" err="1" smtClean="0"/>
              <a:t>oružja</a:t>
            </a:r>
            <a:endParaRPr lang="en-GB" b="0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6BFC07-D7E8-48BA-995D-98A3AF117475}" type="slidenum">
              <a:rPr lang="hr-HR" smtClean="0"/>
              <a:pPr/>
              <a:t>18</a:t>
            </a:fld>
            <a:endParaRPr lang="hr-HR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rtl="0"/>
            <a:r>
              <a:rPr lang="en-GB" b="0" dirty="0" smtClean="0"/>
              <a:t>- period bi </a:t>
            </a:r>
            <a:r>
              <a:rPr lang="en-GB" b="0" dirty="0" err="1" smtClean="0"/>
              <a:t>odgovarao</a:t>
            </a:r>
            <a:r>
              <a:rPr lang="en-GB" b="0" dirty="0" smtClean="0"/>
              <a:t> </a:t>
            </a:r>
            <a:r>
              <a:rPr lang="en-GB" b="0" dirty="0" err="1" smtClean="0"/>
              <a:t>onome</a:t>
            </a:r>
            <a:r>
              <a:rPr lang="en-GB" b="0" dirty="0" smtClean="0"/>
              <a:t> </a:t>
            </a:r>
            <a:r>
              <a:rPr lang="en-GB" b="0" dirty="0" err="1" smtClean="0"/>
              <a:t>što</a:t>
            </a:r>
            <a:r>
              <a:rPr lang="en-GB" b="0" dirty="0" smtClean="0"/>
              <a:t> u </a:t>
            </a:r>
            <a:r>
              <a:rPr lang="en-GB" b="0" dirty="0" err="1" smtClean="0"/>
              <a:t>umjetnostima</a:t>
            </a:r>
            <a:r>
              <a:rPr lang="en-GB" b="0" dirty="0" smtClean="0"/>
              <a:t>, </a:t>
            </a:r>
            <a:r>
              <a:rPr lang="en-GB" b="0" dirty="0" err="1" smtClean="0"/>
              <a:t>uključujući</a:t>
            </a:r>
            <a:r>
              <a:rPr lang="en-GB" b="0" dirty="0" smtClean="0"/>
              <a:t> </a:t>
            </a:r>
            <a:r>
              <a:rPr lang="en-GB" b="0" dirty="0" err="1" smtClean="0"/>
              <a:t>i</a:t>
            </a:r>
            <a:r>
              <a:rPr lang="en-GB" b="0" dirty="0" smtClean="0"/>
              <a:t> </a:t>
            </a:r>
            <a:r>
              <a:rPr lang="en-GB" b="0" dirty="0" err="1" smtClean="0"/>
              <a:t>arhitekturu</a:t>
            </a:r>
            <a:r>
              <a:rPr lang="en-GB" b="0" dirty="0" smtClean="0"/>
              <a:t>, </a:t>
            </a:r>
            <a:r>
              <a:rPr lang="en-GB" b="0" dirty="0" err="1" smtClean="0"/>
              <a:t>nazivamo</a:t>
            </a:r>
            <a:r>
              <a:rPr lang="en-GB" b="0" dirty="0" smtClean="0"/>
              <a:t> </a:t>
            </a:r>
            <a:r>
              <a:rPr lang="en-GB" b="0" dirty="0" err="1" smtClean="0"/>
              <a:t>barokom</a:t>
            </a:r>
            <a:r>
              <a:rPr lang="en-GB" b="0" dirty="0" smtClean="0"/>
              <a:t>, </a:t>
            </a:r>
            <a:r>
              <a:rPr lang="en-GB" b="0" dirty="0" err="1" smtClean="0"/>
              <a:t>ali</a:t>
            </a:r>
            <a:r>
              <a:rPr lang="en-GB" b="0" dirty="0" smtClean="0"/>
              <a:t> se u </a:t>
            </a:r>
            <a:r>
              <a:rPr lang="en-GB" b="0" dirty="0" err="1" smtClean="0"/>
              <a:t>urbanizmu</a:t>
            </a:r>
            <a:r>
              <a:rPr lang="en-GB" b="0" dirty="0" smtClean="0"/>
              <a:t> </a:t>
            </a:r>
            <a:r>
              <a:rPr lang="en-GB" b="0" dirty="0" err="1" smtClean="0"/>
              <a:t>taj</a:t>
            </a:r>
            <a:r>
              <a:rPr lang="en-GB" b="0" dirty="0" smtClean="0"/>
              <a:t> </a:t>
            </a:r>
            <a:r>
              <a:rPr lang="en-GB" b="0" dirty="0" err="1" smtClean="0"/>
              <a:t>termin</a:t>
            </a:r>
            <a:r>
              <a:rPr lang="en-GB" b="0" dirty="0" smtClean="0"/>
              <a:t> </a:t>
            </a:r>
            <a:r>
              <a:rPr lang="en-GB" b="0" dirty="0" err="1" smtClean="0"/>
              <a:t>izbjegava</a:t>
            </a:r>
            <a:r>
              <a:rPr lang="en-GB" b="0" dirty="0" smtClean="0"/>
              <a:t> </a:t>
            </a:r>
            <a:r>
              <a:rPr lang="en-GB" b="0" dirty="0" err="1" smtClean="0"/>
              <a:t>kao</a:t>
            </a:r>
            <a:r>
              <a:rPr lang="en-GB" b="0" dirty="0" smtClean="0"/>
              <a:t> </a:t>
            </a:r>
            <a:r>
              <a:rPr lang="en-GB" b="0" dirty="0" err="1" smtClean="0"/>
              <a:t>oznaka</a:t>
            </a:r>
            <a:r>
              <a:rPr lang="en-GB" b="0" dirty="0" smtClean="0"/>
              <a:t> </a:t>
            </a:r>
            <a:r>
              <a:rPr lang="en-GB" b="0" dirty="0" err="1" smtClean="0"/>
              <a:t>doba</a:t>
            </a:r>
            <a:r>
              <a:rPr lang="en-GB" b="0" dirty="0" smtClean="0"/>
              <a:t>, </a:t>
            </a:r>
            <a:r>
              <a:rPr lang="en-GB" b="0" dirty="0" err="1" smtClean="0"/>
              <a:t>jer</a:t>
            </a:r>
            <a:r>
              <a:rPr lang="en-GB" b="0" dirty="0" smtClean="0"/>
              <a:t> </a:t>
            </a:r>
            <a:r>
              <a:rPr lang="en-GB" b="0" dirty="0" err="1" smtClean="0"/>
              <a:t>zapravo</a:t>
            </a:r>
            <a:r>
              <a:rPr lang="en-GB" b="0" dirty="0" smtClean="0"/>
              <a:t> </a:t>
            </a:r>
            <a:r>
              <a:rPr lang="en-GB" b="0" dirty="0" err="1" smtClean="0"/>
              <a:t>vlada</a:t>
            </a:r>
            <a:r>
              <a:rPr lang="en-GB" b="0" dirty="0" smtClean="0"/>
              <a:t> </a:t>
            </a:r>
            <a:r>
              <a:rPr lang="en-GB" b="0" dirty="0" err="1" smtClean="0"/>
              <a:t>šarenilo</a:t>
            </a:r>
            <a:r>
              <a:rPr lang="en-GB" b="0" dirty="0" smtClean="0"/>
              <a:t> </a:t>
            </a:r>
            <a:r>
              <a:rPr lang="en-GB" b="0" dirty="0" err="1" smtClean="0"/>
              <a:t>renesanse</a:t>
            </a:r>
            <a:r>
              <a:rPr lang="en-GB" b="0" dirty="0" smtClean="0"/>
              <a:t>, </a:t>
            </a:r>
            <a:r>
              <a:rPr lang="en-GB" b="0" dirty="0" err="1" smtClean="0"/>
              <a:t>manirizma</a:t>
            </a:r>
            <a:r>
              <a:rPr lang="en-GB" b="0" dirty="0" smtClean="0"/>
              <a:t> </a:t>
            </a:r>
            <a:r>
              <a:rPr lang="en-GB" b="0" dirty="0" err="1" smtClean="0"/>
              <a:t>i</a:t>
            </a:r>
            <a:r>
              <a:rPr lang="en-GB" b="0" dirty="0" smtClean="0"/>
              <a:t> </a:t>
            </a:r>
            <a:r>
              <a:rPr lang="en-GB" b="0" dirty="0" err="1" smtClean="0"/>
              <a:t>baroka</a:t>
            </a:r>
            <a:endParaRPr lang="en-GB" b="0" dirty="0" smtClean="0"/>
          </a:p>
          <a:p>
            <a:pPr rtl="0"/>
            <a:r>
              <a:rPr lang="en-GB" b="0" dirty="0" smtClean="0"/>
              <a:t>- </a:t>
            </a:r>
            <a:r>
              <a:rPr lang="en-GB" b="0" dirty="0" err="1" smtClean="0"/>
              <a:t>inače</a:t>
            </a:r>
            <a:r>
              <a:rPr lang="en-GB" b="0" dirty="0" smtClean="0"/>
              <a:t> je </a:t>
            </a:r>
            <a:r>
              <a:rPr lang="en-GB" b="0" dirty="0" err="1" smtClean="0"/>
              <a:t>obilježje</a:t>
            </a:r>
            <a:r>
              <a:rPr lang="en-GB" b="0" dirty="0" smtClean="0"/>
              <a:t> </a:t>
            </a:r>
            <a:r>
              <a:rPr lang="en-GB" b="0" dirty="0" err="1" smtClean="0"/>
              <a:t>baroka</a:t>
            </a:r>
            <a:r>
              <a:rPr lang="en-GB" b="0" dirty="0" smtClean="0"/>
              <a:t> </a:t>
            </a:r>
            <a:r>
              <a:rPr lang="en-GB" b="0" dirty="0" err="1" smtClean="0"/>
              <a:t>da</a:t>
            </a:r>
            <a:r>
              <a:rPr lang="en-GB" b="0" dirty="0" smtClean="0"/>
              <a:t> je to </a:t>
            </a:r>
            <a:r>
              <a:rPr lang="en-GB" b="0" dirty="0" err="1" smtClean="0"/>
              <a:t>protureformacijska</a:t>
            </a:r>
            <a:r>
              <a:rPr lang="en-GB" b="0" dirty="0" smtClean="0"/>
              <a:t> </a:t>
            </a:r>
            <a:r>
              <a:rPr lang="en-GB" b="0" dirty="0" err="1" smtClean="0"/>
              <a:t>estetika</a:t>
            </a:r>
            <a:r>
              <a:rPr lang="en-GB" b="0" dirty="0" smtClean="0"/>
              <a:t>, </a:t>
            </a:r>
            <a:r>
              <a:rPr lang="en-GB" b="0" dirty="0" err="1" smtClean="0"/>
              <a:t>ona</a:t>
            </a:r>
            <a:r>
              <a:rPr lang="en-GB" b="0" dirty="0" smtClean="0"/>
              <a:t> </a:t>
            </a:r>
            <a:r>
              <a:rPr lang="en-GB" b="0" dirty="0" err="1" smtClean="0"/>
              <a:t>želi</a:t>
            </a:r>
            <a:r>
              <a:rPr lang="en-GB" b="0" dirty="0" smtClean="0"/>
              <a:t> </a:t>
            </a:r>
            <a:r>
              <a:rPr lang="en-GB" b="0" dirty="0" err="1" smtClean="0"/>
              <a:t>vratiti</a:t>
            </a:r>
            <a:r>
              <a:rPr lang="en-GB" b="0" dirty="0" smtClean="0"/>
              <a:t> </a:t>
            </a:r>
            <a:r>
              <a:rPr lang="en-GB" b="0" dirty="0" err="1" smtClean="0"/>
              <a:t>povjerenje</a:t>
            </a:r>
            <a:r>
              <a:rPr lang="en-GB" b="0" dirty="0" smtClean="0"/>
              <a:t> u </a:t>
            </a:r>
            <a:r>
              <a:rPr lang="en-GB" b="0" dirty="0" err="1" smtClean="0"/>
              <a:t>moć</a:t>
            </a:r>
            <a:r>
              <a:rPr lang="en-GB" b="0" dirty="0" smtClean="0"/>
              <a:t> </a:t>
            </a:r>
            <a:r>
              <a:rPr lang="en-GB" b="0" dirty="0" err="1" smtClean="0"/>
              <a:t>crkve</a:t>
            </a:r>
            <a:r>
              <a:rPr lang="en-GB" b="0" dirty="0" smtClean="0"/>
              <a:t> </a:t>
            </a:r>
            <a:r>
              <a:rPr lang="en-GB" b="0" dirty="0" err="1" smtClean="0"/>
              <a:t>ili</a:t>
            </a:r>
            <a:r>
              <a:rPr lang="en-GB" b="0" dirty="0" smtClean="0"/>
              <a:t> </a:t>
            </a:r>
            <a:r>
              <a:rPr lang="en-GB" b="0" dirty="0" err="1" smtClean="0"/>
              <a:t>vladara</a:t>
            </a:r>
            <a:r>
              <a:rPr lang="en-GB" b="0" dirty="0" smtClean="0"/>
              <a:t>, </a:t>
            </a:r>
            <a:r>
              <a:rPr lang="en-GB" b="0" dirty="0" err="1" smtClean="0"/>
              <a:t>duhovnih</a:t>
            </a:r>
            <a:r>
              <a:rPr lang="en-GB" b="0" dirty="0" smtClean="0"/>
              <a:t> </a:t>
            </a:r>
            <a:r>
              <a:rPr lang="en-GB" b="0" dirty="0" err="1" smtClean="0"/>
              <a:t>i</a:t>
            </a:r>
            <a:r>
              <a:rPr lang="en-GB" b="0" dirty="0" smtClean="0"/>
              <a:t> </a:t>
            </a:r>
            <a:r>
              <a:rPr lang="en-GB" b="0" dirty="0" err="1" smtClean="0"/>
              <a:t>svjetovnih</a:t>
            </a:r>
            <a:r>
              <a:rPr lang="en-GB" b="0" dirty="0" smtClean="0"/>
              <a:t> </a:t>
            </a:r>
            <a:r>
              <a:rPr lang="en-GB" b="0" dirty="0" err="1" smtClean="0"/>
              <a:t>apsoluta</a:t>
            </a:r>
            <a:endParaRPr lang="en-GB" b="0" dirty="0" smtClean="0"/>
          </a:p>
          <a:p>
            <a:pPr rtl="0"/>
            <a:r>
              <a:rPr lang="en-GB" b="0" dirty="0" smtClean="0"/>
              <a:t>- </a:t>
            </a:r>
            <a:r>
              <a:rPr lang="en-GB" b="0" dirty="0" err="1" smtClean="0"/>
              <a:t>što</a:t>
            </a:r>
            <a:r>
              <a:rPr lang="en-GB" b="0" dirty="0" smtClean="0"/>
              <a:t> se </a:t>
            </a:r>
            <a:r>
              <a:rPr lang="en-GB" b="0" dirty="0" err="1" smtClean="0"/>
              <a:t>održava</a:t>
            </a:r>
            <a:r>
              <a:rPr lang="en-GB" b="0" dirty="0" smtClean="0"/>
              <a:t> </a:t>
            </a:r>
            <a:r>
              <a:rPr lang="en-GB" b="0" dirty="0" err="1" smtClean="0"/>
              <a:t>i</a:t>
            </a:r>
            <a:r>
              <a:rPr lang="en-GB" b="0" dirty="0" smtClean="0"/>
              <a:t> u </a:t>
            </a:r>
            <a:r>
              <a:rPr lang="en-GB" b="0" dirty="0" err="1" smtClean="0"/>
              <a:t>monumentalnim</a:t>
            </a:r>
            <a:r>
              <a:rPr lang="en-GB" b="0" dirty="0" smtClean="0"/>
              <a:t> </a:t>
            </a:r>
            <a:r>
              <a:rPr lang="en-GB" b="0" dirty="0" err="1" smtClean="0"/>
              <a:t>formama</a:t>
            </a:r>
            <a:r>
              <a:rPr lang="en-GB" b="0" dirty="0" smtClean="0"/>
              <a:t> </a:t>
            </a:r>
            <a:r>
              <a:rPr lang="en-GB" b="0" dirty="0" err="1" smtClean="0"/>
              <a:t>koje</a:t>
            </a:r>
            <a:r>
              <a:rPr lang="en-GB" b="0" dirty="0" smtClean="0"/>
              <a:t> </a:t>
            </a:r>
            <a:r>
              <a:rPr lang="en-GB" b="0" dirty="0" err="1" smtClean="0"/>
              <a:t>sugeriraju</a:t>
            </a:r>
            <a:r>
              <a:rPr lang="en-GB" b="0" dirty="0" smtClean="0"/>
              <a:t> </a:t>
            </a:r>
            <a:r>
              <a:rPr lang="en-GB" b="0" dirty="0" err="1" smtClean="0"/>
              <a:t>beskonačnost</a:t>
            </a:r>
            <a:r>
              <a:rPr lang="en-GB" b="0" dirty="0" smtClean="0"/>
              <a:t>, </a:t>
            </a:r>
            <a:r>
              <a:rPr lang="en-GB" b="0" dirty="0" err="1" smtClean="0"/>
              <a:t>nekakav</a:t>
            </a:r>
            <a:r>
              <a:rPr lang="en-GB" b="0" dirty="0" smtClean="0"/>
              <a:t> </a:t>
            </a:r>
            <a:r>
              <a:rPr lang="en-GB" b="0" dirty="0" err="1" smtClean="0"/>
              <a:t>apsolut</a:t>
            </a:r>
            <a:endParaRPr lang="en-GB" b="0" dirty="0" smtClean="0"/>
          </a:p>
          <a:p>
            <a:pPr rtl="0"/>
            <a:r>
              <a:rPr lang="en-GB" b="0" dirty="0" smtClean="0"/>
              <a:t>- </a:t>
            </a:r>
            <a:r>
              <a:rPr lang="en-GB" b="0" dirty="0" err="1" smtClean="0"/>
              <a:t>od</a:t>
            </a:r>
            <a:r>
              <a:rPr lang="en-GB" b="0" dirty="0" smtClean="0"/>
              <a:t> </a:t>
            </a:r>
            <a:r>
              <a:rPr lang="en-GB" b="0" dirty="0" err="1" smtClean="0"/>
              <a:t>renesanse</a:t>
            </a:r>
            <a:r>
              <a:rPr lang="en-GB" b="0" dirty="0" smtClean="0"/>
              <a:t> </a:t>
            </a:r>
            <a:r>
              <a:rPr lang="en-GB" b="0" dirty="0" err="1" smtClean="0"/>
              <a:t>ostaje</a:t>
            </a:r>
            <a:r>
              <a:rPr lang="en-GB" b="0" dirty="0" smtClean="0"/>
              <a:t> </a:t>
            </a:r>
            <a:r>
              <a:rPr lang="en-GB" b="0" dirty="0" err="1" smtClean="0"/>
              <a:t>naglasak</a:t>
            </a:r>
            <a:r>
              <a:rPr lang="en-GB" b="0" dirty="0" smtClean="0"/>
              <a:t> </a:t>
            </a:r>
            <a:r>
              <a:rPr lang="en-GB" b="0" dirty="0" err="1" smtClean="0"/>
              <a:t>na</a:t>
            </a:r>
            <a:r>
              <a:rPr lang="en-GB" b="0" dirty="0" smtClean="0"/>
              <a:t> </a:t>
            </a:r>
            <a:r>
              <a:rPr lang="en-GB" b="0" dirty="0" err="1" smtClean="0"/>
              <a:t>osima</a:t>
            </a:r>
            <a:r>
              <a:rPr lang="en-GB" b="0" dirty="0" smtClean="0"/>
              <a:t>, </a:t>
            </a:r>
            <a:r>
              <a:rPr lang="en-GB" b="0" dirty="0" err="1" smtClean="0"/>
              <a:t>simetriji</a:t>
            </a:r>
            <a:r>
              <a:rPr lang="en-GB" b="0" dirty="0" smtClean="0"/>
              <a:t>, </a:t>
            </a:r>
            <a:r>
              <a:rPr lang="en-GB" b="0" dirty="0" err="1" smtClean="0"/>
              <a:t>geometriji</a:t>
            </a:r>
            <a:r>
              <a:rPr lang="en-GB" b="0" dirty="0" smtClean="0"/>
              <a:t>, </a:t>
            </a:r>
            <a:r>
              <a:rPr lang="en-GB" b="0" dirty="0" err="1" smtClean="0"/>
              <a:t>radijalnosti</a:t>
            </a:r>
            <a:r>
              <a:rPr lang="en-GB" b="0" dirty="0" smtClean="0"/>
              <a:t>, </a:t>
            </a:r>
            <a:r>
              <a:rPr lang="en-GB" b="0" dirty="0" err="1" smtClean="0"/>
              <a:t>ishodište</a:t>
            </a:r>
            <a:r>
              <a:rPr lang="en-GB" b="0" dirty="0" smtClean="0"/>
              <a:t> u </a:t>
            </a:r>
            <a:r>
              <a:rPr lang="en-GB" b="0" dirty="0" err="1" smtClean="0"/>
              <a:t>renesansnom</a:t>
            </a:r>
            <a:r>
              <a:rPr lang="en-GB" b="0" dirty="0" smtClean="0"/>
              <a:t> </a:t>
            </a:r>
            <a:r>
              <a:rPr lang="en-GB" b="0" dirty="0" err="1" smtClean="0"/>
              <a:t>idealnom</a:t>
            </a:r>
            <a:r>
              <a:rPr lang="en-GB" b="0" dirty="0" smtClean="0"/>
              <a:t> </a:t>
            </a:r>
            <a:r>
              <a:rPr lang="en-GB" b="0" dirty="0" err="1" smtClean="0"/>
              <a:t>gradu</a:t>
            </a:r>
            <a:r>
              <a:rPr lang="en-GB" b="0" dirty="0" smtClean="0"/>
              <a:t>, </a:t>
            </a:r>
            <a:r>
              <a:rPr lang="en-GB" b="0" dirty="0" err="1" smtClean="0"/>
              <a:t>ali</a:t>
            </a:r>
            <a:r>
              <a:rPr lang="en-GB" b="0" dirty="0" smtClean="0"/>
              <a:t> </a:t>
            </a:r>
            <a:r>
              <a:rPr lang="en-GB" b="0" dirty="0" err="1" smtClean="0"/>
              <a:t>rijetko</a:t>
            </a:r>
            <a:r>
              <a:rPr lang="en-GB" b="0" dirty="0" smtClean="0"/>
              <a:t> se grade </a:t>
            </a:r>
            <a:r>
              <a:rPr lang="en-GB" b="0" dirty="0" err="1" smtClean="0"/>
              <a:t>novi</a:t>
            </a:r>
            <a:r>
              <a:rPr lang="en-GB" b="0" dirty="0" smtClean="0"/>
              <a:t> </a:t>
            </a:r>
            <a:r>
              <a:rPr lang="en-GB" b="0" dirty="0" err="1" smtClean="0"/>
              <a:t>gradovi</a:t>
            </a:r>
            <a:r>
              <a:rPr lang="en-GB" b="0" dirty="0" smtClean="0"/>
              <a:t>, to </a:t>
            </a:r>
            <a:r>
              <a:rPr lang="en-GB" b="0" dirty="0" err="1" smtClean="0"/>
              <a:t>su</a:t>
            </a:r>
            <a:r>
              <a:rPr lang="en-GB" b="0" dirty="0" smtClean="0"/>
              <a:t> </a:t>
            </a:r>
            <a:r>
              <a:rPr lang="en-GB" b="0" dirty="0" err="1" smtClean="0"/>
              <a:t>ili</a:t>
            </a:r>
            <a:r>
              <a:rPr lang="en-GB" b="0" dirty="0" smtClean="0"/>
              <a:t> </a:t>
            </a:r>
            <a:r>
              <a:rPr lang="en-GB" b="0" dirty="0" err="1" smtClean="0"/>
              <a:t>rezidencije</a:t>
            </a:r>
            <a:r>
              <a:rPr lang="en-GB" b="0" dirty="0" smtClean="0"/>
              <a:t> (</a:t>
            </a:r>
            <a:r>
              <a:rPr lang="en-GB" b="0" dirty="0" err="1" smtClean="0"/>
              <a:t>primjer</a:t>
            </a:r>
            <a:r>
              <a:rPr lang="en-GB" b="0" dirty="0" smtClean="0"/>
              <a:t> Versailles) </a:t>
            </a:r>
            <a:r>
              <a:rPr lang="en-GB" b="0" dirty="0" err="1" smtClean="0"/>
              <a:t>ili</a:t>
            </a:r>
            <a:r>
              <a:rPr lang="en-GB" b="0" dirty="0" smtClean="0"/>
              <a:t> </a:t>
            </a:r>
            <a:r>
              <a:rPr lang="en-GB" b="0" dirty="0" err="1" smtClean="0"/>
              <a:t>široke</a:t>
            </a:r>
            <a:r>
              <a:rPr lang="en-GB" b="0" dirty="0" smtClean="0"/>
              <a:t> urbane </a:t>
            </a:r>
            <a:r>
              <a:rPr lang="en-GB" b="0" dirty="0" err="1" smtClean="0"/>
              <a:t>intervencije</a:t>
            </a:r>
            <a:r>
              <a:rPr lang="en-GB" b="0" dirty="0" smtClean="0"/>
              <a:t> (</a:t>
            </a:r>
            <a:r>
              <a:rPr lang="en-GB" b="0" dirty="0" err="1" smtClean="0"/>
              <a:t>primjer</a:t>
            </a:r>
            <a:r>
              <a:rPr lang="en-GB" b="0" dirty="0" smtClean="0"/>
              <a:t> </a:t>
            </a:r>
            <a:r>
              <a:rPr lang="en-GB" b="0" dirty="0" err="1" smtClean="0"/>
              <a:t>Berninijeve</a:t>
            </a:r>
            <a:r>
              <a:rPr lang="en-GB" b="0" dirty="0" smtClean="0"/>
              <a:t> </a:t>
            </a:r>
            <a:r>
              <a:rPr lang="en-GB" b="0" dirty="0" err="1" smtClean="0"/>
              <a:t>kolonade</a:t>
            </a:r>
            <a:r>
              <a:rPr lang="en-GB" b="0" dirty="0" smtClean="0"/>
              <a:t> </a:t>
            </a:r>
            <a:r>
              <a:rPr lang="en-GB" b="0" dirty="0" err="1" smtClean="0"/>
              <a:t>na</a:t>
            </a:r>
            <a:r>
              <a:rPr lang="en-GB" b="0" dirty="0" smtClean="0"/>
              <a:t> </a:t>
            </a:r>
            <a:r>
              <a:rPr lang="en-GB" b="0" dirty="0" err="1" smtClean="0"/>
              <a:t>trgu</a:t>
            </a:r>
            <a:r>
              <a:rPr lang="en-GB" b="0" dirty="0" smtClean="0"/>
              <a:t> </a:t>
            </a:r>
            <a:r>
              <a:rPr lang="en-GB" b="0" dirty="0" err="1" smtClean="0"/>
              <a:t>sv</a:t>
            </a:r>
            <a:r>
              <a:rPr lang="en-GB" b="0" dirty="0" smtClean="0"/>
              <a:t>. Petra u </a:t>
            </a:r>
            <a:r>
              <a:rPr lang="en-GB" b="0" dirty="0" err="1" smtClean="0"/>
              <a:t>Rimu</a:t>
            </a:r>
            <a:r>
              <a:rPr lang="en-GB" b="0" dirty="0" smtClean="0"/>
              <a:t>)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6BFC07-D7E8-48BA-995D-98A3AF117475}" type="slidenum">
              <a:rPr lang="hr-HR" smtClean="0"/>
              <a:pPr/>
              <a:t>19</a:t>
            </a:fld>
            <a:endParaRPr lang="hr-H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rtl="0"/>
            <a:r>
              <a:rPr lang="en-GB" sz="1200" dirty="0" smtClean="0"/>
              <a:t>- </a:t>
            </a:r>
            <a:r>
              <a:rPr lang="en-GB" sz="1200" dirty="0" err="1" smtClean="0"/>
              <a:t>pretpovijest</a:t>
            </a:r>
            <a:r>
              <a:rPr lang="en-GB" sz="1200" dirty="0" smtClean="0"/>
              <a:t> se </a:t>
            </a:r>
            <a:r>
              <a:rPr lang="en-GB" sz="1200" dirty="0" err="1" smtClean="0"/>
              <a:t>dijeli</a:t>
            </a:r>
            <a:r>
              <a:rPr lang="en-GB" sz="1200" dirty="0" smtClean="0"/>
              <a:t> </a:t>
            </a:r>
            <a:r>
              <a:rPr lang="en-GB" sz="1200" dirty="0" err="1" smtClean="0"/>
              <a:t>na</a:t>
            </a:r>
            <a:r>
              <a:rPr lang="en-GB" sz="1200" dirty="0" smtClean="0"/>
              <a:t> </a:t>
            </a:r>
            <a:r>
              <a:rPr lang="en-GB" sz="1200" dirty="0" err="1" smtClean="0"/>
              <a:t>kameno</a:t>
            </a:r>
            <a:r>
              <a:rPr lang="en-GB" sz="1200" dirty="0" smtClean="0"/>
              <a:t>, </a:t>
            </a:r>
            <a:r>
              <a:rPr lang="en-GB" sz="1200" dirty="0" err="1" smtClean="0"/>
              <a:t>bročnao</a:t>
            </a:r>
            <a:r>
              <a:rPr lang="en-GB" sz="1200" dirty="0" smtClean="0"/>
              <a:t> </a:t>
            </a:r>
            <a:r>
              <a:rPr lang="en-GB" sz="1200" dirty="0" err="1" smtClean="0"/>
              <a:t>i</a:t>
            </a:r>
            <a:r>
              <a:rPr lang="en-GB" sz="1200" dirty="0" smtClean="0"/>
              <a:t> </a:t>
            </a:r>
            <a:r>
              <a:rPr lang="en-GB" sz="1200" dirty="0" err="1" smtClean="0"/>
              <a:t>željezno</a:t>
            </a:r>
            <a:r>
              <a:rPr lang="en-GB" sz="1200" dirty="0" smtClean="0"/>
              <a:t> </a:t>
            </a:r>
            <a:r>
              <a:rPr lang="en-GB" sz="1200" dirty="0" err="1" smtClean="0"/>
              <a:t>doba</a:t>
            </a:r>
            <a:r>
              <a:rPr lang="en-GB" sz="1200" dirty="0" smtClean="0"/>
              <a:t>, </a:t>
            </a:r>
            <a:r>
              <a:rPr lang="en-GB" sz="1200" dirty="0" err="1" smtClean="0"/>
              <a:t>pri</a:t>
            </a:r>
            <a:r>
              <a:rPr lang="en-GB" sz="1200" dirty="0" smtClean="0"/>
              <a:t> </a:t>
            </a:r>
            <a:r>
              <a:rPr lang="en-GB" sz="1200" dirty="0" err="1" smtClean="0"/>
              <a:t>čemu</a:t>
            </a:r>
            <a:r>
              <a:rPr lang="en-GB" sz="1200" dirty="0" smtClean="0"/>
              <a:t> je </a:t>
            </a:r>
            <a:r>
              <a:rPr lang="en-GB" sz="1200" dirty="0" err="1" smtClean="0"/>
              <a:t>neolit</a:t>
            </a:r>
            <a:r>
              <a:rPr lang="en-GB" sz="1200" dirty="0" smtClean="0"/>
              <a:t> </a:t>
            </a:r>
            <a:r>
              <a:rPr lang="en-GB" sz="1200" dirty="0" err="1" smtClean="0"/>
              <a:t>završni</a:t>
            </a:r>
            <a:r>
              <a:rPr lang="en-GB" sz="1200" dirty="0" smtClean="0"/>
              <a:t> </a:t>
            </a:r>
            <a:r>
              <a:rPr lang="en-GB" sz="1200" dirty="0" err="1" smtClean="0"/>
              <a:t>stadij</a:t>
            </a:r>
            <a:r>
              <a:rPr lang="en-GB" sz="1200" dirty="0" smtClean="0"/>
              <a:t> </a:t>
            </a:r>
            <a:r>
              <a:rPr lang="en-GB" sz="1200" dirty="0" err="1" smtClean="0"/>
              <a:t>kamenog</a:t>
            </a:r>
            <a:r>
              <a:rPr lang="en-GB" sz="1200" dirty="0" smtClean="0"/>
              <a:t> </a:t>
            </a:r>
            <a:r>
              <a:rPr lang="en-GB" sz="1200" dirty="0" err="1" smtClean="0"/>
              <a:t>doba</a:t>
            </a:r>
            <a:endParaRPr lang="en-GB" dirty="0" smtClean="0"/>
          </a:p>
          <a:p>
            <a:pPr rtl="0"/>
            <a:r>
              <a:rPr lang="en-GB" sz="1200" dirty="0" smtClean="0"/>
              <a:t>- </a:t>
            </a:r>
            <a:r>
              <a:rPr lang="en-GB" sz="1200" dirty="0" err="1" smtClean="0"/>
              <a:t>epohalno</a:t>
            </a:r>
            <a:r>
              <a:rPr lang="en-GB" sz="1200" dirty="0" smtClean="0"/>
              <a:t> </a:t>
            </a:r>
            <a:r>
              <a:rPr lang="en-GB" sz="1200" dirty="0" err="1" smtClean="0"/>
              <a:t>značenje</a:t>
            </a:r>
            <a:r>
              <a:rPr lang="en-GB" sz="1200" dirty="0" smtClean="0"/>
              <a:t> u </a:t>
            </a:r>
            <a:r>
              <a:rPr lang="en-GB" sz="1200" dirty="0" err="1" smtClean="0"/>
              <a:t>razvojnom</a:t>
            </a:r>
            <a:r>
              <a:rPr lang="en-GB" sz="1200" dirty="0" smtClean="0"/>
              <a:t> </a:t>
            </a:r>
            <a:r>
              <a:rPr lang="en-GB" sz="1200" dirty="0" err="1" smtClean="0"/>
              <a:t>procesu</a:t>
            </a:r>
            <a:r>
              <a:rPr lang="en-GB" sz="1200" dirty="0" smtClean="0"/>
              <a:t> </a:t>
            </a:r>
            <a:r>
              <a:rPr lang="en-GB" sz="1200" dirty="0" err="1" smtClean="0"/>
              <a:t>čovječanstva</a:t>
            </a:r>
            <a:r>
              <a:rPr lang="en-GB" sz="1200" dirty="0" smtClean="0"/>
              <a:t> </a:t>
            </a:r>
            <a:r>
              <a:rPr lang="en-GB" sz="1200" dirty="0" err="1" smtClean="0"/>
              <a:t>nosi</a:t>
            </a:r>
            <a:r>
              <a:rPr lang="en-GB" sz="1200" dirty="0" smtClean="0"/>
              <a:t> </a:t>
            </a:r>
            <a:r>
              <a:rPr lang="en-GB" sz="1200" dirty="0" err="1" smtClean="0"/>
              <a:t>prijelaz</a:t>
            </a:r>
            <a:r>
              <a:rPr lang="en-GB" sz="1200" dirty="0" smtClean="0"/>
              <a:t> s </a:t>
            </a:r>
            <a:r>
              <a:rPr lang="en-GB" sz="1200" dirty="0" err="1" smtClean="0"/>
              <a:t>lovačko-nomadske</a:t>
            </a:r>
            <a:r>
              <a:rPr lang="en-GB" sz="1200" dirty="0" smtClean="0"/>
              <a:t> </a:t>
            </a:r>
            <a:r>
              <a:rPr lang="en-GB" sz="1200" dirty="0" err="1" smtClean="0"/>
              <a:t>na</a:t>
            </a:r>
            <a:r>
              <a:rPr lang="en-GB" sz="1200" dirty="0" smtClean="0"/>
              <a:t> </a:t>
            </a:r>
            <a:r>
              <a:rPr lang="en-GB" sz="1200" dirty="0" err="1" smtClean="0"/>
              <a:t>poljoprivredno-stacionarnu</a:t>
            </a:r>
            <a:r>
              <a:rPr lang="en-GB" sz="1200" dirty="0" smtClean="0"/>
              <a:t> </a:t>
            </a:r>
            <a:r>
              <a:rPr lang="en-GB" sz="1200" dirty="0" err="1" smtClean="0"/>
              <a:t>razvojnu</a:t>
            </a:r>
            <a:r>
              <a:rPr lang="en-GB" sz="1200" dirty="0" smtClean="0"/>
              <a:t> </a:t>
            </a:r>
            <a:r>
              <a:rPr lang="en-GB" sz="1200" dirty="0" err="1" smtClean="0"/>
              <a:t>fazu</a:t>
            </a:r>
            <a:r>
              <a:rPr lang="en-GB" sz="1200" dirty="0" smtClean="0"/>
              <a:t>, to se </a:t>
            </a:r>
            <a:r>
              <a:rPr lang="en-GB" sz="1200" dirty="0" err="1" smtClean="0"/>
              <a:t>kaže</a:t>
            </a:r>
            <a:r>
              <a:rPr lang="en-GB" sz="1200" dirty="0" smtClean="0"/>
              <a:t>: </a:t>
            </a:r>
            <a:r>
              <a:rPr lang="en-GB" sz="1200" dirty="0" err="1" smtClean="0"/>
              <a:t>neolitska</a:t>
            </a:r>
            <a:r>
              <a:rPr lang="en-GB" sz="1200" dirty="0" smtClean="0"/>
              <a:t> </a:t>
            </a:r>
            <a:r>
              <a:rPr lang="en-GB" sz="1200" dirty="0" err="1" smtClean="0"/>
              <a:t>agrarna</a:t>
            </a:r>
            <a:r>
              <a:rPr lang="en-GB" sz="1200" dirty="0" smtClean="0"/>
              <a:t> </a:t>
            </a:r>
            <a:r>
              <a:rPr lang="en-GB" sz="1200" dirty="0" err="1" smtClean="0"/>
              <a:t>revolucija</a:t>
            </a:r>
            <a:endParaRPr lang="en-GB" dirty="0" smtClean="0"/>
          </a:p>
          <a:p>
            <a:pPr rtl="0"/>
            <a:r>
              <a:rPr lang="en-GB" sz="1200" dirty="0" smtClean="0"/>
              <a:t>- </a:t>
            </a:r>
            <a:r>
              <a:rPr lang="en-GB" sz="1200" dirty="0" err="1" smtClean="0"/>
              <a:t>prethodno</a:t>
            </a:r>
            <a:r>
              <a:rPr lang="en-GB" sz="1200" dirty="0" smtClean="0"/>
              <a:t> tome, </a:t>
            </a:r>
            <a:r>
              <a:rPr lang="en-GB" sz="1200" dirty="0" err="1" smtClean="0"/>
              <a:t>ljudi</a:t>
            </a:r>
            <a:r>
              <a:rPr lang="en-GB" sz="1200" dirty="0" smtClean="0"/>
              <a:t> </a:t>
            </a:r>
            <a:r>
              <a:rPr lang="en-GB" sz="1200" dirty="0" err="1" smtClean="0"/>
              <a:t>su</a:t>
            </a:r>
            <a:r>
              <a:rPr lang="en-GB" sz="1200" dirty="0" smtClean="0"/>
              <a:t> </a:t>
            </a:r>
            <a:r>
              <a:rPr lang="en-GB" sz="1200" dirty="0" err="1" smtClean="0"/>
              <a:t>živjeli</a:t>
            </a:r>
            <a:r>
              <a:rPr lang="en-GB" sz="1200" dirty="0" smtClean="0"/>
              <a:t> </a:t>
            </a:r>
            <a:r>
              <a:rPr lang="en-GB" sz="1200" dirty="0" err="1" smtClean="0"/>
              <a:t>kao</a:t>
            </a:r>
            <a:r>
              <a:rPr lang="en-GB" sz="1200" dirty="0" smtClean="0"/>
              <a:t> </a:t>
            </a:r>
            <a:r>
              <a:rPr lang="en-GB" sz="1200" dirty="0" err="1" smtClean="0"/>
              <a:t>lovci</a:t>
            </a:r>
            <a:r>
              <a:rPr lang="en-GB" sz="1200" dirty="0" smtClean="0"/>
              <a:t> </a:t>
            </a:r>
            <a:r>
              <a:rPr lang="en-GB" sz="1200" dirty="0" err="1" smtClean="0"/>
              <a:t>i</a:t>
            </a:r>
            <a:r>
              <a:rPr lang="en-GB" sz="1200" dirty="0" smtClean="0"/>
              <a:t> </a:t>
            </a:r>
            <a:r>
              <a:rPr lang="en-GB" sz="1200" dirty="0" err="1" smtClean="0"/>
              <a:t>sakupljači</a:t>
            </a:r>
            <a:r>
              <a:rPr lang="en-GB" sz="1200" dirty="0" smtClean="0"/>
              <a:t>, a </a:t>
            </a:r>
            <a:r>
              <a:rPr lang="en-GB" sz="1200" dirty="0" err="1" smtClean="0"/>
              <a:t>za</a:t>
            </a:r>
            <a:r>
              <a:rPr lang="en-GB" sz="1200" dirty="0" smtClean="0"/>
              <a:t> </a:t>
            </a:r>
            <a:r>
              <a:rPr lang="en-GB" sz="1200" dirty="0" err="1" smtClean="0"/>
              <a:t>nastambe</a:t>
            </a:r>
            <a:r>
              <a:rPr lang="en-GB" sz="1200" dirty="0" smtClean="0"/>
              <a:t> </a:t>
            </a:r>
            <a:r>
              <a:rPr lang="en-GB" sz="1200" dirty="0" err="1" smtClean="0"/>
              <a:t>su</a:t>
            </a:r>
            <a:r>
              <a:rPr lang="en-GB" sz="1200" dirty="0" smtClean="0"/>
              <a:t> </a:t>
            </a:r>
            <a:r>
              <a:rPr lang="en-GB" sz="1200" dirty="0" err="1" smtClean="0"/>
              <a:t>imali</a:t>
            </a:r>
            <a:r>
              <a:rPr lang="en-GB" sz="1200" dirty="0" smtClean="0"/>
              <a:t> </a:t>
            </a:r>
            <a:r>
              <a:rPr lang="en-GB" sz="1200" dirty="0" err="1" smtClean="0"/>
              <a:t>skloništa</a:t>
            </a:r>
            <a:r>
              <a:rPr lang="en-GB" sz="1200" dirty="0" smtClean="0"/>
              <a:t> (</a:t>
            </a:r>
            <a:r>
              <a:rPr lang="en-GB" sz="1200" dirty="0" err="1" smtClean="0"/>
              <a:t>spilje</a:t>
            </a:r>
            <a:r>
              <a:rPr lang="en-GB" sz="1200" dirty="0" smtClean="0"/>
              <a:t>) </a:t>
            </a:r>
            <a:r>
              <a:rPr lang="en-GB" sz="1200" dirty="0" err="1" smtClean="0"/>
              <a:t>te</a:t>
            </a:r>
            <a:r>
              <a:rPr lang="en-GB" sz="1200" dirty="0" smtClean="0"/>
              <a:t> </a:t>
            </a:r>
            <a:r>
              <a:rPr lang="en-GB" sz="1200" dirty="0" err="1" smtClean="0"/>
              <a:t>potom</a:t>
            </a:r>
            <a:r>
              <a:rPr lang="en-GB" sz="1200" dirty="0" smtClean="0"/>
              <a:t> </a:t>
            </a:r>
            <a:r>
              <a:rPr lang="en-GB" sz="1200" dirty="0" err="1" smtClean="0"/>
              <a:t>rudimentarne</a:t>
            </a:r>
            <a:r>
              <a:rPr lang="en-GB" sz="1200" dirty="0" smtClean="0"/>
              <a:t> </a:t>
            </a:r>
            <a:r>
              <a:rPr lang="en-GB" sz="1200" dirty="0" err="1" smtClean="0"/>
              <a:t>nastambe</a:t>
            </a:r>
            <a:endParaRPr lang="en-GB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6BFC07-D7E8-48BA-995D-98A3AF117475}" type="slidenum">
              <a:rPr lang="hr-HR" smtClean="0"/>
              <a:pPr/>
              <a:t>2</a:t>
            </a:fld>
            <a:endParaRPr lang="hr-HR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rtl="0"/>
            <a:r>
              <a:rPr lang="vi-VN" b="0" dirty="0" smtClean="0"/>
              <a:t>- doba je još uvijek i ratova u Europi, što međusobno, što suprotivo Turcima, pa značajan udio gradnje gradova predstavljaju oni s vojnom ulogom</a:t>
            </a:r>
          </a:p>
          <a:p>
            <a:pPr rtl="0"/>
            <a:r>
              <a:rPr lang="vi-VN" b="0" dirty="0" smtClean="0"/>
              <a:t>- pri čemu se renesansni tip fortifikacija nadograđuje Vaubanovim shemama</a:t>
            </a:r>
          </a:p>
          <a:p>
            <a:pPr rtl="0"/>
            <a:r>
              <a:rPr lang="vi-VN" b="0" dirty="0" smtClean="0"/>
              <a:t>- aktualno se zahuktala rasprava oko prijedloga obnove bedema Tvrđe, jer se radi o sumanutoj ideji: ne samo zato što projekt restitucija bedema kakvi su bili nekad koristi kao samo alibi za izgraditi nešto što s time nema veze, nego i zato što bi bili sumanuto čak i kad bi se radilo o restituciji izvornih, jer premda je njihovo rušenje prije sto godina predstavljalo devastaciju, vraćanje bi predstavljalo devastaciju svega kvalitetnog što se u okolnom urbanizmu dogodilo u međuvremenu</a:t>
            </a:r>
          </a:p>
          <a:p>
            <a:pPr rtl="0"/>
            <a:r>
              <a:rPr lang="vi-VN" b="0" dirty="0" smtClean="0"/>
              <a:t>- Osijek bi se trebao ugledati na neke druge europske gradove, poput recimo Beča, koji su svoje srušene bedeme iskoristile kao priliku, da na njima izgrade ringove parkova i bulevara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6BFC07-D7E8-48BA-995D-98A3AF117475}" type="slidenum">
              <a:rPr lang="hr-HR" smtClean="0"/>
              <a:pPr/>
              <a:t>20</a:t>
            </a:fld>
            <a:endParaRPr lang="hr-HR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rtl="0"/>
            <a:r>
              <a:rPr lang="en-GB" b="0" dirty="0" smtClean="0"/>
              <a:t>- </a:t>
            </a:r>
            <a:r>
              <a:rPr lang="en-GB" b="0" dirty="0" err="1" smtClean="0"/>
              <a:t>industrijsku</a:t>
            </a:r>
            <a:r>
              <a:rPr lang="en-GB" b="0" dirty="0" smtClean="0"/>
              <a:t> </a:t>
            </a:r>
            <a:r>
              <a:rPr lang="en-GB" b="0" dirty="0" err="1" smtClean="0"/>
              <a:t>revoluciju</a:t>
            </a:r>
            <a:r>
              <a:rPr lang="en-GB" b="0" dirty="0" smtClean="0"/>
              <a:t> </a:t>
            </a:r>
            <a:r>
              <a:rPr lang="en-GB" b="0" dirty="0" err="1" smtClean="0"/>
              <a:t>prati</a:t>
            </a:r>
            <a:r>
              <a:rPr lang="en-GB" b="0" dirty="0" smtClean="0"/>
              <a:t> </a:t>
            </a:r>
            <a:r>
              <a:rPr lang="en-GB" b="0" dirty="0" err="1" smtClean="0"/>
              <a:t>doseljavanje</a:t>
            </a:r>
            <a:r>
              <a:rPr lang="en-GB" b="0" dirty="0" smtClean="0"/>
              <a:t> </a:t>
            </a:r>
            <a:r>
              <a:rPr lang="en-GB" b="0" dirty="0" err="1" smtClean="0"/>
              <a:t>velikog</a:t>
            </a:r>
            <a:r>
              <a:rPr lang="en-GB" b="0" dirty="0" smtClean="0"/>
              <a:t> </a:t>
            </a:r>
            <a:r>
              <a:rPr lang="en-GB" b="0" dirty="0" err="1" smtClean="0"/>
              <a:t>broja</a:t>
            </a:r>
            <a:r>
              <a:rPr lang="en-GB" b="0" dirty="0" smtClean="0"/>
              <a:t> </a:t>
            </a:r>
            <a:r>
              <a:rPr lang="en-GB" b="0" dirty="0" err="1" smtClean="0"/>
              <a:t>stanovnika</a:t>
            </a:r>
            <a:r>
              <a:rPr lang="en-GB" b="0" dirty="0" smtClean="0"/>
              <a:t> u </a:t>
            </a:r>
            <a:r>
              <a:rPr lang="en-GB" b="0" dirty="0" err="1" smtClean="0"/>
              <a:t>gradove</a:t>
            </a:r>
            <a:r>
              <a:rPr lang="en-GB" b="0" dirty="0" smtClean="0"/>
              <a:t>, </a:t>
            </a:r>
            <a:r>
              <a:rPr lang="en-GB" b="0" dirty="0" err="1" smtClean="0"/>
              <a:t>nekontrolirani</a:t>
            </a:r>
            <a:r>
              <a:rPr lang="en-GB" b="0" dirty="0" smtClean="0"/>
              <a:t> </a:t>
            </a:r>
            <a:r>
              <a:rPr lang="en-GB" b="0" dirty="0" err="1" smtClean="0"/>
              <a:t>rast</a:t>
            </a:r>
            <a:endParaRPr lang="en-GB" b="0" dirty="0" smtClean="0"/>
          </a:p>
          <a:p>
            <a:pPr rtl="0"/>
            <a:r>
              <a:rPr lang="en-GB" b="0" dirty="0" smtClean="0"/>
              <a:t>- </a:t>
            </a:r>
            <a:r>
              <a:rPr lang="en-GB" b="0" dirty="0" err="1" smtClean="0"/>
              <a:t>kriza</a:t>
            </a:r>
            <a:r>
              <a:rPr lang="en-GB" b="0" dirty="0" smtClean="0"/>
              <a:t> </a:t>
            </a:r>
            <a:r>
              <a:rPr lang="en-GB" b="0" dirty="0" err="1" smtClean="0"/>
              <a:t>ekologije</a:t>
            </a:r>
            <a:r>
              <a:rPr lang="en-GB" b="0" dirty="0" smtClean="0"/>
              <a:t> </a:t>
            </a:r>
            <a:r>
              <a:rPr lang="en-GB" b="0" dirty="0" err="1" smtClean="0"/>
              <a:t>života</a:t>
            </a:r>
            <a:r>
              <a:rPr lang="en-GB" b="0" dirty="0" smtClean="0"/>
              <a:t> u </a:t>
            </a:r>
            <a:r>
              <a:rPr lang="en-GB" b="0" dirty="0" err="1" smtClean="0"/>
              <a:t>gradu</a:t>
            </a:r>
            <a:r>
              <a:rPr lang="en-GB" b="0" dirty="0" smtClean="0"/>
              <a:t> </a:t>
            </a:r>
            <a:r>
              <a:rPr lang="en-GB" b="0" dirty="0" err="1" smtClean="0"/>
              <a:t>i</a:t>
            </a:r>
            <a:r>
              <a:rPr lang="en-GB" b="0" dirty="0" smtClean="0"/>
              <a:t> </a:t>
            </a:r>
            <a:r>
              <a:rPr lang="en-GB" b="0" dirty="0" err="1" smtClean="0"/>
              <a:t>kriza</a:t>
            </a:r>
            <a:r>
              <a:rPr lang="en-GB" b="0" dirty="0" smtClean="0"/>
              <a:t> </a:t>
            </a:r>
            <a:r>
              <a:rPr lang="en-GB" b="0" dirty="0" err="1" smtClean="0"/>
              <a:t>infrastrukture</a:t>
            </a:r>
            <a:r>
              <a:rPr lang="en-GB" b="0" dirty="0" smtClean="0"/>
              <a:t> </a:t>
            </a:r>
            <a:r>
              <a:rPr lang="en-GB" b="0" dirty="0" err="1" smtClean="0"/>
              <a:t>koja</a:t>
            </a:r>
            <a:r>
              <a:rPr lang="en-GB" b="0" dirty="0" smtClean="0"/>
              <a:t> </a:t>
            </a:r>
            <a:r>
              <a:rPr lang="en-GB" b="0" dirty="0" err="1" smtClean="0"/>
              <a:t>će</a:t>
            </a:r>
            <a:r>
              <a:rPr lang="en-GB" b="0" dirty="0" smtClean="0"/>
              <a:t> </a:t>
            </a:r>
            <a:r>
              <a:rPr lang="en-GB" b="0" dirty="0" err="1" smtClean="0"/>
              <a:t>podržati</a:t>
            </a:r>
            <a:r>
              <a:rPr lang="en-GB" b="0" dirty="0" smtClean="0"/>
              <a:t> </a:t>
            </a:r>
            <a:r>
              <a:rPr lang="en-GB" b="0" dirty="0" err="1" smtClean="0"/>
              <a:t>tako</a:t>
            </a:r>
            <a:r>
              <a:rPr lang="en-GB" b="0" dirty="0" smtClean="0"/>
              <a:t> </a:t>
            </a:r>
            <a:r>
              <a:rPr lang="en-GB" b="0" dirty="0" err="1" smtClean="0"/>
              <a:t>naglu</a:t>
            </a:r>
            <a:r>
              <a:rPr lang="en-GB" b="0" dirty="0" smtClean="0"/>
              <a:t> </a:t>
            </a:r>
            <a:r>
              <a:rPr lang="en-GB" b="0" dirty="0" err="1" smtClean="0"/>
              <a:t>demografsku</a:t>
            </a:r>
            <a:r>
              <a:rPr lang="en-GB" b="0" dirty="0" smtClean="0"/>
              <a:t> </a:t>
            </a:r>
            <a:r>
              <a:rPr lang="en-GB" b="0" dirty="0" err="1" smtClean="0"/>
              <a:t>eksploziju</a:t>
            </a:r>
            <a:r>
              <a:rPr lang="en-GB" b="0" dirty="0" smtClean="0"/>
              <a:t>, </a:t>
            </a:r>
            <a:r>
              <a:rPr lang="en-GB" b="0" dirty="0" err="1" smtClean="0"/>
              <a:t>dosta</a:t>
            </a:r>
            <a:r>
              <a:rPr lang="en-GB" b="0" dirty="0" smtClean="0"/>
              <a:t> je </a:t>
            </a:r>
            <a:r>
              <a:rPr lang="en-GB" b="0" dirty="0" err="1" smtClean="0"/>
              <a:t>slumova</a:t>
            </a:r>
            <a:r>
              <a:rPr lang="en-GB" b="0" dirty="0" smtClean="0"/>
              <a:t> </a:t>
            </a:r>
            <a:r>
              <a:rPr lang="en-GB" b="0" dirty="0" err="1" smtClean="0"/>
              <a:t>itd</a:t>
            </a:r>
            <a:r>
              <a:rPr lang="en-GB" b="0" dirty="0" smtClean="0"/>
              <a:t>.</a:t>
            </a:r>
          </a:p>
          <a:p>
            <a:pPr rtl="0"/>
            <a:r>
              <a:rPr lang="en-GB" b="0" dirty="0" smtClean="0"/>
              <a:t>- </a:t>
            </a:r>
            <a:r>
              <a:rPr lang="en-GB" b="0" dirty="0" err="1" smtClean="0"/>
              <a:t>urbanizam</a:t>
            </a:r>
            <a:r>
              <a:rPr lang="en-GB" b="0" dirty="0" smtClean="0"/>
              <a:t> je </a:t>
            </a:r>
            <a:r>
              <a:rPr lang="en-GB" b="0" dirty="0" err="1" smtClean="0"/>
              <a:t>zato</a:t>
            </a:r>
            <a:r>
              <a:rPr lang="en-GB" b="0" dirty="0" smtClean="0"/>
              <a:t> </a:t>
            </a:r>
            <a:r>
              <a:rPr lang="en-GB" b="0" dirty="0" err="1" smtClean="0"/>
              <a:t>fokusiran</a:t>
            </a:r>
            <a:r>
              <a:rPr lang="en-GB" b="0" dirty="0" smtClean="0"/>
              <a:t> </a:t>
            </a:r>
            <a:r>
              <a:rPr lang="en-GB" b="0" dirty="0" err="1" smtClean="0"/>
              <a:t>na</a:t>
            </a:r>
            <a:r>
              <a:rPr lang="en-GB" b="0" dirty="0" smtClean="0"/>
              <a:t> </a:t>
            </a:r>
            <a:r>
              <a:rPr lang="en-GB" b="0" dirty="0" err="1" smtClean="0"/>
              <a:t>infrastrukturu</a:t>
            </a:r>
            <a:r>
              <a:rPr lang="en-GB" b="0" dirty="0" smtClean="0"/>
              <a:t>, </a:t>
            </a:r>
            <a:r>
              <a:rPr lang="en-GB" b="0" dirty="0" err="1" smtClean="0"/>
              <a:t>sanitarne</a:t>
            </a:r>
            <a:r>
              <a:rPr lang="en-GB" b="0" dirty="0" smtClean="0"/>
              <a:t> </a:t>
            </a:r>
            <a:r>
              <a:rPr lang="en-GB" b="0" dirty="0" err="1" smtClean="0"/>
              <a:t>probleme</a:t>
            </a:r>
            <a:r>
              <a:rPr lang="en-GB" b="0" dirty="0" smtClean="0"/>
              <a:t> </a:t>
            </a:r>
            <a:r>
              <a:rPr lang="en-GB" b="0" dirty="0" err="1" smtClean="0"/>
              <a:t>i</a:t>
            </a:r>
            <a:r>
              <a:rPr lang="en-GB" b="0" dirty="0" smtClean="0"/>
              <a:t> </a:t>
            </a:r>
            <a:r>
              <a:rPr lang="en-GB" b="0" dirty="0" err="1" smtClean="0"/>
              <a:t>regulaciju</a:t>
            </a:r>
            <a:r>
              <a:rPr lang="en-GB" b="0" dirty="0" smtClean="0"/>
              <a:t> </a:t>
            </a:r>
            <a:r>
              <a:rPr lang="en-GB" b="0" dirty="0" err="1" smtClean="0"/>
              <a:t>jakih</a:t>
            </a:r>
            <a:r>
              <a:rPr lang="en-GB" b="0" dirty="0" smtClean="0"/>
              <a:t> </a:t>
            </a:r>
            <a:r>
              <a:rPr lang="en-GB" b="0" dirty="0" err="1" smtClean="0"/>
              <a:t>poteza</a:t>
            </a:r>
            <a:endParaRPr lang="en-GB" b="0" dirty="0" smtClean="0"/>
          </a:p>
          <a:p>
            <a:pPr rtl="0"/>
            <a:r>
              <a:rPr lang="en-GB" b="0" dirty="0" smtClean="0"/>
              <a:t>- </a:t>
            </a:r>
            <a:r>
              <a:rPr lang="en-GB" b="0" dirty="0" err="1" smtClean="0"/>
              <a:t>oblikovno</a:t>
            </a:r>
            <a:r>
              <a:rPr lang="en-GB" b="0" dirty="0" smtClean="0"/>
              <a:t> </a:t>
            </a:r>
            <a:r>
              <a:rPr lang="en-GB" b="0" dirty="0" err="1" smtClean="0"/>
              <a:t>eklekticizam</a:t>
            </a:r>
            <a:r>
              <a:rPr lang="en-GB" b="0" dirty="0" smtClean="0"/>
              <a:t>, </a:t>
            </a:r>
            <a:r>
              <a:rPr lang="en-GB" b="0" dirty="0" err="1" smtClean="0"/>
              <a:t>neoklasicizam</a:t>
            </a:r>
            <a:r>
              <a:rPr lang="en-GB" b="0" dirty="0" smtClean="0"/>
              <a:t> </a:t>
            </a:r>
            <a:r>
              <a:rPr lang="en-GB" b="0" dirty="0" err="1" smtClean="0"/>
              <a:t>i</a:t>
            </a:r>
            <a:r>
              <a:rPr lang="en-GB" b="0" dirty="0" smtClean="0"/>
              <a:t> </a:t>
            </a:r>
            <a:r>
              <a:rPr lang="en-GB" b="0" dirty="0" err="1" smtClean="0"/>
              <a:t>nasljedovanje</a:t>
            </a:r>
            <a:r>
              <a:rPr lang="en-GB" b="0" dirty="0" smtClean="0"/>
              <a:t> </a:t>
            </a:r>
            <a:r>
              <a:rPr lang="en-GB" b="0" dirty="0" err="1" smtClean="0"/>
              <a:t>baroknog</a:t>
            </a:r>
            <a:r>
              <a:rPr lang="en-GB" b="0" dirty="0" smtClean="0"/>
              <a:t> </a:t>
            </a:r>
            <a:r>
              <a:rPr lang="en-GB" b="0" dirty="0" err="1" smtClean="0"/>
              <a:t>urbanizma</a:t>
            </a:r>
            <a:endParaRPr lang="en-GB" b="0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6BFC07-D7E8-48BA-995D-98A3AF117475}" type="slidenum">
              <a:rPr lang="hr-HR" smtClean="0"/>
              <a:pPr/>
              <a:t>21</a:t>
            </a:fld>
            <a:endParaRPr lang="hr-HR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rtl="0"/>
            <a:r>
              <a:rPr lang="en-GB" b="0" dirty="0" smtClean="0"/>
              <a:t>- </a:t>
            </a:r>
            <a:r>
              <a:rPr lang="en-GB" b="0" dirty="0" err="1" smtClean="0"/>
              <a:t>zahtjevi</a:t>
            </a:r>
            <a:r>
              <a:rPr lang="en-GB" b="0" dirty="0" smtClean="0"/>
              <a:t> </a:t>
            </a:r>
            <a:r>
              <a:rPr lang="en-GB" b="0" dirty="0" err="1" smtClean="0"/>
              <a:t>stoljeća</a:t>
            </a:r>
            <a:r>
              <a:rPr lang="en-GB" b="0" dirty="0" smtClean="0"/>
              <a:t> </a:t>
            </a:r>
            <a:r>
              <a:rPr lang="en-GB" b="0" dirty="0" err="1" smtClean="0"/>
              <a:t>su</a:t>
            </a:r>
            <a:r>
              <a:rPr lang="en-GB" b="0" dirty="0" smtClean="0"/>
              <a:t> </a:t>
            </a:r>
            <a:r>
              <a:rPr lang="en-GB" b="0" dirty="0" err="1" smtClean="0"/>
              <a:t>prvenstveno</a:t>
            </a:r>
            <a:r>
              <a:rPr lang="en-GB" b="0" dirty="0" smtClean="0"/>
              <a:t> </a:t>
            </a:r>
            <a:r>
              <a:rPr lang="en-GB" b="0" dirty="0" err="1" smtClean="0"/>
              <a:t>inženjerski</a:t>
            </a:r>
            <a:r>
              <a:rPr lang="en-GB" b="0" dirty="0" smtClean="0"/>
              <a:t>, pa </a:t>
            </a:r>
            <a:r>
              <a:rPr lang="en-GB" b="0" dirty="0" err="1" smtClean="0"/>
              <a:t>su</a:t>
            </a:r>
            <a:r>
              <a:rPr lang="en-GB" b="0" dirty="0" smtClean="0"/>
              <a:t> </a:t>
            </a:r>
            <a:r>
              <a:rPr lang="en-GB" b="0" dirty="0" err="1" smtClean="0"/>
              <a:t>i</a:t>
            </a:r>
            <a:r>
              <a:rPr lang="en-GB" b="0" dirty="0" smtClean="0"/>
              <a:t> </a:t>
            </a:r>
            <a:r>
              <a:rPr lang="en-GB" b="0" dirty="0" err="1" smtClean="0"/>
              <a:t>povjeravani</a:t>
            </a:r>
            <a:r>
              <a:rPr lang="en-GB" b="0" dirty="0" smtClean="0"/>
              <a:t> </a:t>
            </a:r>
            <a:r>
              <a:rPr lang="en-GB" b="0" dirty="0" err="1" smtClean="0"/>
              <a:t>direktno</a:t>
            </a:r>
            <a:r>
              <a:rPr lang="en-GB" b="0" dirty="0" smtClean="0"/>
              <a:t> </a:t>
            </a:r>
            <a:r>
              <a:rPr lang="en-GB" b="0" dirty="0" err="1" smtClean="0"/>
              <a:t>inženjerima</a:t>
            </a:r>
            <a:r>
              <a:rPr lang="en-GB" b="0" dirty="0" smtClean="0"/>
              <a:t>, </a:t>
            </a:r>
            <a:r>
              <a:rPr lang="en-GB" b="0" dirty="0" err="1" smtClean="0"/>
              <a:t>temeljem</a:t>
            </a:r>
            <a:r>
              <a:rPr lang="en-GB" b="0" dirty="0" smtClean="0"/>
              <a:t> </a:t>
            </a:r>
            <a:r>
              <a:rPr lang="en-GB" b="0" dirty="0" err="1" smtClean="0"/>
              <a:t>krupnih</a:t>
            </a:r>
            <a:r>
              <a:rPr lang="en-GB" b="0" dirty="0" smtClean="0"/>
              <a:t> </a:t>
            </a:r>
            <a:r>
              <a:rPr lang="en-GB" b="0" dirty="0" err="1" smtClean="0"/>
              <a:t>strateških</a:t>
            </a:r>
            <a:r>
              <a:rPr lang="en-GB" b="0" dirty="0" smtClean="0"/>
              <a:t> </a:t>
            </a:r>
            <a:r>
              <a:rPr lang="en-GB" b="0" dirty="0" err="1" smtClean="0"/>
              <a:t>odluka</a:t>
            </a:r>
            <a:r>
              <a:rPr lang="en-GB" b="0" dirty="0" smtClean="0"/>
              <a:t> </a:t>
            </a:r>
            <a:r>
              <a:rPr lang="en-GB" b="0" dirty="0" err="1" smtClean="0"/>
              <a:t>od</a:t>
            </a:r>
            <a:r>
              <a:rPr lang="en-GB" b="0" dirty="0" smtClean="0"/>
              <a:t> </a:t>
            </a:r>
            <a:r>
              <a:rPr lang="en-GB" b="0" dirty="0" err="1" smtClean="0"/>
              <a:t>strane</a:t>
            </a:r>
            <a:r>
              <a:rPr lang="en-GB" b="0" dirty="0" smtClean="0"/>
              <a:t> </a:t>
            </a:r>
            <a:r>
              <a:rPr lang="en-GB" b="0" dirty="0" err="1" smtClean="0"/>
              <a:t>vlasti</a:t>
            </a:r>
            <a:endParaRPr lang="en-GB" b="0" dirty="0" smtClean="0"/>
          </a:p>
          <a:p>
            <a:pPr rtl="0"/>
            <a:r>
              <a:rPr lang="en-GB" b="0" dirty="0" smtClean="0"/>
              <a:t>- </a:t>
            </a:r>
            <a:r>
              <a:rPr lang="en-GB" b="0" dirty="0" err="1" smtClean="0"/>
              <a:t>tako</a:t>
            </a:r>
            <a:r>
              <a:rPr lang="en-GB" b="0" dirty="0" smtClean="0"/>
              <a:t> se </a:t>
            </a:r>
            <a:r>
              <a:rPr lang="en-GB" b="0" dirty="0" err="1" smtClean="0"/>
              <a:t>dogodilo</a:t>
            </a:r>
            <a:r>
              <a:rPr lang="en-GB" b="0" dirty="0" smtClean="0"/>
              <a:t> </a:t>
            </a:r>
            <a:r>
              <a:rPr lang="en-GB" b="0" dirty="0" err="1" smtClean="0"/>
              <a:t>da</a:t>
            </a:r>
            <a:r>
              <a:rPr lang="en-GB" b="0" dirty="0" smtClean="0"/>
              <a:t> je </a:t>
            </a:r>
            <a:r>
              <a:rPr lang="en-GB" b="0" dirty="0" err="1" smtClean="0"/>
              <a:t>kao</a:t>
            </a:r>
            <a:r>
              <a:rPr lang="en-GB" b="0" dirty="0" smtClean="0"/>
              <a:t> </a:t>
            </a:r>
            <a:r>
              <a:rPr lang="en-GB" b="0" dirty="0" err="1" smtClean="0"/>
              <a:t>najznačaniji</a:t>
            </a:r>
            <a:r>
              <a:rPr lang="en-GB" b="0" dirty="0" smtClean="0"/>
              <a:t> </a:t>
            </a:r>
            <a:r>
              <a:rPr lang="en-GB" b="0" dirty="0" err="1" smtClean="0"/>
              <a:t>urbanist</a:t>
            </a:r>
            <a:r>
              <a:rPr lang="en-GB" b="0" dirty="0" smtClean="0"/>
              <a:t> 19. </a:t>
            </a:r>
            <a:r>
              <a:rPr lang="en-GB" b="0" dirty="0" err="1" smtClean="0"/>
              <a:t>st</a:t>
            </a:r>
            <a:r>
              <a:rPr lang="en-GB" b="0" dirty="0" smtClean="0"/>
              <a:t>. </a:t>
            </a:r>
            <a:r>
              <a:rPr lang="en-GB" b="0" dirty="0" err="1" smtClean="0"/>
              <a:t>ostao</a:t>
            </a:r>
            <a:r>
              <a:rPr lang="en-GB" b="0" dirty="0" smtClean="0"/>
              <a:t> </a:t>
            </a:r>
            <a:r>
              <a:rPr lang="en-GB" b="0" dirty="0" err="1" smtClean="0"/>
              <a:t>upamćen</a:t>
            </a:r>
            <a:r>
              <a:rPr lang="en-GB" b="0" dirty="0" smtClean="0"/>
              <a:t> </a:t>
            </a:r>
            <a:r>
              <a:rPr lang="en-GB" b="0" dirty="0" err="1" smtClean="0"/>
              <a:t>barun</a:t>
            </a:r>
            <a:r>
              <a:rPr lang="en-GB" b="0" dirty="0" smtClean="0"/>
              <a:t> </a:t>
            </a:r>
            <a:r>
              <a:rPr lang="en-GB" b="0" dirty="0" err="1" smtClean="0"/>
              <a:t>Hausmann</a:t>
            </a:r>
            <a:r>
              <a:rPr lang="en-GB" b="0" dirty="0" smtClean="0"/>
              <a:t>, </a:t>
            </a:r>
            <a:r>
              <a:rPr lang="en-GB" b="0" dirty="0" err="1" smtClean="0"/>
              <a:t>gradonačelnik</a:t>
            </a:r>
            <a:r>
              <a:rPr lang="en-GB" b="0" dirty="0" smtClean="0"/>
              <a:t> </a:t>
            </a:r>
            <a:r>
              <a:rPr lang="en-GB" b="0" dirty="0" err="1" smtClean="0"/>
              <a:t>Pariza</a:t>
            </a:r>
            <a:r>
              <a:rPr lang="en-GB" b="0" dirty="0" smtClean="0"/>
              <a:t> </a:t>
            </a:r>
            <a:r>
              <a:rPr lang="en-GB" b="0" dirty="0" err="1" smtClean="0"/>
              <a:t>i</a:t>
            </a:r>
            <a:r>
              <a:rPr lang="en-GB" b="0" dirty="0" smtClean="0"/>
              <a:t> </a:t>
            </a:r>
            <a:r>
              <a:rPr lang="en-GB" b="0" dirty="0" err="1" smtClean="0"/>
              <a:t>ministar</a:t>
            </a:r>
            <a:r>
              <a:rPr lang="en-GB" b="0" dirty="0" smtClean="0"/>
              <a:t> </a:t>
            </a:r>
            <a:r>
              <a:rPr lang="en-GB" b="0" dirty="0" err="1" smtClean="0"/>
              <a:t>policije</a:t>
            </a:r>
            <a:r>
              <a:rPr lang="en-GB" b="0" dirty="0" smtClean="0"/>
              <a:t> u </a:t>
            </a:r>
            <a:r>
              <a:rPr lang="en-GB" b="0" dirty="0" err="1" smtClean="0"/>
              <a:t>doba</a:t>
            </a:r>
            <a:r>
              <a:rPr lang="en-GB" b="0" dirty="0" smtClean="0"/>
              <a:t> </a:t>
            </a:r>
            <a:r>
              <a:rPr lang="en-GB" b="0" dirty="0" err="1" smtClean="0"/>
              <a:t>Napoleona</a:t>
            </a:r>
            <a:r>
              <a:rPr lang="en-GB" b="0" dirty="0" smtClean="0"/>
              <a:t> III, </a:t>
            </a:r>
            <a:r>
              <a:rPr lang="en-GB" b="0" dirty="0" err="1" smtClean="0"/>
              <a:t>koji</a:t>
            </a:r>
            <a:r>
              <a:rPr lang="en-GB" b="0" dirty="0" smtClean="0"/>
              <a:t> je </a:t>
            </a:r>
            <a:r>
              <a:rPr lang="en-GB" b="0" dirty="0" err="1" smtClean="0"/>
              <a:t>dobio</a:t>
            </a:r>
            <a:r>
              <a:rPr lang="en-GB" b="0" dirty="0" smtClean="0"/>
              <a:t> </a:t>
            </a:r>
            <a:r>
              <a:rPr lang="en-GB" b="0" dirty="0" err="1" smtClean="0"/>
              <a:t>ovlasti</a:t>
            </a:r>
            <a:r>
              <a:rPr lang="en-GB" b="0" dirty="0" smtClean="0"/>
              <a:t> da </a:t>
            </a:r>
            <a:r>
              <a:rPr lang="en-GB" b="0" dirty="0" err="1" smtClean="0"/>
              <a:t>eksproprira</a:t>
            </a:r>
            <a:r>
              <a:rPr lang="en-GB" b="0" dirty="0" smtClean="0"/>
              <a:t> </a:t>
            </a:r>
            <a:r>
              <a:rPr lang="en-GB" b="0" dirty="0" err="1" smtClean="0"/>
              <a:t>zemlju</a:t>
            </a:r>
            <a:r>
              <a:rPr lang="en-GB" b="0" dirty="0" smtClean="0"/>
              <a:t> </a:t>
            </a:r>
            <a:r>
              <a:rPr lang="en-GB" b="0" dirty="0" err="1" smtClean="0"/>
              <a:t>i</a:t>
            </a:r>
            <a:r>
              <a:rPr lang="en-GB" b="0" dirty="0" smtClean="0"/>
              <a:t> </a:t>
            </a:r>
            <a:r>
              <a:rPr lang="en-GB" b="0" dirty="0" err="1" smtClean="0"/>
              <a:t>sirotinjski</a:t>
            </a:r>
            <a:r>
              <a:rPr lang="en-GB" b="0" dirty="0" smtClean="0"/>
              <a:t> </a:t>
            </a:r>
            <a:r>
              <a:rPr lang="en-GB" b="0" dirty="0" err="1" smtClean="0"/>
              <a:t>srednjovjekovni</a:t>
            </a:r>
            <a:r>
              <a:rPr lang="en-GB" b="0" dirty="0" smtClean="0"/>
              <a:t> </a:t>
            </a:r>
            <a:r>
              <a:rPr lang="en-GB" b="0" dirty="0" err="1" smtClean="0"/>
              <a:t>Pariz</a:t>
            </a:r>
            <a:r>
              <a:rPr lang="en-GB" b="0" dirty="0" smtClean="0"/>
              <a:t>, s </a:t>
            </a:r>
            <a:r>
              <a:rPr lang="en-GB" b="0" dirty="0" err="1" smtClean="0"/>
              <a:t>ulicama</a:t>
            </a:r>
            <a:r>
              <a:rPr lang="en-GB" b="0" dirty="0" smtClean="0"/>
              <a:t> bez </a:t>
            </a:r>
            <a:r>
              <a:rPr lang="en-GB" b="0" dirty="0" err="1" smtClean="0"/>
              <a:t>reda</a:t>
            </a:r>
            <a:r>
              <a:rPr lang="en-GB" b="0" dirty="0" smtClean="0"/>
              <a:t> </a:t>
            </a:r>
            <a:r>
              <a:rPr lang="en-GB" b="0" dirty="0" err="1" smtClean="0"/>
              <a:t>i</a:t>
            </a:r>
            <a:r>
              <a:rPr lang="en-GB" b="0" dirty="0" smtClean="0"/>
              <a:t> </a:t>
            </a:r>
            <a:r>
              <a:rPr lang="en-GB" b="0" dirty="0" err="1" smtClean="0"/>
              <a:t>koji</a:t>
            </a:r>
            <a:r>
              <a:rPr lang="en-GB" b="0" dirty="0" smtClean="0"/>
              <a:t> se </a:t>
            </a:r>
            <a:r>
              <a:rPr lang="en-GB" b="0" dirty="0" err="1" smtClean="0"/>
              <a:t>stihijski</a:t>
            </a:r>
            <a:r>
              <a:rPr lang="en-GB" b="0" dirty="0" smtClean="0"/>
              <a:t> </a:t>
            </a:r>
            <a:r>
              <a:rPr lang="en-GB" b="0" dirty="0" err="1" smtClean="0"/>
              <a:t>širi</a:t>
            </a:r>
            <a:r>
              <a:rPr lang="en-GB" b="0" dirty="0" smtClean="0"/>
              <a:t>, </a:t>
            </a:r>
            <a:r>
              <a:rPr lang="en-GB" b="0" dirty="0" err="1" smtClean="0"/>
              <a:t>znatno</a:t>
            </a:r>
            <a:r>
              <a:rPr lang="en-GB" b="0" dirty="0" smtClean="0"/>
              <a:t> </a:t>
            </a:r>
            <a:r>
              <a:rPr lang="en-GB" b="0" dirty="0" err="1" smtClean="0"/>
              <a:t>poruši</a:t>
            </a:r>
            <a:r>
              <a:rPr lang="en-GB" b="0" dirty="0" smtClean="0"/>
              <a:t> da bi </a:t>
            </a:r>
            <a:r>
              <a:rPr lang="en-GB" b="0" dirty="0" err="1" smtClean="0"/>
              <a:t>izbušio</a:t>
            </a:r>
            <a:r>
              <a:rPr lang="en-GB" b="0" dirty="0" smtClean="0"/>
              <a:t> </a:t>
            </a:r>
            <a:r>
              <a:rPr lang="en-GB" b="0" dirty="0" err="1" smtClean="0"/>
              <a:t>slavne</a:t>
            </a:r>
            <a:r>
              <a:rPr lang="en-GB" b="0" dirty="0" smtClean="0"/>
              <a:t> </a:t>
            </a:r>
            <a:r>
              <a:rPr lang="en-GB" b="0" dirty="0" err="1" smtClean="0"/>
              <a:t>bulevare</a:t>
            </a:r>
            <a:r>
              <a:rPr lang="en-GB" b="0" dirty="0" smtClean="0"/>
              <a:t>, u </a:t>
            </a:r>
            <a:r>
              <a:rPr lang="en-GB" b="0" dirty="0" err="1" smtClean="0"/>
              <a:t>svrhu</a:t>
            </a:r>
            <a:r>
              <a:rPr lang="en-GB" b="0" dirty="0" smtClean="0"/>
              <a:t> </a:t>
            </a:r>
            <a:r>
              <a:rPr lang="en-GB" b="0" dirty="0" err="1" smtClean="0"/>
              <a:t>kako</a:t>
            </a:r>
            <a:r>
              <a:rPr lang="en-GB" b="0" dirty="0" smtClean="0"/>
              <a:t> </a:t>
            </a:r>
            <a:r>
              <a:rPr lang="en-GB" b="0" dirty="0" err="1" smtClean="0"/>
              <a:t>povećanja</a:t>
            </a:r>
            <a:r>
              <a:rPr lang="en-GB" b="0" dirty="0" smtClean="0"/>
              <a:t> </a:t>
            </a:r>
            <a:r>
              <a:rPr lang="en-GB" b="0" dirty="0" err="1" smtClean="0"/>
              <a:t>reprezentativnost</a:t>
            </a:r>
            <a:r>
              <a:rPr lang="hr-HR" b="0" smtClean="0"/>
              <a:t>i</a:t>
            </a:r>
            <a:r>
              <a:rPr lang="en-GB" b="0" smtClean="0"/>
              <a:t> </a:t>
            </a:r>
            <a:r>
              <a:rPr lang="en-GB" b="0" dirty="0" err="1" smtClean="0"/>
              <a:t>grada</a:t>
            </a:r>
            <a:r>
              <a:rPr lang="en-GB" b="0" dirty="0" smtClean="0"/>
              <a:t> </a:t>
            </a:r>
            <a:r>
              <a:rPr lang="en-GB" b="0" dirty="0" err="1" smtClean="0"/>
              <a:t>tako</a:t>
            </a:r>
            <a:r>
              <a:rPr lang="en-GB" b="0" dirty="0" smtClean="0"/>
              <a:t> </a:t>
            </a:r>
            <a:r>
              <a:rPr lang="en-GB" b="0" dirty="0" err="1" smtClean="0"/>
              <a:t>i</a:t>
            </a:r>
            <a:r>
              <a:rPr lang="en-GB" b="0" dirty="0" smtClean="0"/>
              <a:t> </a:t>
            </a:r>
            <a:r>
              <a:rPr lang="en-GB" b="0" dirty="0" err="1" smtClean="0"/>
              <a:t>poboljašavanja</a:t>
            </a:r>
            <a:r>
              <a:rPr lang="en-GB" b="0" dirty="0" smtClean="0"/>
              <a:t> </a:t>
            </a:r>
            <a:r>
              <a:rPr lang="en-GB" b="0" dirty="0" err="1" smtClean="0"/>
              <a:t>sanitarnih</a:t>
            </a:r>
            <a:r>
              <a:rPr lang="en-GB" b="0" dirty="0" smtClean="0"/>
              <a:t> </a:t>
            </a:r>
            <a:r>
              <a:rPr lang="en-GB" b="0" dirty="0" err="1" smtClean="0"/>
              <a:t>prilika</a:t>
            </a:r>
            <a:r>
              <a:rPr lang="en-GB" b="0" dirty="0" smtClean="0"/>
              <a:t>, </a:t>
            </a:r>
            <a:r>
              <a:rPr lang="en-GB" b="0" dirty="0" err="1" smtClean="0"/>
              <a:t>sa</a:t>
            </a:r>
            <a:r>
              <a:rPr lang="en-GB" b="0" dirty="0" smtClean="0"/>
              <a:t> </a:t>
            </a:r>
            <a:r>
              <a:rPr lang="en-GB" b="0" dirty="0" err="1" smtClean="0"/>
              <a:t>strujanjem</a:t>
            </a:r>
            <a:r>
              <a:rPr lang="en-GB" b="0" dirty="0" smtClean="0"/>
              <a:t> </a:t>
            </a:r>
            <a:r>
              <a:rPr lang="en-GB" b="0" dirty="0" err="1" smtClean="0"/>
              <a:t>zraka</a:t>
            </a:r>
            <a:r>
              <a:rPr lang="en-GB" b="0" dirty="0" smtClean="0"/>
              <a:t> </a:t>
            </a:r>
            <a:r>
              <a:rPr lang="en-GB" b="0" dirty="0" err="1" smtClean="0"/>
              <a:t>i</a:t>
            </a:r>
            <a:r>
              <a:rPr lang="en-GB" b="0" dirty="0" smtClean="0"/>
              <a:t> </a:t>
            </a:r>
            <a:r>
              <a:rPr lang="en-GB" b="0" dirty="0" err="1" smtClean="0"/>
              <a:t>osunčanjem</a:t>
            </a:r>
            <a:r>
              <a:rPr lang="en-GB" b="0" dirty="0" smtClean="0"/>
              <a:t>, </a:t>
            </a:r>
            <a:r>
              <a:rPr lang="en-GB" b="0" dirty="0" err="1" smtClean="0"/>
              <a:t>osloboditi</a:t>
            </a:r>
            <a:r>
              <a:rPr lang="en-GB" b="0" dirty="0" smtClean="0"/>
              <a:t> </a:t>
            </a:r>
            <a:r>
              <a:rPr lang="en-GB" b="0" dirty="0" err="1" smtClean="0"/>
              <a:t>prometno</a:t>
            </a:r>
            <a:r>
              <a:rPr lang="en-GB" b="0" dirty="0" smtClean="0"/>
              <a:t> </a:t>
            </a:r>
            <a:r>
              <a:rPr lang="en-GB" b="0" dirty="0" err="1" smtClean="0"/>
              <a:t>zagušenje</a:t>
            </a:r>
            <a:r>
              <a:rPr lang="en-GB" b="0" dirty="0" smtClean="0"/>
              <a:t>, a </a:t>
            </a:r>
            <a:r>
              <a:rPr lang="en-GB" b="0" dirty="0" err="1" smtClean="0"/>
              <a:t>bogami</a:t>
            </a:r>
            <a:r>
              <a:rPr lang="en-GB" b="0" dirty="0" smtClean="0"/>
              <a:t> </a:t>
            </a:r>
            <a:r>
              <a:rPr lang="en-GB" b="0" dirty="0" err="1" smtClean="0"/>
              <a:t>i</a:t>
            </a:r>
            <a:r>
              <a:rPr lang="en-GB" b="0" dirty="0" smtClean="0"/>
              <a:t> </a:t>
            </a:r>
            <a:r>
              <a:rPr lang="en-GB" b="0" dirty="0" err="1" smtClean="0"/>
              <a:t>otežati</a:t>
            </a:r>
            <a:r>
              <a:rPr lang="en-GB" b="0" dirty="0" smtClean="0"/>
              <a:t> </a:t>
            </a:r>
            <a:r>
              <a:rPr lang="en-GB" b="0" dirty="0" err="1" smtClean="0"/>
              <a:t>socijalne</a:t>
            </a:r>
            <a:r>
              <a:rPr lang="en-GB" b="0" dirty="0" smtClean="0"/>
              <a:t> </a:t>
            </a:r>
            <a:r>
              <a:rPr lang="en-GB" b="0" dirty="0" err="1" smtClean="0"/>
              <a:t>nemire</a:t>
            </a:r>
            <a:r>
              <a:rPr lang="en-GB" b="0" dirty="0" smtClean="0"/>
              <a:t> s </a:t>
            </a:r>
            <a:r>
              <a:rPr lang="en-GB" b="0" dirty="0" err="1" smtClean="0"/>
              <a:t>barikadama</a:t>
            </a:r>
            <a:r>
              <a:rPr lang="en-GB" b="0" dirty="0" smtClean="0"/>
              <a:t> (</a:t>
            </a:r>
            <a:r>
              <a:rPr lang="en-GB" b="0" dirty="0" err="1" smtClean="0"/>
              <a:t>čega</a:t>
            </a:r>
            <a:r>
              <a:rPr lang="en-GB" b="0" dirty="0" smtClean="0"/>
              <a:t> je </a:t>
            </a:r>
            <a:r>
              <a:rPr lang="en-GB" b="0" dirty="0" err="1" smtClean="0"/>
              <a:t>bilo</a:t>
            </a:r>
            <a:r>
              <a:rPr lang="en-GB" b="0" dirty="0" smtClean="0"/>
              <a:t> </a:t>
            </a:r>
            <a:r>
              <a:rPr lang="en-GB" b="0" dirty="0" err="1" smtClean="0"/>
              <a:t>nedugo</a:t>
            </a:r>
            <a:r>
              <a:rPr lang="en-GB" b="0" dirty="0" smtClean="0"/>
              <a:t> </a:t>
            </a:r>
            <a:r>
              <a:rPr lang="en-GB" b="0" dirty="0" err="1" smtClean="0"/>
              <a:t>prije</a:t>
            </a:r>
            <a:r>
              <a:rPr lang="en-GB" b="0" dirty="0" smtClean="0"/>
              <a:t>, </a:t>
            </a:r>
            <a:r>
              <a:rPr lang="en-GB" b="0" dirty="0" err="1" smtClean="0"/>
              <a:t>pariška</a:t>
            </a:r>
            <a:r>
              <a:rPr lang="en-GB" b="0" dirty="0" smtClean="0"/>
              <a:t> </a:t>
            </a:r>
            <a:r>
              <a:rPr lang="en-GB" b="0" dirty="0" err="1" smtClean="0"/>
              <a:t>komuna</a:t>
            </a:r>
            <a:r>
              <a:rPr lang="en-GB" b="0" dirty="0" smtClean="0"/>
              <a:t> </a:t>
            </a:r>
            <a:r>
              <a:rPr lang="en-GB" b="0" dirty="0" err="1" smtClean="0"/>
              <a:t>itd</a:t>
            </a:r>
            <a:r>
              <a:rPr lang="en-GB" b="0" dirty="0" smtClean="0"/>
              <a:t>.), </a:t>
            </a:r>
            <a:r>
              <a:rPr lang="en-GB" b="0" dirty="0" err="1" smtClean="0"/>
              <a:t>olakšati</a:t>
            </a:r>
            <a:r>
              <a:rPr lang="en-GB" b="0" dirty="0" smtClean="0"/>
              <a:t> </a:t>
            </a:r>
            <a:r>
              <a:rPr lang="en-GB" b="0" dirty="0" err="1" smtClean="0"/>
              <a:t>kretanje</a:t>
            </a:r>
            <a:r>
              <a:rPr lang="en-GB" b="0" dirty="0" smtClean="0"/>
              <a:t> </a:t>
            </a:r>
            <a:r>
              <a:rPr lang="en-GB" b="0" dirty="0" err="1" smtClean="0"/>
              <a:t>policije</a:t>
            </a:r>
            <a:r>
              <a:rPr lang="en-GB" b="0" dirty="0" smtClean="0"/>
              <a:t> </a:t>
            </a:r>
            <a:r>
              <a:rPr lang="en-GB" b="0" dirty="0" err="1" smtClean="0"/>
              <a:t>i</a:t>
            </a:r>
            <a:r>
              <a:rPr lang="en-GB" b="0" dirty="0" smtClean="0"/>
              <a:t> </a:t>
            </a:r>
            <a:r>
              <a:rPr lang="en-GB" b="0" dirty="0" err="1" smtClean="0"/>
              <a:t>vojske</a:t>
            </a:r>
            <a:endParaRPr lang="en-GB" b="0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6BFC07-D7E8-48BA-995D-98A3AF117475}" type="slidenum">
              <a:rPr lang="hr-HR" smtClean="0"/>
              <a:pPr/>
              <a:t>22</a:t>
            </a:fld>
            <a:endParaRPr lang="hr-HR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rtl="0"/>
            <a:r>
              <a:rPr lang="en-GB" b="0" dirty="0" smtClean="0"/>
              <a:t>- </a:t>
            </a:r>
            <a:r>
              <a:rPr lang="en-GB" b="0" dirty="0" err="1" smtClean="0"/>
              <a:t>na</a:t>
            </a:r>
            <a:r>
              <a:rPr lang="en-GB" b="0" dirty="0" smtClean="0"/>
              <a:t> </a:t>
            </a:r>
            <a:r>
              <a:rPr lang="en-GB" b="0" dirty="0" err="1" smtClean="0"/>
              <a:t>principima</a:t>
            </a:r>
            <a:r>
              <a:rPr lang="en-GB" b="0" dirty="0" smtClean="0"/>
              <a:t> </a:t>
            </a:r>
            <a:r>
              <a:rPr lang="en-GB" b="0" dirty="0" err="1" smtClean="0"/>
              <a:t>tzv</a:t>
            </a:r>
            <a:r>
              <a:rPr lang="en-GB" b="0" dirty="0" smtClean="0"/>
              <a:t>. "</a:t>
            </a:r>
            <a:r>
              <a:rPr lang="en-GB" b="0" dirty="0" err="1" smtClean="0"/>
              <a:t>internacionalnog</a:t>
            </a:r>
            <a:r>
              <a:rPr lang="en-GB" b="0" dirty="0" smtClean="0"/>
              <a:t> </a:t>
            </a:r>
            <a:r>
              <a:rPr lang="en-GB" b="0" dirty="0" err="1" smtClean="0"/>
              <a:t>stila</a:t>
            </a:r>
            <a:r>
              <a:rPr lang="en-GB" b="0" dirty="0" smtClean="0"/>
              <a:t>" </a:t>
            </a:r>
            <a:r>
              <a:rPr lang="en-GB" b="0" dirty="0" err="1" smtClean="0"/>
              <a:t>nastaje</a:t>
            </a:r>
            <a:r>
              <a:rPr lang="en-GB" b="0" dirty="0" smtClean="0"/>
              <a:t> </a:t>
            </a:r>
            <a:r>
              <a:rPr lang="en-GB" b="0" dirty="0" err="1" smtClean="0"/>
              <a:t>funkcionalistički</a:t>
            </a:r>
            <a:r>
              <a:rPr lang="en-GB" b="0" dirty="0" smtClean="0"/>
              <a:t> </a:t>
            </a:r>
            <a:r>
              <a:rPr lang="en-GB" b="0" dirty="0" err="1" smtClean="0"/>
              <a:t>ili</a:t>
            </a:r>
            <a:r>
              <a:rPr lang="en-GB" b="0" dirty="0" smtClean="0"/>
              <a:t> </a:t>
            </a:r>
            <a:r>
              <a:rPr lang="en-GB" b="0" dirty="0" err="1" smtClean="0"/>
              <a:t>modernistički</a:t>
            </a:r>
            <a:r>
              <a:rPr lang="en-GB" b="0" dirty="0" smtClean="0"/>
              <a:t> </a:t>
            </a:r>
            <a:r>
              <a:rPr lang="en-GB" b="0" dirty="0" err="1" smtClean="0"/>
              <a:t>urbanizam</a:t>
            </a:r>
            <a:endParaRPr lang="en-GB" b="0" dirty="0" smtClean="0"/>
          </a:p>
          <a:p>
            <a:pPr rtl="0"/>
            <a:r>
              <a:rPr lang="en-GB" b="0" dirty="0" smtClean="0"/>
              <a:t>- </a:t>
            </a:r>
            <a:r>
              <a:rPr lang="en-GB" b="0" dirty="0" err="1" smtClean="0"/>
              <a:t>ahistorijski</a:t>
            </a:r>
            <a:r>
              <a:rPr lang="en-GB" b="0" dirty="0" smtClean="0"/>
              <a:t> je, </a:t>
            </a:r>
            <a:r>
              <a:rPr lang="en-GB" b="0" dirty="0" err="1" smtClean="0"/>
              <a:t>oštar</a:t>
            </a:r>
            <a:r>
              <a:rPr lang="en-GB" b="0" dirty="0" smtClean="0"/>
              <a:t> </a:t>
            </a:r>
            <a:r>
              <a:rPr lang="en-GB" b="0" dirty="0" err="1" smtClean="0"/>
              <a:t>prekid</a:t>
            </a:r>
            <a:r>
              <a:rPr lang="en-GB" b="0" dirty="0" smtClean="0"/>
              <a:t> s </a:t>
            </a:r>
            <a:r>
              <a:rPr lang="en-GB" b="0" dirty="0" err="1" smtClean="0"/>
              <a:t>tradicijom</a:t>
            </a:r>
            <a:r>
              <a:rPr lang="en-GB" b="0" dirty="0" smtClean="0"/>
              <a:t>, ne </a:t>
            </a:r>
            <a:r>
              <a:rPr lang="en-GB" b="0" dirty="0" err="1" smtClean="0"/>
              <a:t>zanima</a:t>
            </a:r>
            <a:r>
              <a:rPr lang="en-GB" b="0" dirty="0" smtClean="0"/>
              <a:t> </a:t>
            </a:r>
            <a:r>
              <a:rPr lang="en-GB" b="0" dirty="0" err="1" smtClean="0"/>
              <a:t>ga</a:t>
            </a:r>
            <a:r>
              <a:rPr lang="en-GB" b="0" dirty="0" smtClean="0"/>
              <a:t> </a:t>
            </a:r>
            <a:r>
              <a:rPr lang="en-GB" b="0" dirty="0" err="1" smtClean="0"/>
              <a:t>više</a:t>
            </a:r>
            <a:r>
              <a:rPr lang="en-GB" b="0" dirty="0" smtClean="0"/>
              <a:t> </a:t>
            </a:r>
            <a:r>
              <a:rPr lang="en-GB" b="0" dirty="0" err="1" smtClean="0"/>
              <a:t>baktati</a:t>
            </a:r>
            <a:r>
              <a:rPr lang="en-GB" b="0" dirty="0" smtClean="0"/>
              <a:t> se s </a:t>
            </a:r>
            <a:r>
              <a:rPr lang="en-GB" b="0" dirty="0" err="1" smtClean="0"/>
              <a:t>povijesnim</a:t>
            </a:r>
            <a:r>
              <a:rPr lang="en-GB" b="0" dirty="0" smtClean="0"/>
              <a:t> </a:t>
            </a:r>
            <a:r>
              <a:rPr lang="en-GB" b="0" dirty="0" err="1" smtClean="0"/>
              <a:t>gradovima</a:t>
            </a:r>
            <a:r>
              <a:rPr lang="en-GB" b="0" dirty="0" smtClean="0"/>
              <a:t>, </a:t>
            </a:r>
            <a:r>
              <a:rPr lang="en-GB" b="0" dirty="0" err="1" smtClean="0"/>
              <a:t>nego</a:t>
            </a:r>
            <a:r>
              <a:rPr lang="en-GB" b="0" dirty="0" smtClean="0"/>
              <a:t> </a:t>
            </a:r>
            <a:r>
              <a:rPr lang="en-GB" b="0" dirty="0" err="1" smtClean="0"/>
              <a:t>želi</a:t>
            </a:r>
            <a:r>
              <a:rPr lang="en-GB" b="0" dirty="0" smtClean="0"/>
              <a:t> </a:t>
            </a:r>
            <a:r>
              <a:rPr lang="en-GB" b="0" dirty="0" err="1" smtClean="0"/>
              <a:t>prakticirati</a:t>
            </a:r>
            <a:r>
              <a:rPr lang="en-GB" b="0" dirty="0" smtClean="0"/>
              <a:t> </a:t>
            </a:r>
            <a:r>
              <a:rPr lang="en-GB" b="0" dirty="0" err="1" smtClean="0"/>
              <a:t>svoju</a:t>
            </a:r>
            <a:r>
              <a:rPr lang="en-GB" b="0" dirty="0" smtClean="0"/>
              <a:t> </a:t>
            </a:r>
            <a:r>
              <a:rPr lang="en-GB" b="0" dirty="0" err="1" smtClean="0"/>
              <a:t>shemu</a:t>
            </a:r>
            <a:r>
              <a:rPr lang="en-GB" b="0" dirty="0" smtClean="0"/>
              <a:t> </a:t>
            </a:r>
            <a:r>
              <a:rPr lang="en-GB" b="0" dirty="0" err="1" smtClean="0"/>
              <a:t>učisto</a:t>
            </a:r>
            <a:r>
              <a:rPr lang="en-GB" b="0" dirty="0" smtClean="0"/>
              <a:t>, </a:t>
            </a:r>
            <a:r>
              <a:rPr lang="en-GB" b="0" dirty="0" err="1" smtClean="0"/>
              <a:t>na</a:t>
            </a:r>
            <a:r>
              <a:rPr lang="en-GB" b="0" dirty="0" smtClean="0"/>
              <a:t> </a:t>
            </a:r>
            <a:r>
              <a:rPr lang="en-GB" b="0" dirty="0" err="1" smtClean="0"/>
              <a:t>livadi</a:t>
            </a:r>
            <a:endParaRPr lang="en-GB" b="0" dirty="0" smtClean="0"/>
          </a:p>
          <a:p>
            <a:pPr rtl="0"/>
            <a:r>
              <a:rPr lang="en-GB" b="0" dirty="0" smtClean="0"/>
              <a:t>- </a:t>
            </a:r>
            <a:r>
              <a:rPr lang="en-GB" b="0" dirty="0" err="1" smtClean="0"/>
              <a:t>uvelike</a:t>
            </a:r>
            <a:r>
              <a:rPr lang="en-GB" b="0" dirty="0" smtClean="0"/>
              <a:t> </a:t>
            </a:r>
            <a:r>
              <a:rPr lang="en-GB" b="0" dirty="0" err="1" smtClean="0"/>
              <a:t>utopijskog</a:t>
            </a:r>
            <a:r>
              <a:rPr lang="en-GB" b="0" dirty="0" smtClean="0"/>
              <a:t> </a:t>
            </a:r>
            <a:r>
              <a:rPr lang="en-GB" b="0" dirty="0" err="1" smtClean="0"/>
              <a:t>karaktera</a:t>
            </a:r>
            <a:r>
              <a:rPr lang="en-GB" b="0" dirty="0" smtClean="0"/>
              <a:t> </a:t>
            </a:r>
            <a:r>
              <a:rPr lang="en-GB" b="0" dirty="0" err="1" smtClean="0"/>
              <a:t>utoliko</a:t>
            </a:r>
            <a:r>
              <a:rPr lang="en-GB" b="0" dirty="0" smtClean="0"/>
              <a:t>, </a:t>
            </a:r>
            <a:r>
              <a:rPr lang="en-GB" b="0" dirty="0" err="1" smtClean="0"/>
              <a:t>jer</a:t>
            </a:r>
            <a:r>
              <a:rPr lang="en-GB" b="0" dirty="0" smtClean="0"/>
              <a:t> </a:t>
            </a:r>
            <a:r>
              <a:rPr lang="en-GB" b="0" dirty="0" err="1" smtClean="0"/>
              <a:t>prilike</a:t>
            </a:r>
            <a:r>
              <a:rPr lang="en-GB" b="0" dirty="0" smtClean="0"/>
              <a:t> </a:t>
            </a:r>
            <a:r>
              <a:rPr lang="en-GB" b="0" dirty="0" err="1" smtClean="0"/>
              <a:t>su</a:t>
            </a:r>
            <a:r>
              <a:rPr lang="en-GB" b="0" dirty="0" smtClean="0"/>
              <a:t> bile </a:t>
            </a:r>
            <a:r>
              <a:rPr lang="en-GB" b="0" dirty="0" err="1" smtClean="0"/>
              <a:t>rijetke</a:t>
            </a:r>
            <a:r>
              <a:rPr lang="en-GB" b="0" dirty="0" smtClean="0"/>
              <a:t> </a:t>
            </a:r>
            <a:r>
              <a:rPr lang="en-GB" b="0" dirty="0" err="1" smtClean="0"/>
              <a:t>za</a:t>
            </a:r>
            <a:r>
              <a:rPr lang="en-GB" b="0" dirty="0" smtClean="0"/>
              <a:t> </a:t>
            </a:r>
            <a:r>
              <a:rPr lang="en-GB" b="0" dirty="0" err="1" smtClean="0"/>
              <a:t>idealno</a:t>
            </a:r>
            <a:r>
              <a:rPr lang="en-GB" b="0" dirty="0" smtClean="0"/>
              <a:t> </a:t>
            </a:r>
            <a:r>
              <a:rPr lang="en-GB" b="0" dirty="0" err="1" smtClean="0"/>
              <a:t>ostvarenje</a:t>
            </a:r>
            <a:endParaRPr lang="en-GB" b="0" dirty="0" smtClean="0"/>
          </a:p>
          <a:p>
            <a:pPr rtl="0"/>
            <a:r>
              <a:rPr lang="en-GB" b="0" dirty="0" smtClean="0"/>
              <a:t>- u </a:t>
            </a:r>
            <a:r>
              <a:rPr lang="en-GB" b="0" dirty="0" err="1" smtClean="0"/>
              <a:t>praksi</a:t>
            </a:r>
            <a:r>
              <a:rPr lang="en-GB" b="0" dirty="0" smtClean="0"/>
              <a:t> </a:t>
            </a:r>
            <a:r>
              <a:rPr lang="en-GB" b="0" dirty="0" err="1" smtClean="0"/>
              <a:t>ga</a:t>
            </a:r>
            <a:r>
              <a:rPr lang="en-GB" b="0" dirty="0" smtClean="0"/>
              <a:t> </a:t>
            </a:r>
            <a:r>
              <a:rPr lang="en-GB" b="0" dirty="0" err="1" smtClean="0"/>
              <a:t>karakterizira</a:t>
            </a:r>
            <a:r>
              <a:rPr lang="en-GB" b="0" dirty="0" smtClean="0"/>
              <a:t> </a:t>
            </a:r>
            <a:r>
              <a:rPr lang="en-GB" b="0" dirty="0" err="1" smtClean="0"/>
              <a:t>izražen</a:t>
            </a:r>
            <a:r>
              <a:rPr lang="en-GB" b="0" dirty="0" smtClean="0"/>
              <a:t> zoning </a:t>
            </a:r>
            <a:r>
              <a:rPr lang="en-GB" b="0" dirty="0" err="1" smtClean="0"/>
              <a:t>te</a:t>
            </a:r>
            <a:r>
              <a:rPr lang="en-GB" b="0" dirty="0" smtClean="0"/>
              <a:t> </a:t>
            </a:r>
            <a:r>
              <a:rPr lang="en-GB" b="0" dirty="0" err="1" smtClean="0"/>
              <a:t>štancanje</a:t>
            </a:r>
            <a:r>
              <a:rPr lang="en-GB" b="0" dirty="0" smtClean="0"/>
              <a:t> </a:t>
            </a:r>
            <a:r>
              <a:rPr lang="en-GB" b="0" dirty="0" err="1" smtClean="0"/>
              <a:t>niza</a:t>
            </a:r>
            <a:r>
              <a:rPr lang="en-GB" b="0" dirty="0" smtClean="0"/>
              <a:t> </a:t>
            </a:r>
            <a:r>
              <a:rPr lang="en-GB" b="0" dirty="0" err="1" smtClean="0"/>
              <a:t>naselja</a:t>
            </a:r>
            <a:r>
              <a:rPr lang="en-GB" b="0" dirty="0" smtClean="0"/>
              <a:t> </a:t>
            </a:r>
            <a:r>
              <a:rPr lang="en-GB" b="0" dirty="0" err="1" smtClean="0"/>
              <a:t>tzv</a:t>
            </a:r>
            <a:r>
              <a:rPr lang="en-GB" b="0" dirty="0" smtClean="0"/>
              <a:t>. </a:t>
            </a:r>
            <a:r>
              <a:rPr lang="en-GB" b="0" dirty="0" err="1" smtClean="0"/>
              <a:t>lamela</a:t>
            </a:r>
            <a:r>
              <a:rPr lang="en-GB" b="0" dirty="0" smtClean="0"/>
              <a:t>, </a:t>
            </a:r>
            <a:r>
              <a:rPr lang="en-GB" b="0" dirty="0" err="1" smtClean="0"/>
              <a:t>odnosno</a:t>
            </a:r>
            <a:r>
              <a:rPr lang="en-GB" b="0" dirty="0" smtClean="0"/>
              <a:t> </a:t>
            </a:r>
            <a:r>
              <a:rPr lang="en-GB" b="0" dirty="0" err="1" smtClean="0"/>
              <a:t>soliternog</a:t>
            </a:r>
            <a:r>
              <a:rPr lang="en-GB" b="0" dirty="0" smtClean="0"/>
              <a:t> </a:t>
            </a:r>
            <a:r>
              <a:rPr lang="en-GB" b="0" dirty="0" err="1" smtClean="0"/>
              <a:t>ili</a:t>
            </a:r>
            <a:r>
              <a:rPr lang="en-GB" b="0" dirty="0" smtClean="0"/>
              <a:t> </a:t>
            </a:r>
            <a:r>
              <a:rPr lang="en-GB" b="0" dirty="0" err="1" smtClean="0"/>
              <a:t>štapićastog</a:t>
            </a:r>
            <a:r>
              <a:rPr lang="en-GB" b="0" dirty="0" smtClean="0"/>
              <a:t> </a:t>
            </a:r>
            <a:r>
              <a:rPr lang="en-GB" b="0" dirty="0" err="1" smtClean="0"/>
              <a:t>urbanizma</a:t>
            </a:r>
            <a:r>
              <a:rPr lang="en-GB" b="0" dirty="0" smtClean="0"/>
              <a:t>, s </a:t>
            </a:r>
            <a:r>
              <a:rPr lang="en-GB" b="0" dirty="0" err="1" smtClean="0"/>
              <a:t>napuštanjem</a:t>
            </a:r>
            <a:r>
              <a:rPr lang="en-GB" b="0" dirty="0" smtClean="0"/>
              <a:t> </a:t>
            </a:r>
            <a:r>
              <a:rPr lang="en-GB" b="0" dirty="0" err="1" smtClean="0"/>
              <a:t>tradicionalnog</a:t>
            </a:r>
            <a:r>
              <a:rPr lang="en-GB" b="0" dirty="0" smtClean="0"/>
              <a:t> </a:t>
            </a:r>
            <a:r>
              <a:rPr lang="en-GB" b="0" dirty="0" err="1" smtClean="0"/>
              <a:t>koncepta</a:t>
            </a:r>
            <a:r>
              <a:rPr lang="en-GB" b="0" dirty="0" smtClean="0"/>
              <a:t> </a:t>
            </a:r>
            <a:r>
              <a:rPr lang="en-GB" b="0" dirty="0" err="1" smtClean="0"/>
              <a:t>ulice</a:t>
            </a:r>
            <a:r>
              <a:rPr lang="en-GB" b="0" dirty="0" smtClean="0"/>
              <a:t> </a:t>
            </a:r>
            <a:r>
              <a:rPr lang="en-GB" b="0" dirty="0" err="1" smtClean="0"/>
              <a:t>i</a:t>
            </a:r>
            <a:r>
              <a:rPr lang="en-GB" b="0" dirty="0" smtClean="0"/>
              <a:t> </a:t>
            </a:r>
            <a:r>
              <a:rPr lang="en-GB" b="0" dirty="0" err="1" smtClean="0"/>
              <a:t>trga</a:t>
            </a:r>
            <a:endParaRPr lang="en-GB" b="0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6BFC07-D7E8-48BA-995D-98A3AF117475}" type="slidenum">
              <a:rPr lang="hr-HR" smtClean="0"/>
              <a:pPr/>
              <a:t>23</a:t>
            </a:fld>
            <a:endParaRPr lang="hr-HR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rtl="0"/>
            <a:r>
              <a:rPr lang="en-GB" b="0" dirty="0" smtClean="0"/>
              <a:t>- </a:t>
            </a:r>
            <a:r>
              <a:rPr lang="en-GB" b="0" dirty="0" err="1" smtClean="0"/>
              <a:t>postmoderna</a:t>
            </a:r>
            <a:r>
              <a:rPr lang="en-GB" b="0" dirty="0" smtClean="0"/>
              <a:t> </a:t>
            </a:r>
            <a:r>
              <a:rPr lang="en-GB" b="0" dirty="0" err="1" smtClean="0"/>
              <a:t>urbanistička</a:t>
            </a:r>
            <a:r>
              <a:rPr lang="en-GB" b="0" dirty="0" smtClean="0"/>
              <a:t> </a:t>
            </a:r>
            <a:r>
              <a:rPr lang="en-GB" b="0" dirty="0" err="1" smtClean="0"/>
              <a:t>kritika</a:t>
            </a:r>
            <a:r>
              <a:rPr lang="en-GB" b="0" dirty="0" smtClean="0"/>
              <a:t> </a:t>
            </a:r>
            <a:r>
              <a:rPr lang="en-GB" b="0" dirty="0" err="1" smtClean="0"/>
              <a:t>zamjerila</a:t>
            </a:r>
            <a:r>
              <a:rPr lang="en-GB" b="0" dirty="0" smtClean="0"/>
              <a:t> je </a:t>
            </a:r>
            <a:r>
              <a:rPr lang="en-GB" b="0" dirty="0" err="1" smtClean="0"/>
              <a:t>ovom</a:t>
            </a:r>
            <a:r>
              <a:rPr lang="en-GB" b="0" dirty="0" smtClean="0"/>
              <a:t> </a:t>
            </a:r>
            <a:r>
              <a:rPr lang="en-GB" b="0" dirty="0" err="1" smtClean="0"/>
              <a:t>modernističkom</a:t>
            </a:r>
            <a:r>
              <a:rPr lang="en-GB" b="0" dirty="0" smtClean="0"/>
              <a:t> </a:t>
            </a:r>
            <a:r>
              <a:rPr lang="en-GB" b="0" dirty="0" err="1" smtClean="0"/>
              <a:t>urbanizmu</a:t>
            </a:r>
            <a:r>
              <a:rPr lang="en-GB" b="0" dirty="0" smtClean="0"/>
              <a:t> </a:t>
            </a:r>
            <a:r>
              <a:rPr lang="en-GB" b="0" dirty="0" err="1" smtClean="0"/>
              <a:t>tu</a:t>
            </a:r>
            <a:r>
              <a:rPr lang="en-GB" b="0" dirty="0" smtClean="0"/>
              <a:t> </a:t>
            </a:r>
            <a:r>
              <a:rPr lang="en-GB" b="0" dirty="0" err="1" smtClean="0"/>
              <a:t>apovijesnost</a:t>
            </a:r>
            <a:r>
              <a:rPr lang="en-GB" b="0" dirty="0" smtClean="0"/>
              <a:t>, </a:t>
            </a:r>
            <a:r>
              <a:rPr lang="en-GB" b="0" dirty="0" err="1" smtClean="0"/>
              <a:t>tražeći</a:t>
            </a:r>
            <a:r>
              <a:rPr lang="en-GB" b="0" dirty="0" smtClean="0"/>
              <a:t> </a:t>
            </a:r>
            <a:r>
              <a:rPr lang="en-GB" b="0" dirty="0" err="1" smtClean="0"/>
              <a:t>suptilnije</a:t>
            </a:r>
            <a:r>
              <a:rPr lang="en-GB" b="0" dirty="0" smtClean="0"/>
              <a:t> </a:t>
            </a:r>
            <a:r>
              <a:rPr lang="en-GB" b="0" dirty="0" err="1" smtClean="0"/>
              <a:t>pristupe</a:t>
            </a:r>
            <a:r>
              <a:rPr lang="en-GB" b="0" dirty="0" smtClean="0"/>
              <a:t>, </a:t>
            </a:r>
            <a:r>
              <a:rPr lang="en-GB" b="0" dirty="0" err="1" smtClean="0"/>
              <a:t>i</a:t>
            </a:r>
            <a:r>
              <a:rPr lang="en-GB" b="0" dirty="0" smtClean="0"/>
              <a:t> </a:t>
            </a:r>
            <a:r>
              <a:rPr lang="en-GB" b="0" dirty="0" err="1" smtClean="0"/>
              <a:t>što</a:t>
            </a:r>
            <a:r>
              <a:rPr lang="en-GB" b="0" dirty="0" smtClean="0"/>
              <a:t> </a:t>
            </a:r>
            <a:r>
              <a:rPr lang="en-GB" b="0" dirty="0" err="1" smtClean="0"/>
              <a:t>nije</a:t>
            </a:r>
            <a:r>
              <a:rPr lang="en-GB" b="0" dirty="0" smtClean="0"/>
              <a:t> </a:t>
            </a:r>
            <a:r>
              <a:rPr lang="en-GB" b="0" dirty="0" err="1" smtClean="0"/>
              <a:t>stvoren</a:t>
            </a:r>
            <a:r>
              <a:rPr lang="en-GB" b="0" dirty="0" smtClean="0"/>
              <a:t> </a:t>
            </a:r>
            <a:r>
              <a:rPr lang="en-GB" b="0" dirty="0" err="1" smtClean="0"/>
              <a:t>za</a:t>
            </a:r>
            <a:r>
              <a:rPr lang="en-GB" b="0" dirty="0" smtClean="0"/>
              <a:t> </a:t>
            </a:r>
            <a:r>
              <a:rPr lang="en-GB" b="0" dirty="0" err="1" smtClean="0"/>
              <a:t>pješaka</a:t>
            </a:r>
            <a:r>
              <a:rPr lang="en-GB" b="0" dirty="0" smtClean="0"/>
              <a:t>, </a:t>
            </a:r>
            <a:r>
              <a:rPr lang="en-GB" b="0" dirty="0" err="1" smtClean="0"/>
              <a:t>tražeći</a:t>
            </a:r>
            <a:r>
              <a:rPr lang="en-GB" b="0" dirty="0" smtClean="0"/>
              <a:t> </a:t>
            </a:r>
            <a:r>
              <a:rPr lang="en-GB" b="0" dirty="0" err="1" smtClean="0"/>
              <a:t>povratak</a:t>
            </a:r>
            <a:r>
              <a:rPr lang="en-GB" b="0" dirty="0" smtClean="0"/>
              <a:t> </a:t>
            </a:r>
            <a:r>
              <a:rPr lang="en-GB" b="0" dirty="0" err="1" smtClean="0"/>
              <a:t>drvoredu</a:t>
            </a:r>
            <a:r>
              <a:rPr lang="en-GB" b="0" dirty="0" smtClean="0"/>
              <a:t>, </a:t>
            </a:r>
            <a:r>
              <a:rPr lang="en-GB" b="0" dirty="0" err="1" smtClean="0"/>
              <a:t>ulici</a:t>
            </a:r>
            <a:r>
              <a:rPr lang="en-GB" b="0" dirty="0" smtClean="0"/>
              <a:t>, </a:t>
            </a:r>
            <a:r>
              <a:rPr lang="en-GB" b="0" dirty="0" err="1" smtClean="0"/>
              <a:t>trgu</a:t>
            </a:r>
            <a:r>
              <a:rPr lang="en-GB" b="0" dirty="0" smtClean="0"/>
              <a:t>, </a:t>
            </a:r>
            <a:r>
              <a:rPr lang="en-GB" b="0" dirty="0" err="1" smtClean="0"/>
              <a:t>bloku</a:t>
            </a:r>
            <a:endParaRPr lang="en-GB" b="0" dirty="0" smtClean="0"/>
          </a:p>
          <a:p>
            <a:pPr rtl="0"/>
            <a:r>
              <a:rPr lang="en-GB" b="0" dirty="0" smtClean="0"/>
              <a:t>- </a:t>
            </a:r>
            <a:r>
              <a:rPr lang="en-GB" b="0" dirty="0" err="1" smtClean="0"/>
              <a:t>npr</a:t>
            </a:r>
            <a:r>
              <a:rPr lang="en-GB" b="0" dirty="0" smtClean="0"/>
              <a:t>. Aldo Rossi, </a:t>
            </a:r>
            <a:r>
              <a:rPr lang="en-GB" b="0" dirty="0" err="1" smtClean="0"/>
              <a:t>kojega</a:t>
            </a:r>
            <a:r>
              <a:rPr lang="en-GB" b="0" dirty="0" smtClean="0"/>
              <a:t> </a:t>
            </a:r>
            <a:r>
              <a:rPr lang="en-GB" b="0" dirty="0" err="1" smtClean="0"/>
              <a:t>smo</a:t>
            </a:r>
            <a:r>
              <a:rPr lang="en-GB" b="0" dirty="0" smtClean="0"/>
              <a:t> </a:t>
            </a:r>
            <a:r>
              <a:rPr lang="en-GB" b="0" dirty="0" err="1" smtClean="0"/>
              <a:t>spominjali</a:t>
            </a:r>
            <a:r>
              <a:rPr lang="en-GB" b="0" dirty="0" smtClean="0"/>
              <a:t> u </a:t>
            </a:r>
            <a:r>
              <a:rPr lang="en-GB" b="0" dirty="0" err="1" smtClean="0"/>
              <a:t>vezi</a:t>
            </a:r>
            <a:r>
              <a:rPr lang="en-GB" b="0" dirty="0" smtClean="0"/>
              <a:t> </a:t>
            </a:r>
            <a:r>
              <a:rPr lang="en-GB" b="0" dirty="0" err="1" smtClean="0"/>
              <a:t>transformacije</a:t>
            </a:r>
            <a:r>
              <a:rPr lang="en-GB" b="0" dirty="0" smtClean="0"/>
              <a:t> </a:t>
            </a:r>
            <a:r>
              <a:rPr lang="en-GB" b="0" dirty="0" err="1" smtClean="0"/>
              <a:t>Dioklecijanove</a:t>
            </a:r>
            <a:r>
              <a:rPr lang="en-GB" b="0" dirty="0" smtClean="0"/>
              <a:t> </a:t>
            </a:r>
            <a:r>
              <a:rPr lang="en-GB" b="0" dirty="0" err="1" smtClean="0"/>
              <a:t>palače</a:t>
            </a:r>
            <a:endParaRPr lang="en-GB" b="0" dirty="0" smtClean="0"/>
          </a:p>
          <a:p>
            <a:pPr rtl="0"/>
            <a:r>
              <a:rPr lang="en-GB" b="0" dirty="0" smtClean="0"/>
              <a:t>- Peter Blake je u </a:t>
            </a:r>
            <a:r>
              <a:rPr lang="en-GB" b="0" dirty="0" err="1" smtClean="0"/>
              <a:t>svojoj</a:t>
            </a:r>
            <a:r>
              <a:rPr lang="en-GB" b="0" dirty="0" smtClean="0"/>
              <a:t> </a:t>
            </a:r>
            <a:r>
              <a:rPr lang="en-GB" b="0" dirty="0" err="1" smtClean="0"/>
              <a:t>knjizi</a:t>
            </a:r>
            <a:r>
              <a:rPr lang="en-GB" b="0" dirty="0" smtClean="0"/>
              <a:t> FFF </a:t>
            </a:r>
            <a:r>
              <a:rPr lang="en-GB" b="0" dirty="0" err="1" smtClean="0"/>
              <a:t>teze</a:t>
            </a:r>
            <a:r>
              <a:rPr lang="en-GB" b="0" dirty="0" smtClean="0"/>
              <a:t> </a:t>
            </a:r>
            <a:r>
              <a:rPr lang="en-GB" b="0" dirty="0" err="1" smtClean="0"/>
              <a:t>ilustrirao</a:t>
            </a:r>
            <a:r>
              <a:rPr lang="en-GB" b="0" dirty="0" smtClean="0"/>
              <a:t> </a:t>
            </a:r>
            <a:r>
              <a:rPr lang="en-GB" b="0" dirty="0" err="1" smtClean="0"/>
              <a:t>fijaskom</a:t>
            </a:r>
            <a:r>
              <a:rPr lang="en-GB" b="0" dirty="0" smtClean="0"/>
              <a:t> </a:t>
            </a:r>
            <a:r>
              <a:rPr lang="en-GB" b="0" dirty="0" err="1" smtClean="0"/>
              <a:t>Novog</a:t>
            </a:r>
            <a:r>
              <a:rPr lang="en-GB" b="0" dirty="0" smtClean="0"/>
              <a:t> </a:t>
            </a:r>
            <a:r>
              <a:rPr lang="en-GB" b="0" dirty="0" err="1" smtClean="0"/>
              <a:t>Zagreba</a:t>
            </a:r>
            <a:r>
              <a:rPr lang="en-GB" b="0" dirty="0" smtClean="0"/>
              <a:t> </a:t>
            </a:r>
            <a:r>
              <a:rPr lang="en-GB" b="0" dirty="0" err="1" smtClean="0"/>
              <a:t>kao</a:t>
            </a:r>
            <a:r>
              <a:rPr lang="en-GB" b="0" dirty="0" smtClean="0"/>
              <a:t> </a:t>
            </a:r>
            <a:r>
              <a:rPr lang="en-GB" b="0" dirty="0" err="1" smtClean="0"/>
              <a:t>idealnog</a:t>
            </a:r>
            <a:r>
              <a:rPr lang="en-GB" b="0" dirty="0" smtClean="0"/>
              <a:t> </a:t>
            </a:r>
            <a:r>
              <a:rPr lang="en-GB" b="0" dirty="0" err="1" smtClean="0"/>
              <a:t>primjera</a:t>
            </a:r>
            <a:endParaRPr lang="en-GB" b="0" dirty="0" smtClean="0"/>
          </a:p>
          <a:p>
            <a:pPr rtl="0"/>
            <a:r>
              <a:rPr lang="en-GB" b="0" dirty="0" smtClean="0"/>
              <a:t>- Colin Rowe je to </a:t>
            </a:r>
            <a:r>
              <a:rPr lang="en-GB" b="0" dirty="0" err="1" smtClean="0"/>
              <a:t>sročio</a:t>
            </a:r>
            <a:r>
              <a:rPr lang="en-GB" b="0" dirty="0" smtClean="0"/>
              <a:t> u </a:t>
            </a:r>
            <a:r>
              <a:rPr lang="en-GB" b="0" dirty="0" err="1" smtClean="0"/>
              <a:t>riječi</a:t>
            </a:r>
            <a:r>
              <a:rPr lang="en-GB" b="0" dirty="0" smtClean="0"/>
              <a:t> "</a:t>
            </a:r>
            <a:r>
              <a:rPr lang="en-GB" b="0" dirty="0" err="1" smtClean="0"/>
              <a:t>stradafobija</a:t>
            </a:r>
            <a:r>
              <a:rPr lang="en-GB" b="0" dirty="0" smtClean="0"/>
              <a:t>", </a:t>
            </a:r>
            <a:r>
              <a:rPr lang="en-GB" b="0" dirty="0" err="1" smtClean="0"/>
              <a:t>strah</a:t>
            </a:r>
            <a:r>
              <a:rPr lang="en-GB" b="0" dirty="0" smtClean="0"/>
              <a:t> </a:t>
            </a:r>
            <a:r>
              <a:rPr lang="en-GB" b="0" dirty="0" err="1" smtClean="0"/>
              <a:t>od</a:t>
            </a:r>
            <a:r>
              <a:rPr lang="en-GB" b="0" dirty="0" smtClean="0"/>
              <a:t> </a:t>
            </a:r>
            <a:r>
              <a:rPr lang="en-GB" b="0" dirty="0" err="1" smtClean="0"/>
              <a:t>ulice</a:t>
            </a:r>
            <a:r>
              <a:rPr lang="en-GB" b="0" dirty="0" smtClean="0"/>
              <a:t>, </a:t>
            </a:r>
            <a:r>
              <a:rPr lang="en-GB" b="0" dirty="0" err="1" smtClean="0"/>
              <a:t>tvrdeći</a:t>
            </a:r>
            <a:r>
              <a:rPr lang="en-GB" b="0" dirty="0" smtClean="0"/>
              <a:t> </a:t>
            </a:r>
            <a:r>
              <a:rPr lang="en-GB" b="0" dirty="0" err="1" smtClean="0"/>
              <a:t>da</a:t>
            </a:r>
            <a:r>
              <a:rPr lang="en-GB" b="0" dirty="0" smtClean="0"/>
              <a:t> </a:t>
            </a:r>
            <a:r>
              <a:rPr lang="en-GB" b="0" dirty="0" err="1" smtClean="0"/>
              <a:t>naglasak</a:t>
            </a:r>
            <a:r>
              <a:rPr lang="en-GB" b="0" dirty="0" smtClean="0"/>
              <a:t> </a:t>
            </a:r>
            <a:r>
              <a:rPr lang="en-GB" b="0" dirty="0" err="1" smtClean="0"/>
              <a:t>da</a:t>
            </a:r>
            <a:r>
              <a:rPr lang="en-GB" b="0" dirty="0" smtClean="0"/>
              <a:t> je u </a:t>
            </a:r>
            <a:r>
              <a:rPr lang="en-GB" b="0" dirty="0" err="1" smtClean="0"/>
              <a:t>urbanizmu</a:t>
            </a:r>
            <a:r>
              <a:rPr lang="en-GB" b="0" dirty="0" smtClean="0"/>
              <a:t> </a:t>
            </a:r>
            <a:r>
              <a:rPr lang="en-GB" b="0" dirty="0" err="1" smtClean="0"/>
              <a:t>pogrešak</a:t>
            </a:r>
            <a:r>
              <a:rPr lang="en-GB" b="0" dirty="0" smtClean="0"/>
              <a:t> </a:t>
            </a:r>
            <a:r>
              <a:rPr lang="en-GB" b="0" dirty="0" err="1" smtClean="0"/>
              <a:t>naglasak</a:t>
            </a:r>
            <a:r>
              <a:rPr lang="en-GB" b="0" dirty="0" smtClean="0"/>
              <a:t> </a:t>
            </a:r>
            <a:r>
              <a:rPr lang="en-GB" b="0" dirty="0" err="1" smtClean="0"/>
              <a:t>na</a:t>
            </a:r>
            <a:r>
              <a:rPr lang="en-GB" b="0" dirty="0" smtClean="0"/>
              <a:t> </a:t>
            </a:r>
            <a:r>
              <a:rPr lang="en-GB" b="0" dirty="0" err="1" smtClean="0"/>
              <a:t>pozitivni</a:t>
            </a:r>
            <a:r>
              <a:rPr lang="en-GB" b="0" dirty="0" smtClean="0"/>
              <a:t> </a:t>
            </a:r>
            <a:r>
              <a:rPr lang="en-GB" b="0" dirty="0" err="1" smtClean="0"/>
              <a:t>volumen</a:t>
            </a:r>
            <a:r>
              <a:rPr lang="en-GB" b="0" dirty="0" smtClean="0"/>
              <a:t> </a:t>
            </a:r>
            <a:r>
              <a:rPr lang="en-GB" b="0" dirty="0" err="1" smtClean="0"/>
              <a:t>zgrada</a:t>
            </a:r>
            <a:r>
              <a:rPr lang="en-GB" b="0" dirty="0" smtClean="0"/>
              <a:t> </a:t>
            </a:r>
            <a:r>
              <a:rPr lang="en-GB" b="0" dirty="0" err="1" smtClean="0"/>
              <a:t>i</a:t>
            </a:r>
            <a:r>
              <a:rPr lang="en-GB" b="0" dirty="0" smtClean="0"/>
              <a:t> </a:t>
            </a:r>
            <a:r>
              <a:rPr lang="en-GB" b="0" dirty="0" err="1" smtClean="0"/>
              <a:t>da</a:t>
            </a:r>
            <a:r>
              <a:rPr lang="en-GB" b="0" dirty="0" smtClean="0"/>
              <a:t> je </a:t>
            </a:r>
            <a:r>
              <a:rPr lang="en-GB" b="0" dirty="0" err="1" smtClean="0"/>
              <a:t>prava</a:t>
            </a:r>
            <a:r>
              <a:rPr lang="en-GB" b="0" dirty="0" smtClean="0"/>
              <a:t> </a:t>
            </a:r>
            <a:r>
              <a:rPr lang="en-GB" b="0" dirty="0" err="1" smtClean="0"/>
              <a:t>stvar</a:t>
            </a:r>
            <a:r>
              <a:rPr lang="en-GB" b="0" dirty="0" smtClean="0"/>
              <a:t> </a:t>
            </a:r>
            <a:r>
              <a:rPr lang="en-GB" b="0" dirty="0" err="1" smtClean="0"/>
              <a:t>ipak</a:t>
            </a:r>
            <a:r>
              <a:rPr lang="en-GB" b="0" dirty="0" smtClean="0"/>
              <a:t> u </a:t>
            </a:r>
            <a:r>
              <a:rPr lang="en-GB" b="0" dirty="0" err="1" smtClean="0"/>
              <a:t>negativnom</a:t>
            </a:r>
            <a:r>
              <a:rPr lang="en-GB" b="0" dirty="0" smtClean="0"/>
              <a:t> </a:t>
            </a:r>
            <a:r>
              <a:rPr lang="en-GB" b="0" dirty="0" err="1" smtClean="0"/>
              <a:t>volumenu</a:t>
            </a:r>
            <a:r>
              <a:rPr lang="en-GB" b="0" dirty="0" smtClean="0"/>
              <a:t> </a:t>
            </a:r>
            <a:r>
              <a:rPr lang="en-GB" b="0" dirty="0" err="1" smtClean="0"/>
              <a:t>urbanih</a:t>
            </a:r>
            <a:r>
              <a:rPr lang="en-GB" b="0" dirty="0" smtClean="0"/>
              <a:t> </a:t>
            </a:r>
            <a:r>
              <a:rPr lang="en-GB" b="0" dirty="0" err="1" smtClean="0"/>
              <a:t>šupljina</a:t>
            </a:r>
            <a:endParaRPr lang="en-GB" b="0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6BFC07-D7E8-48BA-995D-98A3AF117475}" type="slidenum">
              <a:rPr lang="hr-HR" smtClean="0"/>
              <a:pPr/>
              <a:t>24</a:t>
            </a:fld>
            <a:endParaRPr lang="hr-HR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rtl="0"/>
            <a:r>
              <a:rPr lang="vi-VN" b="0" dirty="0" smtClean="0"/>
              <a:t>- osipanje gradskog centra, jer ga zamjenjuju šoping centri posijani po perfieriji</a:t>
            </a:r>
          </a:p>
          <a:p>
            <a:pPr rtl="0"/>
            <a:r>
              <a:rPr lang="vi-VN" b="0" dirty="0" smtClean="0"/>
              <a:t>- grad "junkspacea": šoping centara, hala, prodajnih salona i poslovnih zgrada, po principu jedna parcela – jedna bezoblična kuća, bez pravog urbanizma </a:t>
            </a:r>
          </a:p>
          <a:p>
            <a:pPr rtl="0"/>
            <a:r>
              <a:rPr lang="vi-VN" b="0" dirty="0" smtClean="0"/>
              <a:t>- zamagljenje razlike između periferije i centra, ledine i urbaniteta – to je i centar i periferija, a istovremeno ni centar ni periferija</a:t>
            </a:r>
          </a:p>
          <a:p>
            <a:pPr rtl="0"/>
            <a:r>
              <a:rPr lang="vi-VN" b="0" dirty="0" smtClean="0"/>
              <a:t>- a globalni proces je u sve većem izjedanju urbanog tkiva od strane te post-urbane junkspace mase</a:t>
            </a:r>
          </a:p>
          <a:p>
            <a:pPr rtl="0"/>
            <a:r>
              <a:rPr lang="vi-VN" b="0" dirty="0" smtClean="0"/>
              <a:t>- Osijek ponovo dobar primjer, sa svojim praznim centrom i degradacijom urbaniteta, ali zato nicanjem i prosperiranjem mallova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6BFC07-D7E8-48BA-995D-98A3AF117475}" type="slidenum">
              <a:rPr lang="hr-HR" smtClean="0"/>
              <a:pPr/>
              <a:t>25</a:t>
            </a:fld>
            <a:endParaRPr lang="hr-H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rtl="0"/>
            <a:r>
              <a:rPr lang="en-GB" sz="1200" dirty="0" smtClean="0"/>
              <a:t>- </a:t>
            </a:r>
            <a:r>
              <a:rPr lang="en-GB" sz="1200" dirty="0" err="1" smtClean="0"/>
              <a:t>najstarije</a:t>
            </a:r>
            <a:r>
              <a:rPr lang="en-GB" sz="1200" dirty="0" smtClean="0"/>
              <a:t> </a:t>
            </a:r>
            <a:r>
              <a:rPr lang="en-GB" sz="1200" dirty="0" err="1" smtClean="0"/>
              <a:t>stacionarno</a:t>
            </a:r>
            <a:r>
              <a:rPr lang="en-GB" sz="1200" dirty="0" smtClean="0"/>
              <a:t> </a:t>
            </a:r>
            <a:r>
              <a:rPr lang="en-GB" sz="1200" dirty="0" err="1" smtClean="0"/>
              <a:t>i</a:t>
            </a:r>
            <a:r>
              <a:rPr lang="en-GB" sz="1200" dirty="0" smtClean="0"/>
              <a:t> </a:t>
            </a:r>
            <a:r>
              <a:rPr lang="en-GB" sz="1200" dirty="0" err="1" smtClean="0"/>
              <a:t>planirano</a:t>
            </a:r>
            <a:r>
              <a:rPr lang="en-GB" sz="1200" dirty="0" smtClean="0"/>
              <a:t> </a:t>
            </a:r>
            <a:r>
              <a:rPr lang="en-GB" sz="1200" dirty="0" err="1" smtClean="0"/>
              <a:t>naselje</a:t>
            </a:r>
            <a:r>
              <a:rPr lang="en-GB" sz="1200" dirty="0" smtClean="0"/>
              <a:t> u </a:t>
            </a:r>
            <a:r>
              <a:rPr lang="en-GB" sz="1200" dirty="0" err="1" smtClean="0"/>
              <a:t>Europi</a:t>
            </a:r>
            <a:r>
              <a:rPr lang="en-GB" sz="1200" dirty="0" smtClean="0"/>
              <a:t>: </a:t>
            </a:r>
            <a:r>
              <a:rPr lang="en-GB" sz="1200" dirty="0" err="1" smtClean="0"/>
              <a:t>Lepenski</a:t>
            </a:r>
            <a:r>
              <a:rPr lang="en-GB" sz="1200" dirty="0" smtClean="0"/>
              <a:t> </a:t>
            </a:r>
            <a:r>
              <a:rPr lang="en-GB" sz="1200" dirty="0" err="1" smtClean="0"/>
              <a:t>vir</a:t>
            </a:r>
            <a:r>
              <a:rPr lang="en-GB" sz="1200" dirty="0" smtClean="0"/>
              <a:t> – </a:t>
            </a:r>
            <a:r>
              <a:rPr lang="en-GB" sz="1200" dirty="0" err="1" smtClean="0"/>
              <a:t>zapravo</a:t>
            </a:r>
            <a:r>
              <a:rPr lang="en-GB" sz="1200" dirty="0" smtClean="0"/>
              <a:t> </a:t>
            </a:r>
            <a:r>
              <a:rPr lang="en-GB" sz="1200" dirty="0" err="1" smtClean="0"/>
              <a:t>prethodi</a:t>
            </a:r>
            <a:r>
              <a:rPr lang="en-GB" sz="1200" dirty="0" smtClean="0"/>
              <a:t> </a:t>
            </a:r>
            <a:r>
              <a:rPr lang="en-GB" sz="1200" dirty="0" err="1" smtClean="0"/>
              <a:t>agrarnoj</a:t>
            </a:r>
            <a:r>
              <a:rPr lang="en-GB" sz="1200" dirty="0" smtClean="0"/>
              <a:t> </a:t>
            </a:r>
            <a:r>
              <a:rPr lang="en-GB" sz="1200" dirty="0" err="1" smtClean="0"/>
              <a:t>revoluciji</a:t>
            </a:r>
            <a:r>
              <a:rPr lang="en-GB" sz="1200" dirty="0" smtClean="0"/>
              <a:t>, </a:t>
            </a:r>
            <a:r>
              <a:rPr lang="en-GB" sz="1200" dirty="0" err="1" smtClean="0"/>
              <a:t>jer</a:t>
            </a:r>
            <a:r>
              <a:rPr lang="en-GB" sz="1200" dirty="0" smtClean="0"/>
              <a:t> </a:t>
            </a:r>
            <a:r>
              <a:rPr lang="en-GB" sz="1200" dirty="0" err="1" smtClean="0"/>
              <a:t>su</a:t>
            </a:r>
            <a:r>
              <a:rPr lang="en-GB" sz="1200" dirty="0" smtClean="0"/>
              <a:t> </a:t>
            </a:r>
            <a:r>
              <a:rPr lang="en-GB" sz="1200" dirty="0" err="1" smtClean="0"/>
              <a:t>ga</a:t>
            </a:r>
            <a:r>
              <a:rPr lang="en-GB" sz="1200" dirty="0" smtClean="0"/>
              <a:t> </a:t>
            </a:r>
            <a:r>
              <a:rPr lang="en-GB" sz="1200" dirty="0" err="1" smtClean="0"/>
              <a:t>nastanjivali</a:t>
            </a:r>
            <a:r>
              <a:rPr lang="en-GB" sz="1200" dirty="0" smtClean="0"/>
              <a:t> </a:t>
            </a:r>
            <a:r>
              <a:rPr lang="en-GB" sz="1200" dirty="0" err="1" smtClean="0"/>
              <a:t>lovci-sakupljači</a:t>
            </a:r>
            <a:r>
              <a:rPr lang="en-GB" sz="1200" dirty="0" smtClean="0"/>
              <a:t> s </a:t>
            </a:r>
            <a:r>
              <a:rPr lang="en-GB" sz="1200" dirty="0" err="1" smtClean="0"/>
              <a:t>naglaskom</a:t>
            </a:r>
            <a:r>
              <a:rPr lang="en-GB" sz="1200" dirty="0" smtClean="0"/>
              <a:t> </a:t>
            </a:r>
            <a:r>
              <a:rPr lang="en-GB" sz="1200" dirty="0" err="1" smtClean="0"/>
              <a:t>na</a:t>
            </a:r>
            <a:r>
              <a:rPr lang="en-GB" sz="1200" dirty="0" smtClean="0"/>
              <a:t> </a:t>
            </a:r>
            <a:r>
              <a:rPr lang="en-GB" sz="1200" dirty="0" err="1" smtClean="0"/>
              <a:t>ribarstvo</a:t>
            </a:r>
            <a:r>
              <a:rPr lang="en-GB" sz="1200" dirty="0" smtClean="0"/>
              <a:t> (</a:t>
            </a:r>
            <a:r>
              <a:rPr lang="en-GB" sz="1200" dirty="0" err="1" smtClean="0"/>
              <a:t>na</a:t>
            </a:r>
            <a:r>
              <a:rPr lang="en-GB" sz="1200" dirty="0" smtClean="0"/>
              <a:t> </a:t>
            </a:r>
            <a:r>
              <a:rPr lang="en-GB" sz="1200" dirty="0" err="1" smtClean="0"/>
              <a:t>obali</a:t>
            </a:r>
            <a:r>
              <a:rPr lang="en-GB" sz="1200" dirty="0" smtClean="0"/>
              <a:t> </a:t>
            </a:r>
            <a:r>
              <a:rPr lang="en-GB" sz="1200" dirty="0" err="1" smtClean="0"/>
              <a:t>Dunava</a:t>
            </a:r>
            <a:r>
              <a:rPr lang="en-GB" sz="1200" dirty="0" smtClean="0"/>
              <a:t>, </a:t>
            </a:r>
            <a:r>
              <a:rPr lang="en-GB" sz="1200" dirty="0" err="1" smtClean="0"/>
              <a:t>gdje</a:t>
            </a:r>
            <a:r>
              <a:rPr lang="en-GB" sz="1200" dirty="0" smtClean="0"/>
              <a:t> </a:t>
            </a:r>
            <a:r>
              <a:rPr lang="en-GB" sz="1200" dirty="0" err="1" smtClean="0"/>
              <a:t>su</a:t>
            </a:r>
            <a:r>
              <a:rPr lang="en-GB" sz="1200" dirty="0" smtClean="0"/>
              <a:t> </a:t>
            </a:r>
            <a:r>
              <a:rPr lang="en-GB" sz="1200" dirty="0" err="1" smtClean="0"/>
              <a:t>imali</a:t>
            </a:r>
            <a:r>
              <a:rPr lang="en-GB" sz="1200" dirty="0" smtClean="0"/>
              <a:t> </a:t>
            </a:r>
            <a:r>
              <a:rPr lang="en-GB" sz="1200" dirty="0" err="1" smtClean="0"/>
              <a:t>obilje</a:t>
            </a:r>
            <a:r>
              <a:rPr lang="en-GB" sz="1200" dirty="0" smtClean="0"/>
              <a:t> </a:t>
            </a:r>
            <a:r>
              <a:rPr lang="en-GB" sz="1200" dirty="0" err="1" smtClean="0"/>
              <a:t>ribe</a:t>
            </a:r>
            <a:r>
              <a:rPr lang="en-GB" sz="1200" dirty="0" smtClean="0"/>
              <a:t> </a:t>
            </a:r>
            <a:r>
              <a:rPr lang="en-GB" sz="1200" dirty="0" err="1" smtClean="0"/>
              <a:t>tijekom</a:t>
            </a:r>
            <a:r>
              <a:rPr lang="en-GB" sz="1200" dirty="0" smtClean="0"/>
              <a:t> </a:t>
            </a:r>
            <a:r>
              <a:rPr lang="en-GB" sz="1200" dirty="0" err="1" smtClean="0"/>
              <a:t>čitave</a:t>
            </a:r>
            <a:r>
              <a:rPr lang="en-GB" sz="1200" dirty="0" smtClean="0"/>
              <a:t> </a:t>
            </a:r>
            <a:r>
              <a:rPr lang="en-GB" sz="1200" dirty="0" err="1" smtClean="0"/>
              <a:t>godine</a:t>
            </a:r>
            <a:r>
              <a:rPr lang="en-GB" sz="1200" dirty="0" smtClean="0"/>
              <a:t>), </a:t>
            </a:r>
            <a:r>
              <a:rPr lang="en-GB" sz="1200" dirty="0" err="1" smtClean="0"/>
              <a:t>ali</a:t>
            </a:r>
            <a:r>
              <a:rPr lang="en-GB" sz="1200" dirty="0" smtClean="0"/>
              <a:t> je </a:t>
            </a:r>
            <a:r>
              <a:rPr lang="en-GB" sz="1200" dirty="0" err="1" smtClean="0"/>
              <a:t>urbanološki</a:t>
            </a:r>
            <a:r>
              <a:rPr lang="en-GB" sz="1200" dirty="0" smtClean="0"/>
              <a:t> </a:t>
            </a:r>
            <a:r>
              <a:rPr lang="en-GB" sz="1200" dirty="0" err="1" smtClean="0"/>
              <a:t>značajan</a:t>
            </a:r>
            <a:r>
              <a:rPr lang="en-GB" sz="1200" dirty="0" smtClean="0"/>
              <a:t> </a:t>
            </a:r>
            <a:r>
              <a:rPr lang="en-GB" sz="1200" dirty="0" err="1" smtClean="0"/>
              <a:t>jer</a:t>
            </a:r>
            <a:r>
              <a:rPr lang="en-GB" sz="1200" dirty="0" smtClean="0"/>
              <a:t> se </a:t>
            </a:r>
            <a:r>
              <a:rPr lang="en-GB" sz="1200" dirty="0" err="1" smtClean="0"/>
              <a:t>radi</a:t>
            </a:r>
            <a:r>
              <a:rPr lang="en-GB" sz="1200" dirty="0" smtClean="0"/>
              <a:t> ne </a:t>
            </a:r>
            <a:r>
              <a:rPr lang="en-GB" sz="1200" dirty="0" err="1" smtClean="0"/>
              <a:t>samo</a:t>
            </a:r>
            <a:r>
              <a:rPr lang="en-GB" sz="1200" dirty="0" smtClean="0"/>
              <a:t> o </a:t>
            </a:r>
            <a:r>
              <a:rPr lang="en-GB" sz="1200" dirty="0" err="1" smtClean="0"/>
              <a:t>njihovom</a:t>
            </a:r>
            <a:r>
              <a:rPr lang="en-GB" sz="1200" dirty="0" smtClean="0"/>
              <a:t> </a:t>
            </a:r>
            <a:r>
              <a:rPr lang="en-GB" sz="1200" dirty="0" err="1" smtClean="0"/>
              <a:t>stalnom</a:t>
            </a:r>
            <a:r>
              <a:rPr lang="en-GB" sz="1200" dirty="0" smtClean="0"/>
              <a:t> </a:t>
            </a:r>
            <a:r>
              <a:rPr lang="en-GB" sz="1200" dirty="0" err="1" smtClean="0"/>
              <a:t>naselju</a:t>
            </a:r>
            <a:r>
              <a:rPr lang="en-GB" sz="1200" dirty="0" smtClean="0"/>
              <a:t>, </a:t>
            </a:r>
            <a:r>
              <a:rPr lang="en-GB" sz="1200" dirty="0" err="1" smtClean="0"/>
              <a:t>nego</a:t>
            </a:r>
            <a:r>
              <a:rPr lang="en-GB" sz="1200" dirty="0" smtClean="0"/>
              <a:t> </a:t>
            </a:r>
            <a:r>
              <a:rPr lang="en-GB" sz="1200" dirty="0" err="1" smtClean="0"/>
              <a:t>i</a:t>
            </a:r>
            <a:r>
              <a:rPr lang="en-GB" sz="1200" dirty="0" smtClean="0"/>
              <a:t> </a:t>
            </a:r>
            <a:r>
              <a:rPr lang="en-GB" sz="1200" dirty="0" err="1" smtClean="0"/>
              <a:t>sa</a:t>
            </a:r>
            <a:r>
              <a:rPr lang="en-GB" sz="1200" dirty="0" smtClean="0"/>
              <a:t> </a:t>
            </a:r>
            <a:r>
              <a:rPr lang="en-GB" sz="1200" dirty="0" err="1" smtClean="0"/>
              <a:t>začudnim</a:t>
            </a:r>
            <a:r>
              <a:rPr lang="en-GB" sz="1200" dirty="0" smtClean="0"/>
              <a:t> </a:t>
            </a:r>
            <a:r>
              <a:rPr lang="en-GB" sz="1200" dirty="0" err="1" smtClean="0"/>
              <a:t>umijećem</a:t>
            </a:r>
            <a:r>
              <a:rPr lang="en-GB" sz="1200" dirty="0" smtClean="0"/>
              <a:t> u </a:t>
            </a:r>
            <a:r>
              <a:rPr lang="en-GB" sz="1200" dirty="0" err="1" smtClean="0"/>
              <a:t>racionalnom</a:t>
            </a:r>
            <a:r>
              <a:rPr lang="en-GB" sz="1200" dirty="0" smtClean="0"/>
              <a:t>, </a:t>
            </a:r>
            <a:r>
              <a:rPr lang="en-GB" sz="1200" dirty="0" err="1" smtClean="0"/>
              <a:t>modularnom</a:t>
            </a:r>
            <a:r>
              <a:rPr lang="en-GB" sz="1200" dirty="0" smtClean="0"/>
              <a:t> </a:t>
            </a:r>
            <a:r>
              <a:rPr lang="en-GB" sz="1200" dirty="0" err="1" smtClean="0"/>
              <a:t>planiranju</a:t>
            </a:r>
            <a:r>
              <a:rPr lang="en-GB" sz="1200" dirty="0" smtClean="0"/>
              <a:t> </a:t>
            </a:r>
            <a:endParaRPr lang="en-GB" dirty="0" smtClean="0"/>
          </a:p>
          <a:p>
            <a:pPr rtl="0"/>
            <a:r>
              <a:rPr lang="en-GB" sz="1200" dirty="0" smtClean="0"/>
              <a:t>- VII </a:t>
            </a:r>
            <a:r>
              <a:rPr lang="en-GB" sz="1200" dirty="0" err="1" smtClean="0"/>
              <a:t>tis</a:t>
            </a:r>
            <a:r>
              <a:rPr lang="en-GB" sz="1200" dirty="0" smtClean="0"/>
              <a:t>. BC </a:t>
            </a:r>
            <a:r>
              <a:rPr lang="en-GB" sz="1200" dirty="0" err="1" smtClean="0"/>
              <a:t>klimatske</a:t>
            </a:r>
            <a:r>
              <a:rPr lang="en-GB" sz="1200" dirty="0" smtClean="0"/>
              <a:t> </a:t>
            </a:r>
            <a:r>
              <a:rPr lang="en-GB" sz="1200" dirty="0" err="1" smtClean="0"/>
              <a:t>promjene</a:t>
            </a:r>
            <a:r>
              <a:rPr lang="en-GB" sz="1200" dirty="0" smtClean="0"/>
              <a:t> </a:t>
            </a:r>
            <a:r>
              <a:rPr lang="en-GB" sz="1200" dirty="0" err="1" smtClean="0"/>
              <a:t>čine</a:t>
            </a:r>
            <a:r>
              <a:rPr lang="en-GB" sz="1200" dirty="0" smtClean="0"/>
              <a:t> </a:t>
            </a:r>
            <a:r>
              <a:rPr lang="en-GB" sz="1200" dirty="0" err="1" smtClean="0"/>
              <a:t>pustinju</a:t>
            </a:r>
            <a:r>
              <a:rPr lang="en-GB" sz="1200" dirty="0" smtClean="0"/>
              <a:t> </a:t>
            </a:r>
            <a:r>
              <a:rPr lang="en-GB" sz="1200" dirty="0" err="1" smtClean="0"/>
              <a:t>od</a:t>
            </a:r>
            <a:r>
              <a:rPr lang="en-GB" sz="1200" dirty="0" smtClean="0"/>
              <a:t> </a:t>
            </a:r>
            <a:r>
              <a:rPr lang="en-GB" sz="1200" dirty="0" err="1" smtClean="0"/>
              <a:t>sjeverne</a:t>
            </a:r>
            <a:r>
              <a:rPr lang="en-GB" sz="1200" dirty="0" smtClean="0"/>
              <a:t> </a:t>
            </a:r>
            <a:r>
              <a:rPr lang="en-GB" sz="1200" dirty="0" err="1" smtClean="0"/>
              <a:t>Afrike</a:t>
            </a:r>
            <a:r>
              <a:rPr lang="en-GB" sz="1200" dirty="0" smtClean="0"/>
              <a:t> </a:t>
            </a:r>
            <a:r>
              <a:rPr lang="en-GB" sz="1200" dirty="0" err="1" smtClean="0"/>
              <a:t>i</a:t>
            </a:r>
            <a:r>
              <a:rPr lang="en-GB" sz="1200" dirty="0" smtClean="0"/>
              <a:t> </a:t>
            </a:r>
            <a:r>
              <a:rPr lang="en-GB" sz="1200" dirty="0" err="1" smtClean="0"/>
              <a:t>Arapskog</a:t>
            </a:r>
            <a:r>
              <a:rPr lang="en-GB" sz="1200" dirty="0" smtClean="0"/>
              <a:t> </a:t>
            </a:r>
            <a:r>
              <a:rPr lang="en-GB" sz="1200" dirty="0" err="1" smtClean="0"/>
              <a:t>poluotoka</a:t>
            </a:r>
            <a:r>
              <a:rPr lang="en-GB" sz="1200" dirty="0" smtClean="0"/>
              <a:t>, s </a:t>
            </a:r>
            <a:r>
              <a:rPr lang="en-GB" sz="1200" dirty="0" err="1" smtClean="0"/>
              <a:t>masovnom</a:t>
            </a:r>
            <a:r>
              <a:rPr lang="en-GB" sz="1200" dirty="0" smtClean="0"/>
              <a:t> </a:t>
            </a:r>
            <a:r>
              <a:rPr lang="en-GB" sz="1200" dirty="0" err="1" smtClean="0"/>
              <a:t>seobom</a:t>
            </a:r>
            <a:r>
              <a:rPr lang="en-GB" sz="1200" dirty="0" smtClean="0"/>
              <a:t> </a:t>
            </a:r>
            <a:r>
              <a:rPr lang="en-GB" sz="1200" dirty="0" err="1" smtClean="0"/>
              <a:t>nomadska</a:t>
            </a:r>
            <a:r>
              <a:rPr lang="en-GB" sz="1200" dirty="0" smtClean="0"/>
              <a:t> </a:t>
            </a:r>
            <a:r>
              <a:rPr lang="en-GB" sz="1200" dirty="0" err="1" smtClean="0"/>
              <a:t>plemena</a:t>
            </a:r>
            <a:r>
              <a:rPr lang="en-GB" sz="1200" dirty="0" smtClean="0"/>
              <a:t> u </a:t>
            </a:r>
            <a:r>
              <a:rPr lang="en-GB" sz="1200" dirty="0" err="1" smtClean="0"/>
              <a:t>plodne</a:t>
            </a:r>
            <a:r>
              <a:rPr lang="en-GB" sz="1200" dirty="0" smtClean="0"/>
              <a:t> </a:t>
            </a:r>
            <a:r>
              <a:rPr lang="en-GB" sz="1200" dirty="0" err="1" smtClean="0"/>
              <a:t>doline</a:t>
            </a:r>
            <a:r>
              <a:rPr lang="en-GB" sz="1200" dirty="0" smtClean="0"/>
              <a:t> </a:t>
            </a:r>
            <a:r>
              <a:rPr lang="en-GB" sz="1200" dirty="0" err="1" smtClean="0"/>
              <a:t>Nila</a:t>
            </a:r>
            <a:r>
              <a:rPr lang="en-GB" sz="1200" dirty="0" smtClean="0"/>
              <a:t>, </a:t>
            </a:r>
            <a:r>
              <a:rPr lang="en-GB" sz="1200" dirty="0" err="1" smtClean="0"/>
              <a:t>Jordana</a:t>
            </a:r>
            <a:r>
              <a:rPr lang="en-GB" sz="1200" dirty="0" smtClean="0"/>
              <a:t>, </a:t>
            </a:r>
            <a:r>
              <a:rPr lang="en-GB" sz="1200" dirty="0" err="1" smtClean="0"/>
              <a:t>Eufrata</a:t>
            </a:r>
            <a:r>
              <a:rPr lang="en-GB" sz="1200" dirty="0" smtClean="0"/>
              <a:t> </a:t>
            </a:r>
            <a:r>
              <a:rPr lang="en-GB" sz="1200" dirty="0" err="1" smtClean="0"/>
              <a:t>i</a:t>
            </a:r>
            <a:r>
              <a:rPr lang="en-GB" sz="1200" dirty="0" smtClean="0"/>
              <a:t> </a:t>
            </a:r>
            <a:r>
              <a:rPr lang="en-GB" sz="1200" dirty="0" err="1" smtClean="0"/>
              <a:t>Tigrisa</a:t>
            </a:r>
            <a:r>
              <a:rPr lang="en-GB" sz="1200" dirty="0" smtClean="0"/>
              <a:t> ("</a:t>
            </a:r>
            <a:r>
              <a:rPr lang="en-GB" sz="1200" dirty="0" err="1" smtClean="0"/>
              <a:t>plodni</a:t>
            </a:r>
            <a:r>
              <a:rPr lang="en-GB" sz="1200" dirty="0" smtClean="0"/>
              <a:t> </a:t>
            </a:r>
            <a:r>
              <a:rPr lang="en-GB" sz="1200" dirty="0" err="1" smtClean="0"/>
              <a:t>polumjesec</a:t>
            </a:r>
            <a:r>
              <a:rPr lang="en-GB" sz="1200" dirty="0" smtClean="0"/>
              <a:t>"</a:t>
            </a:r>
            <a:endParaRPr lang="en-GB" dirty="0" smtClean="0"/>
          </a:p>
          <a:p>
            <a:pPr rtl="0"/>
            <a:r>
              <a:rPr lang="en-GB" sz="1200" dirty="0" smtClean="0"/>
              <a:t>- </a:t>
            </a:r>
            <a:r>
              <a:rPr lang="en-GB" sz="1200" dirty="0" err="1" smtClean="0"/>
              <a:t>prve</a:t>
            </a:r>
            <a:r>
              <a:rPr lang="en-GB" sz="1200" dirty="0" smtClean="0"/>
              <a:t> </a:t>
            </a:r>
            <a:r>
              <a:rPr lang="en-GB" sz="1200" dirty="0" err="1" smtClean="0"/>
              <a:t>naseobine</a:t>
            </a:r>
            <a:r>
              <a:rPr lang="en-GB" sz="1200" dirty="0" smtClean="0"/>
              <a:t> u </a:t>
            </a:r>
            <a:r>
              <a:rPr lang="en-GB" sz="1200" dirty="0" err="1" smtClean="0"/>
              <a:t>dolini</a:t>
            </a:r>
            <a:r>
              <a:rPr lang="en-GB" sz="1200" dirty="0" smtClean="0"/>
              <a:t> </a:t>
            </a:r>
            <a:r>
              <a:rPr lang="en-GB" sz="1200" dirty="0" err="1" smtClean="0"/>
              <a:t>Nila</a:t>
            </a:r>
            <a:r>
              <a:rPr lang="en-GB" sz="1200" dirty="0" smtClean="0"/>
              <a:t> </a:t>
            </a:r>
            <a:r>
              <a:rPr lang="en-GB" sz="1200" dirty="0" err="1" smtClean="0"/>
              <a:t>i</a:t>
            </a:r>
            <a:r>
              <a:rPr lang="en-GB" sz="1200" dirty="0" smtClean="0"/>
              <a:t> </a:t>
            </a:r>
            <a:r>
              <a:rPr lang="en-GB" sz="1200" dirty="0" err="1" smtClean="0"/>
              <a:t>brdskom</a:t>
            </a:r>
            <a:r>
              <a:rPr lang="en-GB" sz="1200" dirty="0" smtClean="0"/>
              <a:t> </a:t>
            </a:r>
            <a:r>
              <a:rPr lang="en-GB" sz="1200" dirty="0" err="1" smtClean="0"/>
              <a:t>Kurdistanu</a:t>
            </a:r>
            <a:endParaRPr lang="en-GB" dirty="0" smtClean="0"/>
          </a:p>
          <a:p>
            <a:pPr rtl="0"/>
            <a:r>
              <a:rPr lang="en-GB" sz="1200" dirty="0" smtClean="0"/>
              <a:t>- </a:t>
            </a:r>
            <a:r>
              <a:rPr lang="en-GB" sz="1200" dirty="0" err="1" smtClean="0"/>
              <a:t>Catalhoyuk</a:t>
            </a:r>
            <a:r>
              <a:rPr lang="en-GB" sz="1200" dirty="0" smtClean="0"/>
              <a:t> – </a:t>
            </a:r>
            <a:r>
              <a:rPr lang="en-GB" sz="1200" dirty="0" err="1" smtClean="0"/>
              <a:t>egalitarno</a:t>
            </a:r>
            <a:r>
              <a:rPr lang="en-GB" sz="1200" dirty="0" smtClean="0"/>
              <a:t> </a:t>
            </a:r>
            <a:r>
              <a:rPr lang="en-GB" sz="1200" dirty="0" err="1" smtClean="0"/>
              <a:t>društvo</a:t>
            </a:r>
            <a:r>
              <a:rPr lang="en-GB" sz="1200" dirty="0" smtClean="0"/>
              <a:t>, </a:t>
            </a:r>
            <a:r>
              <a:rPr lang="en-GB" sz="1200" dirty="0" err="1" smtClean="0"/>
              <a:t>čak</a:t>
            </a:r>
            <a:r>
              <a:rPr lang="en-GB" sz="1200" dirty="0" smtClean="0"/>
              <a:t> </a:t>
            </a:r>
            <a:r>
              <a:rPr lang="en-GB" sz="1200" dirty="0" err="1" smtClean="0"/>
              <a:t>su</a:t>
            </a:r>
            <a:r>
              <a:rPr lang="en-GB" sz="1200" dirty="0" smtClean="0"/>
              <a:t> </a:t>
            </a:r>
            <a:r>
              <a:rPr lang="en-GB" sz="1200" dirty="0" err="1" smtClean="0"/>
              <a:t>ga</a:t>
            </a:r>
            <a:r>
              <a:rPr lang="en-GB" sz="1200" dirty="0" smtClean="0"/>
              <a:t> </a:t>
            </a:r>
            <a:r>
              <a:rPr lang="en-GB" sz="1200" dirty="0" err="1" smtClean="0"/>
              <a:t>neki</a:t>
            </a:r>
            <a:r>
              <a:rPr lang="en-GB" sz="1200" dirty="0" smtClean="0"/>
              <a:t> </a:t>
            </a:r>
            <a:r>
              <a:rPr lang="en-GB" sz="1200" dirty="0" err="1" smtClean="0"/>
              <a:t>proglašavali</a:t>
            </a:r>
            <a:r>
              <a:rPr lang="en-GB" sz="1200" dirty="0" smtClean="0"/>
              <a:t> </a:t>
            </a:r>
            <a:r>
              <a:rPr lang="en-GB" sz="1200" dirty="0" err="1" smtClean="0"/>
              <a:t>i</a:t>
            </a:r>
            <a:r>
              <a:rPr lang="en-GB" sz="1200" dirty="0" smtClean="0"/>
              <a:t> </a:t>
            </a:r>
            <a:r>
              <a:rPr lang="en-GB" sz="1200" dirty="0" err="1" smtClean="0"/>
              <a:t>ranim</a:t>
            </a:r>
            <a:r>
              <a:rPr lang="en-GB" sz="1200" dirty="0" smtClean="0"/>
              <a:t> </a:t>
            </a:r>
            <a:r>
              <a:rPr lang="en-GB" sz="1200" dirty="0" err="1" smtClean="0"/>
              <a:t>anarhokomunizmom</a:t>
            </a:r>
            <a:r>
              <a:rPr lang="en-GB" sz="1200" dirty="0" smtClean="0"/>
              <a:t>), </a:t>
            </a:r>
            <a:r>
              <a:rPr lang="en-GB" sz="1200" dirty="0" err="1" smtClean="0"/>
              <a:t>nema</a:t>
            </a:r>
            <a:r>
              <a:rPr lang="en-GB" sz="1200" dirty="0" smtClean="0"/>
              <a:t> </a:t>
            </a:r>
            <a:r>
              <a:rPr lang="en-GB" sz="1200" dirty="0" err="1" smtClean="0"/>
              <a:t>zidina</a:t>
            </a:r>
            <a:r>
              <a:rPr lang="en-GB" sz="1200" dirty="0" smtClean="0"/>
              <a:t> </a:t>
            </a:r>
            <a:r>
              <a:rPr lang="en-GB" sz="1200" dirty="0" err="1" smtClean="0"/>
              <a:t>nego</a:t>
            </a:r>
            <a:r>
              <a:rPr lang="en-GB" sz="1200" dirty="0" smtClean="0"/>
              <a:t> gusto </a:t>
            </a:r>
            <a:r>
              <a:rPr lang="en-GB" sz="1200" dirty="0" err="1" smtClean="0"/>
              <a:t>tkivo</a:t>
            </a:r>
            <a:r>
              <a:rPr lang="en-GB" sz="1200" dirty="0" smtClean="0"/>
              <a:t> </a:t>
            </a:r>
            <a:r>
              <a:rPr lang="en-GB" sz="1200" dirty="0" err="1" smtClean="0"/>
              <a:t>služi</a:t>
            </a:r>
            <a:r>
              <a:rPr lang="en-GB" sz="1200" dirty="0" smtClean="0"/>
              <a:t> </a:t>
            </a:r>
            <a:r>
              <a:rPr lang="en-GB" sz="1200" dirty="0" err="1" smtClean="0"/>
              <a:t>za</a:t>
            </a:r>
            <a:r>
              <a:rPr lang="en-GB" sz="1200" dirty="0" smtClean="0"/>
              <a:t> </a:t>
            </a:r>
            <a:r>
              <a:rPr lang="en-GB" sz="1200" dirty="0" err="1" smtClean="0"/>
              <a:t>zaštitu</a:t>
            </a:r>
            <a:r>
              <a:rPr lang="en-GB" sz="1200" dirty="0" smtClean="0"/>
              <a:t>, </a:t>
            </a:r>
            <a:r>
              <a:rPr lang="en-GB" sz="1200" dirty="0" err="1" smtClean="0"/>
              <a:t>čak</a:t>
            </a:r>
            <a:r>
              <a:rPr lang="en-GB" sz="1200" dirty="0" smtClean="0"/>
              <a:t> </a:t>
            </a:r>
            <a:r>
              <a:rPr lang="en-GB" sz="1200" dirty="0" err="1" smtClean="0"/>
              <a:t>bez</a:t>
            </a:r>
            <a:r>
              <a:rPr lang="en-GB" sz="1200" dirty="0" smtClean="0"/>
              <a:t> </a:t>
            </a:r>
            <a:r>
              <a:rPr lang="en-GB" sz="1200" dirty="0" err="1" smtClean="0"/>
              <a:t>komunikacija</a:t>
            </a:r>
            <a:r>
              <a:rPr lang="en-GB" sz="1200" dirty="0" smtClean="0"/>
              <a:t>, </a:t>
            </a:r>
            <a:r>
              <a:rPr lang="en-GB" sz="1200" dirty="0" err="1" smtClean="0"/>
              <a:t>kuća</a:t>
            </a:r>
            <a:r>
              <a:rPr lang="en-GB" sz="1200" dirty="0" smtClean="0"/>
              <a:t> </a:t>
            </a:r>
            <a:r>
              <a:rPr lang="en-GB" sz="1200" dirty="0" err="1" smtClean="0"/>
              <a:t>na</a:t>
            </a:r>
            <a:r>
              <a:rPr lang="en-GB" sz="1200" dirty="0" smtClean="0"/>
              <a:t> </a:t>
            </a:r>
            <a:r>
              <a:rPr lang="en-GB" sz="1200" dirty="0" err="1" smtClean="0"/>
              <a:t>kući</a:t>
            </a:r>
            <a:r>
              <a:rPr lang="en-GB" sz="1200" dirty="0" smtClean="0"/>
              <a:t>, </a:t>
            </a:r>
            <a:r>
              <a:rPr lang="en-GB" sz="1200" dirty="0" err="1" smtClean="0"/>
              <a:t>preko</a:t>
            </a:r>
            <a:r>
              <a:rPr lang="en-GB" sz="1200" dirty="0" smtClean="0"/>
              <a:t> </a:t>
            </a:r>
            <a:r>
              <a:rPr lang="en-GB" sz="1200" dirty="0" err="1" smtClean="0"/>
              <a:t>krovova</a:t>
            </a:r>
            <a:r>
              <a:rPr lang="en-GB" sz="1200" dirty="0" smtClean="0"/>
              <a:t> se </a:t>
            </a:r>
            <a:r>
              <a:rPr lang="en-GB" sz="1200" dirty="0" err="1" smtClean="0"/>
              <a:t>ulazilo</a:t>
            </a:r>
            <a:endParaRPr lang="en-GB" dirty="0" smtClean="0"/>
          </a:p>
          <a:p>
            <a:pPr rtl="0"/>
            <a:r>
              <a:rPr lang="en-GB" sz="1200" dirty="0" smtClean="0"/>
              <a:t>- </a:t>
            </a:r>
            <a:r>
              <a:rPr lang="en-GB" sz="1200" dirty="0" err="1" smtClean="0"/>
              <a:t>Jerihon</a:t>
            </a:r>
            <a:r>
              <a:rPr lang="en-GB" sz="1200" dirty="0" smtClean="0"/>
              <a:t>: </a:t>
            </a:r>
            <a:r>
              <a:rPr lang="en-GB" sz="1200" dirty="0" err="1" smtClean="0"/>
              <a:t>aristokratsko</a:t>
            </a:r>
            <a:r>
              <a:rPr lang="en-GB" sz="1200" dirty="0" smtClean="0"/>
              <a:t> </a:t>
            </a:r>
            <a:r>
              <a:rPr lang="en-GB" sz="1200" dirty="0" err="1" smtClean="0"/>
              <a:t>društvo</a:t>
            </a:r>
            <a:r>
              <a:rPr lang="en-GB" sz="1200" dirty="0" smtClean="0"/>
              <a:t>, </a:t>
            </a:r>
            <a:r>
              <a:rPr lang="en-GB" sz="1200" dirty="0" err="1" smtClean="0"/>
              <a:t>koncentracija</a:t>
            </a:r>
            <a:r>
              <a:rPr lang="en-GB" sz="1200" dirty="0" smtClean="0"/>
              <a:t> </a:t>
            </a:r>
            <a:r>
              <a:rPr lang="en-GB" sz="1200" dirty="0" err="1" smtClean="0"/>
              <a:t>bogatstva</a:t>
            </a:r>
            <a:r>
              <a:rPr lang="en-GB" sz="1200" dirty="0" smtClean="0"/>
              <a:t>, </a:t>
            </a:r>
            <a:r>
              <a:rPr lang="en-GB" sz="1200" dirty="0" err="1" smtClean="0"/>
              <a:t>zidine</a:t>
            </a:r>
            <a:endParaRPr lang="en-GB" dirty="0" smtClean="0"/>
          </a:p>
          <a:p>
            <a:pPr rtl="0"/>
            <a:r>
              <a:rPr lang="en-GB" sz="1200" dirty="0" smtClean="0"/>
              <a:t>- </a:t>
            </a:r>
            <a:r>
              <a:rPr lang="en-GB" sz="1200" dirty="0" err="1" smtClean="0"/>
              <a:t>Tesalija</a:t>
            </a:r>
            <a:r>
              <a:rPr lang="en-GB" sz="1200" dirty="0" smtClean="0"/>
              <a:t> u </a:t>
            </a:r>
            <a:r>
              <a:rPr lang="en-GB" sz="1200" dirty="0" err="1" smtClean="0"/>
              <a:t>Grčkoj</a:t>
            </a:r>
            <a:r>
              <a:rPr lang="en-GB" sz="1200" dirty="0" smtClean="0"/>
              <a:t>: </a:t>
            </a:r>
            <a:r>
              <a:rPr lang="en-GB" sz="1200" dirty="0" err="1" smtClean="0"/>
              <a:t>početni</a:t>
            </a:r>
            <a:r>
              <a:rPr lang="en-GB" sz="1200" dirty="0" smtClean="0"/>
              <a:t> </a:t>
            </a:r>
            <a:r>
              <a:rPr lang="en-GB" sz="1200" dirty="0" err="1" smtClean="0"/>
              <a:t>utjecaji</a:t>
            </a:r>
            <a:r>
              <a:rPr lang="en-GB" sz="1200" dirty="0" smtClean="0"/>
              <a:t> </a:t>
            </a:r>
            <a:r>
              <a:rPr lang="en-GB" sz="1200" dirty="0" err="1" smtClean="0"/>
              <a:t>anatolskih</a:t>
            </a:r>
            <a:r>
              <a:rPr lang="en-GB" sz="1200" dirty="0" smtClean="0"/>
              <a:t> </a:t>
            </a:r>
            <a:r>
              <a:rPr lang="en-GB" sz="1200" dirty="0" err="1" smtClean="0"/>
              <a:t>gradova</a:t>
            </a:r>
            <a:r>
              <a:rPr lang="en-GB" sz="1200" dirty="0" smtClean="0"/>
              <a:t> </a:t>
            </a:r>
            <a:r>
              <a:rPr lang="en-GB" sz="1200" dirty="0" err="1" smtClean="0"/>
              <a:t>preinačuju</a:t>
            </a:r>
            <a:r>
              <a:rPr lang="en-GB" sz="1200" dirty="0" smtClean="0"/>
              <a:t> se u </a:t>
            </a:r>
            <a:r>
              <a:rPr lang="en-GB" sz="1200" dirty="0" err="1" smtClean="0"/>
              <a:t>razvoj</a:t>
            </a:r>
            <a:r>
              <a:rPr lang="en-GB" sz="1200" dirty="0" smtClean="0"/>
              <a:t> </a:t>
            </a:r>
            <a:r>
              <a:rPr lang="en-GB" sz="1200" dirty="0" err="1" smtClean="0"/>
              <a:t>akropola</a:t>
            </a:r>
            <a:r>
              <a:rPr lang="en-GB" sz="1200" dirty="0" smtClean="0"/>
              <a:t> s </a:t>
            </a:r>
            <a:r>
              <a:rPr lang="en-GB" sz="1200" dirty="0" err="1" smtClean="0"/>
              <a:t>megaronima</a:t>
            </a:r>
            <a:endParaRPr lang="en-GB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6BFC07-D7E8-48BA-995D-98A3AF117475}" type="slidenum">
              <a:rPr lang="hr-HR" smtClean="0"/>
              <a:pPr/>
              <a:t>3</a:t>
            </a:fld>
            <a:endParaRPr lang="hr-HR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rtl="0"/>
            <a:r>
              <a:rPr lang="vi-VN" sz="1200" b="0" dirty="0" smtClean="0"/>
              <a:t>- sve ovo napijed zbivalo se još u neolitu</a:t>
            </a:r>
            <a:endParaRPr lang="vi-VN" b="0" dirty="0" smtClean="0"/>
          </a:p>
          <a:p>
            <a:pPr rtl="0"/>
            <a:r>
              <a:rPr lang="vi-VN" sz="1200" b="0" dirty="0" smtClean="0"/>
              <a:t>- dakle, ne stoji onaj popularni mit o Mezopotamiji kao kolijevci civilizacije – govoreći usko o međurječju Tigrisa i Eufrata, jer su civilizacije tu tek uslijedile, ali one više ne pripadaju prethistoriji, jer imaju pismo</a:t>
            </a:r>
            <a:endParaRPr lang="vi-VN" b="0" dirty="0" smtClean="0"/>
          </a:p>
          <a:p>
            <a:pPr rtl="0"/>
            <a:r>
              <a:rPr lang="vi-VN" sz="1200" b="0" dirty="0" smtClean="0"/>
              <a:t>- prethistoriji će pripadati – brončanom i željeznom dobu – kulture koje ćemo nalaziti po Europi, premda su mlađe od velikih civilizacija bliskog istoka</a:t>
            </a:r>
            <a:endParaRPr lang="vi-VN" b="0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6BFC07-D7E8-48BA-995D-98A3AF117475}" type="slidenum">
              <a:rPr lang="hr-HR" smtClean="0"/>
              <a:pPr/>
              <a:t>4</a:t>
            </a:fld>
            <a:endParaRPr lang="hr-HR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rtl="0"/>
            <a:r>
              <a:rPr lang="vi-VN" sz="1200" dirty="0" smtClean="0"/>
              <a:t>- Sumer nastavlja tradiciju Jerihona: stekli nešto, čuvaju to, zidine, a i interno hijerarhija, aristokratsko uređenje (teokracija: drma prvosvećenik koji je kralj) – grad kao odraz toga, ali ovo su sad VELIKI gradovi, prave drevne metropole </a:t>
            </a:r>
            <a:endParaRPr lang="vi-VN" dirty="0" smtClean="0"/>
          </a:p>
          <a:p>
            <a:pPr rtl="0"/>
            <a:r>
              <a:rPr lang="vi-VN" sz="1200" dirty="0" smtClean="0"/>
              <a:t>- ne nastaju spontano, nego kao namjeni pothvat, aktom političke volje</a:t>
            </a:r>
            <a:endParaRPr lang="vi-VN" dirty="0" smtClean="0"/>
          </a:p>
          <a:p>
            <a:pPr rtl="0"/>
            <a:r>
              <a:rPr lang="vi-VN" sz="1200" dirty="0" smtClean="0"/>
              <a:t>- ekonomski su svaki za sebe i politički rivali, bore se za prevlast, što dokida akadski kralj Sargon, pokorivši ih sve i utemeljivši Akadsko carstvo, koje biva odmjenjeno Hamurabijevim Babilonskim</a:t>
            </a:r>
            <a:endParaRPr lang="vi-VN" dirty="0" smtClean="0"/>
          </a:p>
          <a:p>
            <a:pPr rtl="0"/>
            <a:r>
              <a:rPr lang="vi-VN" sz="1200" dirty="0" smtClean="0"/>
              <a:t>- Babilon je predstavljao kulturno-urbanistički vrhunac drevnog svijeta, najveća metropola svog vremena, sa stotinama tisuća stanovnika</a:t>
            </a:r>
            <a:endParaRPr lang="vi-VN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6BFC07-D7E8-48BA-995D-98A3AF117475}" type="slidenum">
              <a:rPr lang="hr-HR" smtClean="0"/>
              <a:pPr/>
              <a:t>5</a:t>
            </a:fld>
            <a:endParaRPr lang="hr-HR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rtl="0"/>
            <a:r>
              <a:rPr lang="vi-VN" sz="1200" dirty="0" smtClean="0"/>
              <a:t>- među prvim urbanim civilizacijama, s velikim gradovima, koji također ne nastaju spontano, nego namjernim političkim aktom</a:t>
            </a:r>
            <a:endParaRPr lang="vi-VN" dirty="0" smtClean="0"/>
          </a:p>
          <a:p>
            <a:pPr rtl="0"/>
            <a:r>
              <a:rPr lang="vi-VN" sz="1200" dirty="0" smtClean="0"/>
              <a:t>- međusoban utjecaj sa Sumeranima, sa zajedničkom modularnošću i naročito tipologijom kuća s kvadratičnim unutarnjim dvorištem (kasnije će tipologiju varirati i Grčka i Rim)</a:t>
            </a:r>
            <a:endParaRPr lang="vi-VN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6BFC07-D7E8-48BA-995D-98A3AF117475}" type="slidenum">
              <a:rPr lang="hr-HR" smtClean="0"/>
              <a:pPr/>
              <a:t>6</a:t>
            </a:fld>
            <a:endParaRPr lang="hr-HR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rtl="0"/>
            <a:r>
              <a:rPr lang="vi-VN" sz="1200" dirty="0" smtClean="0"/>
              <a:t>- za razliku od mezopotamske vječite borbe za prevlast, s militarističkim kulturama i zidinama oko zbijenih gradova, Egipat uživa izmješteni položaj i duga tisućljeća mirnih vremena i civilnog života pod vlašću jake teokratske monarhije, zato je stanovništvo raspršeno, nešto ruralnije, gradovi su u pravilu manji i nisu opasani</a:t>
            </a:r>
            <a:endParaRPr lang="vi-VN" dirty="0" smtClean="0"/>
          </a:p>
          <a:p>
            <a:pPr rtl="0"/>
            <a:r>
              <a:rPr lang="vi-VN" sz="1200" dirty="0" smtClean="0"/>
              <a:t>- iznimka su prijestolnice, koje su bile goleme metropole</a:t>
            </a:r>
            <a:endParaRPr lang="vi-VN" dirty="0" smtClean="0"/>
          </a:p>
          <a:p>
            <a:pPr rtl="0"/>
            <a:r>
              <a:rPr lang="vi-VN" sz="1200" dirty="0" smtClean="0"/>
              <a:t>- drevni Egipat značajan je po monumentalnoj arhitekturi (hramova, palača, nekropola), ne toliko po urbanizmu, koji je sav odnesen od strane Nila (nisu znali za bitumen kao Mezopotamci), a od onoga što jest, još su najzanimljivija radnička naselja: Kahun za potrebe građenja Piramida, ili ono u Tell el Amarni, s ortogonalnom mrežom ulica, strogom orijentacijom sjever-jug (ali i izraženom klasnom diferencijacijom, karakterističnom za sve u drvenom Egiptu)</a:t>
            </a:r>
            <a:endParaRPr lang="vi-VN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6BFC07-D7E8-48BA-995D-98A3AF117475}" type="slidenum">
              <a:rPr lang="hr-HR" smtClean="0"/>
              <a:pPr/>
              <a:t>7</a:t>
            </a:fld>
            <a:endParaRPr lang="hr-HR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rtl="0"/>
            <a:r>
              <a:rPr lang="en-GB" sz="1200" dirty="0" smtClean="0"/>
              <a:t>- </a:t>
            </a:r>
            <a:r>
              <a:rPr lang="en-GB" sz="1200" dirty="0" err="1" smtClean="0"/>
              <a:t>ovo</a:t>
            </a:r>
            <a:r>
              <a:rPr lang="en-GB" sz="1200" dirty="0" smtClean="0"/>
              <a:t> je </a:t>
            </a:r>
            <a:r>
              <a:rPr lang="en-GB" sz="1200" dirty="0" err="1" smtClean="0"/>
              <a:t>kratak</a:t>
            </a:r>
            <a:r>
              <a:rPr lang="en-GB" sz="1200" dirty="0" smtClean="0"/>
              <a:t> </a:t>
            </a:r>
            <a:r>
              <a:rPr lang="en-GB" sz="1200" dirty="0" err="1" smtClean="0"/>
              <a:t>pregled</a:t>
            </a:r>
            <a:r>
              <a:rPr lang="en-GB" sz="1200" dirty="0" smtClean="0"/>
              <a:t>, pa </a:t>
            </a:r>
            <a:r>
              <a:rPr lang="en-GB" sz="1200" dirty="0" err="1" smtClean="0"/>
              <a:t>ćemo</a:t>
            </a:r>
            <a:r>
              <a:rPr lang="en-GB" sz="1200" dirty="0" smtClean="0"/>
              <a:t> </a:t>
            </a:r>
            <a:r>
              <a:rPr lang="en-GB" sz="1200" dirty="0" err="1" smtClean="0"/>
              <a:t>samo</a:t>
            </a:r>
            <a:r>
              <a:rPr lang="en-GB" sz="1200" dirty="0" smtClean="0"/>
              <a:t> </a:t>
            </a:r>
            <a:r>
              <a:rPr lang="en-GB" sz="1200" dirty="0" err="1" smtClean="0"/>
              <a:t>preletjeti</a:t>
            </a:r>
            <a:r>
              <a:rPr lang="en-GB" sz="1200" dirty="0" smtClean="0"/>
              <a:t> u </a:t>
            </a:r>
            <a:r>
              <a:rPr lang="en-GB" sz="1200" dirty="0" err="1" smtClean="0"/>
              <a:t>širokim</a:t>
            </a:r>
            <a:r>
              <a:rPr lang="en-GB" sz="1200" dirty="0" smtClean="0"/>
              <a:t> </a:t>
            </a:r>
            <a:r>
              <a:rPr lang="en-GB" sz="1200" dirty="0" err="1" smtClean="0"/>
              <a:t>potezima</a:t>
            </a:r>
            <a:endParaRPr lang="en-GB" dirty="0" smtClean="0"/>
          </a:p>
          <a:p>
            <a:pPr rtl="0"/>
            <a:r>
              <a:rPr lang="en-GB" sz="1200" dirty="0" smtClean="0"/>
              <a:t>- </a:t>
            </a:r>
            <a:r>
              <a:rPr lang="en-GB" sz="1200" dirty="0" err="1" smtClean="0"/>
              <a:t>opća</a:t>
            </a:r>
            <a:r>
              <a:rPr lang="en-GB" sz="1200" dirty="0" smtClean="0"/>
              <a:t> </a:t>
            </a:r>
            <a:r>
              <a:rPr lang="en-GB" sz="1200" dirty="0" err="1" smtClean="0"/>
              <a:t>egejska</a:t>
            </a:r>
            <a:r>
              <a:rPr lang="en-GB" sz="1200" dirty="0" smtClean="0"/>
              <a:t> </a:t>
            </a:r>
            <a:r>
              <a:rPr lang="en-GB" sz="1200" dirty="0" err="1" smtClean="0"/>
              <a:t>karakteristika</a:t>
            </a:r>
            <a:r>
              <a:rPr lang="en-GB" sz="1200" dirty="0" smtClean="0"/>
              <a:t>: </a:t>
            </a:r>
            <a:r>
              <a:rPr lang="en-GB" sz="1200" dirty="0" err="1" smtClean="0"/>
              <a:t>geografska</a:t>
            </a:r>
            <a:r>
              <a:rPr lang="en-GB" sz="1200" dirty="0" smtClean="0"/>
              <a:t> </a:t>
            </a:r>
            <a:r>
              <a:rPr lang="en-GB" sz="1200" dirty="0" err="1" smtClean="0"/>
              <a:t>rascjepkanost</a:t>
            </a:r>
            <a:r>
              <a:rPr lang="en-GB" sz="1200" dirty="0" smtClean="0"/>
              <a:t> (s </a:t>
            </a:r>
            <a:r>
              <a:rPr lang="en-GB" sz="1200" dirty="0" err="1" smtClean="0"/>
              <a:t>hrpom</a:t>
            </a:r>
            <a:r>
              <a:rPr lang="en-GB" sz="1200" dirty="0" smtClean="0"/>
              <a:t> </a:t>
            </a:r>
            <a:r>
              <a:rPr lang="en-GB" sz="1200" dirty="0" err="1" smtClean="0"/>
              <a:t>otoka</a:t>
            </a:r>
            <a:r>
              <a:rPr lang="en-GB" sz="1200" dirty="0" smtClean="0"/>
              <a:t>) </a:t>
            </a:r>
            <a:r>
              <a:rPr lang="en-GB" sz="1200" dirty="0" err="1" smtClean="0"/>
              <a:t>onemogućuje</a:t>
            </a:r>
            <a:r>
              <a:rPr lang="en-GB" sz="1200" dirty="0" smtClean="0"/>
              <a:t> </a:t>
            </a:r>
            <a:r>
              <a:rPr lang="en-GB" sz="1200" dirty="0" err="1" smtClean="0"/>
              <a:t>stvaranje</a:t>
            </a:r>
            <a:r>
              <a:rPr lang="en-GB" sz="1200" dirty="0" smtClean="0"/>
              <a:t> </a:t>
            </a:r>
            <a:r>
              <a:rPr lang="en-GB" sz="1200" dirty="0" err="1" smtClean="0"/>
              <a:t>velikih</a:t>
            </a:r>
            <a:r>
              <a:rPr lang="en-GB" sz="1200" dirty="0" smtClean="0"/>
              <a:t> </a:t>
            </a:r>
            <a:r>
              <a:rPr lang="en-GB" sz="1200" dirty="0" err="1" smtClean="0"/>
              <a:t>država</a:t>
            </a:r>
            <a:r>
              <a:rPr lang="en-GB" sz="1200" dirty="0" smtClean="0"/>
              <a:t> </a:t>
            </a:r>
            <a:r>
              <a:rPr lang="en-GB" sz="1200" dirty="0" err="1" smtClean="0"/>
              <a:t>i</a:t>
            </a:r>
            <a:r>
              <a:rPr lang="en-GB" sz="1200" dirty="0" smtClean="0"/>
              <a:t> </a:t>
            </a:r>
            <a:r>
              <a:rPr lang="en-GB" sz="1200" dirty="0" err="1" smtClean="0"/>
              <a:t>carstava</a:t>
            </a:r>
            <a:r>
              <a:rPr lang="en-GB" sz="1200" dirty="0" smtClean="0"/>
              <a:t>, a </a:t>
            </a:r>
            <a:r>
              <a:rPr lang="en-GB" sz="1200" dirty="0" err="1" smtClean="0"/>
              <a:t>i</a:t>
            </a:r>
            <a:r>
              <a:rPr lang="en-GB" sz="1200" dirty="0" smtClean="0"/>
              <a:t> </a:t>
            </a:r>
            <a:r>
              <a:rPr lang="en-GB" sz="1200" dirty="0" err="1" smtClean="0"/>
              <a:t>tlo</a:t>
            </a:r>
            <a:r>
              <a:rPr lang="en-GB" sz="1200" dirty="0" smtClean="0"/>
              <a:t> je </a:t>
            </a:r>
            <a:r>
              <a:rPr lang="en-GB" sz="1200" dirty="0" err="1" smtClean="0"/>
              <a:t>škrto</a:t>
            </a:r>
            <a:r>
              <a:rPr lang="en-GB" sz="1200" dirty="0" smtClean="0"/>
              <a:t>, </a:t>
            </a:r>
            <a:r>
              <a:rPr lang="en-GB" sz="1200" dirty="0" err="1" smtClean="0"/>
              <a:t>što</a:t>
            </a:r>
            <a:r>
              <a:rPr lang="en-GB" sz="1200" dirty="0" smtClean="0"/>
              <a:t> </a:t>
            </a:r>
            <a:r>
              <a:rPr lang="en-GB" sz="1200" dirty="0" err="1" smtClean="0"/>
              <a:t>sve</a:t>
            </a:r>
            <a:r>
              <a:rPr lang="en-GB" sz="1200" dirty="0" smtClean="0"/>
              <a:t> </a:t>
            </a:r>
            <a:r>
              <a:rPr lang="en-GB" sz="1200" dirty="0" err="1" smtClean="0"/>
              <a:t>upućuje</a:t>
            </a:r>
            <a:r>
              <a:rPr lang="en-GB" sz="1200" dirty="0" smtClean="0"/>
              <a:t> </a:t>
            </a:r>
            <a:r>
              <a:rPr lang="en-GB" sz="1200" dirty="0" err="1" smtClean="0"/>
              <a:t>na</a:t>
            </a:r>
            <a:r>
              <a:rPr lang="en-GB" sz="1200" dirty="0" smtClean="0"/>
              <a:t> </a:t>
            </a:r>
            <a:r>
              <a:rPr lang="en-GB" sz="1200" dirty="0" err="1" smtClean="0"/>
              <a:t>okretanje</a:t>
            </a:r>
            <a:r>
              <a:rPr lang="en-GB" sz="1200" dirty="0" smtClean="0"/>
              <a:t> </a:t>
            </a:r>
            <a:r>
              <a:rPr lang="en-GB" sz="1200" dirty="0" err="1" smtClean="0"/>
              <a:t>moru</a:t>
            </a:r>
            <a:r>
              <a:rPr lang="en-GB" sz="1200" dirty="0" smtClean="0"/>
              <a:t>, </a:t>
            </a:r>
            <a:r>
              <a:rPr lang="en-GB" sz="1200" dirty="0" err="1" smtClean="0"/>
              <a:t>trgovini</a:t>
            </a:r>
            <a:r>
              <a:rPr lang="en-GB" sz="1200" dirty="0" smtClean="0"/>
              <a:t> </a:t>
            </a:r>
            <a:r>
              <a:rPr lang="en-GB" sz="1200" dirty="0" err="1" smtClean="0"/>
              <a:t>i</a:t>
            </a:r>
            <a:r>
              <a:rPr lang="en-GB" sz="1200" dirty="0" smtClean="0"/>
              <a:t> </a:t>
            </a:r>
            <a:r>
              <a:rPr lang="en-GB" sz="1200" dirty="0" err="1" smtClean="0"/>
              <a:t>obrtu</a:t>
            </a:r>
            <a:endParaRPr lang="en-GB" dirty="0" smtClean="0"/>
          </a:p>
          <a:p>
            <a:pPr rtl="0"/>
            <a:r>
              <a:rPr lang="en-GB" sz="1200" dirty="0" smtClean="0"/>
              <a:t>- </a:t>
            </a:r>
            <a:r>
              <a:rPr lang="en-GB" sz="1200" dirty="0" err="1" smtClean="0"/>
              <a:t>za</a:t>
            </a:r>
            <a:r>
              <a:rPr lang="en-GB" sz="1200" dirty="0" smtClean="0"/>
              <a:t> </a:t>
            </a:r>
            <a:r>
              <a:rPr lang="en-GB" sz="1200" dirty="0" err="1" smtClean="0"/>
              <a:t>kasniji</a:t>
            </a:r>
            <a:r>
              <a:rPr lang="en-GB" sz="1200" dirty="0" smtClean="0"/>
              <a:t> </a:t>
            </a:r>
            <a:r>
              <a:rPr lang="en-GB" sz="1200" dirty="0" err="1" smtClean="0"/>
              <a:t>grčki</a:t>
            </a:r>
            <a:r>
              <a:rPr lang="en-GB" sz="1200" dirty="0" smtClean="0"/>
              <a:t> </a:t>
            </a:r>
            <a:r>
              <a:rPr lang="en-GB" sz="1200" dirty="0" err="1" smtClean="0"/>
              <a:t>razvoj</a:t>
            </a:r>
            <a:r>
              <a:rPr lang="en-GB" sz="1200" dirty="0" smtClean="0"/>
              <a:t> </a:t>
            </a:r>
            <a:r>
              <a:rPr lang="en-GB" sz="1200" dirty="0" err="1" smtClean="0"/>
              <a:t>važno</a:t>
            </a:r>
            <a:r>
              <a:rPr lang="en-GB" sz="1200" dirty="0" smtClean="0"/>
              <a:t> je </a:t>
            </a:r>
            <a:r>
              <a:rPr lang="en-GB" sz="1200" dirty="0" err="1" smtClean="0"/>
              <a:t>istaknuti</a:t>
            </a:r>
            <a:r>
              <a:rPr lang="en-GB" sz="1200" dirty="0" smtClean="0"/>
              <a:t> </a:t>
            </a:r>
            <a:r>
              <a:rPr lang="en-GB" sz="1200" dirty="0" err="1" smtClean="0"/>
              <a:t>i</a:t>
            </a:r>
            <a:r>
              <a:rPr lang="en-GB" sz="1200" dirty="0" smtClean="0"/>
              <a:t> </a:t>
            </a:r>
            <a:r>
              <a:rPr lang="en-GB" sz="1200" dirty="0" err="1" smtClean="0"/>
              <a:t>genezu</a:t>
            </a:r>
            <a:r>
              <a:rPr lang="en-GB" sz="1200" dirty="0" smtClean="0"/>
              <a:t> </a:t>
            </a:r>
            <a:r>
              <a:rPr lang="en-GB" sz="1200" dirty="0" err="1" smtClean="0"/>
              <a:t>polisa</a:t>
            </a:r>
            <a:r>
              <a:rPr lang="en-GB" sz="1200" dirty="0" smtClean="0"/>
              <a:t> </a:t>
            </a:r>
            <a:r>
              <a:rPr lang="en-GB" sz="1200" dirty="0" err="1" smtClean="0"/>
              <a:t>iz</a:t>
            </a:r>
            <a:r>
              <a:rPr lang="en-GB" sz="1200" dirty="0" smtClean="0"/>
              <a:t> </a:t>
            </a:r>
            <a:r>
              <a:rPr lang="en-GB" sz="1200" dirty="0" err="1" smtClean="0"/>
              <a:t>akropolisa</a:t>
            </a:r>
            <a:endParaRPr lang="en-GB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6BFC07-D7E8-48BA-995D-98A3AF117475}" type="slidenum">
              <a:rPr lang="hr-HR" smtClean="0"/>
              <a:pPr/>
              <a:t>8</a:t>
            </a:fld>
            <a:endParaRPr lang="hr-HR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rtl="0"/>
            <a:r>
              <a:rPr lang="vi-VN" dirty="0" smtClean="0"/>
              <a:t>- nema direktnog kontinuiteta jer je uslijedio pad Mikene i nešto što se stoljećima zvalo grčko mračno doba ili grčki srednji vijek, Ahejci su bježali iz Atike i osnivali maloazijske kolonije kao Milet, Efez, Priena... čiji urbanizam ne poznajemo, jer su ih Perzijanci razorili bez traga</a:t>
            </a:r>
          </a:p>
          <a:p>
            <a:pPr rtl="0"/>
            <a:r>
              <a:rPr lang="vi-VN" dirty="0" smtClean="0"/>
              <a:t>- to je potrajalo 1200-800, kad počinje tzv. arhajsko doba, karakterizirano u matičnoj Atici povezivanjem sela u sinoikistički sistem, te opet formiranjem polisa, jezgra kojega je agora: grčki duh sav je u toj građanskoj politizaciji demokraciji</a:t>
            </a:r>
          </a:p>
          <a:p>
            <a:pPr rtl="0"/>
            <a:r>
              <a:rPr lang="vi-VN" dirty="0" smtClean="0"/>
              <a:t>- ali ostatak grada nastaje stihijski, siromašan je i neugledan, a</a:t>
            </a:r>
            <a:r>
              <a:rPr lang="hr-HR" dirty="0" smtClean="0"/>
              <a:t> </a:t>
            </a:r>
            <a:r>
              <a:rPr lang="vi-VN" dirty="0" smtClean="0"/>
              <a:t>diktat konfiguracije terena i zidina koje je prati, kao i škrtost zemlje, prirodno ograničava širenje grada i stoga je period pun emigracije u kolonije</a:t>
            </a:r>
          </a:p>
          <a:p>
            <a:pPr rtl="0"/>
            <a:r>
              <a:rPr lang="vi-VN" dirty="0" smtClean="0"/>
              <a:t>- kolonije su parcelacijski i planimetrijski pravilne, što opet proizlazi iz etike građanske jednakosti: svaki kolonist dobiva svoju parcelu unutar zidina za kuću i jednu izvan za poljoprivredu, što čitamo iz Psefizme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6BFC07-D7E8-48BA-995D-98A3AF117475}" type="slidenum">
              <a:rPr lang="hr-HR" smtClean="0"/>
              <a:pPr/>
              <a:t>9</a:t>
            </a:fld>
            <a:endParaRPr lang="hr-H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592" y="155448"/>
            <a:ext cx="2525150" cy="978408"/>
          </a:xfrm>
        </p:spPr>
        <p:txBody>
          <a:bodyPr lIns="73152" bIns="0" anchor="b"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903805" y="1484808"/>
            <a:ext cx="6247397" cy="5373192"/>
          </a:xfrm>
          <a:solidFill>
            <a:schemeClr val="bg2">
              <a:shade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  <a:extLst/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4592" y="1728216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64592" y="1170432"/>
            <a:ext cx="2523744" cy="201168"/>
          </a:xfrm>
        </p:spPr>
        <p:txBody>
          <a:bodyPr/>
          <a:lstStyle/>
          <a:p>
            <a:pPr>
              <a:defRPr/>
            </a:pPr>
            <a:fld id="{AD116D5C-5EE9-4F43-BF52-FB6F9AFC2245}" type="datetimeFigureOut">
              <a:rPr lang="hr-HR" smtClean="0"/>
              <a:pPr>
                <a:defRPr/>
              </a:pPr>
              <a:t>17.11.2020.</a:t>
            </a:fld>
            <a:endParaRPr lang="hr-HR"/>
          </a:p>
        </p:txBody>
      </p:sp>
      <p:sp>
        <p:nvSpPr>
          <p:cNvPr id="11" name="Rectangle 10"/>
          <p:cNvSpPr/>
          <p:nvPr/>
        </p:nvSpPr>
        <p:spPr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 bwMode="invGray"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35808" y="1170432"/>
            <a:ext cx="5193792" cy="201168"/>
          </a:xfrm>
        </p:spPr>
        <p:txBody>
          <a:bodyPr/>
          <a:lstStyle>
            <a:lvl1pPr>
              <a:defRPr>
                <a:solidFill>
                  <a:schemeClr val="bg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339328" y="1170432"/>
            <a:ext cx="733864" cy="201168"/>
          </a:xfrm>
        </p:spPr>
        <p:txBody>
          <a:bodyPr/>
          <a:lstStyle/>
          <a:p>
            <a:pPr>
              <a:defRPr/>
            </a:pPr>
            <a:fld id="{A4B75267-5E13-4BD5-8EB1-7D27D36F3DFF}" type="slidenum">
              <a:rPr lang="hr-HR" smtClean="0"/>
              <a:pPr>
                <a:defRPr/>
              </a:pPr>
              <a:t>‹#›</a:t>
            </a:fld>
            <a:endParaRPr lang="hr-HR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592" y="155448"/>
            <a:ext cx="2525150" cy="978408"/>
          </a:xfrm>
        </p:spPr>
        <p:txBody>
          <a:bodyPr lIns="73152" bIns="0" anchor="b"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903805" y="1484808"/>
            <a:ext cx="6247397" cy="5373192"/>
          </a:xfrm>
          <a:solidFill>
            <a:schemeClr val="bg2">
              <a:shade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  <a:extLst/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4592" y="1728216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64592" y="1170432"/>
            <a:ext cx="2523744" cy="201168"/>
          </a:xfrm>
        </p:spPr>
        <p:txBody>
          <a:bodyPr/>
          <a:lstStyle/>
          <a:p>
            <a:pPr>
              <a:defRPr/>
            </a:pPr>
            <a:fld id="{AD116D5C-5EE9-4F43-BF52-FB6F9AFC2245}" type="datetimeFigureOut">
              <a:rPr lang="hr-HR" smtClean="0"/>
              <a:pPr>
                <a:defRPr/>
              </a:pPr>
              <a:t>17.11.2020.</a:t>
            </a:fld>
            <a:endParaRPr lang="hr-HR"/>
          </a:p>
        </p:txBody>
      </p:sp>
      <p:sp>
        <p:nvSpPr>
          <p:cNvPr id="11" name="Rectangle 10"/>
          <p:cNvSpPr/>
          <p:nvPr/>
        </p:nvSpPr>
        <p:spPr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 bwMode="invGray"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35808" y="1170432"/>
            <a:ext cx="5193792" cy="201168"/>
          </a:xfrm>
        </p:spPr>
        <p:txBody>
          <a:bodyPr/>
          <a:lstStyle>
            <a:lvl1pPr>
              <a:defRPr>
                <a:solidFill>
                  <a:schemeClr val="bg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339328" y="1170432"/>
            <a:ext cx="733864" cy="201168"/>
          </a:xfrm>
        </p:spPr>
        <p:txBody>
          <a:bodyPr/>
          <a:lstStyle/>
          <a:p>
            <a:pPr>
              <a:defRPr/>
            </a:pPr>
            <a:fld id="{A4B75267-5E13-4BD5-8EB1-7D27D36F3DFF}" type="slidenum">
              <a:rPr lang="hr-HR" smtClean="0"/>
              <a:pPr>
                <a:defRPr/>
              </a:pPr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167320904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ltGray">
          <a:xfrm>
            <a:off x="0" y="0"/>
            <a:ext cx="9143999" cy="513543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355848"/>
            <a:ext cx="8077200" cy="1673352"/>
          </a:xfrm>
        </p:spPr>
        <p:txBody>
          <a:bodyPr vert="horz" lIns="91440" tIns="0" rIns="45720" bIns="0" rtlCol="0" anchor="t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828800"/>
            <a:ext cx="8077200" cy="1499616"/>
          </a:xfrm>
        </p:spPr>
        <p:txBody>
          <a:bodyPr lIns="118872" tIns="0" rIns="45720" bIns="0" anchor="b"/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F912B14-C792-432D-8CFC-12F646F1B7F2}" type="datetimeFigureOut">
              <a:rPr lang="hr-HR" smtClean="0"/>
              <a:pPr>
                <a:defRPr/>
              </a:pPr>
              <a:t>17.11.2020.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3F7F13-C201-4507-B72F-4B11C348379D}" type="slidenum">
              <a:rPr lang="hr-HR" smtClean="0"/>
              <a:pPr>
                <a:defRPr/>
              </a:pPr>
              <a:t>‹#›</a:t>
            </a:fld>
            <a:endParaRPr lang="hr-HR"/>
          </a:p>
        </p:txBody>
      </p:sp>
      <p:sp>
        <p:nvSpPr>
          <p:cNvPr id="10" name="Rectangle 9"/>
          <p:cNvSpPr/>
          <p:nvPr/>
        </p:nvSpPr>
        <p:spPr bwMode="invGray">
          <a:xfrm>
            <a:off x="0" y="5128334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6377268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 bwMode="invGray">
          <a:xfrm>
            <a:off x="0" y="1435895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Rectangle 6"/>
          <p:cNvSpPr/>
          <p:nvPr/>
        </p:nvSpPr>
        <p:spPr bwMode="ltGray">
          <a:xfrm>
            <a:off x="0" y="0"/>
            <a:ext cx="9143999" cy="1433733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51062"/>
          </a:xfrm>
          <a:prstGeom prst="rect">
            <a:avLst/>
          </a:prstGeom>
        </p:spPr>
        <p:txBody>
          <a:bodyPr vert="horz" lIns="91440" rIns="45720" rtlCol="0" anchor="ctr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75191"/>
            <a:ext cx="8229600" cy="4625609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476999"/>
            <a:ext cx="2133600" cy="274320"/>
          </a:xfrm>
          <a:prstGeom prst="rect">
            <a:avLst/>
          </a:prstGeom>
        </p:spPr>
        <p:txBody>
          <a:bodyPr vert="horz" lIns="109728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pPr>
              <a:defRPr/>
            </a:pPr>
            <a:fld id="{36E94603-A64B-4481-9B20-8A95CBBBAEDA}" type="datetimeFigureOut">
              <a:rPr lang="hr-HR" smtClean="0"/>
              <a:pPr>
                <a:defRPr/>
              </a:pPr>
              <a:t>17.11.2020.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40596" y="6476999"/>
            <a:ext cx="5507719" cy="274320"/>
          </a:xfrm>
          <a:prstGeom prst="rect">
            <a:avLst/>
          </a:prstGeom>
        </p:spPr>
        <p:txBody>
          <a:bodyPr vert="horz" lIns="45720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pPr>
              <a:defRPr/>
            </a:pPr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04396" y="6476999"/>
            <a:ext cx="733864" cy="274320"/>
          </a:xfrm>
          <a:prstGeom prst="rect">
            <a:avLst/>
          </a:prstGeom>
        </p:spPr>
        <p:txBody>
          <a:bodyPr vert="horz" bIns="0" rtlCol="0" anchor="b"/>
          <a:lstStyle>
            <a:lvl1pPr algn="r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pPr>
              <a:defRPr/>
            </a:pPr>
            <a:fld id="{6BDA3E2A-6460-4F51-BC21-43514DCB28BB}" type="slidenum">
              <a:rPr lang="hr-HR" smtClean="0"/>
              <a:pPr>
                <a:defRPr/>
              </a:pPr>
              <a:t>‹#›</a:t>
            </a:fld>
            <a:endParaRPr lang="hr-H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63" r:id="rId1"/>
    <p:sldLayoutId id="2147483968" r:id="rId2"/>
    <p:sldLayoutId id="2147483955" r:id="rId3"/>
    <p:sldLayoutId id="2147483967" r:id="rId4"/>
  </p:sldLayoutIdLst>
  <p:txStyles>
    <p:titleStyle>
      <a:lvl1pPr algn="l" rtl="0" eaLnBrk="1" latinLnBrk="0" hangingPunct="1">
        <a:spcBef>
          <a:spcPct val="0"/>
        </a:spcBef>
        <a:buNone/>
        <a:defRPr kumimoji="0" sz="4500" b="1" kern="1200">
          <a:solidFill>
            <a:schemeClr val="accent1">
              <a:satMod val="150000"/>
            </a:schemeClr>
          </a:solidFill>
          <a:effectLst/>
          <a:latin typeface="+mj-lt"/>
          <a:ea typeface="+mj-ea"/>
          <a:cs typeface="+mj-cs"/>
        </a:defRPr>
      </a:lvl1pPr>
      <a:extLst/>
    </p:titleStyle>
    <p:bodyStyle>
      <a:lvl1pPr marL="438912" indent="-320040" algn="l" rtl="0" eaLnBrk="1" latinLnBrk="0" hangingPunct="1">
        <a:spcBef>
          <a:spcPts val="0"/>
        </a:spcBef>
        <a:buClr>
          <a:schemeClr val="accent1"/>
        </a:buClr>
        <a:buSzPct val="80000"/>
        <a:buFont typeface="Wingdings 2"/>
        <a:buChar char="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31520" indent="-27432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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3"/>
        </a:buClr>
        <a:buFont typeface="Arial"/>
        <a:buChar char="▪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16152" indent="-182880" algn="l" rtl="0" eaLnBrk="1" latinLnBrk="0" hangingPunct="1">
        <a:spcBef>
          <a:spcPct val="20000"/>
        </a:spcBef>
        <a:buClr>
          <a:schemeClr val="accent4"/>
        </a:buClr>
        <a:buFont typeface="Arial"/>
        <a:buChar char="▪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indent="-182880" algn="l" rtl="0" eaLnBrk="1" latinLnBrk="0" hangingPunct="1">
        <a:spcBef>
          <a:spcPct val="20000"/>
        </a:spcBef>
        <a:buClr>
          <a:schemeClr val="accent5"/>
        </a:buClr>
        <a:buFont typeface="Wingdings 3"/>
        <a:buChar char=""/>
        <a:defRPr kumimoji="0" lang="en-US" sz="2000" kern="1200" smtClean="0">
          <a:solidFill>
            <a:schemeClr val="tx1"/>
          </a:solidFill>
          <a:latin typeface="+mn-lt"/>
          <a:ea typeface="+mn-ea"/>
          <a:cs typeface="+mn-cs"/>
        </a:defRPr>
      </a:lvl5pPr>
      <a:lvl6pPr marL="1627632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ct val="20000"/>
        </a:spcBef>
        <a:buClr>
          <a:schemeClr val="accent1"/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ct val="20000"/>
        </a:spcBef>
        <a:buClr>
          <a:schemeClr val="accent2"/>
        </a:buClr>
        <a:buFont typeface="Wingdings 2" pitchFamily="18" charset="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231136" indent="-182880" algn="l" rtl="0" eaLnBrk="1" latinLnBrk="0" hangingPunct="1">
        <a:spcBef>
          <a:spcPct val="20000"/>
        </a:spcBef>
        <a:buClr>
          <a:schemeClr val="accent3"/>
        </a:buClr>
        <a:buFont typeface="Wingdings 2" pitchFamily="18" charset="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3.jpeg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gi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3643314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GB" sz="3600" b="1" dirty="0" smtClean="0">
                <a:solidFill>
                  <a:srgbClr val="FFCC66"/>
                </a:solidFill>
                <a:latin typeface="Bell Gothic Std Black" pitchFamily="34" charset="0"/>
              </a:rPr>
              <a:t>KRATKA POVIJEST </a:t>
            </a:r>
          </a:p>
          <a:p>
            <a:pPr algn="ctr">
              <a:defRPr/>
            </a:pPr>
            <a:r>
              <a:rPr lang="en-GB" sz="3600" b="1" dirty="0" smtClean="0">
                <a:solidFill>
                  <a:srgbClr val="FFCC66"/>
                </a:solidFill>
                <a:latin typeface="Bell Gothic Std Black" pitchFamily="34" charset="0"/>
              </a:rPr>
              <a:t>PROSTORNOG PLANIRANJA</a:t>
            </a:r>
            <a:endParaRPr lang="en-GB" sz="3600" b="1" dirty="0">
              <a:solidFill>
                <a:srgbClr val="FFCC66"/>
              </a:solidFill>
              <a:latin typeface="Bell Gothic Std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79293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00695" y="1500174"/>
            <a:ext cx="3643306" cy="52108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Pravokutnik 1"/>
          <p:cNvSpPr/>
          <p:nvPr/>
        </p:nvSpPr>
        <p:spPr>
          <a:xfrm>
            <a:off x="395288" y="404813"/>
            <a:ext cx="8748712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GB" sz="2800" i="1" dirty="0" smtClean="0">
                <a:solidFill>
                  <a:schemeClr val="bg2">
                    <a:lumMod val="90000"/>
                  </a:schemeClr>
                </a:solidFill>
                <a:latin typeface="Trebuchet MS" pitchFamily="34" charset="0"/>
              </a:rPr>
              <a:t>KLASIČNA GRČKA</a:t>
            </a:r>
            <a:endParaRPr lang="hr-HR" sz="2000" i="1" dirty="0">
              <a:solidFill>
                <a:schemeClr val="bg2">
                  <a:lumMod val="90000"/>
                </a:schemeClr>
              </a:solidFill>
              <a:latin typeface="Trebuchet MS" pitchFamily="34" charset="0"/>
            </a:endParaRPr>
          </a:p>
        </p:txBody>
      </p:sp>
      <p:sp>
        <p:nvSpPr>
          <p:cNvPr id="10" name="Pravokutnik 2">
            <a:extLst>
              <a:ext uri="{FF2B5EF4-FFF2-40B4-BE49-F238E27FC236}">
                <a16:creationId xmlns:a16="http://schemas.microsoft.com/office/drawing/2014/main" xmlns="" id="{FDA4C35B-6275-4AAC-B014-8AFF2149EF89}"/>
              </a:ext>
            </a:extLst>
          </p:cNvPr>
          <p:cNvSpPr/>
          <p:nvPr/>
        </p:nvSpPr>
        <p:spPr>
          <a:xfrm>
            <a:off x="142844" y="1643050"/>
            <a:ext cx="507209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5">
              <a:buFontTx/>
              <a:buChar char="-"/>
              <a:defRPr/>
            </a:pPr>
            <a:r>
              <a:rPr lang="en-GB" sz="1600" dirty="0" smtClean="0">
                <a:solidFill>
                  <a:srgbClr val="0070C0"/>
                </a:solidFill>
                <a:latin typeface="Trebuchet MS" pitchFamily="34" charset="0"/>
              </a:rPr>
              <a:t> grad </a:t>
            </a:r>
            <a:r>
              <a:rPr lang="en-GB" sz="1600" dirty="0" err="1" smtClean="0">
                <a:solidFill>
                  <a:srgbClr val="0070C0"/>
                </a:solidFill>
                <a:latin typeface="Trebuchet MS" pitchFamily="34" charset="0"/>
              </a:rPr>
              <a:t>djelo</a:t>
            </a:r>
            <a:r>
              <a:rPr lang="en-GB" sz="1600" dirty="0" smtClean="0">
                <a:solidFill>
                  <a:srgbClr val="0070C0"/>
                </a:solidFill>
                <a:latin typeface="Trebuchet MS" pitchFamily="34" charset="0"/>
              </a:rPr>
              <a:t> </a:t>
            </a:r>
            <a:r>
              <a:rPr lang="en-GB" sz="1600" dirty="0" err="1" smtClean="0">
                <a:solidFill>
                  <a:srgbClr val="0070C0"/>
                </a:solidFill>
                <a:latin typeface="Trebuchet MS" pitchFamily="34" charset="0"/>
              </a:rPr>
              <a:t>građana</a:t>
            </a:r>
            <a:r>
              <a:rPr lang="en-GB" sz="1600" dirty="0" smtClean="0">
                <a:solidFill>
                  <a:srgbClr val="0070C0"/>
                </a:solidFill>
                <a:latin typeface="Trebuchet MS" pitchFamily="34" charset="0"/>
              </a:rPr>
              <a:t>, ne </a:t>
            </a:r>
            <a:r>
              <a:rPr lang="en-GB" sz="1600" dirty="0" err="1" smtClean="0">
                <a:solidFill>
                  <a:srgbClr val="0070C0"/>
                </a:solidFill>
                <a:latin typeface="Trebuchet MS" pitchFamily="34" charset="0"/>
              </a:rPr>
              <a:t>volje</a:t>
            </a:r>
            <a:r>
              <a:rPr lang="en-GB" sz="1600" dirty="0" smtClean="0">
                <a:solidFill>
                  <a:srgbClr val="0070C0"/>
                </a:solidFill>
                <a:latin typeface="Trebuchet MS" pitchFamily="34" charset="0"/>
              </a:rPr>
              <a:t> </a:t>
            </a:r>
            <a:r>
              <a:rPr lang="en-GB" sz="1600" dirty="0" err="1" smtClean="0">
                <a:solidFill>
                  <a:srgbClr val="0070C0"/>
                </a:solidFill>
                <a:latin typeface="Trebuchet MS" pitchFamily="34" charset="0"/>
              </a:rPr>
              <a:t>vladara</a:t>
            </a:r>
            <a:endParaRPr lang="en-GB" sz="1600" dirty="0" smtClean="0">
              <a:solidFill>
                <a:srgbClr val="0070C0"/>
              </a:solidFill>
              <a:latin typeface="Trebuchet MS" pitchFamily="34" charset="0"/>
            </a:endParaRPr>
          </a:p>
          <a:p>
            <a:pPr marL="0" lvl="5">
              <a:buFontTx/>
              <a:buChar char="-"/>
              <a:defRPr/>
            </a:pPr>
            <a:r>
              <a:rPr lang="en-GB" sz="1600" dirty="0" smtClean="0">
                <a:solidFill>
                  <a:srgbClr val="0070C0"/>
                </a:solidFill>
                <a:latin typeface="Trebuchet MS" pitchFamily="34" charset="0"/>
              </a:rPr>
              <a:t> </a:t>
            </a:r>
            <a:r>
              <a:rPr lang="en-GB" sz="1600" dirty="0" err="1" smtClean="0">
                <a:solidFill>
                  <a:srgbClr val="0070C0"/>
                </a:solidFill>
                <a:latin typeface="Trebuchet MS" pitchFamily="34" charset="0"/>
              </a:rPr>
              <a:t>razvijeno</a:t>
            </a:r>
            <a:r>
              <a:rPr lang="en-GB" sz="1600" dirty="0" smtClean="0">
                <a:solidFill>
                  <a:srgbClr val="0070C0"/>
                </a:solidFill>
                <a:latin typeface="Trebuchet MS" pitchFamily="34" charset="0"/>
              </a:rPr>
              <a:t> </a:t>
            </a:r>
            <a:r>
              <a:rPr lang="en-GB" sz="1600" dirty="0" err="1" smtClean="0">
                <a:solidFill>
                  <a:srgbClr val="0070C0"/>
                </a:solidFill>
                <a:latin typeface="Trebuchet MS" pitchFamily="34" charset="0"/>
              </a:rPr>
              <a:t>urbanističko</a:t>
            </a:r>
            <a:r>
              <a:rPr lang="en-GB" sz="1600" dirty="0" smtClean="0">
                <a:solidFill>
                  <a:srgbClr val="0070C0"/>
                </a:solidFill>
                <a:latin typeface="Trebuchet MS" pitchFamily="34" charset="0"/>
              </a:rPr>
              <a:t> </a:t>
            </a:r>
            <a:r>
              <a:rPr lang="en-GB" sz="1600" dirty="0" err="1" smtClean="0">
                <a:solidFill>
                  <a:srgbClr val="0070C0"/>
                </a:solidFill>
                <a:latin typeface="Trebuchet MS" pitchFamily="34" charset="0"/>
              </a:rPr>
              <a:t>zakonodavstvo</a:t>
            </a:r>
            <a:endParaRPr lang="en-GB" sz="1600" dirty="0" smtClean="0">
              <a:solidFill>
                <a:srgbClr val="0070C0"/>
              </a:solidFill>
              <a:latin typeface="Trebuchet MS" pitchFamily="34" charset="0"/>
            </a:endParaRPr>
          </a:p>
          <a:p>
            <a:pPr marL="0" lvl="5">
              <a:buFontTx/>
              <a:buChar char="-"/>
              <a:defRPr/>
            </a:pPr>
            <a:r>
              <a:rPr lang="en-GB" sz="1600" dirty="0" smtClean="0">
                <a:solidFill>
                  <a:srgbClr val="0070C0"/>
                </a:solidFill>
                <a:latin typeface="Trebuchet MS" pitchFamily="34" charset="0"/>
              </a:rPr>
              <a:t> </a:t>
            </a:r>
            <a:r>
              <a:rPr lang="en-GB" sz="1600" dirty="0" err="1" smtClean="0">
                <a:solidFill>
                  <a:srgbClr val="0070C0"/>
                </a:solidFill>
                <a:latin typeface="Trebuchet MS" pitchFamily="34" charset="0"/>
              </a:rPr>
              <a:t>organiziran</a:t>
            </a:r>
            <a:r>
              <a:rPr lang="en-GB" sz="1600" dirty="0" smtClean="0">
                <a:solidFill>
                  <a:srgbClr val="0070C0"/>
                </a:solidFill>
                <a:latin typeface="Trebuchet MS" pitchFamily="34" charset="0"/>
              </a:rPr>
              <a:t> </a:t>
            </a:r>
            <a:r>
              <a:rPr lang="en-GB" sz="1600" dirty="0" err="1" smtClean="0">
                <a:solidFill>
                  <a:srgbClr val="0070C0"/>
                </a:solidFill>
                <a:latin typeface="Trebuchet MS" pitchFamily="34" charset="0"/>
              </a:rPr>
              <a:t>na</a:t>
            </a:r>
            <a:r>
              <a:rPr lang="en-GB" sz="1600" dirty="0" smtClean="0">
                <a:solidFill>
                  <a:srgbClr val="0070C0"/>
                </a:solidFill>
                <a:latin typeface="Trebuchet MS" pitchFamily="34" charset="0"/>
              </a:rPr>
              <a:t> </a:t>
            </a:r>
            <a:r>
              <a:rPr lang="en-GB" sz="1600" dirty="0" err="1" smtClean="0">
                <a:solidFill>
                  <a:srgbClr val="0070C0"/>
                </a:solidFill>
                <a:latin typeface="Trebuchet MS" pitchFamily="34" charset="0"/>
              </a:rPr>
              <a:t>pravilima</a:t>
            </a:r>
            <a:r>
              <a:rPr lang="en-GB" sz="1600" dirty="0" smtClean="0">
                <a:solidFill>
                  <a:srgbClr val="0070C0"/>
                </a:solidFill>
                <a:latin typeface="Trebuchet MS" pitchFamily="34" charset="0"/>
              </a:rPr>
              <a:t> </a:t>
            </a:r>
            <a:r>
              <a:rPr lang="en-GB" sz="1600" dirty="0" err="1" smtClean="0">
                <a:solidFill>
                  <a:srgbClr val="0070C0"/>
                </a:solidFill>
                <a:latin typeface="Trebuchet MS" pitchFamily="34" charset="0"/>
              </a:rPr>
              <a:t>racionalnosti</a:t>
            </a:r>
            <a:endParaRPr lang="en-GB" sz="1600" dirty="0" smtClean="0">
              <a:solidFill>
                <a:srgbClr val="0070C0"/>
              </a:solidFill>
              <a:latin typeface="Trebuchet MS" pitchFamily="34" charset="0"/>
            </a:endParaRPr>
          </a:p>
          <a:p>
            <a:pPr marL="0" lvl="5">
              <a:buFontTx/>
              <a:buChar char="-"/>
              <a:defRPr/>
            </a:pPr>
            <a:r>
              <a:rPr lang="en-GB" sz="1600" dirty="0" smtClean="0">
                <a:solidFill>
                  <a:srgbClr val="0070C0"/>
                </a:solidFill>
                <a:latin typeface="Trebuchet MS" pitchFamily="34" charset="0"/>
              </a:rPr>
              <a:t> </a:t>
            </a:r>
            <a:r>
              <a:rPr lang="en-GB" sz="1600" dirty="0" err="1" smtClean="0">
                <a:solidFill>
                  <a:srgbClr val="0070C0"/>
                </a:solidFill>
                <a:latin typeface="Trebuchet MS" pitchFamily="34" charset="0"/>
              </a:rPr>
              <a:t>utopizam</a:t>
            </a:r>
            <a:r>
              <a:rPr lang="en-GB" sz="1600" dirty="0" smtClean="0">
                <a:solidFill>
                  <a:srgbClr val="0070C0"/>
                </a:solidFill>
                <a:latin typeface="Trebuchet MS" pitchFamily="34" charset="0"/>
              </a:rPr>
              <a:t>: </a:t>
            </a:r>
            <a:r>
              <a:rPr lang="en-GB" sz="1600" dirty="0" err="1" smtClean="0">
                <a:solidFill>
                  <a:srgbClr val="0070C0"/>
                </a:solidFill>
                <a:latin typeface="Trebuchet MS" pitchFamily="34" charset="0"/>
              </a:rPr>
              <a:t>idealan</a:t>
            </a:r>
            <a:r>
              <a:rPr lang="en-GB" sz="1600" dirty="0" smtClean="0">
                <a:solidFill>
                  <a:srgbClr val="0070C0"/>
                </a:solidFill>
                <a:latin typeface="Trebuchet MS" pitchFamily="34" charset="0"/>
              </a:rPr>
              <a:t> grad (</a:t>
            </a:r>
            <a:r>
              <a:rPr lang="en-GB" sz="1600" dirty="0" err="1" smtClean="0">
                <a:solidFill>
                  <a:srgbClr val="0070C0"/>
                </a:solidFill>
                <a:latin typeface="Trebuchet MS" pitchFamily="34" charset="0"/>
              </a:rPr>
              <a:t>Hipodam</a:t>
            </a:r>
            <a:r>
              <a:rPr lang="en-GB" sz="1600" dirty="0" smtClean="0">
                <a:solidFill>
                  <a:srgbClr val="0070C0"/>
                </a:solidFill>
                <a:latin typeface="Trebuchet MS" pitchFamily="34" charset="0"/>
              </a:rPr>
              <a:t>, </a:t>
            </a:r>
            <a:r>
              <a:rPr lang="en-GB" sz="1600" dirty="0" err="1" smtClean="0">
                <a:solidFill>
                  <a:srgbClr val="0070C0"/>
                </a:solidFill>
                <a:latin typeface="Trebuchet MS" pitchFamily="34" charset="0"/>
              </a:rPr>
              <a:t>Aristotel</a:t>
            </a:r>
            <a:r>
              <a:rPr lang="en-GB" sz="1600" dirty="0" smtClean="0">
                <a:solidFill>
                  <a:srgbClr val="0070C0"/>
                </a:solidFill>
                <a:latin typeface="Trebuchet MS" pitchFamily="34" charset="0"/>
              </a:rPr>
              <a:t>, </a:t>
            </a:r>
            <a:r>
              <a:rPr lang="en-GB" sz="1600" dirty="0" err="1" smtClean="0">
                <a:solidFill>
                  <a:srgbClr val="0070C0"/>
                </a:solidFill>
                <a:latin typeface="Trebuchet MS" pitchFamily="34" charset="0"/>
              </a:rPr>
              <a:t>Platon</a:t>
            </a:r>
            <a:r>
              <a:rPr lang="en-GB" sz="1600" dirty="0" smtClean="0">
                <a:solidFill>
                  <a:srgbClr val="0070C0"/>
                </a:solidFill>
                <a:latin typeface="Trebuchet MS" pitchFamily="34" charset="0"/>
              </a:rPr>
              <a:t>)</a:t>
            </a:r>
          </a:p>
        </p:txBody>
      </p:sp>
      <p:pic>
        <p:nvPicPr>
          <p:cNvPr id="6149" name="Picture 5" descr="C:\Users\Ivan Cingel\Dropbox\faks\nastupno\prien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983228"/>
            <a:ext cx="4714876" cy="3874771"/>
          </a:xfrm>
          <a:prstGeom prst="rect">
            <a:avLst/>
          </a:prstGeom>
          <a:noFill/>
        </p:spPr>
      </p:pic>
      <p:sp>
        <p:nvSpPr>
          <p:cNvPr id="9" name="Pravokutnik 2">
            <a:extLst>
              <a:ext uri="{FF2B5EF4-FFF2-40B4-BE49-F238E27FC236}">
                <a16:creationId xmlns:a16="http://schemas.microsoft.com/office/drawing/2014/main" xmlns="" id="{FDA4C35B-6275-4AAC-B014-8AFF2149EF89}"/>
              </a:ext>
            </a:extLst>
          </p:cNvPr>
          <p:cNvSpPr/>
          <p:nvPr/>
        </p:nvSpPr>
        <p:spPr>
          <a:xfrm>
            <a:off x="3571868" y="3071810"/>
            <a:ext cx="107157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5">
              <a:defRPr/>
            </a:pPr>
            <a:r>
              <a:rPr lang="en-GB" sz="2000" dirty="0" smtClean="0">
                <a:latin typeface="Trebuchet MS" pitchFamily="34" charset="0"/>
              </a:rPr>
              <a:t>PRIENA</a:t>
            </a:r>
            <a:endParaRPr lang="hr-HR" sz="2000" dirty="0" smtClean="0">
              <a:latin typeface="Trebuchet MS" pitchFamily="34" charset="0"/>
            </a:endParaRPr>
          </a:p>
        </p:txBody>
      </p:sp>
      <p:sp>
        <p:nvSpPr>
          <p:cNvPr id="11" name="Pravokutnik 2">
            <a:extLst>
              <a:ext uri="{FF2B5EF4-FFF2-40B4-BE49-F238E27FC236}">
                <a16:creationId xmlns:a16="http://schemas.microsoft.com/office/drawing/2014/main" xmlns="" id="{FDA4C35B-6275-4AAC-B014-8AFF2149EF89}"/>
              </a:ext>
            </a:extLst>
          </p:cNvPr>
          <p:cNvSpPr/>
          <p:nvPr/>
        </p:nvSpPr>
        <p:spPr>
          <a:xfrm>
            <a:off x="6929454" y="1571612"/>
            <a:ext cx="85725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5">
              <a:defRPr/>
            </a:pPr>
            <a:r>
              <a:rPr lang="en-GB" sz="2000" dirty="0" smtClean="0">
                <a:latin typeface="Trebuchet MS" pitchFamily="34" charset="0"/>
              </a:rPr>
              <a:t>MILET</a:t>
            </a:r>
            <a:endParaRPr lang="hr-HR" sz="2000" dirty="0" smtClean="0">
              <a:latin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11062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Ivan Cingel\Dropbox\faks\nastupno\pergamo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57211" y="1500174"/>
            <a:ext cx="9501211" cy="5357826"/>
          </a:xfrm>
          <a:prstGeom prst="rect">
            <a:avLst/>
          </a:prstGeom>
          <a:noFill/>
        </p:spPr>
      </p:pic>
      <p:sp>
        <p:nvSpPr>
          <p:cNvPr id="2" name="Pravokutnik 1"/>
          <p:cNvSpPr/>
          <p:nvPr/>
        </p:nvSpPr>
        <p:spPr>
          <a:xfrm>
            <a:off x="395288" y="404813"/>
            <a:ext cx="8748712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GB" sz="2800" i="1" dirty="0" smtClean="0">
                <a:solidFill>
                  <a:schemeClr val="bg2">
                    <a:lumMod val="90000"/>
                  </a:schemeClr>
                </a:solidFill>
                <a:latin typeface="Trebuchet MS" pitchFamily="34" charset="0"/>
              </a:rPr>
              <a:t>HELENIZAM</a:t>
            </a:r>
            <a:endParaRPr lang="hr-HR" sz="2000" i="1" dirty="0">
              <a:solidFill>
                <a:schemeClr val="bg2">
                  <a:lumMod val="90000"/>
                </a:schemeClr>
              </a:solidFill>
              <a:latin typeface="Trebuchet MS" pitchFamily="34" charset="0"/>
            </a:endParaRPr>
          </a:p>
        </p:txBody>
      </p:sp>
      <p:sp>
        <p:nvSpPr>
          <p:cNvPr id="10" name="Pravokutnik 2">
            <a:extLst>
              <a:ext uri="{FF2B5EF4-FFF2-40B4-BE49-F238E27FC236}">
                <a16:creationId xmlns:a16="http://schemas.microsoft.com/office/drawing/2014/main" xmlns="" id="{FDA4C35B-6275-4AAC-B014-8AFF2149EF89}"/>
              </a:ext>
            </a:extLst>
          </p:cNvPr>
          <p:cNvSpPr/>
          <p:nvPr/>
        </p:nvSpPr>
        <p:spPr>
          <a:xfrm>
            <a:off x="142844" y="1643050"/>
            <a:ext cx="221457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5">
              <a:defRPr/>
            </a:pPr>
            <a:r>
              <a:rPr lang="en-GB" sz="1600" dirty="0" err="1" smtClean="0">
                <a:latin typeface="Trebuchet MS" pitchFamily="34" charset="0"/>
              </a:rPr>
              <a:t>kozmopolitska</a:t>
            </a:r>
            <a:r>
              <a:rPr lang="en-GB" sz="1600" dirty="0" smtClean="0">
                <a:latin typeface="Trebuchet MS" pitchFamily="34" charset="0"/>
              </a:rPr>
              <a:t> </a:t>
            </a:r>
            <a:r>
              <a:rPr lang="en-GB" sz="1600" dirty="0" err="1" smtClean="0">
                <a:latin typeface="Trebuchet MS" pitchFamily="34" charset="0"/>
              </a:rPr>
              <a:t>epoha</a:t>
            </a:r>
            <a:r>
              <a:rPr lang="en-GB" sz="1600" dirty="0" smtClean="0">
                <a:latin typeface="Trebuchet MS" pitchFamily="34" charset="0"/>
              </a:rPr>
              <a:t> </a:t>
            </a:r>
            <a:r>
              <a:rPr lang="en-GB" sz="1600" dirty="0" err="1" smtClean="0">
                <a:latin typeface="Trebuchet MS" pitchFamily="34" charset="0"/>
              </a:rPr>
              <a:t>gigantskih</a:t>
            </a:r>
            <a:r>
              <a:rPr lang="en-GB" sz="1600" dirty="0" smtClean="0">
                <a:latin typeface="Trebuchet MS" pitchFamily="34" charset="0"/>
              </a:rPr>
              <a:t> </a:t>
            </a:r>
            <a:r>
              <a:rPr lang="en-GB" sz="1600" dirty="0" err="1" smtClean="0">
                <a:latin typeface="Trebuchet MS" pitchFamily="34" charset="0"/>
              </a:rPr>
              <a:t>metropola</a:t>
            </a:r>
            <a:r>
              <a:rPr lang="en-GB" sz="1600" dirty="0" smtClean="0">
                <a:latin typeface="Trebuchet MS" pitchFamily="34" charset="0"/>
              </a:rPr>
              <a:t>: </a:t>
            </a:r>
            <a:r>
              <a:rPr lang="en-GB" sz="1600" dirty="0" err="1" smtClean="0">
                <a:latin typeface="Trebuchet MS" pitchFamily="34" charset="0"/>
              </a:rPr>
              <a:t>Pergamon</a:t>
            </a:r>
            <a:r>
              <a:rPr lang="en-GB" sz="1600" dirty="0" smtClean="0">
                <a:latin typeface="Trebuchet MS" pitchFamily="34" charset="0"/>
              </a:rPr>
              <a:t>, </a:t>
            </a:r>
            <a:r>
              <a:rPr lang="en-GB" sz="1600" dirty="0" err="1" smtClean="0">
                <a:latin typeface="Trebuchet MS" pitchFamily="34" charset="0"/>
              </a:rPr>
              <a:t>Aleksandrija</a:t>
            </a:r>
            <a:r>
              <a:rPr lang="en-GB" sz="1600" dirty="0" smtClean="0">
                <a:latin typeface="Trebuchet MS" pitchFamily="34" charset="0"/>
              </a:rPr>
              <a:t>, </a:t>
            </a:r>
            <a:r>
              <a:rPr lang="en-GB" sz="1600" dirty="0" err="1" smtClean="0">
                <a:latin typeface="Trebuchet MS" pitchFamily="34" charset="0"/>
              </a:rPr>
              <a:t>Antiohija</a:t>
            </a:r>
            <a:r>
              <a:rPr lang="en-GB" sz="1600" dirty="0" smtClean="0">
                <a:latin typeface="Trebuchet MS" pitchFamily="34" charset="0"/>
              </a:rPr>
              <a:t>, </a:t>
            </a:r>
          </a:p>
          <a:p>
            <a:pPr marL="0" lvl="5">
              <a:defRPr/>
            </a:pPr>
            <a:r>
              <a:rPr lang="en-GB" sz="1600" dirty="0" err="1" smtClean="0">
                <a:latin typeface="Trebuchet MS" pitchFamily="34" charset="0"/>
              </a:rPr>
              <a:t>Seleukija</a:t>
            </a:r>
            <a:r>
              <a:rPr lang="en-GB" sz="1600" dirty="0" smtClean="0">
                <a:latin typeface="Trebuchet MS" pitchFamily="34" charset="0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xmlns="" val="611062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71736" y="1500174"/>
            <a:ext cx="6572264" cy="33527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Pravokutnik 1"/>
          <p:cNvSpPr/>
          <p:nvPr/>
        </p:nvSpPr>
        <p:spPr>
          <a:xfrm>
            <a:off x="395288" y="404813"/>
            <a:ext cx="8748712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GB" sz="2800" i="1" dirty="0" smtClean="0">
                <a:solidFill>
                  <a:schemeClr val="bg2">
                    <a:lumMod val="90000"/>
                  </a:schemeClr>
                </a:solidFill>
                <a:latin typeface="Trebuchet MS" pitchFamily="34" charset="0"/>
              </a:rPr>
              <a:t>RIMSKI KASTRUM: URBS QUADRATA</a:t>
            </a:r>
            <a:endParaRPr lang="hr-HR" sz="2000" i="1" dirty="0">
              <a:solidFill>
                <a:schemeClr val="bg2">
                  <a:lumMod val="90000"/>
                </a:schemeClr>
              </a:solidFill>
              <a:latin typeface="Trebuchet MS" pitchFamily="34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29454" y="4357694"/>
            <a:ext cx="2357454" cy="235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Pravokutnik 2">
            <a:extLst>
              <a:ext uri="{FF2B5EF4-FFF2-40B4-BE49-F238E27FC236}">
                <a16:creationId xmlns:a16="http://schemas.microsoft.com/office/drawing/2014/main" xmlns="" id="{FDA4C35B-6275-4AAC-B014-8AFF2149EF89}"/>
              </a:ext>
            </a:extLst>
          </p:cNvPr>
          <p:cNvSpPr/>
          <p:nvPr/>
        </p:nvSpPr>
        <p:spPr>
          <a:xfrm>
            <a:off x="4643438" y="5143512"/>
            <a:ext cx="235745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5">
              <a:defRPr/>
            </a:pPr>
            <a:r>
              <a:rPr lang="en-GB" sz="1600" dirty="0" smtClean="0">
                <a:latin typeface="Trebuchet MS" pitchFamily="34" charset="0"/>
              </a:rPr>
              <a:t>DISCIPLINA ETRUSCA</a:t>
            </a:r>
            <a:r>
              <a:rPr lang="en-GB" sz="1600" dirty="0" smtClean="0">
                <a:solidFill>
                  <a:srgbClr val="0070C0"/>
                </a:solidFill>
                <a:latin typeface="Trebuchet MS" pitchFamily="34" charset="0"/>
              </a:rPr>
              <a:t>: </a:t>
            </a:r>
          </a:p>
          <a:p>
            <a:pPr marL="0" lvl="5">
              <a:buFontTx/>
              <a:buChar char="-"/>
              <a:defRPr/>
            </a:pPr>
            <a:r>
              <a:rPr lang="en-GB" sz="1600" dirty="0" smtClean="0">
                <a:solidFill>
                  <a:srgbClr val="0070C0"/>
                </a:solidFill>
                <a:latin typeface="Trebuchet MS" pitchFamily="34" charset="0"/>
              </a:rPr>
              <a:t> </a:t>
            </a:r>
            <a:r>
              <a:rPr lang="en-GB" sz="1600" dirty="0" err="1" smtClean="0">
                <a:solidFill>
                  <a:srgbClr val="0070C0"/>
                </a:solidFill>
                <a:latin typeface="Trebuchet MS" pitchFamily="34" charset="0"/>
              </a:rPr>
              <a:t>limitacija</a:t>
            </a:r>
            <a:r>
              <a:rPr lang="en-GB" sz="1600" dirty="0" smtClean="0">
                <a:solidFill>
                  <a:srgbClr val="0070C0"/>
                </a:solidFill>
                <a:latin typeface="Trebuchet MS" pitchFamily="34" charset="0"/>
              </a:rPr>
              <a:t> </a:t>
            </a:r>
            <a:r>
              <a:rPr lang="en-GB" sz="1600" dirty="0" err="1" smtClean="0">
                <a:solidFill>
                  <a:srgbClr val="0070C0"/>
                </a:solidFill>
                <a:latin typeface="Trebuchet MS" pitchFamily="34" charset="0"/>
              </a:rPr>
              <a:t>gradske</a:t>
            </a:r>
            <a:r>
              <a:rPr lang="en-GB" sz="1600" dirty="0" smtClean="0">
                <a:solidFill>
                  <a:srgbClr val="0070C0"/>
                </a:solidFill>
                <a:latin typeface="Trebuchet MS" pitchFamily="34" charset="0"/>
              </a:rPr>
              <a:t> </a:t>
            </a:r>
            <a:r>
              <a:rPr lang="en-GB" sz="1600" dirty="0" err="1" smtClean="0">
                <a:solidFill>
                  <a:srgbClr val="0070C0"/>
                </a:solidFill>
                <a:latin typeface="Trebuchet MS" pitchFamily="34" charset="0"/>
              </a:rPr>
              <a:t>površine</a:t>
            </a:r>
            <a:endParaRPr lang="en-GB" sz="1600" dirty="0" smtClean="0">
              <a:solidFill>
                <a:srgbClr val="0070C0"/>
              </a:solidFill>
              <a:latin typeface="Trebuchet MS" pitchFamily="34" charset="0"/>
            </a:endParaRPr>
          </a:p>
          <a:p>
            <a:pPr marL="0" lvl="5">
              <a:buFontTx/>
              <a:buChar char="-"/>
              <a:defRPr/>
            </a:pPr>
            <a:r>
              <a:rPr lang="en-GB" sz="1600" dirty="0" smtClean="0">
                <a:solidFill>
                  <a:srgbClr val="0070C0"/>
                </a:solidFill>
                <a:latin typeface="Trebuchet MS" pitchFamily="34" charset="0"/>
              </a:rPr>
              <a:t> </a:t>
            </a:r>
            <a:r>
              <a:rPr lang="en-GB" sz="1600" dirty="0" err="1" smtClean="0">
                <a:solidFill>
                  <a:srgbClr val="0070C0"/>
                </a:solidFill>
                <a:latin typeface="Trebuchet MS" pitchFamily="34" charset="0"/>
              </a:rPr>
              <a:t>decumanus</a:t>
            </a:r>
            <a:r>
              <a:rPr lang="en-GB" sz="1600" dirty="0" smtClean="0">
                <a:solidFill>
                  <a:srgbClr val="0070C0"/>
                </a:solidFill>
                <a:latin typeface="Trebuchet MS" pitchFamily="34" charset="0"/>
              </a:rPr>
              <a:t> </a:t>
            </a:r>
            <a:r>
              <a:rPr lang="en-GB" sz="1600" dirty="0" err="1" smtClean="0">
                <a:solidFill>
                  <a:srgbClr val="0070C0"/>
                </a:solidFill>
                <a:latin typeface="Trebuchet MS" pitchFamily="34" charset="0"/>
              </a:rPr>
              <a:t>i</a:t>
            </a:r>
            <a:r>
              <a:rPr lang="en-GB" sz="1600" dirty="0" smtClean="0">
                <a:solidFill>
                  <a:srgbClr val="0070C0"/>
                </a:solidFill>
                <a:latin typeface="Trebuchet MS" pitchFamily="34" charset="0"/>
              </a:rPr>
              <a:t> </a:t>
            </a:r>
            <a:r>
              <a:rPr lang="en-GB" sz="1600" dirty="0" err="1" smtClean="0">
                <a:solidFill>
                  <a:srgbClr val="0070C0"/>
                </a:solidFill>
                <a:latin typeface="Trebuchet MS" pitchFamily="34" charset="0"/>
              </a:rPr>
              <a:t>cardo</a:t>
            </a:r>
            <a:r>
              <a:rPr lang="en-GB" sz="1600" dirty="0" smtClean="0"/>
              <a:t> </a:t>
            </a:r>
            <a:r>
              <a:rPr lang="en-GB" sz="1600" dirty="0" smtClean="0">
                <a:solidFill>
                  <a:srgbClr val="0070C0"/>
                </a:solidFill>
              </a:rPr>
              <a:t>→ </a:t>
            </a:r>
            <a:r>
              <a:rPr lang="en-GB" sz="1600" dirty="0" err="1" smtClean="0">
                <a:solidFill>
                  <a:srgbClr val="0070C0"/>
                </a:solidFill>
              </a:rPr>
              <a:t>insule</a:t>
            </a:r>
            <a:r>
              <a:rPr lang="en-GB" sz="1600" dirty="0" smtClean="0">
                <a:solidFill>
                  <a:srgbClr val="0070C0"/>
                </a:solidFill>
              </a:rPr>
              <a:t>, forum</a:t>
            </a:r>
            <a:r>
              <a:rPr lang="en-GB" sz="1600" dirty="0" smtClean="0">
                <a:solidFill>
                  <a:srgbClr val="0070C0"/>
                </a:solidFill>
                <a:latin typeface="Trebuchet MS" pitchFamily="34" charset="0"/>
              </a:rPr>
              <a:t>   </a:t>
            </a:r>
          </a:p>
          <a:p>
            <a:pPr marL="0" lvl="5">
              <a:buFontTx/>
              <a:buChar char="-"/>
              <a:defRPr/>
            </a:pPr>
            <a:r>
              <a:rPr lang="en-GB" sz="1600" dirty="0" smtClean="0">
                <a:solidFill>
                  <a:srgbClr val="0070C0"/>
                </a:solidFill>
                <a:latin typeface="Trebuchet MS" pitchFamily="34" charset="0"/>
              </a:rPr>
              <a:t> 4 </a:t>
            </a:r>
            <a:r>
              <a:rPr lang="en-GB" sz="1600" dirty="0" err="1" smtClean="0">
                <a:solidFill>
                  <a:srgbClr val="0070C0"/>
                </a:solidFill>
                <a:latin typeface="Trebuchet MS" pitchFamily="34" charset="0"/>
              </a:rPr>
              <a:t>vrata</a:t>
            </a:r>
            <a:r>
              <a:rPr lang="en-GB" sz="1600" dirty="0" smtClean="0">
                <a:solidFill>
                  <a:srgbClr val="0070C0"/>
                </a:solidFill>
                <a:latin typeface="Trebuchet MS" pitchFamily="34" charset="0"/>
              </a:rPr>
              <a:t> </a:t>
            </a:r>
            <a:r>
              <a:rPr lang="en-GB" sz="1600" dirty="0" err="1" smtClean="0">
                <a:solidFill>
                  <a:srgbClr val="0070C0"/>
                </a:solidFill>
                <a:latin typeface="Trebuchet MS" pitchFamily="34" charset="0"/>
              </a:rPr>
              <a:t>grada</a:t>
            </a:r>
            <a:endParaRPr lang="en-GB" sz="1600" dirty="0" smtClean="0">
              <a:solidFill>
                <a:srgbClr val="0070C0"/>
              </a:solidFill>
              <a:latin typeface="Trebuchet MS" pitchFamily="34" charset="0"/>
            </a:endParaRPr>
          </a:p>
        </p:txBody>
      </p:sp>
      <p:sp>
        <p:nvSpPr>
          <p:cNvPr id="12" name="Pravokutnik 2">
            <a:extLst>
              <a:ext uri="{FF2B5EF4-FFF2-40B4-BE49-F238E27FC236}">
                <a16:creationId xmlns:a16="http://schemas.microsoft.com/office/drawing/2014/main" xmlns="" id="{FDA4C35B-6275-4AAC-B014-8AFF2149EF89}"/>
              </a:ext>
            </a:extLst>
          </p:cNvPr>
          <p:cNvSpPr/>
          <p:nvPr/>
        </p:nvSpPr>
        <p:spPr>
          <a:xfrm>
            <a:off x="500034" y="1643050"/>
            <a:ext cx="207167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5">
              <a:defRPr/>
            </a:pPr>
            <a:r>
              <a:rPr lang="en-GB" sz="1600" dirty="0" smtClean="0">
                <a:latin typeface="Trebuchet MS" pitchFamily="34" charset="0"/>
              </a:rPr>
              <a:t>AGRIMETACIJA</a:t>
            </a:r>
            <a:r>
              <a:rPr lang="en-GB" sz="1600" dirty="0" smtClean="0">
                <a:solidFill>
                  <a:srgbClr val="0070C0"/>
                </a:solidFill>
                <a:latin typeface="Trebuchet MS" pitchFamily="34" charset="0"/>
              </a:rPr>
              <a:t>: </a:t>
            </a:r>
            <a:r>
              <a:rPr lang="en-GB" sz="1600" dirty="0" err="1" smtClean="0">
                <a:solidFill>
                  <a:srgbClr val="0070C0"/>
                </a:solidFill>
                <a:latin typeface="Trebuchet MS" pitchFamily="34" charset="0"/>
              </a:rPr>
              <a:t>centurijacija</a:t>
            </a:r>
            <a:r>
              <a:rPr lang="en-GB" sz="1600" dirty="0" smtClean="0">
                <a:solidFill>
                  <a:srgbClr val="0070C0"/>
                </a:solidFill>
                <a:latin typeface="Trebuchet MS" pitchFamily="34" charset="0"/>
              </a:rPr>
              <a:t> </a:t>
            </a:r>
            <a:r>
              <a:rPr lang="en-GB" sz="1600" dirty="0" err="1" smtClean="0">
                <a:solidFill>
                  <a:srgbClr val="0070C0"/>
                </a:solidFill>
                <a:latin typeface="Trebuchet MS" pitchFamily="34" charset="0"/>
              </a:rPr>
              <a:t>agera</a:t>
            </a:r>
            <a:endParaRPr lang="en-GB" sz="1600" dirty="0" smtClean="0">
              <a:solidFill>
                <a:srgbClr val="0070C0"/>
              </a:solidFill>
              <a:latin typeface="Trebuchet MS" pitchFamily="34" charset="0"/>
            </a:endParaRPr>
          </a:p>
          <a:p>
            <a:pPr marL="0" lvl="5">
              <a:defRPr/>
            </a:pPr>
            <a:r>
              <a:rPr lang="en-GB" sz="1600" dirty="0" smtClean="0">
                <a:latin typeface="Trebuchet MS" pitchFamily="34" charset="0"/>
              </a:rPr>
              <a:t>KASTRAMETACIJA: </a:t>
            </a:r>
            <a:r>
              <a:rPr lang="en-GB" sz="1600" dirty="0" err="1" smtClean="0">
                <a:solidFill>
                  <a:srgbClr val="0070C0"/>
                </a:solidFill>
                <a:latin typeface="Trebuchet MS" pitchFamily="34" charset="0"/>
              </a:rPr>
              <a:t>trasiranje</a:t>
            </a:r>
            <a:r>
              <a:rPr lang="en-GB" sz="1600" dirty="0" smtClean="0">
                <a:solidFill>
                  <a:srgbClr val="0070C0"/>
                </a:solidFill>
                <a:latin typeface="Trebuchet MS" pitchFamily="34" charset="0"/>
              </a:rPr>
              <a:t> </a:t>
            </a:r>
            <a:r>
              <a:rPr lang="en-GB" sz="1600" dirty="0" err="1" smtClean="0">
                <a:solidFill>
                  <a:srgbClr val="0070C0"/>
                </a:solidFill>
                <a:latin typeface="Trebuchet MS" pitchFamily="34" charset="0"/>
              </a:rPr>
              <a:t>grada</a:t>
            </a:r>
            <a:endParaRPr lang="en-GB" sz="1600" dirty="0" smtClean="0">
              <a:solidFill>
                <a:srgbClr val="0070C0"/>
              </a:solidFill>
              <a:latin typeface="Trebuchet MS" pitchFamily="34" charset="0"/>
            </a:endParaRPr>
          </a:p>
        </p:txBody>
      </p:sp>
      <p:pic>
        <p:nvPicPr>
          <p:cNvPr id="9220" name="Picture 4" descr="C:\Users\Ivan Cingel\Dropbox\faks\nastupno\castra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714752"/>
            <a:ext cx="4190997" cy="3143248"/>
          </a:xfrm>
          <a:prstGeom prst="rect">
            <a:avLst/>
          </a:prstGeom>
          <a:noFill/>
        </p:spPr>
      </p:pic>
      <p:sp>
        <p:nvSpPr>
          <p:cNvPr id="14" name="Rectangle 13"/>
          <p:cNvSpPr/>
          <p:nvPr/>
        </p:nvSpPr>
        <p:spPr>
          <a:xfrm>
            <a:off x="142844" y="3429000"/>
            <a:ext cx="207620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lvl="5">
              <a:defRPr/>
            </a:pPr>
            <a:r>
              <a:rPr lang="en-GB" sz="1600" dirty="0" smtClean="0">
                <a:latin typeface="Trebuchet MS" pitchFamily="34" charset="0"/>
              </a:rPr>
              <a:t>CASTRA: </a:t>
            </a:r>
            <a:r>
              <a:rPr lang="en-GB" sz="1600" dirty="0" err="1" smtClean="0">
                <a:solidFill>
                  <a:srgbClr val="0070C0"/>
                </a:solidFill>
                <a:latin typeface="Trebuchet MS" pitchFamily="34" charset="0"/>
              </a:rPr>
              <a:t>vojni</a:t>
            </a:r>
            <a:r>
              <a:rPr lang="en-GB" sz="1600" dirty="0" smtClean="0">
                <a:solidFill>
                  <a:srgbClr val="0070C0"/>
                </a:solidFill>
                <a:latin typeface="Trebuchet MS" pitchFamily="34" charset="0"/>
              </a:rPr>
              <a:t> </a:t>
            </a:r>
            <a:r>
              <a:rPr lang="en-GB" sz="1600" dirty="0" err="1" smtClean="0">
                <a:solidFill>
                  <a:srgbClr val="0070C0"/>
                </a:solidFill>
                <a:latin typeface="Trebuchet MS" pitchFamily="34" charset="0"/>
              </a:rPr>
              <a:t>logor</a:t>
            </a:r>
            <a:r>
              <a:rPr lang="en-GB" sz="1600" dirty="0" smtClean="0">
                <a:solidFill>
                  <a:srgbClr val="0070C0"/>
                </a:solidFill>
                <a:latin typeface="Trebuchet MS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xmlns="" val="611062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utnik 1"/>
          <p:cNvSpPr/>
          <p:nvPr/>
        </p:nvSpPr>
        <p:spPr>
          <a:xfrm>
            <a:off x="395288" y="404813"/>
            <a:ext cx="8748712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GB" sz="2800" i="1" dirty="0" smtClean="0">
                <a:solidFill>
                  <a:schemeClr val="bg2">
                    <a:lumMod val="90000"/>
                  </a:schemeClr>
                </a:solidFill>
                <a:latin typeface="Trebuchet MS" pitchFamily="34" charset="0"/>
              </a:rPr>
              <a:t>(POST)HELENISTIČKI, IMPERIJALNI RIM</a:t>
            </a:r>
            <a:endParaRPr lang="hr-HR" sz="2000" i="1" dirty="0">
              <a:solidFill>
                <a:schemeClr val="bg2">
                  <a:lumMod val="90000"/>
                </a:schemeClr>
              </a:solidFill>
              <a:latin typeface="Trebuchet MS" pitchFamily="34" charset="0"/>
            </a:endParaRPr>
          </a:p>
        </p:txBody>
      </p:sp>
      <p:pic>
        <p:nvPicPr>
          <p:cNvPr id="11266" name="Picture 2" descr="C:\Users\Ivan Cingel\Dropbox\faks\nastupno\rim-maket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500173"/>
            <a:ext cx="9281553" cy="535782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611062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utnik 1"/>
          <p:cNvSpPr/>
          <p:nvPr/>
        </p:nvSpPr>
        <p:spPr>
          <a:xfrm>
            <a:off x="395288" y="404813"/>
            <a:ext cx="8748712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GB" sz="2800" i="1" dirty="0" smtClean="0">
                <a:solidFill>
                  <a:schemeClr val="bg2">
                    <a:lumMod val="90000"/>
                  </a:schemeClr>
                </a:solidFill>
                <a:latin typeface="Trebuchet MS" pitchFamily="34" charset="0"/>
              </a:rPr>
              <a:t>SALONA</a:t>
            </a:r>
            <a:endParaRPr lang="hr-HR" sz="2000" i="1" dirty="0">
              <a:solidFill>
                <a:schemeClr val="bg2">
                  <a:lumMod val="90000"/>
                </a:schemeClr>
              </a:solidFill>
              <a:latin typeface="Trebuchet MS" pitchFamily="34" charset="0"/>
            </a:endParaRPr>
          </a:p>
        </p:txBody>
      </p:sp>
      <p:pic>
        <p:nvPicPr>
          <p:cNvPr id="1026" name="Picture 2" descr="C:\Users\Ivan Cingel\Dropbox\faks\nastupno\salona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2" y="1500174"/>
            <a:ext cx="9139238" cy="6091238"/>
          </a:xfrm>
          <a:prstGeom prst="rect">
            <a:avLst/>
          </a:prstGeom>
          <a:noFill/>
        </p:spPr>
      </p:pic>
      <p:pic>
        <p:nvPicPr>
          <p:cNvPr id="1027" name="Picture 3" descr="C:\Users\Ivan Cingel\Dropbox\faks\nastupno\salona-populacija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43769" y="1500174"/>
            <a:ext cx="2000232" cy="204901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611062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utnik 1"/>
          <p:cNvSpPr/>
          <p:nvPr/>
        </p:nvSpPr>
        <p:spPr>
          <a:xfrm>
            <a:off x="395288" y="404813"/>
            <a:ext cx="8748712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GB" sz="2800" i="1" dirty="0" smtClean="0">
                <a:solidFill>
                  <a:schemeClr val="bg2">
                    <a:lumMod val="90000"/>
                  </a:schemeClr>
                </a:solidFill>
                <a:latin typeface="Trebuchet MS" pitchFamily="34" charset="0"/>
              </a:rPr>
              <a:t>DIOKLECIJANOVA PALAČA</a:t>
            </a:r>
            <a:endParaRPr lang="hr-HR" sz="2000" i="1" dirty="0">
              <a:solidFill>
                <a:schemeClr val="bg2">
                  <a:lumMod val="90000"/>
                </a:schemeClr>
              </a:solidFill>
              <a:latin typeface="Trebuchet MS" pitchFamily="34" charset="0"/>
            </a:endParaRPr>
          </a:p>
        </p:txBody>
      </p:sp>
      <p:pic>
        <p:nvPicPr>
          <p:cNvPr id="12290" name="Picture 2" descr="C:\Users\Ivan Cingel\Dropbox\faks\nastupno\dioklecijan-ge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143116"/>
            <a:ext cx="6286512" cy="4714884"/>
          </a:xfrm>
          <a:prstGeom prst="rect">
            <a:avLst/>
          </a:prstGeom>
          <a:noFill/>
        </p:spPr>
      </p:pic>
      <p:pic>
        <p:nvPicPr>
          <p:cNvPr id="12292" name="Picture 4" descr="C:\Users\Ivan Cingel\Dropbox\faks\nastupno\dioklecijan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37382" y="1643050"/>
            <a:ext cx="3106618" cy="400050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611062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utnik 1"/>
          <p:cNvSpPr/>
          <p:nvPr/>
        </p:nvSpPr>
        <p:spPr>
          <a:xfrm>
            <a:off x="395288" y="404813"/>
            <a:ext cx="8748712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GB" sz="2800" i="1" dirty="0" smtClean="0">
                <a:solidFill>
                  <a:schemeClr val="bg2">
                    <a:lumMod val="90000"/>
                  </a:schemeClr>
                </a:solidFill>
                <a:latin typeface="Trebuchet MS" pitchFamily="34" charset="0"/>
              </a:rPr>
              <a:t>SREDNJI VIJEK</a:t>
            </a:r>
            <a:endParaRPr lang="hr-HR" sz="2000" i="1" dirty="0">
              <a:solidFill>
                <a:schemeClr val="bg2">
                  <a:lumMod val="90000"/>
                </a:schemeClr>
              </a:solidFill>
              <a:latin typeface="Trebuchet MS" pitchFamily="34" charset="0"/>
            </a:endParaRPr>
          </a:p>
        </p:txBody>
      </p:sp>
      <p:pic>
        <p:nvPicPr>
          <p:cNvPr id="13314" name="Picture 2" descr="C:\Users\Ivan Cingel\Dropbox\faks\nastupno\ruzic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1500174"/>
            <a:ext cx="6780085" cy="5357826"/>
          </a:xfrm>
          <a:prstGeom prst="rect">
            <a:avLst/>
          </a:prstGeom>
          <a:noFill/>
        </p:spPr>
      </p:pic>
      <p:pic>
        <p:nvPicPr>
          <p:cNvPr id="13315" name="Picture 3" descr="C:\Users\Ivan Cingel\Dropbox\faks\nastupno\dubrovnik-airport-guid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43570" y="1500173"/>
            <a:ext cx="3500430" cy="1823141"/>
          </a:xfrm>
          <a:prstGeom prst="rect">
            <a:avLst/>
          </a:prstGeom>
          <a:noFill/>
        </p:spPr>
      </p:pic>
      <p:pic>
        <p:nvPicPr>
          <p:cNvPr id="13316" name="Picture 4" descr="C:\Users\Ivan Cingel\Dropbox\faks\nastupno\Korcula-old-town_aerial_shutterstock_133570007_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43570" y="3286124"/>
            <a:ext cx="3500429" cy="1968991"/>
          </a:xfrm>
          <a:prstGeom prst="rect">
            <a:avLst/>
          </a:prstGeom>
          <a:noFill/>
        </p:spPr>
      </p:pic>
      <p:pic>
        <p:nvPicPr>
          <p:cNvPr id="13317" name="Picture 5" descr="C:\Users\Ivan Cingel\Dropbox\faks\nastupno\Pag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643570" y="5143512"/>
            <a:ext cx="3500430" cy="1846305"/>
          </a:xfrm>
          <a:prstGeom prst="rect">
            <a:avLst/>
          </a:prstGeom>
          <a:noFill/>
        </p:spPr>
      </p:pic>
      <p:sp>
        <p:nvSpPr>
          <p:cNvPr id="10" name="Pravokutnik 2">
            <a:extLst>
              <a:ext uri="{FF2B5EF4-FFF2-40B4-BE49-F238E27FC236}">
                <a16:creationId xmlns:a16="http://schemas.microsoft.com/office/drawing/2014/main" xmlns="" id="{FDA4C35B-6275-4AAC-B014-8AFF2149EF89}"/>
              </a:ext>
            </a:extLst>
          </p:cNvPr>
          <p:cNvSpPr/>
          <p:nvPr/>
        </p:nvSpPr>
        <p:spPr>
          <a:xfrm>
            <a:off x="7643834" y="1500174"/>
            <a:ext cx="150016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5">
              <a:defRPr/>
            </a:pPr>
            <a:r>
              <a:rPr lang="en-GB" sz="2000" dirty="0" smtClean="0">
                <a:solidFill>
                  <a:schemeClr val="bg1"/>
                </a:solidFill>
                <a:latin typeface="Trebuchet MS" pitchFamily="34" charset="0"/>
              </a:rPr>
              <a:t>DUBROVNIK</a:t>
            </a:r>
            <a:endParaRPr lang="hr-HR" sz="2000" dirty="0" smtClean="0">
              <a:solidFill>
                <a:schemeClr val="bg1"/>
              </a:solidFill>
              <a:latin typeface="Trebuchet MS" pitchFamily="34" charset="0"/>
            </a:endParaRPr>
          </a:p>
        </p:txBody>
      </p:sp>
      <p:sp>
        <p:nvSpPr>
          <p:cNvPr id="11" name="Pravokutnik 2">
            <a:extLst>
              <a:ext uri="{FF2B5EF4-FFF2-40B4-BE49-F238E27FC236}">
                <a16:creationId xmlns:a16="http://schemas.microsoft.com/office/drawing/2014/main" xmlns="" id="{FDA4C35B-6275-4AAC-B014-8AFF2149EF89}"/>
              </a:ext>
            </a:extLst>
          </p:cNvPr>
          <p:cNvSpPr/>
          <p:nvPr/>
        </p:nvSpPr>
        <p:spPr>
          <a:xfrm>
            <a:off x="7858148" y="3357562"/>
            <a:ext cx="128585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5">
              <a:defRPr/>
            </a:pPr>
            <a:r>
              <a:rPr lang="en-GB" sz="2000" dirty="0" smtClean="0">
                <a:solidFill>
                  <a:schemeClr val="bg1"/>
                </a:solidFill>
                <a:latin typeface="Trebuchet MS" pitchFamily="34" charset="0"/>
              </a:rPr>
              <a:t>KORČULA</a:t>
            </a:r>
            <a:endParaRPr lang="hr-HR" sz="2000" dirty="0" smtClean="0">
              <a:solidFill>
                <a:schemeClr val="bg1"/>
              </a:solidFill>
              <a:latin typeface="Trebuchet MS" pitchFamily="34" charset="0"/>
            </a:endParaRPr>
          </a:p>
        </p:txBody>
      </p:sp>
      <p:sp>
        <p:nvSpPr>
          <p:cNvPr id="12" name="Pravokutnik 2">
            <a:extLst>
              <a:ext uri="{FF2B5EF4-FFF2-40B4-BE49-F238E27FC236}">
                <a16:creationId xmlns:a16="http://schemas.microsoft.com/office/drawing/2014/main" xmlns="" id="{FDA4C35B-6275-4AAC-B014-8AFF2149EF89}"/>
              </a:ext>
            </a:extLst>
          </p:cNvPr>
          <p:cNvSpPr/>
          <p:nvPr/>
        </p:nvSpPr>
        <p:spPr>
          <a:xfrm>
            <a:off x="8429620" y="6286520"/>
            <a:ext cx="71438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5">
              <a:defRPr/>
            </a:pPr>
            <a:r>
              <a:rPr lang="en-GB" sz="2000" dirty="0" smtClean="0">
                <a:solidFill>
                  <a:schemeClr val="bg1"/>
                </a:solidFill>
                <a:latin typeface="Trebuchet MS" pitchFamily="34" charset="0"/>
              </a:rPr>
              <a:t>PAG</a:t>
            </a:r>
            <a:endParaRPr lang="hr-HR" sz="2000" dirty="0" smtClean="0">
              <a:solidFill>
                <a:schemeClr val="bg1"/>
              </a:solidFill>
              <a:latin typeface="Trebuchet MS" pitchFamily="34" charset="0"/>
            </a:endParaRPr>
          </a:p>
        </p:txBody>
      </p:sp>
      <p:sp>
        <p:nvSpPr>
          <p:cNvPr id="13" name="Pravokutnik 2">
            <a:extLst>
              <a:ext uri="{FF2B5EF4-FFF2-40B4-BE49-F238E27FC236}">
                <a16:creationId xmlns:a16="http://schemas.microsoft.com/office/drawing/2014/main" xmlns="" id="{FDA4C35B-6275-4AAC-B014-8AFF2149EF89}"/>
              </a:ext>
            </a:extLst>
          </p:cNvPr>
          <p:cNvSpPr/>
          <p:nvPr/>
        </p:nvSpPr>
        <p:spPr>
          <a:xfrm>
            <a:off x="214282" y="6286520"/>
            <a:ext cx="271464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5">
              <a:defRPr/>
            </a:pPr>
            <a:r>
              <a:rPr lang="en-GB" sz="2000" dirty="0" smtClean="0">
                <a:solidFill>
                  <a:schemeClr val="bg1"/>
                </a:solidFill>
                <a:latin typeface="Trebuchet MS" pitchFamily="34" charset="0"/>
              </a:rPr>
              <a:t>RUŽICA (ORAHOVICA)</a:t>
            </a:r>
            <a:endParaRPr lang="hr-HR" sz="2000" dirty="0" smtClean="0">
              <a:solidFill>
                <a:schemeClr val="bg1"/>
              </a:solidFill>
              <a:latin typeface="Trebuchet MS" pitchFamily="34" charset="0"/>
            </a:endParaRPr>
          </a:p>
        </p:txBody>
      </p:sp>
      <p:sp>
        <p:nvSpPr>
          <p:cNvPr id="15" name="Pravokutnik 2">
            <a:extLst>
              <a:ext uri="{FF2B5EF4-FFF2-40B4-BE49-F238E27FC236}">
                <a16:creationId xmlns:a16="http://schemas.microsoft.com/office/drawing/2014/main" xmlns="" id="{FDA4C35B-6275-4AAC-B014-8AFF2149EF89}"/>
              </a:ext>
            </a:extLst>
          </p:cNvPr>
          <p:cNvSpPr/>
          <p:nvPr/>
        </p:nvSpPr>
        <p:spPr>
          <a:xfrm>
            <a:off x="285720" y="1643050"/>
            <a:ext cx="192882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5">
              <a:defRPr/>
            </a:pPr>
            <a:r>
              <a:rPr lang="en-GB" sz="2000" b="1" strike="sngStrike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rebuchet MS" pitchFamily="34" charset="0"/>
              </a:rPr>
              <a:t>POLIS</a:t>
            </a:r>
          </a:p>
          <a:p>
            <a:pPr marL="0" lvl="5">
              <a:defRPr/>
            </a:pPr>
            <a:r>
              <a:rPr lang="en-GB" sz="2000" b="1" strike="sngStrike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rebuchet MS" pitchFamily="34" charset="0"/>
              </a:rPr>
              <a:t>URBS</a:t>
            </a:r>
          </a:p>
          <a:p>
            <a:pPr marL="0" lvl="5">
              <a:defRPr/>
            </a:pPr>
            <a:r>
              <a:rPr lang="en-GB" sz="2000" b="1" strike="sngStrike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rebuchet MS" pitchFamily="34" charset="0"/>
              </a:rPr>
              <a:t>CIVITAS</a:t>
            </a:r>
          </a:p>
          <a:p>
            <a:pPr marL="0" lvl="5">
              <a:defRPr/>
            </a:pPr>
            <a:r>
              <a:rPr lang="en-GB" sz="2000" b="1" strike="sngStrike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rebuchet MS" pitchFamily="34" charset="0"/>
              </a:rPr>
              <a:t>PAX ROMANA </a:t>
            </a:r>
            <a:endParaRPr lang="hr-HR" sz="2000" b="1" strike="sngStrike" dirty="0" smtClean="0">
              <a:ln w="12700">
                <a:solidFill>
                  <a:srgbClr val="FF0000"/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11062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utnik 1"/>
          <p:cNvSpPr/>
          <p:nvPr/>
        </p:nvSpPr>
        <p:spPr>
          <a:xfrm>
            <a:off x="395288" y="404813"/>
            <a:ext cx="8748712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GB" sz="2800" i="1" dirty="0" smtClean="0">
                <a:solidFill>
                  <a:schemeClr val="bg2">
                    <a:lumMod val="90000"/>
                  </a:schemeClr>
                </a:solidFill>
                <a:latin typeface="Trebuchet MS" pitchFamily="34" charset="0"/>
              </a:rPr>
              <a:t>RENESANSNI CITTA IDEALE</a:t>
            </a:r>
            <a:endParaRPr lang="hr-HR" sz="2000" i="1" dirty="0">
              <a:solidFill>
                <a:schemeClr val="bg2">
                  <a:lumMod val="90000"/>
                </a:schemeClr>
              </a:solidFill>
              <a:latin typeface="Trebuchet MS" pitchFamily="34" charset="0"/>
            </a:endParaRPr>
          </a:p>
        </p:txBody>
      </p:sp>
      <p:sp>
        <p:nvSpPr>
          <p:cNvPr id="8" name="Pravokutnik 2">
            <a:extLst>
              <a:ext uri="{FF2B5EF4-FFF2-40B4-BE49-F238E27FC236}">
                <a16:creationId xmlns:a16="http://schemas.microsoft.com/office/drawing/2014/main" xmlns="" id="{FDA4C35B-6275-4AAC-B014-8AFF2149EF89}"/>
              </a:ext>
            </a:extLst>
          </p:cNvPr>
          <p:cNvSpPr/>
          <p:nvPr/>
        </p:nvSpPr>
        <p:spPr>
          <a:xfrm>
            <a:off x="142844" y="6357958"/>
            <a:ext cx="171451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5">
              <a:defRPr/>
            </a:pPr>
            <a:r>
              <a:rPr lang="en-GB" sz="2000" dirty="0" smtClean="0">
                <a:solidFill>
                  <a:schemeClr val="bg1"/>
                </a:solidFill>
                <a:latin typeface="Trebuchet MS" pitchFamily="34" charset="0"/>
              </a:rPr>
              <a:t>PALMANOVA</a:t>
            </a:r>
            <a:endParaRPr lang="hr-HR" sz="2000" dirty="0" smtClean="0">
              <a:solidFill>
                <a:schemeClr val="bg1"/>
              </a:solidFill>
              <a:latin typeface="Trebuchet MS" pitchFamily="34" charset="0"/>
            </a:endParaRPr>
          </a:p>
        </p:txBody>
      </p:sp>
      <p:sp>
        <p:nvSpPr>
          <p:cNvPr id="9" name="Pravokutnik 2">
            <a:extLst>
              <a:ext uri="{FF2B5EF4-FFF2-40B4-BE49-F238E27FC236}">
                <a16:creationId xmlns:a16="http://schemas.microsoft.com/office/drawing/2014/main" xmlns="" id="{FDA4C35B-6275-4AAC-B014-8AFF2149EF89}"/>
              </a:ext>
            </a:extLst>
          </p:cNvPr>
          <p:cNvSpPr/>
          <p:nvPr/>
        </p:nvSpPr>
        <p:spPr>
          <a:xfrm>
            <a:off x="5643570" y="1500174"/>
            <a:ext cx="171451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5">
              <a:defRPr/>
            </a:pPr>
            <a:r>
              <a:rPr lang="en-GB" sz="2000" dirty="0" smtClean="0">
                <a:solidFill>
                  <a:schemeClr val="bg1"/>
                </a:solidFill>
                <a:latin typeface="Trebuchet MS" pitchFamily="34" charset="0"/>
              </a:rPr>
              <a:t>KARLOVAC</a:t>
            </a:r>
            <a:endParaRPr lang="hr-HR" sz="2000" dirty="0" smtClean="0">
              <a:solidFill>
                <a:schemeClr val="bg1"/>
              </a:solidFill>
              <a:latin typeface="Trebuchet MS" pitchFamily="34" charset="0"/>
            </a:endParaRPr>
          </a:p>
        </p:txBody>
      </p:sp>
      <p:pic>
        <p:nvPicPr>
          <p:cNvPr id="2050" name="Picture 2" descr="C:\Users\Ivan Cingel\Dropbox\faks\nastupno\Fra_Carnevale_-_The_Ideal_City_-_Walters_3767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285992"/>
            <a:ext cx="9144000" cy="331112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611062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utnik 1"/>
          <p:cNvSpPr/>
          <p:nvPr/>
        </p:nvSpPr>
        <p:spPr>
          <a:xfrm>
            <a:off x="395288" y="404813"/>
            <a:ext cx="8748712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GB" sz="2800" i="1" dirty="0" smtClean="0">
                <a:solidFill>
                  <a:schemeClr val="bg2">
                    <a:lumMod val="90000"/>
                  </a:schemeClr>
                </a:solidFill>
                <a:latin typeface="Trebuchet MS" pitchFamily="34" charset="0"/>
              </a:rPr>
              <a:t>ZVJEZDASTE FORTIFIKACIJE</a:t>
            </a:r>
            <a:endParaRPr lang="hr-HR" sz="2000" i="1" dirty="0">
              <a:solidFill>
                <a:schemeClr val="bg2">
                  <a:lumMod val="90000"/>
                </a:schemeClr>
              </a:solidFill>
              <a:latin typeface="Trebuchet MS" pitchFamily="34" charset="0"/>
            </a:endParaRPr>
          </a:p>
        </p:txBody>
      </p:sp>
      <p:pic>
        <p:nvPicPr>
          <p:cNvPr id="14338" name="Picture 2" descr="C:\Users\Ivan Cingel\Dropbox\faks\nastupno\Renaissance_star-shaped_fortress_in_Karlovac,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00662" y="1455912"/>
            <a:ext cx="3643338" cy="5402088"/>
          </a:xfrm>
          <a:prstGeom prst="rect">
            <a:avLst/>
          </a:prstGeom>
          <a:noFill/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500174"/>
            <a:ext cx="2500330" cy="1888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340" name="Picture 4" descr="C:\Users\Ivan Cingel\Dropbox\faks\nastupno\PALMANOVA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389875"/>
            <a:ext cx="5503573" cy="3468125"/>
          </a:xfrm>
          <a:prstGeom prst="rect">
            <a:avLst/>
          </a:prstGeom>
          <a:noFill/>
        </p:spPr>
      </p:pic>
      <p:sp>
        <p:nvSpPr>
          <p:cNvPr id="8" name="Pravokutnik 2">
            <a:extLst>
              <a:ext uri="{FF2B5EF4-FFF2-40B4-BE49-F238E27FC236}">
                <a16:creationId xmlns:a16="http://schemas.microsoft.com/office/drawing/2014/main" xmlns="" id="{FDA4C35B-6275-4AAC-B014-8AFF2149EF89}"/>
              </a:ext>
            </a:extLst>
          </p:cNvPr>
          <p:cNvSpPr/>
          <p:nvPr/>
        </p:nvSpPr>
        <p:spPr>
          <a:xfrm>
            <a:off x="142844" y="6357958"/>
            <a:ext cx="171451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5">
              <a:defRPr/>
            </a:pPr>
            <a:r>
              <a:rPr lang="en-GB" sz="2000" dirty="0" smtClean="0">
                <a:solidFill>
                  <a:schemeClr val="bg1"/>
                </a:solidFill>
                <a:latin typeface="Trebuchet MS" pitchFamily="34" charset="0"/>
              </a:rPr>
              <a:t>PALMANOVA</a:t>
            </a:r>
            <a:endParaRPr lang="hr-HR" sz="2000" dirty="0" smtClean="0">
              <a:solidFill>
                <a:schemeClr val="bg1"/>
              </a:solidFill>
              <a:latin typeface="Trebuchet MS" pitchFamily="34" charset="0"/>
            </a:endParaRPr>
          </a:p>
        </p:txBody>
      </p:sp>
      <p:sp>
        <p:nvSpPr>
          <p:cNvPr id="9" name="Pravokutnik 2">
            <a:extLst>
              <a:ext uri="{FF2B5EF4-FFF2-40B4-BE49-F238E27FC236}">
                <a16:creationId xmlns:a16="http://schemas.microsoft.com/office/drawing/2014/main" xmlns="" id="{FDA4C35B-6275-4AAC-B014-8AFF2149EF89}"/>
              </a:ext>
            </a:extLst>
          </p:cNvPr>
          <p:cNvSpPr/>
          <p:nvPr/>
        </p:nvSpPr>
        <p:spPr>
          <a:xfrm>
            <a:off x="5643570" y="1500174"/>
            <a:ext cx="171451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5">
              <a:defRPr/>
            </a:pPr>
            <a:r>
              <a:rPr lang="en-GB" sz="2000" dirty="0" smtClean="0">
                <a:solidFill>
                  <a:schemeClr val="bg1"/>
                </a:solidFill>
                <a:latin typeface="Trebuchet MS" pitchFamily="34" charset="0"/>
              </a:rPr>
              <a:t>KARLOVAC</a:t>
            </a:r>
            <a:endParaRPr lang="hr-HR" sz="2000" dirty="0" smtClean="0">
              <a:solidFill>
                <a:schemeClr val="bg1"/>
              </a:solidFill>
              <a:latin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11062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utnik 1"/>
          <p:cNvSpPr/>
          <p:nvPr/>
        </p:nvSpPr>
        <p:spPr>
          <a:xfrm>
            <a:off x="395288" y="404813"/>
            <a:ext cx="8748712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GB" sz="2800" i="1" dirty="0" smtClean="0">
                <a:solidFill>
                  <a:schemeClr val="bg2">
                    <a:lumMod val="90000"/>
                  </a:schemeClr>
                </a:solidFill>
                <a:latin typeface="Trebuchet MS" pitchFamily="34" charset="0"/>
              </a:rPr>
              <a:t>PROSVJETITELJSKI APSOLUTIZAM</a:t>
            </a:r>
            <a:endParaRPr lang="hr-HR" sz="2000" i="1" dirty="0">
              <a:solidFill>
                <a:schemeClr val="bg2">
                  <a:lumMod val="90000"/>
                </a:schemeClr>
              </a:solidFill>
              <a:latin typeface="Trebuchet MS" pitchFamily="34" charset="0"/>
            </a:endParaRPr>
          </a:p>
        </p:txBody>
      </p:sp>
      <p:sp>
        <p:nvSpPr>
          <p:cNvPr id="8" name="Pravokutnik 2">
            <a:extLst>
              <a:ext uri="{FF2B5EF4-FFF2-40B4-BE49-F238E27FC236}">
                <a16:creationId xmlns:a16="http://schemas.microsoft.com/office/drawing/2014/main" xmlns="" id="{FDA4C35B-6275-4AAC-B014-8AFF2149EF89}"/>
              </a:ext>
            </a:extLst>
          </p:cNvPr>
          <p:cNvSpPr/>
          <p:nvPr/>
        </p:nvSpPr>
        <p:spPr>
          <a:xfrm>
            <a:off x="142844" y="6357958"/>
            <a:ext cx="171451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5">
              <a:defRPr/>
            </a:pPr>
            <a:r>
              <a:rPr lang="en-GB" sz="2000" dirty="0" smtClean="0">
                <a:solidFill>
                  <a:schemeClr val="bg1"/>
                </a:solidFill>
                <a:latin typeface="Trebuchet MS" pitchFamily="34" charset="0"/>
              </a:rPr>
              <a:t>PALMANOVA</a:t>
            </a:r>
            <a:endParaRPr lang="hr-HR" sz="2000" dirty="0" smtClean="0">
              <a:solidFill>
                <a:schemeClr val="bg1"/>
              </a:solidFill>
              <a:latin typeface="Trebuchet MS" pitchFamily="34" charset="0"/>
            </a:endParaRPr>
          </a:p>
        </p:txBody>
      </p:sp>
      <p:pic>
        <p:nvPicPr>
          <p:cNvPr id="3079" name="Picture 7" descr="C:\Users\Ivan Cingel\Dropbox\faks\nastupno\VERSAILLES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1500173"/>
            <a:ext cx="5147254" cy="3071835"/>
          </a:xfrm>
          <a:prstGeom prst="rect">
            <a:avLst/>
          </a:prstGeom>
          <a:noFill/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00563" y="3374597"/>
            <a:ext cx="4643438" cy="34834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Pravokutnik 2">
            <a:extLst>
              <a:ext uri="{FF2B5EF4-FFF2-40B4-BE49-F238E27FC236}">
                <a16:creationId xmlns:a16="http://schemas.microsoft.com/office/drawing/2014/main" xmlns="" id="{FDA4C35B-6275-4AAC-B014-8AFF2149EF89}"/>
              </a:ext>
            </a:extLst>
          </p:cNvPr>
          <p:cNvSpPr/>
          <p:nvPr/>
        </p:nvSpPr>
        <p:spPr>
          <a:xfrm>
            <a:off x="142844" y="4643446"/>
            <a:ext cx="171451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5">
              <a:defRPr/>
            </a:pPr>
            <a:r>
              <a:rPr lang="en-GB" sz="2000" dirty="0" smtClean="0">
                <a:latin typeface="Trebuchet MS" pitchFamily="34" charset="0"/>
              </a:rPr>
              <a:t>VERSAILLES</a:t>
            </a:r>
            <a:endParaRPr lang="hr-HR" sz="2000" dirty="0" smtClean="0">
              <a:latin typeface="Trebuchet MS" pitchFamily="34" charset="0"/>
            </a:endParaRPr>
          </a:p>
        </p:txBody>
      </p:sp>
      <p:sp>
        <p:nvSpPr>
          <p:cNvPr id="14" name="Pravokutnik 2">
            <a:extLst>
              <a:ext uri="{FF2B5EF4-FFF2-40B4-BE49-F238E27FC236}">
                <a16:creationId xmlns:a16="http://schemas.microsoft.com/office/drawing/2014/main" xmlns="" id="{FDA4C35B-6275-4AAC-B014-8AFF2149EF89}"/>
              </a:ext>
            </a:extLst>
          </p:cNvPr>
          <p:cNvSpPr/>
          <p:nvPr/>
        </p:nvSpPr>
        <p:spPr>
          <a:xfrm>
            <a:off x="6929454" y="2285992"/>
            <a:ext cx="207170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5">
              <a:defRPr/>
            </a:pPr>
            <a:r>
              <a:rPr lang="en-GB" sz="2000" dirty="0" smtClean="0">
                <a:latin typeface="Trebuchet MS" pitchFamily="34" charset="0"/>
              </a:rPr>
              <a:t>BERNINIJEVE KOLONADE, TRG </a:t>
            </a:r>
            <a:r>
              <a:rPr lang="en-GB" sz="2000" dirty="0" err="1" smtClean="0">
                <a:latin typeface="Trebuchet MS" pitchFamily="34" charset="0"/>
              </a:rPr>
              <a:t>sv</a:t>
            </a:r>
            <a:r>
              <a:rPr lang="en-GB" sz="2000" dirty="0" smtClean="0">
                <a:latin typeface="Trebuchet MS" pitchFamily="34" charset="0"/>
              </a:rPr>
              <a:t>. PETRA, RIM</a:t>
            </a:r>
            <a:endParaRPr lang="hr-HR" sz="2000" dirty="0" smtClean="0">
              <a:latin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11062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utnik 1"/>
          <p:cNvSpPr/>
          <p:nvPr/>
        </p:nvSpPr>
        <p:spPr>
          <a:xfrm>
            <a:off x="395288" y="404813"/>
            <a:ext cx="8748712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GB" sz="2800" i="1" dirty="0" smtClean="0">
                <a:solidFill>
                  <a:schemeClr val="bg2">
                    <a:lumMod val="90000"/>
                  </a:schemeClr>
                </a:solidFill>
                <a:latin typeface="Trebuchet MS" pitchFamily="34" charset="0"/>
              </a:rPr>
              <a:t>KAMENO DOBA</a:t>
            </a:r>
            <a:endParaRPr lang="hr-HR" sz="2000" i="1" dirty="0">
              <a:solidFill>
                <a:schemeClr val="bg2">
                  <a:lumMod val="90000"/>
                </a:schemeClr>
              </a:solidFill>
              <a:latin typeface="Trebuchet MS" pitchFamily="34" charset="0"/>
            </a:endParaRPr>
          </a:p>
        </p:txBody>
      </p:sp>
      <p:pic>
        <p:nvPicPr>
          <p:cNvPr id="2055" name="Picture 7" descr="C:\Users\Ivan Cingel\Dropbox\faks\nastupno\spilj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500174"/>
            <a:ext cx="9144000" cy="5634990"/>
          </a:xfrm>
          <a:prstGeom prst="rect">
            <a:avLst/>
          </a:prstGeom>
          <a:noFill/>
        </p:spPr>
      </p:pic>
      <p:sp>
        <p:nvSpPr>
          <p:cNvPr id="10" name="Pravokutnik 2">
            <a:extLst>
              <a:ext uri="{FF2B5EF4-FFF2-40B4-BE49-F238E27FC236}">
                <a16:creationId xmlns:a16="http://schemas.microsoft.com/office/drawing/2014/main" xmlns="" id="{FDA4C35B-6275-4AAC-B014-8AFF2149EF89}"/>
              </a:ext>
            </a:extLst>
          </p:cNvPr>
          <p:cNvSpPr/>
          <p:nvPr/>
        </p:nvSpPr>
        <p:spPr>
          <a:xfrm>
            <a:off x="142844" y="1643050"/>
            <a:ext cx="507209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5">
              <a:defRPr/>
            </a:pPr>
            <a:r>
              <a:rPr lang="hr-HR" sz="2000" dirty="0" smtClean="0">
                <a:solidFill>
                  <a:schemeClr val="bg1"/>
                </a:solidFill>
                <a:latin typeface="Trebuchet MS" pitchFamily="34" charset="0"/>
              </a:rPr>
              <a:t>prije: lovačko-nomadska faza - spilje, zakloništa, zemunice, šatori, kolibe…</a:t>
            </a:r>
          </a:p>
          <a:p>
            <a:pPr marL="0" lvl="5">
              <a:defRPr/>
            </a:pPr>
            <a:endParaRPr lang="hr-HR" sz="2000" dirty="0" smtClean="0">
              <a:solidFill>
                <a:schemeClr val="bg1"/>
              </a:solidFill>
              <a:latin typeface="Trebuchet MS" pitchFamily="34" charset="0"/>
            </a:endParaRPr>
          </a:p>
          <a:p>
            <a:pPr marL="0" lvl="5">
              <a:defRPr/>
            </a:pPr>
            <a:r>
              <a:rPr lang="hr-HR" sz="2000" dirty="0" smtClean="0">
                <a:solidFill>
                  <a:srgbClr val="FFFF00"/>
                </a:solidFill>
                <a:latin typeface="Trebuchet MS" pitchFamily="34" charset="0"/>
              </a:rPr>
              <a:t>NEOLITSKA AGRARNA REVOLUCIJA</a:t>
            </a:r>
          </a:p>
          <a:p>
            <a:pPr marL="0" lvl="5">
              <a:defRPr/>
            </a:pPr>
            <a:endParaRPr lang="hr-HR" sz="2000" dirty="0" smtClean="0">
              <a:solidFill>
                <a:schemeClr val="bg1"/>
              </a:solidFill>
              <a:latin typeface="Trebuchet MS" pitchFamily="34" charset="0"/>
            </a:endParaRPr>
          </a:p>
          <a:p>
            <a:pPr marL="0" lvl="5">
              <a:defRPr/>
            </a:pPr>
            <a:r>
              <a:rPr lang="hr-HR" sz="2000" dirty="0" smtClean="0">
                <a:solidFill>
                  <a:schemeClr val="bg1"/>
                </a:solidFill>
                <a:latin typeface="Trebuchet MS" pitchFamily="34" charset="0"/>
              </a:rPr>
              <a:t>poslije: poljoprivredno-stacionarna faza</a:t>
            </a:r>
            <a:endParaRPr lang="hr-HR" sz="2000" dirty="0">
              <a:latin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11062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utnik 1"/>
          <p:cNvSpPr/>
          <p:nvPr/>
        </p:nvSpPr>
        <p:spPr>
          <a:xfrm>
            <a:off x="395288" y="404813"/>
            <a:ext cx="8748712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GB" sz="2800" i="1" dirty="0" smtClean="0">
                <a:solidFill>
                  <a:schemeClr val="bg2">
                    <a:lumMod val="90000"/>
                  </a:schemeClr>
                </a:solidFill>
                <a:latin typeface="Trebuchet MS" pitchFamily="34" charset="0"/>
              </a:rPr>
              <a:t>TVRĐA</a:t>
            </a:r>
            <a:endParaRPr lang="hr-HR" sz="2000" i="1" dirty="0">
              <a:solidFill>
                <a:schemeClr val="bg2">
                  <a:lumMod val="90000"/>
                </a:schemeClr>
              </a:solidFill>
              <a:latin typeface="Trebuchet MS" pitchFamily="34" charset="0"/>
            </a:endParaRPr>
          </a:p>
        </p:txBody>
      </p:sp>
      <p:sp>
        <p:nvSpPr>
          <p:cNvPr id="8" name="Pravokutnik 2">
            <a:extLst>
              <a:ext uri="{FF2B5EF4-FFF2-40B4-BE49-F238E27FC236}">
                <a16:creationId xmlns:a16="http://schemas.microsoft.com/office/drawing/2014/main" xmlns="" id="{FDA4C35B-6275-4AAC-B014-8AFF2149EF89}"/>
              </a:ext>
            </a:extLst>
          </p:cNvPr>
          <p:cNvSpPr/>
          <p:nvPr/>
        </p:nvSpPr>
        <p:spPr>
          <a:xfrm>
            <a:off x="142844" y="6357958"/>
            <a:ext cx="171451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5">
              <a:defRPr/>
            </a:pPr>
            <a:r>
              <a:rPr lang="en-GB" sz="2000" dirty="0" smtClean="0">
                <a:solidFill>
                  <a:schemeClr val="bg1"/>
                </a:solidFill>
                <a:latin typeface="Trebuchet MS" pitchFamily="34" charset="0"/>
              </a:rPr>
              <a:t>PALMANOVA</a:t>
            </a:r>
            <a:endParaRPr lang="hr-HR" sz="2000" dirty="0" smtClean="0">
              <a:solidFill>
                <a:schemeClr val="bg1"/>
              </a:solidFill>
              <a:latin typeface="Trebuchet MS" pitchFamily="34" charset="0"/>
            </a:endParaRPr>
          </a:p>
        </p:txBody>
      </p:sp>
      <p:sp>
        <p:nvSpPr>
          <p:cNvPr id="9" name="Pravokutnik 2">
            <a:extLst>
              <a:ext uri="{FF2B5EF4-FFF2-40B4-BE49-F238E27FC236}">
                <a16:creationId xmlns:a16="http://schemas.microsoft.com/office/drawing/2014/main" xmlns="" id="{FDA4C35B-6275-4AAC-B014-8AFF2149EF89}"/>
              </a:ext>
            </a:extLst>
          </p:cNvPr>
          <p:cNvSpPr/>
          <p:nvPr/>
        </p:nvSpPr>
        <p:spPr>
          <a:xfrm>
            <a:off x="5643570" y="1500174"/>
            <a:ext cx="171451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5">
              <a:defRPr/>
            </a:pPr>
            <a:r>
              <a:rPr lang="en-GB" sz="2000" dirty="0" smtClean="0">
                <a:solidFill>
                  <a:schemeClr val="bg1"/>
                </a:solidFill>
                <a:latin typeface="Trebuchet MS" pitchFamily="34" charset="0"/>
              </a:rPr>
              <a:t>KARLOVAC</a:t>
            </a:r>
            <a:endParaRPr lang="hr-HR" sz="2000" dirty="0" smtClean="0">
              <a:solidFill>
                <a:schemeClr val="bg1"/>
              </a:solidFill>
              <a:latin typeface="Trebuchet MS" pitchFamily="34" charset="0"/>
            </a:endParaRPr>
          </a:p>
        </p:txBody>
      </p:sp>
      <p:pic>
        <p:nvPicPr>
          <p:cNvPr id="4098" name="Picture 2" descr="C:\Users\Ivan Cingel\Dropbox\faks\nastupno\TVRDJA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74366" y="3429000"/>
            <a:ext cx="5069633" cy="3429000"/>
          </a:xfrm>
          <a:prstGeom prst="rect">
            <a:avLst/>
          </a:prstGeom>
          <a:noFill/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500175"/>
            <a:ext cx="4526781" cy="3071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611062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utnik 1"/>
          <p:cNvSpPr/>
          <p:nvPr/>
        </p:nvSpPr>
        <p:spPr>
          <a:xfrm>
            <a:off x="395288" y="404813"/>
            <a:ext cx="8748712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GB" sz="2800" i="1" dirty="0" smtClean="0">
                <a:solidFill>
                  <a:schemeClr val="bg2">
                    <a:lumMod val="90000"/>
                  </a:schemeClr>
                </a:solidFill>
                <a:latin typeface="Trebuchet MS" pitchFamily="34" charset="0"/>
              </a:rPr>
              <a:t>GRAD INDUSTRIJSKE REVOLUCIJE</a:t>
            </a:r>
            <a:endParaRPr lang="hr-HR" sz="2000" i="1" dirty="0">
              <a:solidFill>
                <a:schemeClr val="bg2">
                  <a:lumMod val="90000"/>
                </a:schemeClr>
              </a:solidFill>
              <a:latin typeface="Trebuchet MS" pitchFamily="34" charset="0"/>
            </a:endParaRPr>
          </a:p>
        </p:txBody>
      </p:sp>
      <p:sp>
        <p:nvSpPr>
          <p:cNvPr id="8" name="Pravokutnik 2">
            <a:extLst>
              <a:ext uri="{FF2B5EF4-FFF2-40B4-BE49-F238E27FC236}">
                <a16:creationId xmlns:a16="http://schemas.microsoft.com/office/drawing/2014/main" xmlns="" id="{FDA4C35B-6275-4AAC-B014-8AFF2149EF89}"/>
              </a:ext>
            </a:extLst>
          </p:cNvPr>
          <p:cNvSpPr/>
          <p:nvPr/>
        </p:nvSpPr>
        <p:spPr>
          <a:xfrm>
            <a:off x="142844" y="6357958"/>
            <a:ext cx="171451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5">
              <a:defRPr/>
            </a:pPr>
            <a:r>
              <a:rPr lang="en-GB" sz="2000" dirty="0" smtClean="0">
                <a:solidFill>
                  <a:schemeClr val="bg1"/>
                </a:solidFill>
                <a:latin typeface="Trebuchet MS" pitchFamily="34" charset="0"/>
              </a:rPr>
              <a:t>PALMANOVA</a:t>
            </a:r>
            <a:endParaRPr lang="hr-HR" sz="2000" dirty="0" smtClean="0">
              <a:solidFill>
                <a:schemeClr val="bg1"/>
              </a:solidFill>
              <a:latin typeface="Trebuchet MS" pitchFamily="34" charset="0"/>
            </a:endParaRPr>
          </a:p>
        </p:txBody>
      </p:sp>
      <p:sp>
        <p:nvSpPr>
          <p:cNvPr id="9" name="Pravokutnik 2">
            <a:extLst>
              <a:ext uri="{FF2B5EF4-FFF2-40B4-BE49-F238E27FC236}">
                <a16:creationId xmlns:a16="http://schemas.microsoft.com/office/drawing/2014/main" xmlns="" id="{FDA4C35B-6275-4AAC-B014-8AFF2149EF89}"/>
              </a:ext>
            </a:extLst>
          </p:cNvPr>
          <p:cNvSpPr/>
          <p:nvPr/>
        </p:nvSpPr>
        <p:spPr>
          <a:xfrm>
            <a:off x="5643570" y="1500174"/>
            <a:ext cx="171451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5">
              <a:defRPr/>
            </a:pPr>
            <a:r>
              <a:rPr lang="en-GB" sz="2000" dirty="0" smtClean="0">
                <a:solidFill>
                  <a:schemeClr val="bg1"/>
                </a:solidFill>
                <a:latin typeface="Trebuchet MS" pitchFamily="34" charset="0"/>
              </a:rPr>
              <a:t>KARLOVAC</a:t>
            </a:r>
            <a:endParaRPr lang="hr-HR" sz="2000" dirty="0" smtClean="0">
              <a:solidFill>
                <a:schemeClr val="bg1"/>
              </a:solidFill>
              <a:latin typeface="Trebuchet MS" pitchFamily="34" charset="0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00166" y="1500174"/>
            <a:ext cx="4214810" cy="23756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929066"/>
            <a:ext cx="4974688" cy="29289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86446" y="4572008"/>
            <a:ext cx="2600660" cy="2285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86446" y="1500174"/>
            <a:ext cx="3492500" cy="301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Rectangle 10"/>
          <p:cNvSpPr/>
          <p:nvPr/>
        </p:nvSpPr>
        <p:spPr>
          <a:xfrm>
            <a:off x="214282" y="1785926"/>
            <a:ext cx="928459" cy="14773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dirty="0" smtClean="0">
                <a:solidFill>
                  <a:srgbClr val="0070C0"/>
                </a:solidFill>
              </a:rPr>
              <a:t>smog </a:t>
            </a:r>
          </a:p>
          <a:p>
            <a:pPr algn="ctr"/>
            <a:r>
              <a:rPr lang="en-GB" dirty="0" smtClean="0">
                <a:solidFill>
                  <a:srgbClr val="0070C0"/>
                </a:solidFill>
              </a:rPr>
              <a:t>=</a:t>
            </a:r>
          </a:p>
          <a:p>
            <a:pPr algn="ctr"/>
            <a:r>
              <a:rPr lang="en-GB" dirty="0" smtClean="0">
                <a:solidFill>
                  <a:srgbClr val="0070C0"/>
                </a:solidFill>
              </a:rPr>
              <a:t>smoke </a:t>
            </a:r>
          </a:p>
          <a:p>
            <a:pPr algn="ctr"/>
            <a:r>
              <a:rPr lang="en-GB" dirty="0" smtClean="0">
                <a:solidFill>
                  <a:srgbClr val="0070C0"/>
                </a:solidFill>
              </a:rPr>
              <a:t>+ </a:t>
            </a:r>
          </a:p>
          <a:p>
            <a:pPr algn="ctr"/>
            <a:r>
              <a:rPr lang="en-GB" dirty="0" smtClean="0">
                <a:solidFill>
                  <a:srgbClr val="0070C0"/>
                </a:solidFill>
              </a:rPr>
              <a:t>fog</a:t>
            </a:r>
          </a:p>
        </p:txBody>
      </p:sp>
    </p:spTree>
    <p:extLst>
      <p:ext uri="{BB962C8B-B14F-4D97-AF65-F5344CB8AC3E}">
        <p14:creationId xmlns:p14="http://schemas.microsoft.com/office/powerpoint/2010/main" xmlns="" val="611062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utnik 1"/>
          <p:cNvSpPr/>
          <p:nvPr/>
        </p:nvSpPr>
        <p:spPr>
          <a:xfrm>
            <a:off x="395288" y="404813"/>
            <a:ext cx="8748712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GB" sz="2800" i="1" dirty="0" smtClean="0">
                <a:solidFill>
                  <a:schemeClr val="bg2">
                    <a:lumMod val="90000"/>
                  </a:schemeClr>
                </a:solidFill>
                <a:latin typeface="Trebuchet MS" pitchFamily="34" charset="0"/>
              </a:rPr>
              <a:t>BARUN UMJESTO URBANISTA</a:t>
            </a:r>
            <a:endParaRPr lang="hr-HR" sz="2000" i="1" dirty="0">
              <a:solidFill>
                <a:schemeClr val="bg2">
                  <a:lumMod val="90000"/>
                </a:schemeClr>
              </a:solidFill>
              <a:latin typeface="Trebuchet MS" pitchFamily="34" charset="0"/>
            </a:endParaRPr>
          </a:p>
        </p:txBody>
      </p:sp>
      <p:sp>
        <p:nvSpPr>
          <p:cNvPr id="8" name="Pravokutnik 2">
            <a:extLst>
              <a:ext uri="{FF2B5EF4-FFF2-40B4-BE49-F238E27FC236}">
                <a16:creationId xmlns:a16="http://schemas.microsoft.com/office/drawing/2014/main" xmlns="" id="{FDA4C35B-6275-4AAC-B014-8AFF2149EF89}"/>
              </a:ext>
            </a:extLst>
          </p:cNvPr>
          <p:cNvSpPr/>
          <p:nvPr/>
        </p:nvSpPr>
        <p:spPr>
          <a:xfrm>
            <a:off x="142844" y="6357958"/>
            <a:ext cx="171451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5">
              <a:defRPr/>
            </a:pPr>
            <a:r>
              <a:rPr lang="en-GB" sz="2000" dirty="0" smtClean="0">
                <a:solidFill>
                  <a:schemeClr val="bg1"/>
                </a:solidFill>
                <a:latin typeface="Trebuchet MS" pitchFamily="34" charset="0"/>
              </a:rPr>
              <a:t>PALMANOVA</a:t>
            </a:r>
            <a:endParaRPr lang="hr-HR" sz="2000" dirty="0" smtClean="0">
              <a:solidFill>
                <a:schemeClr val="bg1"/>
              </a:solidFill>
              <a:latin typeface="Trebuchet MS" pitchFamily="34" charset="0"/>
            </a:endParaRPr>
          </a:p>
        </p:txBody>
      </p:sp>
      <p:sp>
        <p:nvSpPr>
          <p:cNvPr id="9" name="Pravokutnik 2">
            <a:extLst>
              <a:ext uri="{FF2B5EF4-FFF2-40B4-BE49-F238E27FC236}">
                <a16:creationId xmlns:a16="http://schemas.microsoft.com/office/drawing/2014/main" xmlns="" id="{FDA4C35B-6275-4AAC-B014-8AFF2149EF89}"/>
              </a:ext>
            </a:extLst>
          </p:cNvPr>
          <p:cNvSpPr/>
          <p:nvPr/>
        </p:nvSpPr>
        <p:spPr>
          <a:xfrm>
            <a:off x="5643570" y="1500174"/>
            <a:ext cx="171451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5">
              <a:defRPr/>
            </a:pPr>
            <a:r>
              <a:rPr lang="en-GB" sz="2000" dirty="0" smtClean="0">
                <a:solidFill>
                  <a:schemeClr val="bg1"/>
                </a:solidFill>
                <a:latin typeface="Trebuchet MS" pitchFamily="34" charset="0"/>
              </a:rPr>
              <a:t>KARLOVAC</a:t>
            </a:r>
            <a:endParaRPr lang="hr-HR" sz="2000" dirty="0" smtClean="0">
              <a:solidFill>
                <a:schemeClr val="bg1"/>
              </a:solidFill>
              <a:latin typeface="Trebuchet MS" pitchFamily="34" charset="0"/>
            </a:endParaRPr>
          </a:p>
        </p:txBody>
      </p:sp>
      <p:pic>
        <p:nvPicPr>
          <p:cNvPr id="6148" name="Picture 4" descr="C:\Users\Ivan Cingel\Dropbox\faks\nastupno\hausman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500174"/>
            <a:ext cx="9144000" cy="54864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611062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utnik 1"/>
          <p:cNvSpPr/>
          <p:nvPr/>
        </p:nvSpPr>
        <p:spPr>
          <a:xfrm>
            <a:off x="395288" y="404813"/>
            <a:ext cx="8748712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GB" sz="2800" i="1" dirty="0" smtClean="0">
                <a:solidFill>
                  <a:schemeClr val="bg2">
                    <a:lumMod val="90000"/>
                  </a:schemeClr>
                </a:solidFill>
                <a:latin typeface="Trebuchet MS" pitchFamily="34" charset="0"/>
              </a:rPr>
              <a:t>FORM FOLLOWS FUNCTION</a:t>
            </a:r>
            <a:endParaRPr lang="hr-HR" sz="2000" i="1" dirty="0">
              <a:solidFill>
                <a:schemeClr val="bg2">
                  <a:lumMod val="90000"/>
                </a:schemeClr>
              </a:solidFill>
              <a:latin typeface="Trebuchet MS" pitchFamily="34" charset="0"/>
            </a:endParaRPr>
          </a:p>
        </p:txBody>
      </p:sp>
      <p:sp>
        <p:nvSpPr>
          <p:cNvPr id="8" name="Pravokutnik 2">
            <a:extLst>
              <a:ext uri="{FF2B5EF4-FFF2-40B4-BE49-F238E27FC236}">
                <a16:creationId xmlns:a16="http://schemas.microsoft.com/office/drawing/2014/main" xmlns="" id="{FDA4C35B-6275-4AAC-B014-8AFF2149EF89}"/>
              </a:ext>
            </a:extLst>
          </p:cNvPr>
          <p:cNvSpPr/>
          <p:nvPr/>
        </p:nvSpPr>
        <p:spPr>
          <a:xfrm>
            <a:off x="142844" y="6357958"/>
            <a:ext cx="171451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5">
              <a:defRPr/>
            </a:pPr>
            <a:r>
              <a:rPr lang="en-GB" sz="2000" dirty="0" smtClean="0">
                <a:solidFill>
                  <a:schemeClr val="bg1"/>
                </a:solidFill>
                <a:latin typeface="Trebuchet MS" pitchFamily="34" charset="0"/>
              </a:rPr>
              <a:t>PALMANOVA</a:t>
            </a:r>
            <a:endParaRPr lang="hr-HR" sz="2000" dirty="0" smtClean="0">
              <a:solidFill>
                <a:schemeClr val="bg1"/>
              </a:solidFill>
              <a:latin typeface="Trebuchet MS" pitchFamily="34" charset="0"/>
            </a:endParaRPr>
          </a:p>
        </p:txBody>
      </p:sp>
      <p:sp>
        <p:nvSpPr>
          <p:cNvPr id="9" name="Pravokutnik 2">
            <a:extLst>
              <a:ext uri="{FF2B5EF4-FFF2-40B4-BE49-F238E27FC236}">
                <a16:creationId xmlns:a16="http://schemas.microsoft.com/office/drawing/2014/main" xmlns="" id="{FDA4C35B-6275-4AAC-B014-8AFF2149EF89}"/>
              </a:ext>
            </a:extLst>
          </p:cNvPr>
          <p:cNvSpPr/>
          <p:nvPr/>
        </p:nvSpPr>
        <p:spPr>
          <a:xfrm>
            <a:off x="5643570" y="1500174"/>
            <a:ext cx="171451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5">
              <a:defRPr/>
            </a:pPr>
            <a:r>
              <a:rPr lang="en-GB" sz="2000" dirty="0" smtClean="0">
                <a:solidFill>
                  <a:schemeClr val="bg1"/>
                </a:solidFill>
                <a:latin typeface="Trebuchet MS" pitchFamily="34" charset="0"/>
              </a:rPr>
              <a:t>KARLOVAC</a:t>
            </a:r>
            <a:endParaRPr lang="hr-HR" sz="2000" dirty="0" smtClean="0">
              <a:solidFill>
                <a:schemeClr val="bg1"/>
              </a:solidFill>
              <a:latin typeface="Trebuchet MS" pitchFamily="34" charset="0"/>
            </a:endParaRPr>
          </a:p>
        </p:txBody>
      </p:sp>
      <p:pic>
        <p:nvPicPr>
          <p:cNvPr id="7171" name="Picture 3" descr="C:\Users\Ivan Cingel\Dropbox\faks\nastupno\corbu_han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8938" y="1500174"/>
            <a:ext cx="2715062" cy="1928826"/>
          </a:xfrm>
          <a:prstGeom prst="rect">
            <a:avLst/>
          </a:prstGeom>
          <a:noFill/>
        </p:spPr>
      </p:pic>
      <p:sp>
        <p:nvSpPr>
          <p:cNvPr id="10" name="Pravokutnik 2">
            <a:extLst>
              <a:ext uri="{FF2B5EF4-FFF2-40B4-BE49-F238E27FC236}">
                <a16:creationId xmlns:a16="http://schemas.microsoft.com/office/drawing/2014/main" xmlns="" id="{FDA4C35B-6275-4AAC-B014-8AFF2149EF89}"/>
              </a:ext>
            </a:extLst>
          </p:cNvPr>
          <p:cNvSpPr/>
          <p:nvPr/>
        </p:nvSpPr>
        <p:spPr>
          <a:xfrm>
            <a:off x="3857620" y="1643050"/>
            <a:ext cx="2071702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5">
              <a:defRPr/>
            </a:pPr>
            <a:r>
              <a:rPr lang="en-GB" sz="2000" dirty="0" smtClean="0">
                <a:latin typeface="Trebuchet MS" pitchFamily="34" charset="0"/>
              </a:rPr>
              <a:t>CIAM – </a:t>
            </a:r>
            <a:r>
              <a:rPr lang="en-GB" sz="2000" dirty="0" err="1" smtClean="0">
                <a:latin typeface="Trebuchet MS" pitchFamily="34" charset="0"/>
              </a:rPr>
              <a:t>Atenska</a:t>
            </a:r>
            <a:r>
              <a:rPr lang="en-GB" sz="2000" dirty="0" smtClean="0">
                <a:latin typeface="Trebuchet MS" pitchFamily="34" charset="0"/>
              </a:rPr>
              <a:t> </a:t>
            </a:r>
            <a:r>
              <a:rPr lang="en-GB" sz="2000" dirty="0" err="1" smtClean="0">
                <a:latin typeface="Trebuchet MS" pitchFamily="34" charset="0"/>
              </a:rPr>
              <a:t>povelja</a:t>
            </a:r>
            <a:r>
              <a:rPr lang="en-GB" sz="2000" dirty="0" smtClean="0">
                <a:latin typeface="Trebuchet MS" pitchFamily="34" charset="0"/>
              </a:rPr>
              <a:t>, 1928.</a:t>
            </a:r>
          </a:p>
          <a:p>
            <a:pPr marL="0" lvl="5">
              <a:defRPr/>
            </a:pPr>
            <a:endParaRPr lang="en-GB" sz="2000" dirty="0" smtClean="0">
              <a:latin typeface="Trebuchet MS" pitchFamily="34" charset="0"/>
            </a:endParaRPr>
          </a:p>
          <a:p>
            <a:pPr marL="0" lvl="5">
              <a:defRPr/>
            </a:pPr>
            <a:r>
              <a:rPr lang="en-GB" sz="1600" dirty="0" smtClean="0">
                <a:solidFill>
                  <a:srgbClr val="0070C0"/>
                </a:solidFill>
                <a:latin typeface="Trebuchet MS" pitchFamily="34" charset="0"/>
              </a:rPr>
              <a:t>Le Corbusier:</a:t>
            </a:r>
          </a:p>
          <a:p>
            <a:pPr marL="0" lvl="5">
              <a:defRPr/>
            </a:pPr>
            <a:r>
              <a:rPr lang="en-GB" sz="1600" dirty="0" smtClean="0">
                <a:solidFill>
                  <a:srgbClr val="0070C0"/>
                </a:solidFill>
                <a:latin typeface="Trebuchet MS" pitchFamily="34" charset="0"/>
              </a:rPr>
              <a:t>SRUŠITI PARIZ!</a:t>
            </a:r>
            <a:endParaRPr lang="hr-HR" sz="1600" dirty="0" smtClean="0">
              <a:solidFill>
                <a:srgbClr val="0070C0"/>
              </a:solidFill>
              <a:latin typeface="Trebuchet MS" pitchFamily="34" charset="0"/>
            </a:endParaRPr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500174"/>
            <a:ext cx="3296358" cy="5357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3" name="Picture 5" descr="C:\Users\Ivan Cingel\Dropbox\faks\nastupno\lamele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14678" y="3401929"/>
            <a:ext cx="5929322" cy="345607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611062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utnik 1"/>
          <p:cNvSpPr/>
          <p:nvPr/>
        </p:nvSpPr>
        <p:spPr>
          <a:xfrm>
            <a:off x="395288" y="404813"/>
            <a:ext cx="8748712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GB" sz="2800" i="1" dirty="0" smtClean="0">
                <a:solidFill>
                  <a:schemeClr val="bg2">
                    <a:lumMod val="90000"/>
                  </a:schemeClr>
                </a:solidFill>
                <a:latin typeface="Trebuchet MS" pitchFamily="34" charset="0"/>
              </a:rPr>
              <a:t>FORM FOLLOWS FIASCO</a:t>
            </a:r>
            <a:endParaRPr lang="hr-HR" sz="2000" i="1" dirty="0">
              <a:solidFill>
                <a:schemeClr val="bg2">
                  <a:lumMod val="90000"/>
                </a:schemeClr>
              </a:solidFill>
              <a:latin typeface="Trebuchet MS" pitchFamily="34" charset="0"/>
            </a:endParaRPr>
          </a:p>
        </p:txBody>
      </p:sp>
      <p:sp>
        <p:nvSpPr>
          <p:cNvPr id="8" name="Pravokutnik 2">
            <a:extLst>
              <a:ext uri="{FF2B5EF4-FFF2-40B4-BE49-F238E27FC236}">
                <a16:creationId xmlns:a16="http://schemas.microsoft.com/office/drawing/2014/main" xmlns="" id="{FDA4C35B-6275-4AAC-B014-8AFF2149EF89}"/>
              </a:ext>
            </a:extLst>
          </p:cNvPr>
          <p:cNvSpPr/>
          <p:nvPr/>
        </p:nvSpPr>
        <p:spPr>
          <a:xfrm>
            <a:off x="142844" y="6357958"/>
            <a:ext cx="171451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5">
              <a:defRPr/>
            </a:pPr>
            <a:r>
              <a:rPr lang="en-GB" sz="2000" dirty="0" smtClean="0">
                <a:solidFill>
                  <a:schemeClr val="bg1"/>
                </a:solidFill>
                <a:latin typeface="Trebuchet MS" pitchFamily="34" charset="0"/>
              </a:rPr>
              <a:t>PALMANOVA</a:t>
            </a:r>
            <a:endParaRPr lang="hr-HR" sz="2000" dirty="0" smtClean="0">
              <a:solidFill>
                <a:schemeClr val="bg1"/>
              </a:solidFill>
              <a:latin typeface="Trebuchet MS" pitchFamily="34" charset="0"/>
            </a:endParaRPr>
          </a:p>
        </p:txBody>
      </p:sp>
      <p:sp>
        <p:nvSpPr>
          <p:cNvPr id="9" name="Pravokutnik 2">
            <a:extLst>
              <a:ext uri="{FF2B5EF4-FFF2-40B4-BE49-F238E27FC236}">
                <a16:creationId xmlns:a16="http://schemas.microsoft.com/office/drawing/2014/main" xmlns="" id="{FDA4C35B-6275-4AAC-B014-8AFF2149EF89}"/>
              </a:ext>
            </a:extLst>
          </p:cNvPr>
          <p:cNvSpPr/>
          <p:nvPr/>
        </p:nvSpPr>
        <p:spPr>
          <a:xfrm>
            <a:off x="5643570" y="1500174"/>
            <a:ext cx="171451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5">
              <a:defRPr/>
            </a:pPr>
            <a:r>
              <a:rPr lang="en-GB" sz="2000" dirty="0" smtClean="0">
                <a:solidFill>
                  <a:schemeClr val="bg1"/>
                </a:solidFill>
                <a:latin typeface="Trebuchet MS" pitchFamily="34" charset="0"/>
              </a:rPr>
              <a:t>KARLOVAC</a:t>
            </a:r>
            <a:endParaRPr lang="hr-HR" sz="2000" dirty="0" smtClean="0">
              <a:solidFill>
                <a:schemeClr val="bg1"/>
              </a:solidFill>
              <a:latin typeface="Trebuchet MS" pitchFamily="34" charset="0"/>
            </a:endParaRPr>
          </a:p>
        </p:txBody>
      </p:sp>
      <p:pic>
        <p:nvPicPr>
          <p:cNvPr id="8196" name="Picture 4" descr="C:\Users\Ivan Cingel\Dropbox\faks\nastupno\unit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1500175"/>
            <a:ext cx="4327102" cy="3786214"/>
          </a:xfrm>
          <a:prstGeom prst="rect">
            <a:avLst/>
          </a:prstGeom>
          <a:noFill/>
        </p:spPr>
      </p:pic>
      <p:pic>
        <p:nvPicPr>
          <p:cNvPr id="8197" name="Picture 5" descr="C:\Users\Ivan Cingel\Dropbox\faks\nastupno\uffizzi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81496" y="3286123"/>
            <a:ext cx="4762503" cy="3571877"/>
          </a:xfrm>
          <a:prstGeom prst="rect">
            <a:avLst/>
          </a:prstGeom>
          <a:noFill/>
        </p:spPr>
      </p:pic>
      <p:pic>
        <p:nvPicPr>
          <p:cNvPr id="8198" name="Picture 6" descr="C:\Users\Ivan Cingel\Dropbox\faks\nastupno\FFF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74000" y="1500174"/>
            <a:ext cx="1293812" cy="1695450"/>
          </a:xfrm>
          <a:prstGeom prst="rect">
            <a:avLst/>
          </a:prstGeom>
          <a:noFill/>
        </p:spPr>
      </p:pic>
      <p:sp>
        <p:nvSpPr>
          <p:cNvPr id="12" name="Pravokutnik 2">
            <a:extLst>
              <a:ext uri="{FF2B5EF4-FFF2-40B4-BE49-F238E27FC236}">
                <a16:creationId xmlns:a16="http://schemas.microsoft.com/office/drawing/2014/main" xmlns="" id="{FDA4C35B-6275-4AAC-B014-8AFF2149EF89}"/>
              </a:ext>
            </a:extLst>
          </p:cNvPr>
          <p:cNvSpPr/>
          <p:nvPr/>
        </p:nvSpPr>
        <p:spPr>
          <a:xfrm>
            <a:off x="142844" y="5349895"/>
            <a:ext cx="228601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5">
              <a:defRPr/>
            </a:pPr>
            <a:r>
              <a:rPr lang="en-GB" sz="2000" dirty="0" smtClean="0">
                <a:latin typeface="Trebuchet MS" pitchFamily="34" charset="0"/>
              </a:rPr>
              <a:t>“STRADAFOBIJA”</a:t>
            </a:r>
          </a:p>
        </p:txBody>
      </p:sp>
    </p:spTree>
    <p:extLst>
      <p:ext uri="{BB962C8B-B14F-4D97-AF65-F5344CB8AC3E}">
        <p14:creationId xmlns:p14="http://schemas.microsoft.com/office/powerpoint/2010/main" xmlns="" val="611062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utnik 1"/>
          <p:cNvSpPr/>
          <p:nvPr/>
        </p:nvSpPr>
        <p:spPr>
          <a:xfrm>
            <a:off x="395288" y="404813"/>
            <a:ext cx="8748712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GB" sz="2800" i="1" dirty="0" smtClean="0">
                <a:solidFill>
                  <a:schemeClr val="bg2">
                    <a:lumMod val="90000"/>
                  </a:schemeClr>
                </a:solidFill>
                <a:latin typeface="Trebuchet MS" pitchFamily="34" charset="0"/>
              </a:rPr>
              <a:t>GENERIČKI POST-URBANI GRAD</a:t>
            </a:r>
            <a:endParaRPr lang="hr-HR" sz="2000" i="1" dirty="0">
              <a:solidFill>
                <a:schemeClr val="bg2">
                  <a:lumMod val="90000"/>
                </a:schemeClr>
              </a:solidFill>
              <a:latin typeface="Trebuchet MS" pitchFamily="34" charset="0"/>
            </a:endParaRPr>
          </a:p>
        </p:txBody>
      </p:sp>
      <p:sp>
        <p:nvSpPr>
          <p:cNvPr id="8" name="Pravokutnik 2">
            <a:extLst>
              <a:ext uri="{FF2B5EF4-FFF2-40B4-BE49-F238E27FC236}">
                <a16:creationId xmlns:a16="http://schemas.microsoft.com/office/drawing/2014/main" xmlns="" id="{FDA4C35B-6275-4AAC-B014-8AFF2149EF89}"/>
              </a:ext>
            </a:extLst>
          </p:cNvPr>
          <p:cNvSpPr/>
          <p:nvPr/>
        </p:nvSpPr>
        <p:spPr>
          <a:xfrm>
            <a:off x="142844" y="6357958"/>
            <a:ext cx="171451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5">
              <a:defRPr/>
            </a:pPr>
            <a:r>
              <a:rPr lang="en-GB" sz="2000" dirty="0" smtClean="0">
                <a:solidFill>
                  <a:schemeClr val="bg1"/>
                </a:solidFill>
                <a:latin typeface="Trebuchet MS" pitchFamily="34" charset="0"/>
              </a:rPr>
              <a:t>PALMANOVA</a:t>
            </a:r>
            <a:endParaRPr lang="hr-HR" sz="2000" dirty="0" smtClean="0">
              <a:solidFill>
                <a:schemeClr val="bg1"/>
              </a:solidFill>
              <a:latin typeface="Trebuchet MS" pitchFamily="34" charset="0"/>
            </a:endParaRPr>
          </a:p>
        </p:txBody>
      </p:sp>
      <p:sp>
        <p:nvSpPr>
          <p:cNvPr id="9" name="Pravokutnik 2">
            <a:extLst>
              <a:ext uri="{FF2B5EF4-FFF2-40B4-BE49-F238E27FC236}">
                <a16:creationId xmlns:a16="http://schemas.microsoft.com/office/drawing/2014/main" xmlns="" id="{FDA4C35B-6275-4AAC-B014-8AFF2149EF89}"/>
              </a:ext>
            </a:extLst>
          </p:cNvPr>
          <p:cNvSpPr/>
          <p:nvPr/>
        </p:nvSpPr>
        <p:spPr>
          <a:xfrm>
            <a:off x="5643570" y="1500174"/>
            <a:ext cx="171451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5">
              <a:defRPr/>
            </a:pPr>
            <a:r>
              <a:rPr lang="en-GB" sz="2000" dirty="0" smtClean="0">
                <a:solidFill>
                  <a:schemeClr val="bg1"/>
                </a:solidFill>
                <a:latin typeface="Trebuchet MS" pitchFamily="34" charset="0"/>
              </a:rPr>
              <a:t>KARLOVAC</a:t>
            </a:r>
            <a:endParaRPr lang="hr-HR" sz="2000" dirty="0" smtClean="0">
              <a:solidFill>
                <a:schemeClr val="bg1"/>
              </a:solidFill>
              <a:latin typeface="Trebuchet MS" pitchFamily="34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500174"/>
            <a:ext cx="9144000" cy="46908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071942"/>
            <a:ext cx="9144000" cy="378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Pravokutnik 2">
            <a:extLst>
              <a:ext uri="{FF2B5EF4-FFF2-40B4-BE49-F238E27FC236}">
                <a16:creationId xmlns:a16="http://schemas.microsoft.com/office/drawing/2014/main" xmlns="" id="{FDA4C35B-6275-4AAC-B014-8AFF2149EF89}"/>
              </a:ext>
            </a:extLst>
          </p:cNvPr>
          <p:cNvSpPr/>
          <p:nvPr/>
        </p:nvSpPr>
        <p:spPr>
          <a:xfrm>
            <a:off x="214282" y="3500438"/>
            <a:ext cx="35719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5">
              <a:defRPr/>
            </a:pPr>
            <a:r>
              <a:rPr lang="en-GB" sz="2000" dirty="0" smtClean="0">
                <a:solidFill>
                  <a:schemeClr val="bg1"/>
                </a:solidFill>
                <a:latin typeface="Trebuchet MS" pitchFamily="34" charset="0"/>
              </a:rPr>
              <a:t>“JUNKSPACE” (</a:t>
            </a:r>
            <a:r>
              <a:rPr lang="en-GB" sz="2000" dirty="0" err="1" smtClean="0">
                <a:solidFill>
                  <a:schemeClr val="bg1"/>
                </a:solidFill>
                <a:latin typeface="Trebuchet MS" pitchFamily="34" charset="0"/>
              </a:rPr>
              <a:t>Rem</a:t>
            </a:r>
            <a:r>
              <a:rPr lang="en-GB" sz="2000" dirty="0" smtClean="0">
                <a:solidFill>
                  <a:schemeClr val="bg1"/>
                </a:solidFill>
                <a:latin typeface="Trebuchet MS" pitchFamily="34" charset="0"/>
              </a:rPr>
              <a:t> </a:t>
            </a:r>
            <a:r>
              <a:rPr lang="en-GB" sz="2000" dirty="0" err="1" smtClean="0">
                <a:solidFill>
                  <a:schemeClr val="bg1"/>
                </a:solidFill>
                <a:latin typeface="Trebuchet MS" pitchFamily="34" charset="0"/>
              </a:rPr>
              <a:t>Koolhaas</a:t>
            </a:r>
            <a:r>
              <a:rPr lang="en-GB" sz="2000" dirty="0" smtClean="0">
                <a:solidFill>
                  <a:schemeClr val="bg1"/>
                </a:solidFill>
                <a:latin typeface="Trebuchet MS" pitchFamily="34" charset="0"/>
              </a:rPr>
              <a:t>)</a:t>
            </a:r>
            <a:endParaRPr lang="hr-HR" sz="2000" dirty="0" smtClean="0">
              <a:solidFill>
                <a:schemeClr val="bg1"/>
              </a:solidFill>
              <a:latin typeface="Trebuchet MS" pitchFamily="34" charset="0"/>
            </a:endParaRPr>
          </a:p>
        </p:txBody>
      </p:sp>
      <p:sp>
        <p:nvSpPr>
          <p:cNvPr id="11" name="Pravokutnik 2">
            <a:extLst>
              <a:ext uri="{FF2B5EF4-FFF2-40B4-BE49-F238E27FC236}">
                <a16:creationId xmlns:a16="http://schemas.microsoft.com/office/drawing/2014/main" xmlns="" id="{FDA4C35B-6275-4AAC-B014-8AFF2149EF89}"/>
              </a:ext>
            </a:extLst>
          </p:cNvPr>
          <p:cNvSpPr/>
          <p:nvPr/>
        </p:nvSpPr>
        <p:spPr>
          <a:xfrm>
            <a:off x="285720" y="6215082"/>
            <a:ext cx="857256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5">
              <a:defRPr/>
            </a:pPr>
            <a:r>
              <a:rPr lang="en-GB" sz="2000" dirty="0" smtClean="0">
                <a:solidFill>
                  <a:schemeClr val="bg1"/>
                </a:solidFill>
                <a:latin typeface="Trebuchet MS" pitchFamily="34" charset="0"/>
              </a:rPr>
              <a:t>ZAMAGLJENJE RAZLIKE IZMEĐU CENTRA I LEDINE</a:t>
            </a:r>
            <a:endParaRPr lang="hr-HR" sz="2000" dirty="0" smtClean="0">
              <a:solidFill>
                <a:schemeClr val="bg1"/>
              </a:solidFill>
              <a:latin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11062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utnik 1"/>
          <p:cNvSpPr/>
          <p:nvPr/>
        </p:nvSpPr>
        <p:spPr>
          <a:xfrm>
            <a:off x="395288" y="404813"/>
            <a:ext cx="8748712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GB" sz="2800" i="1" dirty="0" smtClean="0">
                <a:solidFill>
                  <a:schemeClr val="bg2">
                    <a:lumMod val="90000"/>
                  </a:schemeClr>
                </a:solidFill>
                <a:latin typeface="Trebuchet MS" pitchFamily="34" charset="0"/>
              </a:rPr>
              <a:t>KOLIJEVKE CIVILIZACIJE</a:t>
            </a:r>
            <a:endParaRPr lang="hr-HR" sz="2000" i="1" dirty="0">
              <a:solidFill>
                <a:schemeClr val="bg2">
                  <a:lumMod val="90000"/>
                </a:schemeClr>
              </a:solidFill>
              <a:latin typeface="Trebuchet MS" pitchFamily="34" charset="0"/>
            </a:endParaRPr>
          </a:p>
        </p:txBody>
      </p:sp>
      <p:sp>
        <p:nvSpPr>
          <p:cNvPr id="10" name="Pravokutnik 2">
            <a:extLst>
              <a:ext uri="{FF2B5EF4-FFF2-40B4-BE49-F238E27FC236}">
                <a16:creationId xmlns:a16="http://schemas.microsoft.com/office/drawing/2014/main" xmlns="" id="{FDA4C35B-6275-4AAC-B014-8AFF2149EF89}"/>
              </a:ext>
            </a:extLst>
          </p:cNvPr>
          <p:cNvSpPr/>
          <p:nvPr/>
        </p:nvSpPr>
        <p:spPr>
          <a:xfrm>
            <a:off x="6357950" y="1643050"/>
            <a:ext cx="2714644" cy="50013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5">
              <a:defRPr/>
            </a:pPr>
            <a:r>
              <a:rPr lang="hr-HR" sz="1600" dirty="0" smtClean="0">
                <a:latin typeface="Trebuchet MS" pitchFamily="34" charset="0"/>
              </a:rPr>
              <a:t>dolina Nila</a:t>
            </a:r>
            <a:r>
              <a:rPr lang="hr-HR" sz="1600" dirty="0" smtClean="0">
                <a:solidFill>
                  <a:srgbClr val="0070C0"/>
                </a:solidFill>
                <a:latin typeface="Trebuchet MS" pitchFamily="34" charset="0"/>
              </a:rPr>
              <a:t>: prve stalne naseobine (Merimda, Beni Salan, El Faiyum, El Hatar…)</a:t>
            </a:r>
            <a:endParaRPr lang="en-GB" sz="1600" dirty="0" smtClean="0">
              <a:solidFill>
                <a:srgbClr val="0070C0"/>
              </a:solidFill>
              <a:latin typeface="Trebuchet MS" pitchFamily="34" charset="0"/>
            </a:endParaRPr>
          </a:p>
          <a:p>
            <a:pPr marL="0" lvl="5">
              <a:spcBef>
                <a:spcPts val="600"/>
              </a:spcBef>
              <a:defRPr/>
            </a:pPr>
            <a:r>
              <a:rPr lang="hr-HR" sz="1600" dirty="0" smtClean="0">
                <a:latin typeface="Trebuchet MS" pitchFamily="34" charset="0"/>
              </a:rPr>
              <a:t>brdski Kurdistan</a:t>
            </a:r>
            <a:r>
              <a:rPr lang="hr-HR" sz="1600" dirty="0" smtClean="0">
                <a:solidFill>
                  <a:srgbClr val="0070C0"/>
                </a:solidFill>
                <a:latin typeface="Trebuchet MS" pitchFamily="34" charset="0"/>
              </a:rPr>
              <a:t>: prva sela na bazi agrikulture (Tepe Siyalk, Tell Arpašia, </a:t>
            </a:r>
            <a:r>
              <a:rPr lang="en-GB" sz="1600" dirty="0" smtClean="0">
                <a:solidFill>
                  <a:srgbClr val="0070C0"/>
                </a:solidFill>
                <a:latin typeface="Trebuchet MS" pitchFamily="34" charset="0"/>
              </a:rPr>
              <a:t>Tell </a:t>
            </a:r>
            <a:r>
              <a:rPr lang="hr-HR" sz="1600" dirty="0" smtClean="0">
                <a:solidFill>
                  <a:srgbClr val="0070C0"/>
                </a:solidFill>
                <a:latin typeface="Trebuchet MS" pitchFamily="34" charset="0"/>
              </a:rPr>
              <a:t>Hassuna, Tepe Gawra…)</a:t>
            </a:r>
            <a:endParaRPr lang="en-GB" sz="1600" dirty="0" smtClean="0">
              <a:solidFill>
                <a:srgbClr val="0070C0"/>
              </a:solidFill>
              <a:latin typeface="Trebuchet MS" pitchFamily="34" charset="0"/>
            </a:endParaRPr>
          </a:p>
          <a:p>
            <a:pPr marL="0" lvl="5">
              <a:spcBef>
                <a:spcPts val="600"/>
              </a:spcBef>
              <a:spcAft>
                <a:spcPts val="600"/>
              </a:spcAft>
              <a:defRPr/>
            </a:pPr>
            <a:r>
              <a:rPr lang="hr-HR" sz="1600" dirty="0" smtClean="0">
                <a:latin typeface="Trebuchet MS" pitchFamily="34" charset="0"/>
              </a:rPr>
              <a:t>Anatolija: </a:t>
            </a:r>
            <a:r>
              <a:rPr lang="hr-HR" sz="1600" dirty="0" smtClean="0">
                <a:solidFill>
                  <a:srgbClr val="0070C0"/>
                </a:solidFill>
                <a:latin typeface="Trebuchet MS" pitchFamily="34" charset="0"/>
              </a:rPr>
              <a:t>prva </a:t>
            </a:r>
            <a:r>
              <a:rPr lang="en-GB" sz="1600" dirty="0" smtClean="0">
                <a:solidFill>
                  <a:srgbClr val="0070C0"/>
                </a:solidFill>
                <a:latin typeface="Trebuchet MS" pitchFamily="34" charset="0"/>
              </a:rPr>
              <a:t>gust</a:t>
            </a:r>
            <a:r>
              <a:rPr lang="hr-HR" sz="1600" dirty="0" smtClean="0">
                <a:solidFill>
                  <a:srgbClr val="0070C0"/>
                </a:solidFill>
                <a:latin typeface="Trebuchet MS" pitchFamily="34" charset="0"/>
              </a:rPr>
              <a:t>a </a:t>
            </a:r>
            <a:r>
              <a:rPr lang="en-GB" sz="1600" dirty="0" err="1" smtClean="0">
                <a:solidFill>
                  <a:srgbClr val="0070C0"/>
                </a:solidFill>
                <a:latin typeface="Trebuchet MS" pitchFamily="34" charset="0"/>
              </a:rPr>
              <a:t>i</a:t>
            </a:r>
            <a:r>
              <a:rPr lang="hr-HR" sz="1600" dirty="0" smtClean="0">
                <a:solidFill>
                  <a:srgbClr val="0070C0"/>
                </a:solidFill>
                <a:latin typeface="Trebuchet MS" pitchFamily="34" charset="0"/>
              </a:rPr>
              <a:t> monolitna</a:t>
            </a:r>
            <a:r>
              <a:rPr lang="en-GB" sz="1600" dirty="0" smtClean="0">
                <a:solidFill>
                  <a:srgbClr val="0070C0"/>
                </a:solidFill>
                <a:latin typeface="Trebuchet MS" pitchFamily="34" charset="0"/>
              </a:rPr>
              <a:t>, </a:t>
            </a:r>
            <a:r>
              <a:rPr lang="en-GB" sz="1600" dirty="0" err="1" smtClean="0">
                <a:solidFill>
                  <a:srgbClr val="0070C0"/>
                </a:solidFill>
                <a:latin typeface="Trebuchet MS" pitchFamily="34" charset="0"/>
              </a:rPr>
              <a:t>protourbana</a:t>
            </a:r>
            <a:r>
              <a:rPr lang="hr-HR" sz="1600" dirty="0" smtClean="0">
                <a:solidFill>
                  <a:srgbClr val="0070C0"/>
                </a:solidFill>
                <a:latin typeface="Trebuchet MS" pitchFamily="34" charset="0"/>
              </a:rPr>
              <a:t> aglomeracija</a:t>
            </a:r>
            <a:r>
              <a:rPr lang="en-GB" sz="1600" dirty="0" smtClean="0">
                <a:solidFill>
                  <a:srgbClr val="0070C0"/>
                </a:solidFill>
                <a:latin typeface="Trebuchet MS" pitchFamily="34" charset="0"/>
              </a:rPr>
              <a:t> (</a:t>
            </a:r>
            <a:r>
              <a:rPr lang="en-GB" sz="1600" dirty="0" err="1" smtClean="0">
                <a:solidFill>
                  <a:srgbClr val="0070C0"/>
                </a:solidFill>
                <a:latin typeface="Trebuchet MS" pitchFamily="34" charset="0"/>
              </a:rPr>
              <a:t>Çatalhöyük</a:t>
            </a:r>
            <a:r>
              <a:rPr lang="en-GB" sz="1600" dirty="0" smtClean="0">
                <a:solidFill>
                  <a:srgbClr val="0070C0"/>
                </a:solidFill>
                <a:latin typeface="Trebuchet MS" pitchFamily="34" charset="0"/>
              </a:rPr>
              <a:t>)</a:t>
            </a:r>
          </a:p>
          <a:p>
            <a:pPr marL="0" lvl="5">
              <a:defRPr/>
            </a:pPr>
            <a:r>
              <a:rPr lang="en-GB" sz="1600" dirty="0" err="1" smtClean="0">
                <a:latin typeface="Trebuchet MS" pitchFamily="34" charset="0"/>
              </a:rPr>
              <a:t>Palestina</a:t>
            </a:r>
            <a:r>
              <a:rPr lang="en-GB" sz="1600" dirty="0" smtClean="0">
                <a:latin typeface="Trebuchet MS" pitchFamily="34" charset="0"/>
              </a:rPr>
              <a:t>: </a:t>
            </a:r>
            <a:r>
              <a:rPr lang="en-GB" sz="1600" dirty="0" err="1" smtClean="0">
                <a:solidFill>
                  <a:srgbClr val="0070C0"/>
                </a:solidFill>
                <a:latin typeface="Trebuchet MS" pitchFamily="34" charset="0"/>
              </a:rPr>
              <a:t>prva</a:t>
            </a:r>
            <a:r>
              <a:rPr lang="en-GB" sz="1600" dirty="0" smtClean="0">
                <a:solidFill>
                  <a:srgbClr val="0070C0"/>
                </a:solidFill>
                <a:latin typeface="Trebuchet MS" pitchFamily="34" charset="0"/>
              </a:rPr>
              <a:t> </a:t>
            </a:r>
            <a:r>
              <a:rPr lang="en-GB" sz="1600" dirty="0" err="1" smtClean="0">
                <a:solidFill>
                  <a:srgbClr val="0070C0"/>
                </a:solidFill>
                <a:latin typeface="Trebuchet MS" pitchFamily="34" charset="0"/>
              </a:rPr>
              <a:t>utvrđena</a:t>
            </a:r>
            <a:r>
              <a:rPr lang="en-GB" sz="1600" dirty="0" smtClean="0">
                <a:solidFill>
                  <a:srgbClr val="0070C0"/>
                </a:solidFill>
                <a:latin typeface="Trebuchet MS" pitchFamily="34" charset="0"/>
              </a:rPr>
              <a:t> </a:t>
            </a:r>
            <a:r>
              <a:rPr lang="en-GB" sz="1600" dirty="0" err="1" smtClean="0">
                <a:solidFill>
                  <a:srgbClr val="0070C0"/>
                </a:solidFill>
                <a:latin typeface="Trebuchet MS" pitchFamily="34" charset="0"/>
              </a:rPr>
              <a:t>urbana</a:t>
            </a:r>
            <a:r>
              <a:rPr lang="en-GB" sz="1600" dirty="0" smtClean="0">
                <a:solidFill>
                  <a:srgbClr val="0070C0"/>
                </a:solidFill>
                <a:latin typeface="Trebuchet MS" pitchFamily="34" charset="0"/>
              </a:rPr>
              <a:t> </a:t>
            </a:r>
            <a:r>
              <a:rPr lang="en-GB" sz="1600" dirty="0" err="1" smtClean="0">
                <a:solidFill>
                  <a:srgbClr val="0070C0"/>
                </a:solidFill>
                <a:latin typeface="Trebuchet MS" pitchFamily="34" charset="0"/>
              </a:rPr>
              <a:t>aglomeracija</a:t>
            </a:r>
            <a:r>
              <a:rPr lang="en-GB" sz="1600" dirty="0" smtClean="0">
                <a:solidFill>
                  <a:srgbClr val="0070C0"/>
                </a:solidFill>
                <a:latin typeface="Trebuchet MS" pitchFamily="34" charset="0"/>
              </a:rPr>
              <a:t> (</a:t>
            </a:r>
            <a:r>
              <a:rPr lang="en-GB" sz="1600" dirty="0" err="1" smtClean="0">
                <a:solidFill>
                  <a:srgbClr val="0070C0"/>
                </a:solidFill>
                <a:latin typeface="Trebuchet MS" pitchFamily="34" charset="0"/>
              </a:rPr>
              <a:t>Jerihon</a:t>
            </a:r>
            <a:r>
              <a:rPr lang="en-GB" sz="1600" dirty="0" smtClean="0">
                <a:solidFill>
                  <a:srgbClr val="0070C0"/>
                </a:solidFill>
                <a:latin typeface="Trebuchet MS" pitchFamily="34" charset="0"/>
              </a:rPr>
              <a:t>)</a:t>
            </a:r>
          </a:p>
          <a:p>
            <a:pPr marL="0" lvl="5">
              <a:defRPr/>
            </a:pPr>
            <a:endParaRPr lang="en-GB" sz="1600" dirty="0" smtClean="0">
              <a:solidFill>
                <a:srgbClr val="0070C0"/>
              </a:solidFill>
              <a:latin typeface="Trebuchet MS" pitchFamily="34" charset="0"/>
            </a:endParaRPr>
          </a:p>
          <a:p>
            <a:pPr marL="0" lvl="5">
              <a:defRPr/>
            </a:pPr>
            <a:endParaRPr lang="en-GB" sz="1600" dirty="0" smtClean="0">
              <a:solidFill>
                <a:srgbClr val="0070C0"/>
              </a:solidFill>
              <a:latin typeface="Trebuchet MS" pitchFamily="34" charset="0"/>
            </a:endParaRPr>
          </a:p>
          <a:p>
            <a:pPr marL="0" lvl="5">
              <a:defRPr/>
            </a:pPr>
            <a:r>
              <a:rPr lang="en-GB" sz="1600" dirty="0" err="1" smtClean="0">
                <a:latin typeface="Trebuchet MS" pitchFamily="34" charset="0"/>
              </a:rPr>
              <a:t>Tesalija</a:t>
            </a:r>
            <a:r>
              <a:rPr lang="en-GB" sz="1600" dirty="0" smtClean="0">
                <a:latin typeface="Trebuchet MS" pitchFamily="34" charset="0"/>
              </a:rPr>
              <a:t>: </a:t>
            </a:r>
            <a:r>
              <a:rPr lang="en-GB" sz="1600" dirty="0" err="1" smtClean="0">
                <a:solidFill>
                  <a:srgbClr val="0070C0"/>
                </a:solidFill>
                <a:latin typeface="Trebuchet MS" pitchFamily="34" charset="0"/>
              </a:rPr>
              <a:t>najstarije</a:t>
            </a:r>
            <a:r>
              <a:rPr lang="en-GB" sz="1600" dirty="0" smtClean="0">
                <a:solidFill>
                  <a:srgbClr val="0070C0"/>
                </a:solidFill>
                <a:latin typeface="Trebuchet MS" pitchFamily="34" charset="0"/>
              </a:rPr>
              <a:t> </a:t>
            </a:r>
            <a:r>
              <a:rPr lang="en-GB" sz="1600" dirty="0" err="1" smtClean="0">
                <a:solidFill>
                  <a:srgbClr val="0070C0"/>
                </a:solidFill>
                <a:latin typeface="Trebuchet MS" pitchFamily="34" charset="0"/>
              </a:rPr>
              <a:t>akropole</a:t>
            </a:r>
            <a:r>
              <a:rPr lang="en-GB" sz="1600" dirty="0" smtClean="0">
                <a:solidFill>
                  <a:srgbClr val="0070C0"/>
                </a:solidFill>
                <a:latin typeface="Trebuchet MS" pitchFamily="34" charset="0"/>
              </a:rPr>
              <a:t> s </a:t>
            </a:r>
            <a:r>
              <a:rPr lang="en-GB" sz="1600" dirty="0" err="1" smtClean="0">
                <a:solidFill>
                  <a:srgbClr val="0070C0"/>
                </a:solidFill>
                <a:latin typeface="Trebuchet MS" pitchFamily="34" charset="0"/>
              </a:rPr>
              <a:t>megaronima</a:t>
            </a:r>
            <a:r>
              <a:rPr lang="en-GB" sz="1600" dirty="0" smtClean="0">
                <a:solidFill>
                  <a:srgbClr val="0070C0"/>
                </a:solidFill>
                <a:latin typeface="Trebuchet MS" pitchFamily="34" charset="0"/>
              </a:rPr>
              <a:t> (</a:t>
            </a:r>
            <a:r>
              <a:rPr lang="en-GB" sz="1600" dirty="0" err="1" smtClean="0">
                <a:solidFill>
                  <a:srgbClr val="0070C0"/>
                </a:solidFill>
                <a:latin typeface="Trebuchet MS" pitchFamily="34" charset="0"/>
              </a:rPr>
              <a:t>Seksto</a:t>
            </a:r>
            <a:r>
              <a:rPr lang="en-GB" sz="1600" dirty="0" smtClean="0">
                <a:solidFill>
                  <a:srgbClr val="0070C0"/>
                </a:solidFill>
                <a:latin typeface="Trebuchet MS" pitchFamily="34" charset="0"/>
              </a:rPr>
              <a:t>, </a:t>
            </a:r>
            <a:r>
              <a:rPr lang="en-GB" sz="1600" dirty="0" err="1" smtClean="0">
                <a:solidFill>
                  <a:srgbClr val="0070C0"/>
                </a:solidFill>
                <a:latin typeface="Trebuchet MS" pitchFamily="34" charset="0"/>
              </a:rPr>
              <a:t>Dimini</a:t>
            </a:r>
            <a:r>
              <a:rPr lang="en-GB" sz="1600" dirty="0" smtClean="0">
                <a:solidFill>
                  <a:srgbClr val="0070C0"/>
                </a:solidFill>
                <a:latin typeface="Trebuchet MS" pitchFamily="34" charset="0"/>
              </a:rPr>
              <a:t>)</a:t>
            </a:r>
            <a:endParaRPr lang="hr-HR" sz="1600" dirty="0">
              <a:solidFill>
                <a:srgbClr val="0070C0"/>
              </a:solidFill>
              <a:latin typeface="Trebuchet MS" pitchFamily="34" charset="0"/>
            </a:endParaRPr>
          </a:p>
        </p:txBody>
      </p:sp>
      <p:sp>
        <p:nvSpPr>
          <p:cNvPr id="5" name="Pravokutnik 2">
            <a:extLst>
              <a:ext uri="{FF2B5EF4-FFF2-40B4-BE49-F238E27FC236}">
                <a16:creationId xmlns:a16="http://schemas.microsoft.com/office/drawing/2014/main" xmlns="" id="{FDA4C35B-6275-4AAC-B014-8AFF2149EF89}"/>
              </a:ext>
            </a:extLst>
          </p:cNvPr>
          <p:cNvSpPr/>
          <p:nvPr/>
        </p:nvSpPr>
        <p:spPr>
          <a:xfrm>
            <a:off x="142844" y="1643050"/>
            <a:ext cx="171451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5">
              <a:defRPr/>
            </a:pPr>
            <a:r>
              <a:rPr lang="en-GB" sz="1600" dirty="0" smtClean="0">
                <a:latin typeface="Trebuchet MS" pitchFamily="34" charset="0"/>
              </a:rPr>
              <a:t>LEPENSKI VIR: </a:t>
            </a:r>
            <a:r>
              <a:rPr lang="hr-HR" sz="1600" dirty="0" smtClean="0">
                <a:solidFill>
                  <a:srgbClr val="0070C0"/>
                </a:solidFill>
                <a:latin typeface="Trebuchet MS" pitchFamily="34" charset="0"/>
              </a:rPr>
              <a:t>najstarije stalno </a:t>
            </a:r>
            <a:r>
              <a:rPr lang="en-GB" sz="1600" dirty="0" err="1" smtClean="0">
                <a:solidFill>
                  <a:srgbClr val="0070C0"/>
                </a:solidFill>
                <a:latin typeface="Trebuchet MS" pitchFamily="34" charset="0"/>
              </a:rPr>
              <a:t>i</a:t>
            </a:r>
            <a:r>
              <a:rPr lang="hr-HR" sz="1600" dirty="0" smtClean="0">
                <a:solidFill>
                  <a:srgbClr val="0070C0"/>
                </a:solidFill>
                <a:latin typeface="Trebuchet MS" pitchFamily="34" charset="0"/>
              </a:rPr>
              <a:t> plani</a:t>
            </a:r>
            <a:r>
              <a:rPr lang="en-GB" sz="1600" dirty="0" err="1" smtClean="0">
                <a:solidFill>
                  <a:srgbClr val="0070C0"/>
                </a:solidFill>
                <a:latin typeface="Trebuchet MS" pitchFamily="34" charset="0"/>
              </a:rPr>
              <a:t>rano</a:t>
            </a:r>
            <a:r>
              <a:rPr lang="en-GB" sz="1600" dirty="0" smtClean="0">
                <a:solidFill>
                  <a:srgbClr val="0070C0"/>
                </a:solidFill>
                <a:latin typeface="Trebuchet MS" pitchFamily="34" charset="0"/>
              </a:rPr>
              <a:t> </a:t>
            </a:r>
            <a:r>
              <a:rPr lang="en-GB" sz="1600" dirty="0" err="1" smtClean="0">
                <a:solidFill>
                  <a:srgbClr val="0070C0"/>
                </a:solidFill>
                <a:latin typeface="Trebuchet MS" pitchFamily="34" charset="0"/>
              </a:rPr>
              <a:t>naselje</a:t>
            </a:r>
            <a:r>
              <a:rPr lang="en-GB" sz="1600" dirty="0" smtClean="0">
                <a:solidFill>
                  <a:srgbClr val="0070C0"/>
                </a:solidFill>
                <a:latin typeface="Trebuchet MS" pitchFamily="34" charset="0"/>
              </a:rPr>
              <a:t> u </a:t>
            </a:r>
            <a:r>
              <a:rPr lang="en-GB" sz="1600" dirty="0" err="1" smtClean="0">
                <a:solidFill>
                  <a:srgbClr val="0070C0"/>
                </a:solidFill>
                <a:latin typeface="Trebuchet MS" pitchFamily="34" charset="0"/>
              </a:rPr>
              <a:t>Europi</a:t>
            </a:r>
            <a:r>
              <a:rPr lang="en-GB" sz="1600" dirty="0" smtClean="0">
                <a:solidFill>
                  <a:srgbClr val="0070C0"/>
                </a:solidFill>
                <a:latin typeface="Trebuchet MS" pitchFamily="34" charset="0"/>
              </a:rPr>
              <a:t> </a:t>
            </a:r>
            <a:endParaRPr lang="hr-HR" sz="1600" dirty="0">
              <a:solidFill>
                <a:srgbClr val="0070C0"/>
              </a:solidFill>
              <a:latin typeface="Trebuchet MS" pitchFamily="34" charset="0"/>
            </a:endParaRPr>
          </a:p>
        </p:txBody>
      </p:sp>
      <p:pic>
        <p:nvPicPr>
          <p:cNvPr id="1032" name="Picture 8" descr="C:\Users\Ivan Cingel\Dropbox\faks\nastupno\Fertile_crescent_Neolithic_B_circa_7500_BC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205690"/>
            <a:ext cx="6286512" cy="2652310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571472" y="3357562"/>
            <a:ext cx="171451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5">
              <a:defRPr/>
            </a:pPr>
            <a:r>
              <a:rPr lang="hr-HR" sz="2000" dirty="0" smtClean="0">
                <a:latin typeface="Trebuchet MS" pitchFamily="34" charset="0"/>
              </a:rPr>
              <a:t>“PLODNI POLUMJESEC</a:t>
            </a:r>
          </a:p>
        </p:txBody>
      </p:sp>
      <p:pic>
        <p:nvPicPr>
          <p:cNvPr id="1030" name="Picture 6" descr="C:\Users\Ivan Cingel\Dropbox\faks\nastupno\800px-Map_of_fertile_crescent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57422" y="1785926"/>
            <a:ext cx="3889063" cy="235745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611062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utnik 1"/>
          <p:cNvSpPr/>
          <p:nvPr/>
        </p:nvSpPr>
        <p:spPr>
          <a:xfrm>
            <a:off x="395288" y="404813"/>
            <a:ext cx="8748712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GB" sz="2800" i="1" dirty="0" smtClean="0">
                <a:solidFill>
                  <a:schemeClr val="bg2">
                    <a:lumMod val="90000"/>
                  </a:schemeClr>
                </a:solidFill>
                <a:latin typeface="Trebuchet MS" pitchFamily="34" charset="0"/>
              </a:rPr>
              <a:t>BRONČANO I ŽELJEZNO DOBA (EUROPA)</a:t>
            </a:r>
            <a:endParaRPr lang="hr-HR" sz="2000" i="1" dirty="0">
              <a:solidFill>
                <a:schemeClr val="bg2">
                  <a:lumMod val="90000"/>
                </a:schemeClr>
              </a:solidFill>
              <a:latin typeface="Trebuchet MS" pitchFamily="34" charset="0"/>
            </a:endParaRPr>
          </a:p>
        </p:txBody>
      </p:sp>
      <p:sp>
        <p:nvSpPr>
          <p:cNvPr id="4" name="Pravokutnik 2">
            <a:extLst>
              <a:ext uri="{FF2B5EF4-FFF2-40B4-BE49-F238E27FC236}">
                <a16:creationId xmlns:a16="http://schemas.microsoft.com/office/drawing/2014/main" xmlns="" id="{FDA4C35B-6275-4AAC-B014-8AFF2149EF89}"/>
              </a:ext>
            </a:extLst>
          </p:cNvPr>
          <p:cNvSpPr/>
          <p:nvPr/>
        </p:nvSpPr>
        <p:spPr>
          <a:xfrm>
            <a:off x="6929454" y="1571612"/>
            <a:ext cx="2071702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5">
              <a:spcAft>
                <a:spcPts val="600"/>
              </a:spcAft>
              <a:defRPr/>
            </a:pPr>
            <a:r>
              <a:rPr lang="en-GB" sz="1600" dirty="0" err="1" smtClean="0">
                <a:latin typeface="Trebuchet MS" pitchFamily="34" charset="0"/>
              </a:rPr>
              <a:t>megaliti</a:t>
            </a:r>
            <a:r>
              <a:rPr lang="en-GB" sz="1600" dirty="0" smtClean="0">
                <a:latin typeface="Trebuchet MS" pitchFamily="34" charset="0"/>
              </a:rPr>
              <a:t>: </a:t>
            </a:r>
            <a:r>
              <a:rPr lang="en-GB" sz="1600" dirty="0" smtClean="0">
                <a:solidFill>
                  <a:srgbClr val="0070C0"/>
                </a:solidFill>
                <a:latin typeface="Trebuchet MS" pitchFamily="34" charset="0"/>
              </a:rPr>
              <a:t>Stonehenge, Carnac, Malta, </a:t>
            </a:r>
            <a:r>
              <a:rPr lang="en-GB" sz="1600" dirty="0" err="1" smtClean="0">
                <a:solidFill>
                  <a:srgbClr val="0070C0"/>
                </a:solidFill>
                <a:latin typeface="Trebuchet MS" pitchFamily="34" charset="0"/>
              </a:rPr>
              <a:t>Pirineji</a:t>
            </a:r>
            <a:endParaRPr lang="en-GB" sz="1600" dirty="0" smtClean="0">
              <a:solidFill>
                <a:srgbClr val="0070C0"/>
              </a:solidFill>
              <a:latin typeface="Trebuchet MS" pitchFamily="34" charset="0"/>
            </a:endParaRPr>
          </a:p>
          <a:p>
            <a:pPr marL="0" lvl="5">
              <a:defRPr/>
            </a:pPr>
            <a:r>
              <a:rPr lang="en-GB" sz="1600" dirty="0" err="1" smtClean="0">
                <a:latin typeface="Trebuchet MS" pitchFamily="34" charset="0"/>
              </a:rPr>
              <a:t>terramare</a:t>
            </a:r>
            <a:r>
              <a:rPr lang="en-GB" sz="1600" dirty="0" smtClean="0">
                <a:latin typeface="Trebuchet MS" pitchFamily="34" charset="0"/>
              </a:rPr>
              <a:t> (</a:t>
            </a:r>
            <a:r>
              <a:rPr lang="en-GB" sz="1600" dirty="0" err="1" smtClean="0">
                <a:latin typeface="Trebuchet MS" pitchFamily="34" charset="0"/>
              </a:rPr>
              <a:t>sojenice</a:t>
            </a:r>
            <a:r>
              <a:rPr lang="en-GB" sz="1600" dirty="0" smtClean="0">
                <a:latin typeface="Trebuchet MS" pitchFamily="34" charset="0"/>
              </a:rPr>
              <a:t>)</a:t>
            </a:r>
            <a:r>
              <a:rPr lang="hr-HR" sz="1600" dirty="0" smtClean="0">
                <a:solidFill>
                  <a:srgbClr val="0070C0"/>
                </a:solidFill>
                <a:latin typeface="Trebuchet MS" pitchFamily="34" charset="0"/>
              </a:rPr>
              <a:t>: </a:t>
            </a:r>
            <a:r>
              <a:rPr lang="en-GB" sz="1600" dirty="0" err="1" smtClean="0">
                <a:solidFill>
                  <a:srgbClr val="0070C0"/>
                </a:solidFill>
                <a:latin typeface="Trebuchet MS" pitchFamily="34" charset="0"/>
              </a:rPr>
              <a:t>na</a:t>
            </a:r>
            <a:r>
              <a:rPr lang="en-GB" sz="1600" dirty="0" smtClean="0">
                <a:solidFill>
                  <a:srgbClr val="0070C0"/>
                </a:solidFill>
                <a:latin typeface="Trebuchet MS" pitchFamily="34" charset="0"/>
              </a:rPr>
              <a:t> </a:t>
            </a:r>
            <a:r>
              <a:rPr lang="en-GB" sz="1600" dirty="0" err="1" smtClean="0">
                <a:solidFill>
                  <a:srgbClr val="0070C0"/>
                </a:solidFill>
                <a:latin typeface="Trebuchet MS" pitchFamily="34" charset="0"/>
              </a:rPr>
              <a:t>poplavnim</a:t>
            </a:r>
            <a:r>
              <a:rPr lang="en-GB" sz="1600" dirty="0" smtClean="0">
                <a:solidFill>
                  <a:srgbClr val="0070C0"/>
                </a:solidFill>
                <a:latin typeface="Trebuchet MS" pitchFamily="34" charset="0"/>
              </a:rPr>
              <a:t> </a:t>
            </a:r>
            <a:r>
              <a:rPr lang="en-GB" sz="1600" dirty="0" err="1" smtClean="0">
                <a:solidFill>
                  <a:srgbClr val="0070C0"/>
                </a:solidFill>
                <a:latin typeface="Trebuchet MS" pitchFamily="34" charset="0"/>
              </a:rPr>
              <a:t>nizinama</a:t>
            </a:r>
            <a:r>
              <a:rPr lang="en-GB" sz="1600" dirty="0" smtClean="0">
                <a:solidFill>
                  <a:srgbClr val="0070C0"/>
                </a:solidFill>
                <a:latin typeface="Trebuchet MS" pitchFamily="34" charset="0"/>
              </a:rPr>
              <a:t> </a:t>
            </a:r>
            <a:r>
              <a:rPr lang="en-GB" sz="1600" dirty="0" err="1" smtClean="0">
                <a:solidFill>
                  <a:srgbClr val="0070C0"/>
                </a:solidFill>
                <a:latin typeface="Trebuchet MS" pitchFamily="34" charset="0"/>
              </a:rPr>
              <a:t>rijeke</a:t>
            </a:r>
            <a:r>
              <a:rPr lang="en-GB" sz="1600" dirty="0" smtClean="0">
                <a:solidFill>
                  <a:srgbClr val="0070C0"/>
                </a:solidFill>
                <a:latin typeface="Trebuchet MS" pitchFamily="34" charset="0"/>
              </a:rPr>
              <a:t> Po, </a:t>
            </a:r>
            <a:r>
              <a:rPr lang="en-GB" sz="1600" dirty="0" err="1" smtClean="0">
                <a:solidFill>
                  <a:srgbClr val="0070C0"/>
                </a:solidFill>
                <a:latin typeface="Trebuchet MS" pitchFamily="34" charset="0"/>
              </a:rPr>
              <a:t>Biskupin</a:t>
            </a:r>
            <a:r>
              <a:rPr lang="en-GB" sz="1600" dirty="0" smtClean="0">
                <a:solidFill>
                  <a:srgbClr val="0070C0"/>
                </a:solidFill>
                <a:latin typeface="Trebuchet MS" pitchFamily="34" charset="0"/>
              </a:rPr>
              <a:t> u </a:t>
            </a:r>
            <a:r>
              <a:rPr lang="en-GB" sz="1600" dirty="0" err="1" smtClean="0">
                <a:solidFill>
                  <a:srgbClr val="0070C0"/>
                </a:solidFill>
                <a:latin typeface="Trebuchet MS" pitchFamily="34" charset="0"/>
              </a:rPr>
              <a:t>Poljskoj</a:t>
            </a:r>
            <a:endParaRPr lang="en-GB" sz="1600" dirty="0" smtClean="0">
              <a:solidFill>
                <a:srgbClr val="0070C0"/>
              </a:solidFill>
              <a:latin typeface="Trebuchet MS" pitchFamily="34" charset="0"/>
            </a:endParaRPr>
          </a:p>
          <a:p>
            <a:pPr marL="0" lvl="5">
              <a:spcBef>
                <a:spcPts val="600"/>
              </a:spcBef>
              <a:defRPr/>
            </a:pPr>
            <a:r>
              <a:rPr lang="en-GB" sz="1600" dirty="0" err="1" smtClean="0">
                <a:latin typeface="Trebuchet MS" pitchFamily="34" charset="0"/>
              </a:rPr>
              <a:t>ilirske</a:t>
            </a:r>
            <a:r>
              <a:rPr lang="en-GB" sz="1600" dirty="0" smtClean="0">
                <a:latin typeface="Trebuchet MS" pitchFamily="34" charset="0"/>
              </a:rPr>
              <a:t> </a:t>
            </a:r>
            <a:r>
              <a:rPr lang="en-GB" sz="1600" dirty="0" err="1" smtClean="0">
                <a:latin typeface="Trebuchet MS" pitchFamily="34" charset="0"/>
              </a:rPr>
              <a:t>gradine</a:t>
            </a:r>
            <a:r>
              <a:rPr lang="hr-HR" sz="1600" dirty="0" smtClean="0">
                <a:latin typeface="Trebuchet MS" pitchFamily="34" charset="0"/>
              </a:rPr>
              <a:t>: </a:t>
            </a:r>
            <a:r>
              <a:rPr lang="en-GB" sz="1600" dirty="0" err="1" smtClean="0">
                <a:solidFill>
                  <a:srgbClr val="0070C0"/>
                </a:solidFill>
                <a:latin typeface="Trebuchet MS" pitchFamily="34" charset="0"/>
              </a:rPr>
              <a:t>Istra</a:t>
            </a:r>
            <a:r>
              <a:rPr lang="en-GB" sz="1600" dirty="0" smtClean="0">
                <a:solidFill>
                  <a:srgbClr val="0070C0"/>
                </a:solidFill>
                <a:latin typeface="Trebuchet MS" pitchFamily="34" charset="0"/>
              </a:rPr>
              <a:t>, Veneto, </a:t>
            </a:r>
            <a:r>
              <a:rPr lang="en-GB" sz="1600" dirty="0" err="1" smtClean="0">
                <a:solidFill>
                  <a:srgbClr val="0070C0"/>
                </a:solidFill>
                <a:latin typeface="Trebuchet MS" pitchFamily="34" charset="0"/>
              </a:rPr>
              <a:t>Vučedol</a:t>
            </a:r>
            <a:r>
              <a:rPr lang="en-GB" sz="1600" dirty="0" smtClean="0">
                <a:solidFill>
                  <a:srgbClr val="0070C0"/>
                </a:solidFill>
                <a:latin typeface="Trebuchet MS" pitchFamily="34" charset="0"/>
              </a:rPr>
              <a:t>, </a:t>
            </a:r>
            <a:r>
              <a:rPr lang="en-GB" sz="1600" dirty="0" err="1" smtClean="0">
                <a:solidFill>
                  <a:srgbClr val="0070C0"/>
                </a:solidFill>
                <a:latin typeface="Trebuchet MS" pitchFamily="34" charset="0"/>
              </a:rPr>
              <a:t>Lika</a:t>
            </a:r>
            <a:r>
              <a:rPr lang="en-GB" sz="1600" dirty="0" smtClean="0">
                <a:solidFill>
                  <a:srgbClr val="0070C0"/>
                </a:solidFill>
                <a:latin typeface="Trebuchet MS" pitchFamily="34" charset="0"/>
              </a:rPr>
              <a:t>, </a:t>
            </a:r>
            <a:r>
              <a:rPr lang="en-GB" sz="1600" dirty="0" err="1" smtClean="0">
                <a:solidFill>
                  <a:srgbClr val="0070C0"/>
                </a:solidFill>
                <a:latin typeface="Trebuchet MS" pitchFamily="34" charset="0"/>
              </a:rPr>
              <a:t>Dinaridi</a:t>
            </a:r>
            <a:r>
              <a:rPr lang="en-GB" sz="1600" dirty="0" smtClean="0">
                <a:solidFill>
                  <a:srgbClr val="0070C0"/>
                </a:solidFill>
                <a:latin typeface="Trebuchet MS" pitchFamily="34" charset="0"/>
              </a:rPr>
              <a:t>, </a:t>
            </a:r>
            <a:r>
              <a:rPr lang="en-GB" sz="1600" dirty="0" err="1" smtClean="0">
                <a:solidFill>
                  <a:srgbClr val="0070C0"/>
                </a:solidFill>
                <a:latin typeface="Trebuchet MS" pitchFamily="34" charset="0"/>
              </a:rPr>
              <a:t>Bosna</a:t>
            </a:r>
            <a:r>
              <a:rPr lang="en-GB" sz="1600" dirty="0" smtClean="0">
                <a:solidFill>
                  <a:srgbClr val="0070C0"/>
                </a:solidFill>
                <a:latin typeface="Trebuchet MS" pitchFamily="34" charset="0"/>
              </a:rPr>
              <a:t>, </a:t>
            </a:r>
            <a:r>
              <a:rPr lang="en-GB" sz="1600" dirty="0" err="1" smtClean="0">
                <a:solidFill>
                  <a:srgbClr val="0070C0"/>
                </a:solidFill>
                <a:latin typeface="Trebuchet MS" pitchFamily="34" charset="0"/>
              </a:rPr>
              <a:t>Crna</a:t>
            </a:r>
            <a:r>
              <a:rPr lang="en-GB" sz="1600" dirty="0" smtClean="0">
                <a:solidFill>
                  <a:srgbClr val="0070C0"/>
                </a:solidFill>
                <a:latin typeface="Trebuchet MS" pitchFamily="34" charset="0"/>
              </a:rPr>
              <a:t> Gora, </a:t>
            </a:r>
            <a:r>
              <a:rPr lang="en-GB" sz="1600" dirty="0" err="1" smtClean="0">
                <a:solidFill>
                  <a:srgbClr val="0070C0"/>
                </a:solidFill>
                <a:latin typeface="Trebuchet MS" pitchFamily="34" charset="0"/>
              </a:rPr>
              <a:t>Albanija</a:t>
            </a:r>
            <a:endParaRPr lang="en-GB" sz="1600" dirty="0" smtClean="0">
              <a:solidFill>
                <a:srgbClr val="0070C0"/>
              </a:solidFill>
              <a:latin typeface="Trebuchet MS" pitchFamily="34" charset="0"/>
            </a:endParaRPr>
          </a:p>
          <a:p>
            <a:pPr marL="0" lvl="5">
              <a:spcBef>
                <a:spcPts val="600"/>
              </a:spcBef>
              <a:defRPr/>
            </a:pPr>
            <a:r>
              <a:rPr lang="en-GB" sz="1600" dirty="0" err="1" smtClean="0">
                <a:latin typeface="Trebuchet MS" pitchFamily="34" charset="0"/>
              </a:rPr>
              <a:t>keltski</a:t>
            </a:r>
            <a:r>
              <a:rPr lang="en-GB" sz="1600" dirty="0" smtClean="0">
                <a:latin typeface="Trebuchet MS" pitchFamily="34" charset="0"/>
              </a:rPr>
              <a:t> </a:t>
            </a:r>
            <a:r>
              <a:rPr lang="en-GB" sz="1600" dirty="0" err="1" smtClean="0">
                <a:latin typeface="Trebuchet MS" pitchFamily="34" charset="0"/>
              </a:rPr>
              <a:t>kasteli</a:t>
            </a:r>
            <a:r>
              <a:rPr lang="en-GB" sz="1600" dirty="0" smtClean="0">
                <a:latin typeface="Trebuchet MS" pitchFamily="34" charset="0"/>
              </a:rPr>
              <a:t>: </a:t>
            </a:r>
            <a:r>
              <a:rPr lang="en-GB" sz="1600" dirty="0" err="1" smtClean="0">
                <a:solidFill>
                  <a:srgbClr val="0070C0"/>
                </a:solidFill>
                <a:latin typeface="Trebuchet MS" pitchFamily="34" charset="0"/>
              </a:rPr>
              <a:t>Španjolska</a:t>
            </a:r>
            <a:r>
              <a:rPr lang="en-GB" sz="1600" dirty="0" smtClean="0">
                <a:solidFill>
                  <a:srgbClr val="0070C0"/>
                </a:solidFill>
                <a:latin typeface="Trebuchet MS" pitchFamily="34" charset="0"/>
              </a:rPr>
              <a:t>, Portugal, </a:t>
            </a:r>
            <a:r>
              <a:rPr lang="en-GB" sz="1600" dirty="0" err="1" smtClean="0">
                <a:solidFill>
                  <a:srgbClr val="0070C0"/>
                </a:solidFill>
                <a:latin typeface="Trebuchet MS" pitchFamily="34" charset="0"/>
              </a:rPr>
              <a:t>Francuska</a:t>
            </a:r>
            <a:endParaRPr lang="en-GB" sz="1600" dirty="0" smtClean="0">
              <a:solidFill>
                <a:srgbClr val="0070C0"/>
              </a:solidFill>
              <a:latin typeface="Trebuchet MS" pitchFamily="34" charset="0"/>
            </a:endParaRPr>
          </a:p>
          <a:p>
            <a:pPr marL="0" lvl="5">
              <a:spcBef>
                <a:spcPts val="600"/>
              </a:spcBef>
              <a:defRPr/>
            </a:pPr>
            <a:r>
              <a:rPr lang="en-GB" sz="1600" dirty="0" err="1" smtClean="0">
                <a:latin typeface="Trebuchet MS" pitchFamily="34" charset="0"/>
              </a:rPr>
              <a:t>nuraghi</a:t>
            </a:r>
            <a:r>
              <a:rPr lang="hr-HR" sz="1600" dirty="0" smtClean="0">
                <a:solidFill>
                  <a:srgbClr val="0070C0"/>
                </a:solidFill>
                <a:latin typeface="Trebuchet MS" pitchFamily="34" charset="0"/>
              </a:rPr>
              <a:t>: </a:t>
            </a:r>
            <a:r>
              <a:rPr lang="en-GB" sz="1600" dirty="0" err="1" smtClean="0">
                <a:solidFill>
                  <a:srgbClr val="0070C0"/>
                </a:solidFill>
                <a:latin typeface="Trebuchet MS" pitchFamily="34" charset="0"/>
              </a:rPr>
              <a:t>Sardinija</a:t>
            </a:r>
            <a:endParaRPr lang="en-GB" sz="1600" dirty="0" smtClean="0">
              <a:solidFill>
                <a:srgbClr val="0070C0"/>
              </a:solidFill>
              <a:latin typeface="Trebuchet MS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928934"/>
            <a:ext cx="2813479" cy="3929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14613" y="1500174"/>
            <a:ext cx="3940580" cy="2286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14612" y="3857627"/>
            <a:ext cx="3979675" cy="30003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611062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utnik 1"/>
          <p:cNvSpPr/>
          <p:nvPr/>
        </p:nvSpPr>
        <p:spPr>
          <a:xfrm>
            <a:off x="395288" y="404813"/>
            <a:ext cx="8748712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GB" sz="2800" i="1" dirty="0" smtClean="0">
                <a:solidFill>
                  <a:schemeClr val="bg2">
                    <a:lumMod val="90000"/>
                  </a:schemeClr>
                </a:solidFill>
                <a:latin typeface="Trebuchet MS" pitchFamily="34" charset="0"/>
              </a:rPr>
              <a:t>MEĐURJEČJE EUFRATA I TIGRISA</a:t>
            </a:r>
            <a:endParaRPr lang="hr-HR" sz="2000" i="1" dirty="0">
              <a:solidFill>
                <a:schemeClr val="bg2">
                  <a:lumMod val="90000"/>
                </a:schemeClr>
              </a:solidFill>
              <a:latin typeface="Trebuchet MS" pitchFamily="34" charset="0"/>
            </a:endParaRPr>
          </a:p>
        </p:txBody>
      </p:sp>
      <p:sp>
        <p:nvSpPr>
          <p:cNvPr id="10" name="Pravokutnik 2">
            <a:extLst>
              <a:ext uri="{FF2B5EF4-FFF2-40B4-BE49-F238E27FC236}">
                <a16:creationId xmlns:a16="http://schemas.microsoft.com/office/drawing/2014/main" xmlns="" id="{FDA4C35B-6275-4AAC-B014-8AFF2149EF89}"/>
              </a:ext>
            </a:extLst>
          </p:cNvPr>
          <p:cNvSpPr/>
          <p:nvPr/>
        </p:nvSpPr>
        <p:spPr>
          <a:xfrm>
            <a:off x="142844" y="1643050"/>
            <a:ext cx="8786874" cy="9694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5">
              <a:defRPr/>
            </a:pPr>
            <a:r>
              <a:rPr lang="en-GB" sz="1600" dirty="0" smtClean="0">
                <a:latin typeface="Trebuchet MS" pitchFamily="34" charset="0"/>
              </a:rPr>
              <a:t>SUMERSKI GRADOVI-DRŽAVE: </a:t>
            </a:r>
            <a:r>
              <a:rPr lang="en-GB" sz="1600" dirty="0" err="1" smtClean="0">
                <a:solidFill>
                  <a:srgbClr val="0070C0"/>
                </a:solidFill>
                <a:latin typeface="Trebuchet MS" pitchFamily="34" charset="0"/>
              </a:rPr>
              <a:t>Eridu</a:t>
            </a:r>
            <a:r>
              <a:rPr lang="en-GB" sz="1600" dirty="0" smtClean="0">
                <a:solidFill>
                  <a:srgbClr val="0070C0"/>
                </a:solidFill>
                <a:latin typeface="Trebuchet MS" pitchFamily="34" charset="0"/>
              </a:rPr>
              <a:t>, </a:t>
            </a:r>
            <a:r>
              <a:rPr lang="en-GB" sz="1600" dirty="0" err="1" smtClean="0">
                <a:solidFill>
                  <a:srgbClr val="0070C0"/>
                </a:solidFill>
                <a:latin typeface="Trebuchet MS" pitchFamily="34" charset="0"/>
              </a:rPr>
              <a:t>Uruk</a:t>
            </a:r>
            <a:r>
              <a:rPr lang="en-GB" sz="1600" dirty="0" smtClean="0">
                <a:solidFill>
                  <a:srgbClr val="0070C0"/>
                </a:solidFill>
                <a:latin typeface="Trebuchet MS" pitchFamily="34" charset="0"/>
              </a:rPr>
              <a:t>, Ur, </a:t>
            </a:r>
            <a:r>
              <a:rPr lang="en-GB" sz="1600" dirty="0" err="1" smtClean="0">
                <a:solidFill>
                  <a:srgbClr val="0070C0"/>
                </a:solidFill>
                <a:latin typeface="Trebuchet MS" pitchFamily="34" charset="0"/>
              </a:rPr>
              <a:t>Kiš</a:t>
            </a:r>
            <a:r>
              <a:rPr lang="en-GB" sz="1600" dirty="0" smtClean="0">
                <a:solidFill>
                  <a:srgbClr val="0070C0"/>
                </a:solidFill>
                <a:latin typeface="Trebuchet MS" pitchFamily="34" charset="0"/>
              </a:rPr>
              <a:t>, </a:t>
            </a:r>
            <a:r>
              <a:rPr lang="en-GB" sz="1600" dirty="0" err="1" smtClean="0">
                <a:solidFill>
                  <a:srgbClr val="0070C0"/>
                </a:solidFill>
                <a:latin typeface="Trebuchet MS" pitchFamily="34" charset="0"/>
              </a:rPr>
              <a:t>Nipur</a:t>
            </a:r>
            <a:r>
              <a:rPr lang="en-GB" sz="1600" dirty="0" smtClean="0">
                <a:solidFill>
                  <a:srgbClr val="0070C0"/>
                </a:solidFill>
                <a:latin typeface="Trebuchet MS" pitchFamily="34" charset="0"/>
              </a:rPr>
              <a:t>, </a:t>
            </a:r>
            <a:r>
              <a:rPr lang="en-GB" sz="1600" dirty="0" err="1" smtClean="0">
                <a:solidFill>
                  <a:srgbClr val="0070C0"/>
                </a:solidFill>
                <a:latin typeface="Trebuchet MS" pitchFamily="34" charset="0"/>
              </a:rPr>
              <a:t>Lagaš</a:t>
            </a:r>
            <a:r>
              <a:rPr lang="en-GB" sz="1600" dirty="0" smtClean="0">
                <a:solidFill>
                  <a:srgbClr val="0070C0"/>
                </a:solidFill>
                <a:latin typeface="Trebuchet MS" pitchFamily="34" charset="0"/>
              </a:rPr>
              <a:t>, </a:t>
            </a:r>
            <a:r>
              <a:rPr lang="en-GB" sz="1600" dirty="0" err="1" smtClean="0">
                <a:solidFill>
                  <a:srgbClr val="0070C0"/>
                </a:solidFill>
                <a:latin typeface="Trebuchet MS" pitchFamily="34" charset="0"/>
              </a:rPr>
              <a:t>Larsa</a:t>
            </a:r>
            <a:r>
              <a:rPr lang="en-GB" sz="1600" dirty="0" smtClean="0">
                <a:solidFill>
                  <a:srgbClr val="0070C0"/>
                </a:solidFill>
                <a:latin typeface="Trebuchet MS" pitchFamily="34" charset="0"/>
              </a:rPr>
              <a:t>…</a:t>
            </a:r>
          </a:p>
          <a:p>
            <a:pPr marL="0" lvl="5">
              <a:defRPr/>
            </a:pPr>
            <a:r>
              <a:rPr lang="en-GB" sz="1600" dirty="0" smtClean="0"/>
              <a:t>→ A</a:t>
            </a:r>
            <a:r>
              <a:rPr lang="en-GB" sz="1600" dirty="0" smtClean="0">
                <a:latin typeface="Trebuchet MS" pitchFamily="34" charset="0"/>
              </a:rPr>
              <a:t>KADSKO CARSTVO </a:t>
            </a:r>
            <a:r>
              <a:rPr lang="en-GB" sz="1600" dirty="0" smtClean="0"/>
              <a:t>→ BABILON → ASIRSKO CARSTVO → NOVI BABILON → PERZIJA</a:t>
            </a:r>
          </a:p>
          <a:p>
            <a:pPr marL="0" lvl="5">
              <a:spcBef>
                <a:spcPts val="600"/>
              </a:spcBef>
              <a:defRPr/>
            </a:pPr>
            <a:r>
              <a:rPr lang="en-GB" sz="2000" dirty="0" smtClean="0">
                <a:latin typeface="Trebuchet MS" pitchFamily="34" charset="0"/>
              </a:rPr>
              <a:t>HAMURABIJEV ZAKONIK: </a:t>
            </a:r>
            <a:r>
              <a:rPr lang="en-GB" sz="2000" dirty="0" smtClean="0">
                <a:solidFill>
                  <a:srgbClr val="0070C0"/>
                </a:solidFill>
                <a:latin typeface="Trebuchet MS" pitchFamily="34" charset="0"/>
              </a:rPr>
              <a:t>PRVO PISANO URBANISTIČKO ZAKONODAVSTVO!</a:t>
            </a:r>
          </a:p>
        </p:txBody>
      </p:sp>
      <p:pic>
        <p:nvPicPr>
          <p:cNvPr id="2052" name="Picture 4" descr="C:\Users\Ivan Cingel\Dropbox\faks\nastupno\uruk-ur3-00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714620"/>
            <a:ext cx="10476191" cy="558730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611062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C:\Users\Ivan Cingel\Dropbox\faks\nastupno\in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77449" y="1571612"/>
            <a:ext cx="9521449" cy="5286388"/>
          </a:xfrm>
          <a:prstGeom prst="rect">
            <a:avLst/>
          </a:prstGeom>
          <a:noFill/>
        </p:spPr>
      </p:pic>
      <p:sp>
        <p:nvSpPr>
          <p:cNvPr id="2" name="Pravokutnik 1"/>
          <p:cNvSpPr/>
          <p:nvPr/>
        </p:nvSpPr>
        <p:spPr>
          <a:xfrm>
            <a:off x="395288" y="404813"/>
            <a:ext cx="8748712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GB" sz="2800" i="1" dirty="0" smtClean="0">
                <a:solidFill>
                  <a:schemeClr val="bg2">
                    <a:lumMod val="90000"/>
                  </a:schemeClr>
                </a:solidFill>
                <a:latin typeface="Trebuchet MS" pitchFamily="34" charset="0"/>
              </a:rPr>
              <a:t>DOLINA INDA</a:t>
            </a:r>
            <a:endParaRPr lang="hr-HR" sz="2000" i="1" dirty="0">
              <a:solidFill>
                <a:schemeClr val="bg2">
                  <a:lumMod val="90000"/>
                </a:schemeClr>
              </a:solidFill>
              <a:latin typeface="Trebuchet MS" pitchFamily="34" charset="0"/>
            </a:endParaRPr>
          </a:p>
        </p:txBody>
      </p:sp>
      <p:sp>
        <p:nvSpPr>
          <p:cNvPr id="10" name="Pravokutnik 2">
            <a:extLst>
              <a:ext uri="{FF2B5EF4-FFF2-40B4-BE49-F238E27FC236}">
                <a16:creationId xmlns:a16="http://schemas.microsoft.com/office/drawing/2014/main" xmlns="" id="{FDA4C35B-6275-4AAC-B014-8AFF2149EF89}"/>
              </a:ext>
            </a:extLst>
          </p:cNvPr>
          <p:cNvSpPr/>
          <p:nvPr/>
        </p:nvSpPr>
        <p:spPr>
          <a:xfrm>
            <a:off x="142844" y="1643050"/>
            <a:ext cx="285752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5">
              <a:defRPr/>
            </a:pPr>
            <a:r>
              <a:rPr lang="en-GB" sz="1600" dirty="0" smtClean="0">
                <a:latin typeface="Trebuchet MS" pitchFamily="34" charset="0"/>
              </a:rPr>
              <a:t>HARAPPA, MOHENJO-DARO</a:t>
            </a:r>
          </a:p>
          <a:p>
            <a:pPr marL="0" lvl="5">
              <a:defRPr/>
            </a:pPr>
            <a:r>
              <a:rPr lang="en-GB" sz="1600" dirty="0" err="1" smtClean="0">
                <a:solidFill>
                  <a:srgbClr val="0070C0"/>
                </a:solidFill>
                <a:latin typeface="Trebuchet MS" pitchFamily="34" charset="0"/>
              </a:rPr>
              <a:t>trgovačka</a:t>
            </a:r>
            <a:r>
              <a:rPr lang="en-GB" sz="1600" dirty="0" smtClean="0">
                <a:solidFill>
                  <a:srgbClr val="0070C0"/>
                </a:solidFill>
                <a:latin typeface="Trebuchet MS" pitchFamily="34" charset="0"/>
              </a:rPr>
              <a:t>, </a:t>
            </a:r>
            <a:r>
              <a:rPr lang="en-GB" sz="1600" dirty="0" err="1" smtClean="0">
                <a:solidFill>
                  <a:srgbClr val="0070C0"/>
                </a:solidFill>
                <a:latin typeface="Trebuchet MS" pitchFamily="34" charset="0"/>
              </a:rPr>
              <a:t>kulturna</a:t>
            </a:r>
            <a:r>
              <a:rPr lang="en-GB" sz="1600" dirty="0" smtClean="0">
                <a:solidFill>
                  <a:srgbClr val="0070C0"/>
                </a:solidFill>
                <a:latin typeface="Trebuchet MS" pitchFamily="34" charset="0"/>
              </a:rPr>
              <a:t>, </a:t>
            </a:r>
            <a:r>
              <a:rPr lang="en-GB" sz="1600" dirty="0" err="1" smtClean="0">
                <a:solidFill>
                  <a:srgbClr val="0070C0"/>
                </a:solidFill>
                <a:latin typeface="Trebuchet MS" pitchFamily="34" charset="0"/>
              </a:rPr>
              <a:t>arhitektonska</a:t>
            </a:r>
            <a:r>
              <a:rPr lang="en-GB" sz="1600" dirty="0" smtClean="0">
                <a:solidFill>
                  <a:srgbClr val="0070C0"/>
                </a:solidFill>
                <a:latin typeface="Trebuchet MS" pitchFamily="34" charset="0"/>
              </a:rPr>
              <a:t> </a:t>
            </a:r>
            <a:r>
              <a:rPr lang="en-GB" sz="1600" dirty="0" err="1" smtClean="0">
                <a:solidFill>
                  <a:srgbClr val="0070C0"/>
                </a:solidFill>
                <a:latin typeface="Trebuchet MS" pitchFamily="34" charset="0"/>
              </a:rPr>
              <a:t>i</a:t>
            </a:r>
            <a:r>
              <a:rPr lang="en-GB" sz="1600" dirty="0" smtClean="0">
                <a:solidFill>
                  <a:srgbClr val="0070C0"/>
                </a:solidFill>
                <a:latin typeface="Trebuchet MS" pitchFamily="34" charset="0"/>
              </a:rPr>
              <a:t> </a:t>
            </a:r>
            <a:r>
              <a:rPr lang="en-GB" sz="1600" dirty="0" err="1" smtClean="0">
                <a:solidFill>
                  <a:srgbClr val="0070C0"/>
                </a:solidFill>
                <a:latin typeface="Trebuchet MS" pitchFamily="34" charset="0"/>
              </a:rPr>
              <a:t>urbanistička</a:t>
            </a:r>
            <a:r>
              <a:rPr lang="en-GB" sz="1600" dirty="0" smtClean="0">
                <a:solidFill>
                  <a:srgbClr val="0070C0"/>
                </a:solidFill>
                <a:latin typeface="Trebuchet MS" pitchFamily="34" charset="0"/>
              </a:rPr>
              <a:t> </a:t>
            </a:r>
            <a:r>
              <a:rPr lang="en-GB" sz="1600" dirty="0" err="1" smtClean="0">
                <a:solidFill>
                  <a:srgbClr val="0070C0"/>
                </a:solidFill>
                <a:latin typeface="Trebuchet MS" pitchFamily="34" charset="0"/>
              </a:rPr>
              <a:t>transmisija</a:t>
            </a:r>
            <a:r>
              <a:rPr lang="en-GB" sz="1600" dirty="0" smtClean="0">
                <a:solidFill>
                  <a:srgbClr val="0070C0"/>
                </a:solidFill>
                <a:latin typeface="Trebuchet MS" pitchFamily="34" charset="0"/>
              </a:rPr>
              <a:t> </a:t>
            </a:r>
            <a:r>
              <a:rPr lang="en-GB" sz="1600" dirty="0" err="1" smtClean="0">
                <a:solidFill>
                  <a:srgbClr val="0070C0"/>
                </a:solidFill>
                <a:latin typeface="Trebuchet MS" pitchFamily="34" charset="0"/>
              </a:rPr>
              <a:t>sa</a:t>
            </a:r>
            <a:r>
              <a:rPr lang="en-GB" sz="1600" dirty="0" smtClean="0">
                <a:solidFill>
                  <a:srgbClr val="0070C0"/>
                </a:solidFill>
                <a:latin typeface="Trebuchet MS" pitchFamily="34" charset="0"/>
              </a:rPr>
              <a:t> </a:t>
            </a:r>
            <a:r>
              <a:rPr lang="en-GB" sz="1600" dirty="0" err="1" smtClean="0">
                <a:solidFill>
                  <a:srgbClr val="0070C0"/>
                </a:solidFill>
                <a:latin typeface="Trebuchet MS" pitchFamily="34" charset="0"/>
              </a:rPr>
              <a:t>sumerskim</a:t>
            </a:r>
            <a:r>
              <a:rPr lang="en-GB" sz="1600" dirty="0" smtClean="0">
                <a:solidFill>
                  <a:srgbClr val="0070C0"/>
                </a:solidFill>
                <a:latin typeface="Trebuchet MS" pitchFamily="34" charset="0"/>
              </a:rPr>
              <a:t> </a:t>
            </a:r>
            <a:r>
              <a:rPr lang="en-GB" sz="1600" dirty="0" err="1" smtClean="0">
                <a:solidFill>
                  <a:srgbClr val="0070C0"/>
                </a:solidFill>
                <a:latin typeface="Trebuchet MS" pitchFamily="34" charset="0"/>
              </a:rPr>
              <a:t>urbanim</a:t>
            </a:r>
            <a:r>
              <a:rPr lang="en-GB" sz="1600" dirty="0" smtClean="0">
                <a:solidFill>
                  <a:srgbClr val="0070C0"/>
                </a:solidFill>
                <a:latin typeface="Trebuchet MS" pitchFamily="34" charset="0"/>
              </a:rPr>
              <a:t> </a:t>
            </a:r>
            <a:r>
              <a:rPr lang="en-GB" sz="1600" dirty="0" err="1" smtClean="0">
                <a:solidFill>
                  <a:srgbClr val="0070C0"/>
                </a:solidFill>
                <a:latin typeface="Trebuchet MS" pitchFamily="34" charset="0"/>
              </a:rPr>
              <a:t>centrima</a:t>
            </a:r>
            <a:endParaRPr lang="en-GB" sz="1600" dirty="0" smtClean="0">
              <a:solidFill>
                <a:srgbClr val="0070C0"/>
              </a:solidFill>
              <a:latin typeface="Trebuchet MS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37382" y="1500175"/>
            <a:ext cx="1606617" cy="185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611062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utnik 1"/>
          <p:cNvSpPr/>
          <p:nvPr/>
        </p:nvSpPr>
        <p:spPr>
          <a:xfrm>
            <a:off x="395288" y="404813"/>
            <a:ext cx="8748712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GB" sz="2800" i="1" dirty="0" smtClean="0">
                <a:solidFill>
                  <a:schemeClr val="bg2">
                    <a:lumMod val="90000"/>
                  </a:schemeClr>
                </a:solidFill>
                <a:latin typeface="Trebuchet MS" pitchFamily="34" charset="0"/>
              </a:rPr>
              <a:t>DOLINA NILA</a:t>
            </a:r>
            <a:endParaRPr lang="hr-HR" sz="2000" i="1" dirty="0">
              <a:solidFill>
                <a:schemeClr val="bg2">
                  <a:lumMod val="90000"/>
                </a:schemeClr>
              </a:solidFill>
              <a:latin typeface="Trebuchet MS" pitchFamily="34" charset="0"/>
            </a:endParaRPr>
          </a:p>
        </p:txBody>
      </p:sp>
      <p:sp>
        <p:nvSpPr>
          <p:cNvPr id="10" name="Pravokutnik 2">
            <a:extLst>
              <a:ext uri="{FF2B5EF4-FFF2-40B4-BE49-F238E27FC236}">
                <a16:creationId xmlns:a16="http://schemas.microsoft.com/office/drawing/2014/main" xmlns="" id="{FDA4C35B-6275-4AAC-B014-8AFF2149EF89}"/>
              </a:ext>
            </a:extLst>
          </p:cNvPr>
          <p:cNvSpPr/>
          <p:nvPr/>
        </p:nvSpPr>
        <p:spPr>
          <a:xfrm>
            <a:off x="285720" y="1571612"/>
            <a:ext cx="285752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5">
              <a:defRPr/>
            </a:pPr>
            <a:r>
              <a:rPr lang="en-GB" sz="1600" dirty="0" err="1" smtClean="0">
                <a:solidFill>
                  <a:srgbClr val="0070C0"/>
                </a:solidFill>
                <a:latin typeface="Trebuchet MS" pitchFamily="34" charset="0"/>
              </a:rPr>
              <a:t>prijestolnice</a:t>
            </a:r>
            <a:r>
              <a:rPr lang="en-GB" sz="1600" dirty="0" smtClean="0">
                <a:solidFill>
                  <a:srgbClr val="0070C0"/>
                </a:solidFill>
                <a:latin typeface="Trebuchet MS" pitchFamily="34" charset="0"/>
              </a:rPr>
              <a:t>: </a:t>
            </a:r>
          </a:p>
          <a:p>
            <a:pPr marL="0" lvl="5">
              <a:buFontTx/>
              <a:buChar char="-"/>
              <a:defRPr/>
            </a:pPr>
            <a:r>
              <a:rPr lang="en-GB" sz="1600" dirty="0" smtClean="0">
                <a:solidFill>
                  <a:srgbClr val="0070C0"/>
                </a:solidFill>
                <a:latin typeface="Trebuchet MS" pitchFamily="34" charset="0"/>
              </a:rPr>
              <a:t> </a:t>
            </a:r>
            <a:r>
              <a:rPr lang="en-GB" sz="1600" dirty="0" smtClean="0">
                <a:latin typeface="Trebuchet MS" pitchFamily="34" charset="0"/>
              </a:rPr>
              <a:t>MEMFIS</a:t>
            </a:r>
            <a:r>
              <a:rPr lang="en-GB" sz="1600" dirty="0" smtClean="0">
                <a:solidFill>
                  <a:srgbClr val="0070C0"/>
                </a:solidFill>
                <a:latin typeface="Trebuchet MS" pitchFamily="34" charset="0"/>
              </a:rPr>
              <a:t> (</a:t>
            </a:r>
            <a:r>
              <a:rPr lang="en-GB" sz="1600" dirty="0" err="1" smtClean="0">
                <a:solidFill>
                  <a:srgbClr val="0070C0"/>
                </a:solidFill>
                <a:latin typeface="Trebuchet MS" pitchFamily="34" charset="0"/>
              </a:rPr>
              <a:t>stara</a:t>
            </a:r>
            <a:r>
              <a:rPr lang="en-GB" sz="1600" dirty="0" smtClean="0">
                <a:solidFill>
                  <a:srgbClr val="0070C0"/>
                </a:solidFill>
                <a:latin typeface="Trebuchet MS" pitchFamily="34" charset="0"/>
              </a:rPr>
              <a:t> </a:t>
            </a:r>
            <a:r>
              <a:rPr lang="en-GB" sz="1600" dirty="0" err="1" smtClean="0">
                <a:solidFill>
                  <a:srgbClr val="0070C0"/>
                </a:solidFill>
                <a:latin typeface="Trebuchet MS" pitchFamily="34" charset="0"/>
              </a:rPr>
              <a:t>država</a:t>
            </a:r>
            <a:r>
              <a:rPr lang="en-GB" sz="1600" dirty="0" smtClean="0">
                <a:solidFill>
                  <a:srgbClr val="0070C0"/>
                </a:solidFill>
                <a:latin typeface="Trebuchet MS" pitchFamily="34" charset="0"/>
              </a:rPr>
              <a:t>)</a:t>
            </a:r>
          </a:p>
          <a:p>
            <a:pPr marL="0" lvl="5">
              <a:buFontTx/>
              <a:buChar char="-"/>
              <a:defRPr/>
            </a:pPr>
            <a:r>
              <a:rPr lang="en-GB" sz="1600" dirty="0" smtClean="0">
                <a:solidFill>
                  <a:srgbClr val="0070C0"/>
                </a:solidFill>
                <a:latin typeface="Trebuchet MS" pitchFamily="34" charset="0"/>
              </a:rPr>
              <a:t> </a:t>
            </a:r>
            <a:r>
              <a:rPr lang="en-GB" sz="1600" dirty="0" smtClean="0">
                <a:latin typeface="Trebuchet MS" pitchFamily="34" charset="0"/>
              </a:rPr>
              <a:t>TEBA</a:t>
            </a:r>
            <a:r>
              <a:rPr lang="en-GB" sz="1600" dirty="0" smtClean="0">
                <a:solidFill>
                  <a:srgbClr val="0070C0"/>
                </a:solidFill>
                <a:latin typeface="Trebuchet MS" pitchFamily="34" charset="0"/>
              </a:rPr>
              <a:t> (</a:t>
            </a:r>
            <a:r>
              <a:rPr lang="en-GB" sz="1600" dirty="0" err="1" smtClean="0">
                <a:solidFill>
                  <a:srgbClr val="0070C0"/>
                </a:solidFill>
                <a:latin typeface="Trebuchet MS" pitchFamily="34" charset="0"/>
              </a:rPr>
              <a:t>srednja</a:t>
            </a:r>
            <a:r>
              <a:rPr lang="en-GB" sz="1600" dirty="0" smtClean="0">
                <a:solidFill>
                  <a:srgbClr val="0070C0"/>
                </a:solidFill>
                <a:latin typeface="Trebuchet MS" pitchFamily="34" charset="0"/>
              </a:rPr>
              <a:t> </a:t>
            </a:r>
            <a:r>
              <a:rPr lang="en-GB" sz="1600" dirty="0" err="1" smtClean="0">
                <a:solidFill>
                  <a:srgbClr val="0070C0"/>
                </a:solidFill>
                <a:latin typeface="Trebuchet MS" pitchFamily="34" charset="0"/>
              </a:rPr>
              <a:t>država</a:t>
            </a:r>
            <a:endParaRPr lang="en-GB" sz="1600" dirty="0" smtClean="0">
              <a:solidFill>
                <a:srgbClr val="0070C0"/>
              </a:solidFill>
              <a:latin typeface="Trebuchet MS" pitchFamily="34" charset="0"/>
            </a:endParaRPr>
          </a:p>
          <a:p>
            <a:pPr marL="0" lvl="5">
              <a:buFontTx/>
              <a:buChar char="-"/>
              <a:defRPr/>
            </a:pPr>
            <a:r>
              <a:rPr lang="en-GB" sz="1600" dirty="0" smtClean="0">
                <a:solidFill>
                  <a:srgbClr val="0070C0"/>
                </a:solidFill>
                <a:latin typeface="Trebuchet MS" pitchFamily="34" charset="0"/>
              </a:rPr>
              <a:t> </a:t>
            </a:r>
            <a:r>
              <a:rPr lang="en-GB" sz="1600" dirty="0" smtClean="0">
                <a:latin typeface="Trebuchet MS" pitchFamily="34" charset="0"/>
              </a:rPr>
              <a:t>AKHETATON</a:t>
            </a:r>
            <a:r>
              <a:rPr lang="en-GB" sz="1600" dirty="0" smtClean="0">
                <a:solidFill>
                  <a:srgbClr val="0070C0"/>
                </a:solidFill>
                <a:latin typeface="Trebuchet MS" pitchFamily="34" charset="0"/>
              </a:rPr>
              <a:t> (nova </a:t>
            </a:r>
            <a:r>
              <a:rPr lang="en-GB" sz="1600" dirty="0" err="1" smtClean="0">
                <a:solidFill>
                  <a:srgbClr val="0070C0"/>
                </a:solidFill>
                <a:latin typeface="Trebuchet MS" pitchFamily="34" charset="0"/>
              </a:rPr>
              <a:t>država</a:t>
            </a:r>
            <a:r>
              <a:rPr lang="en-GB" sz="1600" dirty="0" smtClean="0">
                <a:solidFill>
                  <a:srgbClr val="0070C0"/>
                </a:solidFill>
                <a:latin typeface="Trebuchet MS" pitchFamily="34" charset="0"/>
              </a:rPr>
              <a:t>) </a:t>
            </a:r>
          </a:p>
        </p:txBody>
      </p:sp>
      <p:pic>
        <p:nvPicPr>
          <p:cNvPr id="4100" name="Picture 4" descr="C:\Users\Ivan Cingel\Dropbox\faks\nastupno\Egypt-City-Urba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29058" y="2214554"/>
            <a:ext cx="5059300" cy="4357718"/>
          </a:xfrm>
          <a:prstGeom prst="rect">
            <a:avLst/>
          </a:prstGeom>
          <a:noFill/>
        </p:spPr>
      </p:pic>
      <p:pic>
        <p:nvPicPr>
          <p:cNvPr id="4101" name="Picture 5" descr="C:\Users\Ivan Cingel\Dropbox\faks\nastupno\amarna_workers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3" y="3286124"/>
            <a:ext cx="3167132" cy="3443285"/>
          </a:xfrm>
          <a:prstGeom prst="rect">
            <a:avLst/>
          </a:prstGeom>
          <a:noFill/>
        </p:spPr>
      </p:pic>
      <p:sp>
        <p:nvSpPr>
          <p:cNvPr id="8" name="Pravokutnik 2">
            <a:extLst>
              <a:ext uri="{FF2B5EF4-FFF2-40B4-BE49-F238E27FC236}">
                <a16:creationId xmlns:a16="http://schemas.microsoft.com/office/drawing/2014/main" xmlns="" id="{FDA4C35B-6275-4AAC-B014-8AFF2149EF89}"/>
              </a:ext>
            </a:extLst>
          </p:cNvPr>
          <p:cNvSpPr/>
          <p:nvPr/>
        </p:nvSpPr>
        <p:spPr>
          <a:xfrm>
            <a:off x="1571604" y="2928934"/>
            <a:ext cx="178595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5">
              <a:defRPr/>
            </a:pPr>
            <a:r>
              <a:rPr lang="en-GB" sz="1600" dirty="0" smtClean="0">
                <a:latin typeface="Trebuchet MS" pitchFamily="34" charset="0"/>
              </a:rPr>
              <a:t>TELL EL AMARNA</a:t>
            </a:r>
            <a:endParaRPr lang="en-GB" sz="1600" dirty="0" smtClean="0">
              <a:solidFill>
                <a:srgbClr val="0070C0"/>
              </a:solidFill>
              <a:latin typeface="Trebuchet MS" pitchFamily="34" charset="0"/>
            </a:endParaRPr>
          </a:p>
        </p:txBody>
      </p:sp>
      <p:sp>
        <p:nvSpPr>
          <p:cNvPr id="9" name="Pravokutnik 2">
            <a:extLst>
              <a:ext uri="{FF2B5EF4-FFF2-40B4-BE49-F238E27FC236}">
                <a16:creationId xmlns:a16="http://schemas.microsoft.com/office/drawing/2014/main" xmlns="" id="{FDA4C35B-6275-4AAC-B014-8AFF2149EF89}"/>
              </a:ext>
            </a:extLst>
          </p:cNvPr>
          <p:cNvSpPr/>
          <p:nvPr/>
        </p:nvSpPr>
        <p:spPr>
          <a:xfrm>
            <a:off x="4071934" y="1857364"/>
            <a:ext cx="178595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5">
              <a:defRPr/>
            </a:pPr>
            <a:r>
              <a:rPr lang="en-GB" sz="1600" dirty="0" smtClean="0">
                <a:latin typeface="Trebuchet MS" pitchFamily="34" charset="0"/>
              </a:rPr>
              <a:t>KAHUN</a:t>
            </a:r>
            <a:endParaRPr lang="en-GB" sz="1600" dirty="0" smtClean="0">
              <a:solidFill>
                <a:srgbClr val="0070C0"/>
              </a:solidFill>
              <a:latin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11062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utnik 1"/>
          <p:cNvSpPr/>
          <p:nvPr/>
        </p:nvSpPr>
        <p:spPr>
          <a:xfrm>
            <a:off x="395288" y="404813"/>
            <a:ext cx="8748712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GB" sz="2800" i="1" dirty="0" smtClean="0">
                <a:solidFill>
                  <a:schemeClr val="bg2">
                    <a:lumMod val="90000"/>
                  </a:schemeClr>
                </a:solidFill>
                <a:latin typeface="Trebuchet MS" pitchFamily="34" charset="0"/>
              </a:rPr>
              <a:t>ANATOLIJA, HELADA I EGEJSKE CIVILIZACIJE</a:t>
            </a:r>
            <a:endParaRPr lang="hr-HR" sz="2000" i="1" dirty="0">
              <a:solidFill>
                <a:schemeClr val="bg2">
                  <a:lumMod val="90000"/>
                </a:schemeClr>
              </a:solidFill>
              <a:latin typeface="Trebuchet MS" pitchFamily="34" charset="0"/>
            </a:endParaRPr>
          </a:p>
        </p:txBody>
      </p:sp>
      <p:sp>
        <p:nvSpPr>
          <p:cNvPr id="10" name="Pravokutnik 2">
            <a:extLst>
              <a:ext uri="{FF2B5EF4-FFF2-40B4-BE49-F238E27FC236}">
                <a16:creationId xmlns:a16="http://schemas.microsoft.com/office/drawing/2014/main" xmlns="" id="{FDA4C35B-6275-4AAC-B014-8AFF2149EF89}"/>
              </a:ext>
            </a:extLst>
          </p:cNvPr>
          <p:cNvSpPr/>
          <p:nvPr/>
        </p:nvSpPr>
        <p:spPr>
          <a:xfrm>
            <a:off x="214282" y="1595021"/>
            <a:ext cx="4786346" cy="49552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5">
              <a:defRPr/>
            </a:pPr>
            <a:r>
              <a:rPr lang="hr-HR" sz="2000" dirty="0" smtClean="0">
                <a:latin typeface="Trebuchet MS" pitchFamily="34" charset="0"/>
              </a:rPr>
              <a:t>TROJA</a:t>
            </a:r>
          </a:p>
          <a:p>
            <a:pPr marL="0" lvl="5">
              <a:buFontTx/>
              <a:buChar char="-"/>
              <a:defRPr/>
            </a:pPr>
            <a:r>
              <a:rPr lang="hr-HR" sz="1600" dirty="0" smtClean="0">
                <a:solidFill>
                  <a:srgbClr val="0070C0"/>
                </a:solidFill>
                <a:latin typeface="Trebuchet MS" pitchFamily="34" charset="0"/>
              </a:rPr>
              <a:t> utvrđeni grad na križištu kulturnih i privrednih utjecaja, moć na bazi </a:t>
            </a:r>
            <a:r>
              <a:rPr lang="en-GB" sz="1600" dirty="0" err="1" smtClean="0">
                <a:solidFill>
                  <a:srgbClr val="0070C0"/>
                </a:solidFill>
                <a:latin typeface="Trebuchet MS" pitchFamily="34" charset="0"/>
              </a:rPr>
              <a:t>poslova</a:t>
            </a:r>
            <a:r>
              <a:rPr lang="en-GB" sz="1600" dirty="0" smtClean="0">
                <a:solidFill>
                  <a:srgbClr val="0070C0"/>
                </a:solidFill>
                <a:latin typeface="Trebuchet MS" pitchFamily="34" charset="0"/>
              </a:rPr>
              <a:t> s </a:t>
            </a:r>
            <a:r>
              <a:rPr lang="en-GB" sz="1600" dirty="0" err="1" smtClean="0">
                <a:solidFill>
                  <a:srgbClr val="0070C0"/>
                </a:solidFill>
                <a:latin typeface="Trebuchet MS" pitchFamily="34" charset="0"/>
              </a:rPr>
              <a:t>metalom</a:t>
            </a:r>
            <a:endParaRPr lang="hr-HR" sz="1600" dirty="0" smtClean="0">
              <a:solidFill>
                <a:srgbClr val="0070C0"/>
              </a:solidFill>
              <a:latin typeface="Trebuchet MS" pitchFamily="34" charset="0"/>
            </a:endParaRPr>
          </a:p>
          <a:p>
            <a:pPr marL="0" lvl="5">
              <a:buFontTx/>
              <a:buChar char="-"/>
              <a:defRPr/>
            </a:pPr>
            <a:r>
              <a:rPr lang="hr-HR" sz="1600" dirty="0" smtClean="0">
                <a:solidFill>
                  <a:srgbClr val="0070C0"/>
                </a:solidFill>
                <a:latin typeface="Trebuchet MS" pitchFamily="34" charset="0"/>
              </a:rPr>
              <a:t> koncentrično bujanje milenijima, sa zamjenom starih zidina novima</a:t>
            </a:r>
          </a:p>
          <a:p>
            <a:pPr marL="0" lvl="5">
              <a:buFontTx/>
              <a:buChar char="-"/>
              <a:defRPr/>
            </a:pPr>
            <a:endParaRPr lang="hr-HR" sz="1600" dirty="0" smtClean="0">
              <a:latin typeface="Trebuchet MS" pitchFamily="34" charset="0"/>
            </a:endParaRPr>
          </a:p>
          <a:p>
            <a:pPr marL="0" lvl="5">
              <a:defRPr/>
            </a:pPr>
            <a:r>
              <a:rPr lang="hr-HR" sz="2000" dirty="0" smtClean="0">
                <a:latin typeface="Trebuchet MS" pitchFamily="34" charset="0"/>
              </a:rPr>
              <a:t>FENIČANI</a:t>
            </a:r>
            <a:r>
              <a:rPr lang="hr-HR" sz="1600" dirty="0" smtClean="0">
                <a:latin typeface="Trebuchet MS" pitchFamily="34" charset="0"/>
              </a:rPr>
              <a:t> </a:t>
            </a:r>
          </a:p>
          <a:p>
            <a:pPr marL="0" lvl="5">
              <a:buFontTx/>
              <a:buChar char="-"/>
              <a:defRPr/>
            </a:pPr>
            <a:r>
              <a:rPr lang="hr-HR" sz="1600" dirty="0" smtClean="0">
                <a:solidFill>
                  <a:srgbClr val="0070C0"/>
                </a:solidFill>
                <a:latin typeface="Trebuchet MS" pitchFamily="34" charset="0"/>
              </a:rPr>
              <a:t>samostalni gradovi-države te kolonije na bazi prerađivačke i tercijarne privrede </a:t>
            </a:r>
          </a:p>
          <a:p>
            <a:pPr marL="0" lvl="5">
              <a:buFontTx/>
              <a:buChar char="-"/>
              <a:defRPr/>
            </a:pPr>
            <a:r>
              <a:rPr lang="hr-HR" sz="1600" dirty="0" smtClean="0">
                <a:solidFill>
                  <a:srgbClr val="0070C0"/>
                </a:solidFill>
                <a:latin typeface="Trebuchet MS" pitchFamily="34" charset="0"/>
              </a:rPr>
              <a:t> Biblos, Sidon, Tir, Ras-Šamra (Ugarit), Hama, Nora na Sardiniji…</a:t>
            </a:r>
          </a:p>
          <a:p>
            <a:pPr marL="0" lvl="5">
              <a:defRPr/>
            </a:pPr>
            <a:endParaRPr lang="hr-HR" sz="1600" dirty="0" smtClean="0">
              <a:latin typeface="Trebuchet MS" pitchFamily="34" charset="0"/>
            </a:endParaRPr>
          </a:p>
          <a:p>
            <a:pPr marL="0" lvl="5">
              <a:defRPr/>
            </a:pPr>
            <a:r>
              <a:rPr lang="hr-HR" sz="2000" dirty="0" smtClean="0">
                <a:latin typeface="Trebuchet MS" pitchFamily="34" charset="0"/>
              </a:rPr>
              <a:t>HETITI</a:t>
            </a:r>
          </a:p>
          <a:p>
            <a:pPr marL="0" lvl="5">
              <a:defRPr/>
            </a:pPr>
            <a:r>
              <a:rPr lang="hr-HR" sz="1600" dirty="0" smtClean="0">
                <a:solidFill>
                  <a:srgbClr val="0070C0"/>
                </a:solidFill>
                <a:latin typeface="Trebuchet MS" pitchFamily="34" charset="0"/>
              </a:rPr>
              <a:t>– anatolski pejzaž nije dolina uz rijeke, nego brdski, pa se umjesto horizontalne dispozicije nameće go</a:t>
            </a:r>
            <a:r>
              <a:rPr lang="en-GB" sz="1600" dirty="0" smtClean="0">
                <a:solidFill>
                  <a:srgbClr val="0070C0"/>
                </a:solidFill>
                <a:latin typeface="Trebuchet MS" pitchFamily="34" charset="0"/>
              </a:rPr>
              <a:t>r</a:t>
            </a:r>
            <a:r>
              <a:rPr lang="hr-HR" sz="1600" dirty="0" smtClean="0">
                <a:solidFill>
                  <a:srgbClr val="0070C0"/>
                </a:solidFill>
                <a:latin typeface="Trebuchet MS" pitchFamily="34" charset="0"/>
              </a:rPr>
              <a:t>nji grad s tvrđavom i donji grad u podnožju</a:t>
            </a:r>
          </a:p>
          <a:p>
            <a:pPr marL="0" lvl="5">
              <a:buFontTx/>
              <a:buChar char="-"/>
              <a:defRPr/>
            </a:pPr>
            <a:r>
              <a:rPr lang="en-GB" sz="1600" dirty="0" smtClean="0">
                <a:solidFill>
                  <a:srgbClr val="0070C0"/>
                </a:solidFill>
                <a:latin typeface="Trebuchet MS" pitchFamily="34" charset="0"/>
              </a:rPr>
              <a:t> n</a:t>
            </a:r>
            <a:r>
              <a:rPr lang="hr-HR" sz="1600" dirty="0" smtClean="0">
                <a:solidFill>
                  <a:srgbClr val="0070C0"/>
                </a:solidFill>
                <a:latin typeface="Trebuchet MS" pitchFamily="34" charset="0"/>
              </a:rPr>
              <a:t>etipično inzistiranje na tipologiji kružnog grada</a:t>
            </a:r>
          </a:p>
          <a:p>
            <a:pPr marL="0" lvl="5">
              <a:buFontTx/>
              <a:buChar char="-"/>
              <a:defRPr/>
            </a:pPr>
            <a:r>
              <a:rPr lang="hr-HR" sz="1600" dirty="0" smtClean="0">
                <a:solidFill>
                  <a:srgbClr val="0070C0"/>
                </a:solidFill>
                <a:latin typeface="Trebuchet MS" pitchFamily="34" charset="0"/>
              </a:rPr>
              <a:t> Hatuša, Zindjerli, Karkemiš, Kaneš…</a:t>
            </a:r>
          </a:p>
        </p:txBody>
      </p:sp>
      <p:sp>
        <p:nvSpPr>
          <p:cNvPr id="5" name="Pravokutnik 2">
            <a:extLst>
              <a:ext uri="{FF2B5EF4-FFF2-40B4-BE49-F238E27FC236}">
                <a16:creationId xmlns:a16="http://schemas.microsoft.com/office/drawing/2014/main" xmlns="" id="{FDA4C35B-6275-4AAC-B014-8AFF2149EF89}"/>
              </a:ext>
            </a:extLst>
          </p:cNvPr>
          <p:cNvSpPr/>
          <p:nvPr/>
        </p:nvSpPr>
        <p:spPr>
          <a:xfrm>
            <a:off x="5214942" y="1643050"/>
            <a:ext cx="3714776" cy="48628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5">
              <a:defRPr/>
            </a:pPr>
            <a:r>
              <a:rPr lang="hr-HR" sz="2000" dirty="0" smtClean="0">
                <a:latin typeface="Trebuchet MS" pitchFamily="34" charset="0"/>
              </a:rPr>
              <a:t>MINOJSKA KRETA</a:t>
            </a:r>
          </a:p>
          <a:p>
            <a:pPr marL="0" lvl="5">
              <a:defRPr/>
            </a:pPr>
            <a:r>
              <a:rPr lang="hr-HR" sz="1600" dirty="0" smtClean="0">
                <a:solidFill>
                  <a:srgbClr val="0070C0"/>
                </a:solidFill>
                <a:latin typeface="Trebuchet MS" pitchFamily="34" charset="0"/>
              </a:rPr>
              <a:t>- uz Mezopotamiju, Ind i Nil jedno od prva 4 rasadišta urbanog planiranja, “otok sa stotinu gradova”</a:t>
            </a:r>
          </a:p>
          <a:p>
            <a:pPr marL="0" lvl="5">
              <a:buFontTx/>
              <a:buChar char="-"/>
              <a:defRPr/>
            </a:pPr>
            <a:r>
              <a:rPr lang="hr-HR" sz="1600" dirty="0" smtClean="0">
                <a:solidFill>
                  <a:srgbClr val="0070C0"/>
                </a:solidFill>
                <a:latin typeface="Trebuchet MS" pitchFamily="34" charset="0"/>
              </a:rPr>
              <a:t> razvedenost urbane topografije, bez puno težnje geometrijskoj pravilnosti (ali uz arhitektonsku modularnost)</a:t>
            </a:r>
          </a:p>
          <a:p>
            <a:pPr marL="0" lvl="5">
              <a:buFontTx/>
              <a:buChar char="-"/>
              <a:defRPr/>
            </a:pPr>
            <a:r>
              <a:rPr lang="hr-HR" sz="1600" dirty="0" smtClean="0">
                <a:solidFill>
                  <a:srgbClr val="0070C0"/>
                </a:solidFill>
                <a:latin typeface="Trebuchet MS" pitchFamily="34" charset="0"/>
              </a:rPr>
              <a:t> uslijed izolacije i mirnog, kontinuiranog razvoja ne poznaje utvrde ni zidine (</a:t>
            </a:r>
            <a:r>
              <a:rPr lang="en-GB" sz="1600" dirty="0" smtClean="0">
                <a:solidFill>
                  <a:srgbClr val="0070C0"/>
                </a:solidFill>
                <a:latin typeface="Trebuchet MS" pitchFamily="34" charset="0"/>
              </a:rPr>
              <a:t>a </a:t>
            </a:r>
            <a:r>
              <a:rPr lang="hr-HR" sz="1600" dirty="0" smtClean="0">
                <a:solidFill>
                  <a:srgbClr val="0070C0"/>
                </a:solidFill>
                <a:latin typeface="Trebuchet MS" pitchFamily="34" charset="0"/>
              </a:rPr>
              <a:t>ni hramove ni grobnice ni svetišta)</a:t>
            </a:r>
          </a:p>
          <a:p>
            <a:pPr marL="0" lvl="5">
              <a:buFontTx/>
              <a:buChar char="-"/>
              <a:defRPr/>
            </a:pPr>
            <a:r>
              <a:rPr lang="hr-HR" sz="1600" dirty="0" smtClean="0">
                <a:solidFill>
                  <a:srgbClr val="0070C0"/>
                </a:solidFill>
                <a:latin typeface="Trebuchet MS" pitchFamily="34" charset="0"/>
              </a:rPr>
              <a:t> Knosos, Faistos, Malia, Gurnia, Poliohni, Filakopi…</a:t>
            </a:r>
          </a:p>
          <a:p>
            <a:pPr marL="0" lvl="5">
              <a:buFontTx/>
              <a:buChar char="-"/>
              <a:defRPr/>
            </a:pPr>
            <a:endParaRPr lang="hr-HR" sz="1400" dirty="0" smtClean="0">
              <a:latin typeface="Trebuchet MS" pitchFamily="34" charset="0"/>
            </a:endParaRPr>
          </a:p>
          <a:p>
            <a:pPr marL="0" lvl="5">
              <a:defRPr/>
            </a:pPr>
            <a:r>
              <a:rPr lang="hr-HR" sz="2000" dirty="0" smtClean="0">
                <a:latin typeface="Trebuchet MS" pitchFamily="34" charset="0"/>
              </a:rPr>
              <a:t>AHEJSKA HELADA </a:t>
            </a:r>
          </a:p>
          <a:p>
            <a:pPr marL="0" lvl="5">
              <a:defRPr/>
            </a:pPr>
            <a:r>
              <a:rPr lang="hr-HR" sz="1600" dirty="0" smtClean="0">
                <a:solidFill>
                  <a:srgbClr val="0070C0"/>
                </a:solidFill>
                <a:latin typeface="Trebuchet MS" pitchFamily="34" charset="0"/>
              </a:rPr>
              <a:t>- geneza </a:t>
            </a:r>
            <a:r>
              <a:rPr lang="hr-HR" sz="1600" i="1" dirty="0" smtClean="0">
                <a:solidFill>
                  <a:srgbClr val="0070C0"/>
                </a:solidFill>
                <a:latin typeface="Trebuchet MS" pitchFamily="34" charset="0"/>
              </a:rPr>
              <a:t>polisa</a:t>
            </a:r>
            <a:r>
              <a:rPr lang="hr-HR" sz="1600" dirty="0" smtClean="0">
                <a:solidFill>
                  <a:srgbClr val="0070C0"/>
                </a:solidFill>
                <a:latin typeface="Trebuchet MS" pitchFamily="34" charset="0"/>
              </a:rPr>
              <a:t> iz </a:t>
            </a:r>
            <a:r>
              <a:rPr lang="hr-HR" sz="1600" i="1" dirty="0" smtClean="0">
                <a:solidFill>
                  <a:srgbClr val="0070C0"/>
                </a:solidFill>
                <a:latin typeface="Trebuchet MS" pitchFamily="34" charset="0"/>
              </a:rPr>
              <a:t>akropolisa</a:t>
            </a:r>
            <a:r>
              <a:rPr lang="hr-HR" sz="1600" dirty="0" smtClean="0">
                <a:solidFill>
                  <a:srgbClr val="0070C0"/>
                </a:solidFill>
                <a:latin typeface="Trebuchet MS" pitchFamily="34" charset="0"/>
              </a:rPr>
              <a:t>: gornji i donji grad se stapaju i opasuju zajedničkim </a:t>
            </a:r>
            <a:r>
              <a:rPr lang="en-GB" sz="1600" dirty="0" err="1" smtClean="0">
                <a:solidFill>
                  <a:srgbClr val="0070C0"/>
                </a:solidFill>
                <a:latin typeface="Trebuchet MS" pitchFamily="34" charset="0"/>
              </a:rPr>
              <a:t>kiklopskim</a:t>
            </a:r>
            <a:r>
              <a:rPr lang="en-GB" sz="1600" dirty="0" smtClean="0">
                <a:solidFill>
                  <a:srgbClr val="0070C0"/>
                </a:solidFill>
                <a:latin typeface="Trebuchet MS" pitchFamily="34" charset="0"/>
              </a:rPr>
              <a:t> </a:t>
            </a:r>
            <a:r>
              <a:rPr lang="hr-HR" sz="1600" dirty="0" smtClean="0">
                <a:solidFill>
                  <a:srgbClr val="0070C0"/>
                </a:solidFill>
                <a:latin typeface="Trebuchet MS" pitchFamily="34" charset="0"/>
              </a:rPr>
              <a:t>zidinama</a:t>
            </a:r>
          </a:p>
          <a:p>
            <a:pPr marL="0" lvl="5">
              <a:defRPr/>
            </a:pPr>
            <a:r>
              <a:rPr lang="hr-HR" sz="1600" dirty="0" smtClean="0">
                <a:solidFill>
                  <a:srgbClr val="0070C0"/>
                </a:solidFill>
                <a:latin typeface="Trebuchet MS" pitchFamily="34" charset="0"/>
              </a:rPr>
              <a:t>- Mikena, Teba, Atena, Tirint, Argos…</a:t>
            </a:r>
          </a:p>
        </p:txBody>
      </p:sp>
    </p:spTree>
    <p:extLst>
      <p:ext uri="{BB962C8B-B14F-4D97-AF65-F5344CB8AC3E}">
        <p14:creationId xmlns:p14="http://schemas.microsoft.com/office/powerpoint/2010/main" xmlns="" val="611062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utnik 1"/>
          <p:cNvSpPr/>
          <p:nvPr/>
        </p:nvSpPr>
        <p:spPr>
          <a:xfrm>
            <a:off x="395288" y="404813"/>
            <a:ext cx="8748712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GB" sz="2800" i="1" dirty="0" smtClean="0">
                <a:solidFill>
                  <a:schemeClr val="bg2">
                    <a:lumMod val="90000"/>
                  </a:schemeClr>
                </a:solidFill>
                <a:latin typeface="Trebuchet MS" pitchFamily="34" charset="0"/>
              </a:rPr>
              <a:t>ARHAJSKA GRČKA</a:t>
            </a:r>
            <a:endParaRPr lang="hr-HR" sz="2000" i="1" dirty="0">
              <a:solidFill>
                <a:schemeClr val="bg2">
                  <a:lumMod val="90000"/>
                </a:schemeClr>
              </a:solidFill>
              <a:latin typeface="Trebuchet MS" pitchFamily="34" charset="0"/>
            </a:endParaRPr>
          </a:p>
        </p:txBody>
      </p:sp>
      <p:sp>
        <p:nvSpPr>
          <p:cNvPr id="10" name="Pravokutnik 2">
            <a:extLst>
              <a:ext uri="{FF2B5EF4-FFF2-40B4-BE49-F238E27FC236}">
                <a16:creationId xmlns:a16="http://schemas.microsoft.com/office/drawing/2014/main" xmlns="" id="{FDA4C35B-6275-4AAC-B014-8AFF2149EF89}"/>
              </a:ext>
            </a:extLst>
          </p:cNvPr>
          <p:cNvSpPr/>
          <p:nvPr/>
        </p:nvSpPr>
        <p:spPr>
          <a:xfrm>
            <a:off x="214282" y="1571612"/>
            <a:ext cx="385765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5">
              <a:defRPr/>
            </a:pPr>
            <a:r>
              <a:rPr lang="en-GB" sz="1600" dirty="0" smtClean="0">
                <a:latin typeface="Trebuchet MS" pitchFamily="34" charset="0"/>
              </a:rPr>
              <a:t>AGORA: </a:t>
            </a:r>
            <a:r>
              <a:rPr lang="en-GB" sz="1600" dirty="0" err="1" smtClean="0">
                <a:solidFill>
                  <a:srgbClr val="0070C0"/>
                </a:solidFill>
                <a:latin typeface="Trebuchet MS" pitchFamily="34" charset="0"/>
              </a:rPr>
              <a:t>trg</a:t>
            </a:r>
            <a:r>
              <a:rPr lang="en-GB" sz="1600" dirty="0" smtClean="0">
                <a:solidFill>
                  <a:srgbClr val="0070C0"/>
                </a:solidFill>
                <a:latin typeface="Trebuchet MS" pitchFamily="34" charset="0"/>
              </a:rPr>
              <a:t> </a:t>
            </a:r>
            <a:r>
              <a:rPr lang="en-GB" sz="1600" dirty="0" err="1" smtClean="0">
                <a:solidFill>
                  <a:srgbClr val="0070C0"/>
                </a:solidFill>
                <a:latin typeface="Trebuchet MS" pitchFamily="34" charset="0"/>
              </a:rPr>
              <a:t>za</a:t>
            </a:r>
            <a:r>
              <a:rPr lang="en-GB" sz="1600" dirty="0" smtClean="0">
                <a:solidFill>
                  <a:srgbClr val="0070C0"/>
                </a:solidFill>
                <a:latin typeface="Trebuchet MS" pitchFamily="34" charset="0"/>
              </a:rPr>
              <a:t> </a:t>
            </a:r>
            <a:r>
              <a:rPr lang="en-GB" sz="1600" dirty="0" err="1" smtClean="0">
                <a:solidFill>
                  <a:srgbClr val="0070C0"/>
                </a:solidFill>
                <a:latin typeface="Trebuchet MS" pitchFamily="34" charset="0"/>
              </a:rPr>
              <a:t>slobodno</a:t>
            </a:r>
            <a:r>
              <a:rPr lang="en-GB" sz="1600" dirty="0" smtClean="0">
                <a:solidFill>
                  <a:srgbClr val="0070C0"/>
                </a:solidFill>
                <a:latin typeface="Trebuchet MS" pitchFamily="34" charset="0"/>
              </a:rPr>
              <a:t> </a:t>
            </a:r>
            <a:r>
              <a:rPr lang="en-GB" sz="1600" dirty="0" err="1" smtClean="0">
                <a:solidFill>
                  <a:srgbClr val="0070C0"/>
                </a:solidFill>
                <a:latin typeface="Trebuchet MS" pitchFamily="34" charset="0"/>
              </a:rPr>
              <a:t>općenje</a:t>
            </a:r>
            <a:r>
              <a:rPr lang="en-GB" sz="1600" dirty="0" smtClean="0">
                <a:solidFill>
                  <a:srgbClr val="0070C0"/>
                </a:solidFill>
                <a:latin typeface="Trebuchet MS" pitchFamily="34" charset="0"/>
              </a:rPr>
              <a:t> </a:t>
            </a:r>
            <a:r>
              <a:rPr lang="en-GB" sz="1600" dirty="0" err="1" smtClean="0">
                <a:solidFill>
                  <a:srgbClr val="0070C0"/>
                </a:solidFill>
                <a:latin typeface="Trebuchet MS" pitchFamily="34" charset="0"/>
              </a:rPr>
              <a:t>među</a:t>
            </a:r>
            <a:r>
              <a:rPr lang="en-GB" sz="1600" dirty="0" smtClean="0">
                <a:solidFill>
                  <a:srgbClr val="0070C0"/>
                </a:solidFill>
                <a:latin typeface="Trebuchet MS" pitchFamily="34" charset="0"/>
              </a:rPr>
              <a:t> </a:t>
            </a:r>
            <a:r>
              <a:rPr lang="en-GB" sz="1600" dirty="0" err="1" smtClean="0">
                <a:solidFill>
                  <a:srgbClr val="0070C0"/>
                </a:solidFill>
                <a:latin typeface="Trebuchet MS" pitchFamily="34" charset="0"/>
              </a:rPr>
              <a:t>ravnopravnim</a:t>
            </a:r>
            <a:r>
              <a:rPr lang="en-GB" sz="1600" dirty="0" smtClean="0">
                <a:solidFill>
                  <a:srgbClr val="0070C0"/>
                </a:solidFill>
                <a:latin typeface="Trebuchet MS" pitchFamily="34" charset="0"/>
              </a:rPr>
              <a:t> </a:t>
            </a:r>
            <a:r>
              <a:rPr lang="en-GB" sz="1600" dirty="0" err="1" smtClean="0">
                <a:solidFill>
                  <a:srgbClr val="0070C0"/>
                </a:solidFill>
                <a:latin typeface="Trebuchet MS" pitchFamily="34" charset="0"/>
              </a:rPr>
              <a:t>ljudima</a:t>
            </a:r>
            <a:endParaRPr lang="en-GB" sz="1600" dirty="0" smtClean="0">
              <a:solidFill>
                <a:srgbClr val="0070C0"/>
              </a:solidFill>
              <a:latin typeface="Trebuchet MS" pitchFamily="34" charset="0"/>
            </a:endParaRPr>
          </a:p>
          <a:p>
            <a:pPr marL="0" lvl="5">
              <a:defRPr/>
            </a:pPr>
            <a:r>
              <a:rPr lang="en-GB" sz="1600" dirty="0" smtClean="0">
                <a:solidFill>
                  <a:srgbClr val="0070C0"/>
                </a:solidFill>
                <a:latin typeface="Trebuchet MS" pitchFamily="34" charset="0"/>
              </a:rPr>
              <a:t>- </a:t>
            </a:r>
            <a:r>
              <a:rPr lang="en-GB" sz="1600" dirty="0" err="1" smtClean="0">
                <a:solidFill>
                  <a:srgbClr val="0070C0"/>
                </a:solidFill>
                <a:latin typeface="Trebuchet MS" pitchFamily="34" charset="0"/>
              </a:rPr>
              <a:t>demokratski</a:t>
            </a:r>
            <a:r>
              <a:rPr lang="en-GB" sz="1600" dirty="0" smtClean="0">
                <a:solidFill>
                  <a:srgbClr val="0070C0"/>
                </a:solidFill>
                <a:latin typeface="Trebuchet MS" pitchFamily="34" charset="0"/>
              </a:rPr>
              <a:t> </a:t>
            </a:r>
            <a:r>
              <a:rPr lang="en-GB" sz="1600" i="1" dirty="0" err="1" smtClean="0">
                <a:solidFill>
                  <a:srgbClr val="0070C0"/>
                </a:solidFill>
                <a:latin typeface="Trebuchet MS" pitchFamily="34" charset="0"/>
              </a:rPr>
              <a:t>sinoikizam</a:t>
            </a:r>
            <a:r>
              <a:rPr lang="en-GB" sz="1600" dirty="0" smtClean="0">
                <a:solidFill>
                  <a:srgbClr val="0070C0"/>
                </a:solidFill>
                <a:latin typeface="Trebuchet MS" pitchFamily="34" charset="0"/>
              </a:rPr>
              <a:t>: </a:t>
            </a:r>
            <a:r>
              <a:rPr lang="en-GB" sz="1600" dirty="0" err="1" smtClean="0">
                <a:solidFill>
                  <a:srgbClr val="0070C0"/>
                </a:solidFill>
                <a:latin typeface="Trebuchet MS" pitchFamily="34" charset="0"/>
              </a:rPr>
              <a:t>živjeti</a:t>
            </a:r>
            <a:r>
              <a:rPr lang="en-GB" sz="1600" dirty="0" smtClean="0">
                <a:solidFill>
                  <a:srgbClr val="0070C0"/>
                </a:solidFill>
                <a:latin typeface="Trebuchet MS" pitchFamily="34" charset="0"/>
              </a:rPr>
              <a:t> </a:t>
            </a:r>
            <a:r>
              <a:rPr lang="en-GB" sz="1600" dirty="0" err="1" smtClean="0">
                <a:solidFill>
                  <a:srgbClr val="0070C0"/>
                </a:solidFill>
                <a:latin typeface="Trebuchet MS" pitchFamily="34" charset="0"/>
              </a:rPr>
              <a:t>pravno</a:t>
            </a:r>
            <a:r>
              <a:rPr lang="en-GB" sz="1600" dirty="0" smtClean="0">
                <a:solidFill>
                  <a:srgbClr val="0070C0"/>
                </a:solidFill>
                <a:latin typeface="Trebuchet MS" pitchFamily="34" charset="0"/>
              </a:rPr>
              <a:t>, </a:t>
            </a:r>
            <a:r>
              <a:rPr lang="en-GB" sz="1600" dirty="0" err="1" smtClean="0">
                <a:solidFill>
                  <a:srgbClr val="0070C0"/>
                </a:solidFill>
                <a:latin typeface="Trebuchet MS" pitchFamily="34" charset="0"/>
              </a:rPr>
              <a:t>fizički</a:t>
            </a:r>
            <a:r>
              <a:rPr lang="en-GB" sz="1600" dirty="0" smtClean="0">
                <a:solidFill>
                  <a:srgbClr val="0070C0"/>
                </a:solidFill>
                <a:latin typeface="Trebuchet MS" pitchFamily="34" charset="0"/>
              </a:rPr>
              <a:t> </a:t>
            </a:r>
            <a:r>
              <a:rPr lang="en-GB" sz="1600" dirty="0" err="1" smtClean="0">
                <a:solidFill>
                  <a:srgbClr val="0070C0"/>
                </a:solidFill>
                <a:latin typeface="Trebuchet MS" pitchFamily="34" charset="0"/>
              </a:rPr>
              <a:t>i</a:t>
            </a:r>
            <a:r>
              <a:rPr lang="en-GB" sz="1600" dirty="0" smtClean="0">
                <a:solidFill>
                  <a:srgbClr val="0070C0"/>
                </a:solidFill>
                <a:latin typeface="Trebuchet MS" pitchFamily="34" charset="0"/>
              </a:rPr>
              <a:t> </a:t>
            </a:r>
            <a:r>
              <a:rPr lang="en-GB" sz="1600" dirty="0" err="1" smtClean="0">
                <a:solidFill>
                  <a:srgbClr val="0070C0"/>
                </a:solidFill>
                <a:latin typeface="Trebuchet MS" pitchFamily="34" charset="0"/>
              </a:rPr>
              <a:t>duhovno</a:t>
            </a:r>
            <a:r>
              <a:rPr lang="en-GB" sz="1600" dirty="0" smtClean="0">
                <a:solidFill>
                  <a:srgbClr val="0070C0"/>
                </a:solidFill>
                <a:latin typeface="Trebuchet MS" pitchFamily="34" charset="0"/>
              </a:rPr>
              <a:t> u </a:t>
            </a:r>
            <a:r>
              <a:rPr lang="en-GB" sz="1600" dirty="0" err="1" smtClean="0">
                <a:solidFill>
                  <a:srgbClr val="0070C0"/>
                </a:solidFill>
                <a:latin typeface="Trebuchet MS" pitchFamily="34" charset="0"/>
              </a:rPr>
              <a:t>zajednici</a:t>
            </a:r>
            <a:r>
              <a:rPr lang="en-GB" sz="1600" dirty="0" smtClean="0">
                <a:solidFill>
                  <a:srgbClr val="0070C0"/>
                </a:solidFill>
                <a:latin typeface="Trebuchet MS" pitchFamily="34" charset="0"/>
              </a:rPr>
              <a:t> </a:t>
            </a:r>
            <a:r>
              <a:rPr lang="en-GB" sz="1600" dirty="0" err="1" smtClean="0">
                <a:solidFill>
                  <a:srgbClr val="0070C0"/>
                </a:solidFill>
                <a:latin typeface="Trebuchet MS" pitchFamily="34" charset="0"/>
              </a:rPr>
              <a:t>te</a:t>
            </a:r>
            <a:r>
              <a:rPr lang="en-GB" sz="1600" dirty="0" smtClean="0">
                <a:solidFill>
                  <a:srgbClr val="0070C0"/>
                </a:solidFill>
                <a:latin typeface="Trebuchet MS" pitchFamily="34" charset="0"/>
              </a:rPr>
              <a:t> </a:t>
            </a:r>
            <a:r>
              <a:rPr lang="en-GB" sz="1600" dirty="0" err="1" smtClean="0">
                <a:solidFill>
                  <a:srgbClr val="0070C0"/>
                </a:solidFill>
                <a:latin typeface="Trebuchet MS" pitchFamily="34" charset="0"/>
              </a:rPr>
              <a:t>slobodno</a:t>
            </a:r>
            <a:r>
              <a:rPr lang="en-GB" sz="1600" dirty="0" smtClean="0">
                <a:solidFill>
                  <a:srgbClr val="0070C0"/>
                </a:solidFill>
                <a:latin typeface="Trebuchet MS" pitchFamily="34" charset="0"/>
              </a:rPr>
              <a:t> </a:t>
            </a:r>
            <a:r>
              <a:rPr lang="en-GB" sz="1600" dirty="0" err="1" smtClean="0">
                <a:solidFill>
                  <a:srgbClr val="0070C0"/>
                </a:solidFill>
                <a:latin typeface="Trebuchet MS" pitchFamily="34" charset="0"/>
              </a:rPr>
              <a:t>priznavati</a:t>
            </a:r>
            <a:r>
              <a:rPr lang="en-GB" sz="1600" dirty="0" smtClean="0">
                <a:solidFill>
                  <a:srgbClr val="0070C0"/>
                </a:solidFill>
                <a:latin typeface="Trebuchet MS" pitchFamily="34" charset="0"/>
              </a:rPr>
              <a:t> </a:t>
            </a:r>
            <a:r>
              <a:rPr lang="en-GB" sz="1600" dirty="0" err="1" smtClean="0">
                <a:solidFill>
                  <a:srgbClr val="0070C0"/>
                </a:solidFill>
                <a:latin typeface="Trebuchet MS" pitchFamily="34" charset="0"/>
              </a:rPr>
              <a:t>prava</a:t>
            </a:r>
            <a:r>
              <a:rPr lang="en-GB" sz="1600" dirty="0" smtClean="0">
                <a:solidFill>
                  <a:srgbClr val="0070C0"/>
                </a:solidFill>
                <a:latin typeface="Trebuchet MS" pitchFamily="34" charset="0"/>
              </a:rPr>
              <a:t> </a:t>
            </a:r>
            <a:r>
              <a:rPr lang="en-GB" sz="1600" dirty="0" err="1" smtClean="0">
                <a:solidFill>
                  <a:srgbClr val="0070C0"/>
                </a:solidFill>
                <a:latin typeface="Trebuchet MS" pitchFamily="34" charset="0"/>
              </a:rPr>
              <a:t>i</a:t>
            </a:r>
            <a:r>
              <a:rPr lang="en-GB" sz="1600" dirty="0" smtClean="0">
                <a:solidFill>
                  <a:srgbClr val="0070C0"/>
                </a:solidFill>
                <a:latin typeface="Trebuchet MS" pitchFamily="34" charset="0"/>
              </a:rPr>
              <a:t> </a:t>
            </a:r>
            <a:r>
              <a:rPr lang="en-GB" sz="1600" dirty="0" err="1" smtClean="0">
                <a:solidFill>
                  <a:srgbClr val="0070C0"/>
                </a:solidFill>
                <a:latin typeface="Trebuchet MS" pitchFamily="34" charset="0"/>
              </a:rPr>
              <a:t>dužnosti</a:t>
            </a:r>
            <a:r>
              <a:rPr lang="en-GB" sz="1600" dirty="0" smtClean="0">
                <a:solidFill>
                  <a:srgbClr val="0070C0"/>
                </a:solidFill>
                <a:latin typeface="Trebuchet MS" pitchFamily="34" charset="0"/>
              </a:rPr>
              <a:t> </a:t>
            </a:r>
            <a:r>
              <a:rPr lang="en-GB" sz="1600" dirty="0" err="1" smtClean="0">
                <a:solidFill>
                  <a:srgbClr val="0070C0"/>
                </a:solidFill>
                <a:latin typeface="Trebuchet MS" pitchFamily="34" charset="0"/>
              </a:rPr>
              <a:t>koje</a:t>
            </a:r>
            <a:r>
              <a:rPr lang="en-GB" sz="1600" dirty="0" smtClean="0">
                <a:solidFill>
                  <a:srgbClr val="0070C0"/>
                </a:solidFill>
                <a:latin typeface="Trebuchet MS" pitchFamily="34" charset="0"/>
              </a:rPr>
              <a:t> </a:t>
            </a:r>
            <a:r>
              <a:rPr lang="en-GB" sz="1600" dirty="0" err="1" smtClean="0">
                <a:solidFill>
                  <a:srgbClr val="0070C0"/>
                </a:solidFill>
                <a:latin typeface="Trebuchet MS" pitchFamily="34" charset="0"/>
              </a:rPr>
              <a:t>zajednica</a:t>
            </a:r>
            <a:r>
              <a:rPr lang="en-GB" sz="1600" dirty="0" smtClean="0">
                <a:solidFill>
                  <a:srgbClr val="0070C0"/>
                </a:solidFill>
                <a:latin typeface="Trebuchet MS" pitchFamily="34" charset="0"/>
              </a:rPr>
              <a:t> </a:t>
            </a:r>
            <a:r>
              <a:rPr lang="en-GB" sz="1600" dirty="0" err="1" smtClean="0">
                <a:solidFill>
                  <a:srgbClr val="0070C0"/>
                </a:solidFill>
                <a:latin typeface="Trebuchet MS" pitchFamily="34" charset="0"/>
              </a:rPr>
              <a:t>postavlja</a:t>
            </a:r>
            <a:r>
              <a:rPr lang="en-GB" sz="1600" dirty="0" smtClean="0">
                <a:solidFill>
                  <a:srgbClr val="0070C0"/>
                </a:solidFill>
                <a:latin typeface="Trebuchet MS" pitchFamily="34" charset="0"/>
              </a:rPr>
              <a:t> </a:t>
            </a:r>
            <a:r>
              <a:rPr lang="en-GB" sz="1600" dirty="0" err="1" smtClean="0">
                <a:solidFill>
                  <a:srgbClr val="0070C0"/>
                </a:solidFill>
                <a:latin typeface="Trebuchet MS" pitchFamily="34" charset="0"/>
              </a:rPr>
              <a:t>na</a:t>
            </a:r>
            <a:r>
              <a:rPr lang="en-GB" sz="1600" dirty="0" smtClean="0">
                <a:solidFill>
                  <a:srgbClr val="0070C0"/>
                </a:solidFill>
                <a:latin typeface="Trebuchet MS" pitchFamily="34" charset="0"/>
              </a:rPr>
              <a:t> </a:t>
            </a:r>
            <a:r>
              <a:rPr lang="en-GB" sz="1600" dirty="0" err="1" smtClean="0">
                <a:solidFill>
                  <a:srgbClr val="0070C0"/>
                </a:solidFill>
                <a:latin typeface="Trebuchet MS" pitchFamily="34" charset="0"/>
              </a:rPr>
              <a:t>članove</a:t>
            </a:r>
            <a:endParaRPr lang="hr-HR" sz="1600" dirty="0" smtClean="0">
              <a:solidFill>
                <a:srgbClr val="0070C0"/>
              </a:solidFill>
              <a:latin typeface="Trebuchet MS" pitchFamily="34" charset="0"/>
            </a:endParaRPr>
          </a:p>
          <a:p>
            <a:pPr marL="0" lvl="5">
              <a:defRPr/>
            </a:pPr>
            <a:r>
              <a:rPr lang="en-GB" sz="1600" dirty="0" smtClean="0">
                <a:solidFill>
                  <a:srgbClr val="0070C0"/>
                </a:solidFill>
                <a:latin typeface="Trebuchet MS" pitchFamily="34" charset="0"/>
              </a:rPr>
              <a:t>- </a:t>
            </a:r>
            <a:r>
              <a:rPr lang="en-GB" sz="1600" dirty="0" err="1" smtClean="0">
                <a:solidFill>
                  <a:srgbClr val="0070C0"/>
                </a:solidFill>
                <a:latin typeface="Trebuchet MS" pitchFamily="34" charset="0"/>
              </a:rPr>
              <a:t>jedinstven</a:t>
            </a:r>
            <a:r>
              <a:rPr lang="en-GB" sz="1600" dirty="0" smtClean="0">
                <a:solidFill>
                  <a:srgbClr val="0070C0"/>
                </a:solidFill>
                <a:latin typeface="Trebuchet MS" pitchFamily="34" charset="0"/>
              </a:rPr>
              <a:t> </a:t>
            </a:r>
            <a:r>
              <a:rPr lang="en-GB" sz="1600" dirty="0" err="1" smtClean="0">
                <a:solidFill>
                  <a:srgbClr val="0070C0"/>
                </a:solidFill>
                <a:latin typeface="Trebuchet MS" pitchFamily="34" charset="0"/>
              </a:rPr>
              <a:t>događaj</a:t>
            </a:r>
            <a:r>
              <a:rPr lang="en-GB" sz="1600" dirty="0" smtClean="0">
                <a:solidFill>
                  <a:srgbClr val="0070C0"/>
                </a:solidFill>
                <a:latin typeface="Trebuchet MS" pitchFamily="34" charset="0"/>
              </a:rPr>
              <a:t> u </a:t>
            </a:r>
            <a:r>
              <a:rPr lang="en-GB" sz="1600" dirty="0" err="1" smtClean="0">
                <a:solidFill>
                  <a:srgbClr val="0070C0"/>
                </a:solidFill>
                <a:latin typeface="Trebuchet MS" pitchFamily="34" charset="0"/>
              </a:rPr>
              <a:t>povijesti</a:t>
            </a:r>
            <a:r>
              <a:rPr lang="en-GB" sz="1600" dirty="0" smtClean="0">
                <a:solidFill>
                  <a:srgbClr val="0070C0"/>
                </a:solidFill>
                <a:latin typeface="Trebuchet MS" pitchFamily="34" charset="0"/>
              </a:rPr>
              <a:t>: </a:t>
            </a:r>
            <a:r>
              <a:rPr lang="en-GB" sz="1600" dirty="0" err="1" smtClean="0">
                <a:solidFill>
                  <a:srgbClr val="0070C0"/>
                </a:solidFill>
                <a:latin typeface="Trebuchet MS" pitchFamily="34" charset="0"/>
              </a:rPr>
              <a:t>rađanje</a:t>
            </a:r>
            <a:r>
              <a:rPr lang="en-GB" sz="1600" dirty="0" smtClean="0">
                <a:solidFill>
                  <a:srgbClr val="0070C0"/>
                </a:solidFill>
                <a:latin typeface="Trebuchet MS" pitchFamily="34" charset="0"/>
              </a:rPr>
              <a:t> </a:t>
            </a:r>
            <a:r>
              <a:rPr lang="en-GB" sz="1600" dirty="0" err="1" smtClean="0">
                <a:solidFill>
                  <a:srgbClr val="0070C0"/>
                </a:solidFill>
                <a:latin typeface="Trebuchet MS" pitchFamily="34" charset="0"/>
              </a:rPr>
              <a:t>političkog</a:t>
            </a:r>
            <a:r>
              <a:rPr lang="en-GB" sz="1600" dirty="0" smtClean="0">
                <a:solidFill>
                  <a:srgbClr val="0070C0"/>
                </a:solidFill>
                <a:latin typeface="Trebuchet MS" pitchFamily="34" charset="0"/>
              </a:rPr>
              <a:t> </a:t>
            </a:r>
            <a:r>
              <a:rPr lang="en-GB" sz="1600" dirty="0" err="1" smtClean="0">
                <a:solidFill>
                  <a:srgbClr val="0070C0"/>
                </a:solidFill>
                <a:latin typeface="Trebuchet MS" pitchFamily="34" charset="0"/>
              </a:rPr>
              <a:t>čovjeka</a:t>
            </a:r>
            <a:r>
              <a:rPr lang="en-GB" sz="1600" dirty="0" smtClean="0">
                <a:solidFill>
                  <a:srgbClr val="0070C0"/>
                </a:solidFill>
                <a:latin typeface="Trebuchet MS" pitchFamily="34" charset="0"/>
              </a:rPr>
              <a:t> (</a:t>
            </a:r>
            <a:r>
              <a:rPr lang="en-GB" sz="1600" i="1" dirty="0" smtClean="0">
                <a:solidFill>
                  <a:srgbClr val="0070C0"/>
                </a:solidFill>
                <a:latin typeface="Trebuchet MS" pitchFamily="34" charset="0"/>
              </a:rPr>
              <a:t>zoon </a:t>
            </a:r>
            <a:r>
              <a:rPr lang="en-GB" sz="1600" i="1" dirty="0" err="1" smtClean="0">
                <a:solidFill>
                  <a:srgbClr val="0070C0"/>
                </a:solidFill>
                <a:latin typeface="Trebuchet MS" pitchFamily="34" charset="0"/>
              </a:rPr>
              <a:t>politikon</a:t>
            </a:r>
            <a:r>
              <a:rPr lang="en-GB" sz="1600" dirty="0" smtClean="0">
                <a:solidFill>
                  <a:srgbClr val="0070C0"/>
                </a:solidFill>
                <a:latin typeface="Trebuchet MS" pitchFamily="34" charset="0"/>
              </a:rPr>
              <a:t>)</a:t>
            </a:r>
          </a:p>
        </p:txBody>
      </p:sp>
      <p:sp>
        <p:nvSpPr>
          <p:cNvPr id="4" name="Pravokutnik 2">
            <a:extLst>
              <a:ext uri="{FF2B5EF4-FFF2-40B4-BE49-F238E27FC236}">
                <a16:creationId xmlns:a16="http://schemas.microsoft.com/office/drawing/2014/main" xmlns="" id="{FDA4C35B-6275-4AAC-B014-8AFF2149EF89}"/>
              </a:ext>
            </a:extLst>
          </p:cNvPr>
          <p:cNvSpPr/>
          <p:nvPr/>
        </p:nvSpPr>
        <p:spPr>
          <a:xfrm>
            <a:off x="3857620" y="3214686"/>
            <a:ext cx="1357322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5">
              <a:defRPr/>
            </a:pPr>
            <a:r>
              <a:rPr lang="en-GB" sz="1600" dirty="0" smtClean="0">
                <a:latin typeface="Trebuchet MS" pitchFamily="34" charset="0"/>
              </a:rPr>
              <a:t>PSEFIZMA </a:t>
            </a:r>
            <a:r>
              <a:rPr lang="en-GB" sz="1600" dirty="0" err="1" smtClean="0">
                <a:latin typeface="Trebuchet MS" pitchFamily="34" charset="0"/>
              </a:rPr>
              <a:t>iz</a:t>
            </a:r>
            <a:r>
              <a:rPr lang="en-GB" sz="1600" dirty="0" smtClean="0">
                <a:latin typeface="Trebuchet MS" pitchFamily="34" charset="0"/>
              </a:rPr>
              <a:t> </a:t>
            </a:r>
            <a:r>
              <a:rPr lang="en-GB" sz="1600" dirty="0" err="1" smtClean="0">
                <a:latin typeface="Trebuchet MS" pitchFamily="34" charset="0"/>
              </a:rPr>
              <a:t>Lumbarde</a:t>
            </a:r>
            <a:r>
              <a:rPr lang="en-GB" sz="1600" dirty="0" smtClean="0">
                <a:latin typeface="Trebuchet MS" pitchFamily="34" charset="0"/>
              </a:rPr>
              <a:t>: </a:t>
            </a:r>
            <a:r>
              <a:rPr lang="en-GB" sz="1600" dirty="0" err="1" smtClean="0">
                <a:solidFill>
                  <a:srgbClr val="0070C0"/>
                </a:solidFill>
                <a:latin typeface="Trebuchet MS" pitchFamily="34" charset="0"/>
              </a:rPr>
              <a:t>najstariji</a:t>
            </a:r>
            <a:r>
              <a:rPr lang="en-GB" sz="1600" dirty="0" smtClean="0">
                <a:solidFill>
                  <a:srgbClr val="0070C0"/>
                </a:solidFill>
                <a:latin typeface="Trebuchet MS" pitchFamily="34" charset="0"/>
              </a:rPr>
              <a:t> </a:t>
            </a:r>
            <a:r>
              <a:rPr lang="en-GB" sz="1600" dirty="0" err="1" smtClean="0">
                <a:solidFill>
                  <a:srgbClr val="0070C0"/>
                </a:solidFill>
                <a:latin typeface="Trebuchet MS" pitchFamily="34" charset="0"/>
              </a:rPr>
              <a:t>poznati</a:t>
            </a:r>
            <a:r>
              <a:rPr lang="en-GB" sz="1600" dirty="0" smtClean="0">
                <a:solidFill>
                  <a:srgbClr val="0070C0"/>
                </a:solidFill>
                <a:latin typeface="Trebuchet MS" pitchFamily="34" charset="0"/>
              </a:rPr>
              <a:t> </a:t>
            </a:r>
            <a:r>
              <a:rPr lang="en-GB" sz="1600" dirty="0" err="1" smtClean="0">
                <a:solidFill>
                  <a:srgbClr val="0070C0"/>
                </a:solidFill>
                <a:latin typeface="Trebuchet MS" pitchFamily="34" charset="0"/>
              </a:rPr>
              <a:t>urbanistički</a:t>
            </a:r>
            <a:r>
              <a:rPr lang="en-GB" sz="1600" dirty="0" smtClean="0">
                <a:solidFill>
                  <a:srgbClr val="0070C0"/>
                </a:solidFill>
                <a:latin typeface="Trebuchet MS" pitchFamily="34" charset="0"/>
              </a:rPr>
              <a:t> </a:t>
            </a:r>
            <a:r>
              <a:rPr lang="en-GB" sz="1600" dirty="0" err="1" smtClean="0">
                <a:solidFill>
                  <a:srgbClr val="0070C0"/>
                </a:solidFill>
                <a:latin typeface="Trebuchet MS" pitchFamily="34" charset="0"/>
              </a:rPr>
              <a:t>dokument</a:t>
            </a:r>
            <a:r>
              <a:rPr lang="en-GB" sz="1600" dirty="0" smtClean="0">
                <a:solidFill>
                  <a:srgbClr val="0070C0"/>
                </a:solidFill>
                <a:latin typeface="Trebuchet MS" pitchFamily="34" charset="0"/>
              </a:rPr>
              <a:t> </a:t>
            </a:r>
            <a:r>
              <a:rPr lang="en-GB" sz="1600" dirty="0" err="1" smtClean="0">
                <a:solidFill>
                  <a:srgbClr val="0070C0"/>
                </a:solidFill>
                <a:latin typeface="Trebuchet MS" pitchFamily="34" charset="0"/>
              </a:rPr>
              <a:t>kojim</a:t>
            </a:r>
            <a:r>
              <a:rPr lang="en-GB" sz="1600" dirty="0" smtClean="0">
                <a:solidFill>
                  <a:srgbClr val="0070C0"/>
                </a:solidFill>
                <a:latin typeface="Trebuchet MS" pitchFamily="34" charset="0"/>
              </a:rPr>
              <a:t> se </a:t>
            </a:r>
            <a:r>
              <a:rPr lang="en-GB" sz="1600" dirty="0" err="1" smtClean="0">
                <a:solidFill>
                  <a:srgbClr val="0070C0"/>
                </a:solidFill>
                <a:latin typeface="Trebuchet MS" pitchFamily="34" charset="0"/>
              </a:rPr>
              <a:t>propisuju</a:t>
            </a:r>
            <a:r>
              <a:rPr lang="en-GB" sz="1600" dirty="0" smtClean="0">
                <a:solidFill>
                  <a:srgbClr val="0070C0"/>
                </a:solidFill>
                <a:latin typeface="Trebuchet MS" pitchFamily="34" charset="0"/>
              </a:rPr>
              <a:t> </a:t>
            </a:r>
            <a:r>
              <a:rPr lang="en-GB" sz="1600" dirty="0" err="1" smtClean="0">
                <a:solidFill>
                  <a:srgbClr val="0070C0"/>
                </a:solidFill>
                <a:latin typeface="Trebuchet MS" pitchFamily="34" charset="0"/>
              </a:rPr>
              <a:t>pravila</a:t>
            </a:r>
            <a:r>
              <a:rPr lang="en-GB" sz="1600" dirty="0" smtClean="0">
                <a:solidFill>
                  <a:srgbClr val="0070C0"/>
                </a:solidFill>
                <a:latin typeface="Trebuchet MS" pitchFamily="34" charset="0"/>
              </a:rPr>
              <a:t> </a:t>
            </a:r>
            <a:r>
              <a:rPr lang="en-GB" sz="1600" dirty="0" err="1" smtClean="0">
                <a:solidFill>
                  <a:srgbClr val="0070C0"/>
                </a:solidFill>
                <a:latin typeface="Trebuchet MS" pitchFamily="34" charset="0"/>
              </a:rPr>
              <a:t>igre</a:t>
            </a:r>
            <a:r>
              <a:rPr lang="en-GB" sz="1600" dirty="0" smtClean="0">
                <a:solidFill>
                  <a:srgbClr val="0070C0"/>
                </a:solidFill>
                <a:latin typeface="Trebuchet MS" pitchFamily="34" charset="0"/>
              </a:rPr>
              <a:t> u </a:t>
            </a:r>
            <a:r>
              <a:rPr lang="en-GB" sz="1600" dirty="0" err="1" smtClean="0">
                <a:solidFill>
                  <a:srgbClr val="0070C0"/>
                </a:solidFill>
                <a:latin typeface="Trebuchet MS" pitchFamily="34" charset="0"/>
              </a:rPr>
              <a:t>grčkim</a:t>
            </a:r>
            <a:r>
              <a:rPr lang="en-GB" sz="1600" dirty="0" smtClean="0">
                <a:solidFill>
                  <a:srgbClr val="0070C0"/>
                </a:solidFill>
                <a:latin typeface="Trebuchet MS" pitchFamily="34" charset="0"/>
              </a:rPr>
              <a:t> </a:t>
            </a:r>
            <a:r>
              <a:rPr lang="en-GB" sz="1600" dirty="0" err="1" smtClean="0">
                <a:solidFill>
                  <a:srgbClr val="0070C0"/>
                </a:solidFill>
                <a:latin typeface="Trebuchet MS" pitchFamily="34" charset="0"/>
              </a:rPr>
              <a:t>kolonijama</a:t>
            </a:r>
            <a:endParaRPr lang="hr-HR" sz="1600" dirty="0" smtClean="0">
              <a:solidFill>
                <a:srgbClr val="0070C0"/>
              </a:solidFill>
              <a:latin typeface="Trebuchet MS" pitchFamily="34" charset="0"/>
            </a:endParaRPr>
          </a:p>
        </p:txBody>
      </p:sp>
      <p:pic>
        <p:nvPicPr>
          <p:cNvPr id="6" name="Picture 2" descr="C:\Users\Ivan Cingel\Dropbox\faks\nastupno\Stadtplanung_Selinun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14942" y="1500175"/>
            <a:ext cx="4286280" cy="5862990"/>
          </a:xfrm>
          <a:prstGeom prst="rect">
            <a:avLst/>
          </a:prstGeom>
          <a:noFill/>
        </p:spPr>
      </p:pic>
      <p:pic>
        <p:nvPicPr>
          <p:cNvPr id="7170" name="Picture 2" descr="C:\Users\Ivan Cingel\Dropbox\faks\nastupno\atena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933245"/>
            <a:ext cx="3643306" cy="2924755"/>
          </a:xfrm>
          <a:prstGeom prst="rect">
            <a:avLst/>
          </a:prstGeom>
          <a:noFill/>
        </p:spPr>
      </p:pic>
      <p:sp>
        <p:nvSpPr>
          <p:cNvPr id="8" name="Pravokutnik 2">
            <a:extLst>
              <a:ext uri="{FF2B5EF4-FFF2-40B4-BE49-F238E27FC236}">
                <a16:creationId xmlns:a16="http://schemas.microsoft.com/office/drawing/2014/main" xmlns="" id="{FDA4C35B-6275-4AAC-B014-8AFF2149EF89}"/>
              </a:ext>
            </a:extLst>
          </p:cNvPr>
          <p:cNvSpPr/>
          <p:nvPr/>
        </p:nvSpPr>
        <p:spPr>
          <a:xfrm>
            <a:off x="5286380" y="1571612"/>
            <a:ext cx="135732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5">
              <a:defRPr/>
            </a:pPr>
            <a:r>
              <a:rPr lang="en-GB" sz="2000" dirty="0" smtClean="0">
                <a:solidFill>
                  <a:schemeClr val="bg1"/>
                </a:solidFill>
                <a:latin typeface="Trebuchet MS" pitchFamily="34" charset="0"/>
              </a:rPr>
              <a:t>SELINUNT</a:t>
            </a:r>
            <a:endParaRPr lang="hr-HR" sz="2000" dirty="0" smtClean="0">
              <a:solidFill>
                <a:schemeClr val="bg1"/>
              </a:solidFill>
              <a:latin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11062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odule">
  <a:themeElements>
    <a:clrScheme name="Module">
      <a:dk1>
        <a:sysClr val="windowText" lastClr="000000"/>
      </a:dk1>
      <a:lt1>
        <a:sysClr val="window" lastClr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Module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dul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300000"/>
              </a:schemeClr>
            </a:gs>
            <a:gs pos="12000">
              <a:schemeClr val="phClr">
                <a:tint val="48000"/>
                <a:satMod val="300000"/>
              </a:schemeClr>
            </a:gs>
            <a:gs pos="20000">
              <a:schemeClr val="phClr">
                <a:tint val="49000"/>
                <a:satMod val="30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10000" t="-25000" r="10000" b="125000"/>
          </a:path>
        </a:gradFill>
        <a:blipFill>
          <a:blip xmlns:r="http://schemas.openxmlformats.org/officeDocument/2006/relationships" r:embed="rId1">
            <a:duotone>
              <a:schemeClr val="phClr">
                <a:shade val="75000"/>
                <a:satMod val="105000"/>
              </a:schemeClr>
              <a:schemeClr val="phClr">
                <a:tint val="95000"/>
                <a:satMod val="105000"/>
              </a:schemeClr>
            </a:duotone>
          </a:blip>
          <a:tile tx="0" ty="0" sx="38000" sy="38000" flip="none" algn="tl"/>
        </a:blip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3600" i="1" dirty="0" smtClean="0">
            <a:solidFill>
              <a:schemeClr val="bg1">
                <a:lumMod val="50000"/>
              </a:schemeClr>
            </a:solidFill>
            <a:latin typeface="Trebuchet MS" panose="020B0603020202020204" pitchFamily="34" charset="0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28352</TotalTime>
  <Words>3394</Words>
  <Application>Microsoft Office PowerPoint</Application>
  <PresentationFormat>On-screen Show (4:3)</PresentationFormat>
  <Paragraphs>256</Paragraphs>
  <Slides>25</Slides>
  <Notes>25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6" baseType="lpstr">
      <vt:lpstr>Module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</vt:vector>
  </TitlesOfParts>
  <Company>GFOS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PERSPEKTIVE OBNOVE GATORA KAO ELEMENTA BARANJSKOG KULTURNOG KRAJOLIKA</dc:title>
  <dc:creator>sanja</dc:creator>
  <cp:lastModifiedBy>icingel</cp:lastModifiedBy>
  <cp:revision>754</cp:revision>
  <cp:lastPrinted>2012-11-11T11:25:20Z</cp:lastPrinted>
  <dcterms:created xsi:type="dcterms:W3CDTF">2012-09-27T09:03:07Z</dcterms:created>
  <dcterms:modified xsi:type="dcterms:W3CDTF">2020-11-17T12:48:05Z</dcterms:modified>
</cp:coreProperties>
</file>