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1"/>
  </p:notesMasterIdLst>
  <p:handoutMasterIdLst>
    <p:handoutMasterId r:id="rId12"/>
  </p:handoutMasterIdLst>
  <p:sldIdLst>
    <p:sldId id="606" r:id="rId2"/>
    <p:sldId id="653" r:id="rId3"/>
    <p:sldId id="666" r:id="rId4"/>
    <p:sldId id="662" r:id="rId5"/>
    <p:sldId id="654" r:id="rId6"/>
    <p:sldId id="655" r:id="rId7"/>
    <p:sldId id="656" r:id="rId8"/>
    <p:sldId id="657" r:id="rId9"/>
    <p:sldId id="667" r:id="rId10"/>
  </p:sldIdLst>
  <p:sldSz cx="9144000" cy="6858000" type="screen4x3"/>
  <p:notesSz cx="6735763" cy="9799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724930"/>
    <a:srgbClr val="777777"/>
    <a:srgbClr val="4D4D4D"/>
    <a:srgbClr val="A56A45"/>
    <a:srgbClr val="957755"/>
    <a:srgbClr val="A1AE52"/>
    <a:srgbClr val="29292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6" autoAdjust="0"/>
    <p:restoredTop sz="85369" autoAdjust="0"/>
  </p:normalViewPr>
  <p:slideViewPr>
    <p:cSldViewPr>
      <p:cViewPr varScale="1">
        <p:scale>
          <a:sx n="118" d="100"/>
          <a:sy n="118" d="100"/>
        </p:scale>
        <p:origin x="6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r">
              <a:defRPr sz="1200"/>
            </a:lvl1pPr>
          </a:lstStyle>
          <a:p>
            <a:pPr>
              <a:defRPr/>
            </a:pPr>
            <a:fld id="{653A9949-CF94-4799-A79F-DF36B6179EC4}" type="datetimeFigureOut">
              <a:rPr lang="hr-HR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r">
              <a:defRPr sz="1200"/>
            </a:lvl1pPr>
          </a:lstStyle>
          <a:p>
            <a:pPr>
              <a:defRPr/>
            </a:pPr>
            <a:fld id="{EC6C7A41-D9EE-4766-A31B-0BDFCBB486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96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090-BB1E-449A-91C5-D379E9DB20E9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FC07-D7E8-48BA-995D-98A3AF1174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8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81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Skender</a:t>
            </a:r>
            <a:r>
              <a:rPr lang="en-GB" baseline="0" dirty="0" smtClean="0"/>
              <a:t> </a:t>
            </a:r>
            <a:r>
              <a:rPr lang="en-GB" baseline="0" dirty="0" smtClean="0"/>
              <a:t>K</a:t>
            </a:r>
            <a:r>
              <a:rPr lang="hr-HR" baseline="0" dirty="0" smtClean="0"/>
              <a:t>ovače</a:t>
            </a:r>
            <a:r>
              <a:rPr lang="en-GB" baseline="0" dirty="0" err="1" smtClean="0"/>
              <a:t>vić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 1:86400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 900 ha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 30.000, </a:t>
            </a:r>
            <a:r>
              <a:rPr lang="en-GB" baseline="0" dirty="0" err="1" smtClean="0"/>
              <a:t>planirano</a:t>
            </a:r>
            <a:r>
              <a:rPr lang="en-GB" baseline="0" dirty="0" smtClean="0"/>
              <a:t> 45-50.000</a:t>
            </a:r>
            <a:endParaRPr lang="hr-HR" baseline="0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Izrađena u svrhu proširenja i urbanističkog povezivanja svih dijelova grada, temeljem odredbi Građevnog reda za gradove Osijek, Varaždin i Zemun u Kraljevini Hrvatskoj i Slavoniji iz 1900. g.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Nije realizirana zbog izbijanja 1. svj. rata, ali postavljene smjernice razvoja bile su polazište budućih urbanističkih planova.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- </a:t>
            </a:r>
            <a:r>
              <a:rPr lang="en-GB" dirty="0" err="1" smtClean="0"/>
              <a:t>Gradski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građevinski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ured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ing</a:t>
            </a:r>
            <a:r>
              <a:rPr lang="en-GB" baseline="0" dirty="0" smtClean="0"/>
              <a:t>. Ivan Fay</a:t>
            </a:r>
          </a:p>
          <a:p>
            <a:pPr>
              <a:buFontTx/>
              <a:buChar char="-"/>
            </a:pPr>
            <a:r>
              <a:rPr lang="en-GB" baseline="0" dirty="0" smtClean="0"/>
              <a:t> M 1:10.000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uži</a:t>
            </a:r>
            <a:r>
              <a:rPr lang="en-GB" baseline="0" dirty="0" smtClean="0"/>
              <a:t> 900 ha, </a:t>
            </a:r>
            <a:r>
              <a:rPr lang="en-GB" baseline="0" dirty="0" err="1" smtClean="0"/>
              <a:t>širi</a:t>
            </a:r>
            <a:r>
              <a:rPr lang="en-GB" baseline="0" dirty="0" smtClean="0"/>
              <a:t> 1200 ha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: 40.000</a:t>
            </a:r>
            <a:endParaRPr lang="hr-H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 Građevinskom zakonu iz 1931. svaki je grad morao sastaviti Uređajnu osnovu o regulaciji koja se sastojala od regulacijskog plana, uredbe o njegovom izvođenju i građevinskog pravilnika.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Obuhvaćen je teritorij proširenja grada za više generacija (s predviđenom primjenom 30 do 50 godina), što se pokazalo neodgovarajućim stvarnim razvojnim mogućnostima i potrebama</a:t>
            </a:r>
          </a:p>
          <a:p>
            <a:endParaRPr lang="hr-HR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Projekt-Zavod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Josip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Seissel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 1:10.000</a:t>
            </a:r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obuhvat</a:t>
            </a:r>
            <a:r>
              <a:rPr lang="en-GB" dirty="0" smtClean="0"/>
              <a:t>: </a:t>
            </a:r>
            <a:r>
              <a:rPr lang="en-GB" dirty="0" err="1" smtClean="0"/>
              <a:t>uži</a:t>
            </a:r>
            <a:r>
              <a:rPr lang="en-GB" dirty="0" smtClean="0"/>
              <a:t> 1840 ha, </a:t>
            </a:r>
            <a:r>
              <a:rPr lang="en-GB" dirty="0" err="1" smtClean="0"/>
              <a:t>širi</a:t>
            </a:r>
            <a:r>
              <a:rPr lang="en-GB" dirty="0" smtClean="0"/>
              <a:t> 2580 ha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/>
              <a:t>stanovnika</a:t>
            </a:r>
            <a:r>
              <a:rPr lang="en-GB" dirty="0" smtClean="0"/>
              <a:t>: </a:t>
            </a:r>
            <a:r>
              <a:rPr lang="en-GB" dirty="0" err="1" smtClean="0"/>
              <a:t>nepoznat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Naručena od zagrebačkog ''Projekt-zavoda'', izradu je vodio arhitekst Josip Seissel.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Planom je po prvi put značajnije aktiviran za razvoj i prostor na lijevoj obali Drave, na kojem se predviđa veliki rekreacijski centar. To nas se sad toliko ne tiče.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Ali tiče nas se globalna naglašenost ekološke komponenta, s kvalitetnim uklapanjem grada u okoliš: ovim planom Osijek premijerno postaje gradom parkova, sporta i zelenila.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Urbanistički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baseline="0" dirty="0" smtClean="0"/>
              <a:t> SR </a:t>
            </a:r>
            <a:r>
              <a:rPr lang="en-GB" baseline="0" dirty="0" err="1" smtClean="0"/>
              <a:t>Hrvatske</a:t>
            </a:r>
            <a:r>
              <a:rPr lang="en-GB" baseline="0" dirty="0" smtClean="0"/>
              <a:t>, Radovan </a:t>
            </a:r>
            <a:r>
              <a:rPr lang="en-GB" baseline="0" dirty="0" err="1" smtClean="0"/>
              <a:t>Miščević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 1:10.000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uži</a:t>
            </a:r>
            <a:r>
              <a:rPr lang="en-GB" baseline="0" dirty="0" smtClean="0"/>
              <a:t> 1840 ha, </a:t>
            </a:r>
            <a:r>
              <a:rPr lang="en-GB" baseline="0" dirty="0" err="1" smtClean="0"/>
              <a:t>širi</a:t>
            </a:r>
            <a:r>
              <a:rPr lang="en-GB" baseline="0" dirty="0" smtClean="0"/>
              <a:t> 2580 ha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polazni</a:t>
            </a:r>
            <a:r>
              <a:rPr lang="en-GB" baseline="0" dirty="0" smtClean="0"/>
              <a:t> 63.000, </a:t>
            </a:r>
            <a:r>
              <a:rPr lang="en-GB" baseline="0" dirty="0" err="1" smtClean="0"/>
              <a:t>planirani</a:t>
            </a:r>
            <a:r>
              <a:rPr lang="en-GB" baseline="0" dirty="0" smtClean="0"/>
              <a:t> 120.000</a:t>
            </a:r>
            <a:endParaRPr lang="hr-HR" baseline="0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Završen je 1960, a usvojen 1965.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 ovim su planom predimenzionirani planski pokazatelji, udvostručene površine građevinskog područja te broj stanovnika za planski period od 30 godina.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Vodilja plana je zoning.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Predviđa se proširenje na lijevu obalu Drave, s gradnjom u dva mikrorajona.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Nastavlja se koncepcija Osijeka kao grada parkova, sporta i zelenila.</a:t>
            </a:r>
          </a:p>
          <a:p>
            <a:endParaRPr lang="hr-HR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Urbanistički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baseline="0" dirty="0" smtClean="0"/>
              <a:t> SR </a:t>
            </a:r>
            <a:r>
              <a:rPr lang="en-GB" baseline="0" dirty="0" err="1" smtClean="0"/>
              <a:t>Hrvatske</a:t>
            </a:r>
            <a:r>
              <a:rPr lang="en-GB" baseline="0" dirty="0" smtClean="0"/>
              <a:t>, Radovan </a:t>
            </a:r>
            <a:r>
              <a:rPr lang="en-GB" baseline="0" dirty="0" err="1" smtClean="0"/>
              <a:t>Miščević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 1:10.000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uži</a:t>
            </a:r>
            <a:r>
              <a:rPr lang="en-GB" baseline="0" dirty="0" smtClean="0"/>
              <a:t> 5455 ha 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planirani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2000. </a:t>
            </a:r>
            <a:r>
              <a:rPr lang="en-GB" baseline="0" dirty="0" err="1" smtClean="0"/>
              <a:t>godinu</a:t>
            </a:r>
            <a:r>
              <a:rPr lang="en-GB" baseline="0" dirty="0" smtClean="0"/>
              <a:t>) 200.000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- </a:t>
            </a:r>
            <a:r>
              <a:rPr lang="en-GB" baseline="0" dirty="0" err="1" smtClean="0"/>
              <a:t>rijeka</a:t>
            </a:r>
            <a:r>
              <a:rPr lang="en-GB" baseline="0" dirty="0" smtClean="0"/>
              <a:t> </a:t>
            </a:r>
            <a:r>
              <a:rPr lang="en-GB" baseline="0" dirty="0" smtClean="0"/>
              <a:t>u </a:t>
            </a:r>
            <a:r>
              <a:rPr lang="en-GB" baseline="0" dirty="0" err="1" smtClean="0"/>
              <a:t>gradu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umjesto</a:t>
            </a:r>
            <a:r>
              <a:rPr lang="en-GB" baseline="0" dirty="0" smtClean="0"/>
              <a:t> grad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rijeci</a:t>
            </a:r>
            <a:r>
              <a:rPr lang="en-GB" baseline="0" dirty="0" smtClean="0"/>
              <a:t> (u </a:t>
            </a:r>
            <a:r>
              <a:rPr lang="en-GB" baseline="0" dirty="0" err="1" smtClean="0"/>
              <a:t>sklopu</a:t>
            </a:r>
            <a:r>
              <a:rPr lang="en-GB" baseline="0" dirty="0" smtClean="0"/>
              <a:t> tog </a:t>
            </a:r>
            <a:r>
              <a:rPr lang="en-GB" baseline="0" dirty="0" err="1" smtClean="0"/>
              <a:t>projekta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realizirano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uređenje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promenada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obaloutvrde</a:t>
            </a:r>
            <a:r>
              <a:rPr lang="en-GB" baseline="0" dirty="0" smtClean="0"/>
              <a:t>)</a:t>
            </a:r>
            <a:endParaRPr lang="hr-HR" baseline="0" dirty="0" smtClean="0"/>
          </a:p>
          <a:p>
            <a:pPr marL="0" indent="0">
              <a:buFontTx/>
              <a:buNone/>
            </a:pPr>
            <a:r>
              <a:rPr lang="hr-HR" baseline="0" dirty="0" smtClean="0"/>
              <a:t>- Osijek kao radijalni umjesto longitudinalnog grada</a:t>
            </a:r>
            <a:r>
              <a:rPr lang="hr-HR" baseline="0" dirty="0" smtClean="0"/>
              <a:t/>
            </a:r>
            <a:br>
              <a:rPr lang="hr-HR" baseline="0" dirty="0" smtClean="0"/>
            </a:b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Kao plan koji je trebao odgovoriti na pitanje kako bi Osijek trebao izgledati do kraja milenija, s planskim periodom od 25 godina, po definiciji se radilo o projekcijskom optimizmu i u tome nerealnim demografskim i ekonomskim procjenama. Predviđao je grad za 200.000 stanovnika.</a:t>
            </a:r>
          </a:p>
          <a:p>
            <a:pPr>
              <a:buFontTx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Zavod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izgradnju</a:t>
            </a:r>
            <a:r>
              <a:rPr lang="en-GB" dirty="0" smtClean="0"/>
              <a:t> </a:t>
            </a:r>
            <a:r>
              <a:rPr lang="en-GB" dirty="0" err="1" smtClean="0"/>
              <a:t>grada</a:t>
            </a:r>
            <a:r>
              <a:rPr lang="en-GB" dirty="0" smtClean="0"/>
              <a:t> </a:t>
            </a:r>
            <a:r>
              <a:rPr lang="en-GB" dirty="0" err="1" smtClean="0"/>
              <a:t>Osijeka</a:t>
            </a:r>
            <a:r>
              <a:rPr lang="en-GB" dirty="0" smtClean="0"/>
              <a:t>, </a:t>
            </a:r>
            <a:r>
              <a:rPr lang="en-GB" dirty="0" err="1" smtClean="0"/>
              <a:t>Vlatko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Dusparić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M: 1:10.000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: 3780 ha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planirani</a:t>
            </a:r>
            <a:r>
              <a:rPr lang="en-GB" baseline="0" dirty="0" smtClean="0"/>
              <a:t> 150.000</a:t>
            </a:r>
          </a:p>
          <a:p>
            <a:pPr>
              <a:buFontTx/>
              <a:buChar char="-"/>
            </a:pPr>
            <a:r>
              <a:rPr lang="en-GB" baseline="0" dirty="0" smtClean="0"/>
              <a:t> 1982. </a:t>
            </a:r>
            <a:r>
              <a:rPr lang="en-GB" baseline="0" dirty="0" err="1" smtClean="0"/>
              <a:t>Antoaneta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Pasinović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kritika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razvoja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lijevoj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obali</a:t>
            </a:r>
            <a:r>
              <a:rPr lang="en-GB" baseline="0" dirty="0" smtClean="0"/>
              <a:t> (“</a:t>
            </a:r>
            <a:r>
              <a:rPr lang="en-GB" baseline="0" dirty="0" err="1" smtClean="0"/>
              <a:t>Pohvala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longitudinalnom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gradu</a:t>
            </a:r>
            <a:r>
              <a:rPr lang="en-GB" baseline="0" dirty="0" smtClean="0"/>
              <a:t>”)</a:t>
            </a:r>
            <a:r>
              <a:rPr lang="hr-HR" baseline="0" dirty="0" smtClean="0"/>
              <a:t>: polemizira s Miščevićem</a:t>
            </a:r>
            <a:endParaRPr lang="hr-H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rekodravski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apetiti su smanjeni, no i dalje značajni i nerealni, kao i planirane radne zone. Posebno se apostrofira bolja povezanost dviju obala Drave i jugozapadni smjer razvoja prema Čepinu.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err="1" smtClean="0"/>
              <a:t>Zavod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urbanizam</a:t>
            </a:r>
            <a:r>
              <a:rPr lang="en-GB" dirty="0" smtClean="0"/>
              <a:t>, </a:t>
            </a:r>
            <a:r>
              <a:rPr lang="en-GB" dirty="0" err="1" smtClean="0"/>
              <a:t>Vlatko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Dusparić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20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2B14-C792-432D-8CFC-12F646F1B7F2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7F13-C201-4507-B72F-4B11C34837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E94603-A64B-4481-9B20-8A95CBBBAEDA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BDA3E2A-6460-4F51-BC21-43514DCB28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8" r:id="rId2"/>
    <p:sldLayoutId id="2147483955" r:id="rId3"/>
    <p:sldLayoutId id="2147483967" r:id="rId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33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POVIJESNI RAZVOJ</a:t>
            </a:r>
          </a:p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OSJEČKOG URBANITETA</a:t>
            </a:r>
            <a:endParaRPr lang="en-GB" sz="3600" b="1" dirty="0">
              <a:solidFill>
                <a:srgbClr val="FFCC66"/>
              </a:solidFill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GENEZA KROZ POVIJESNE SLOJEVE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31986"/>
            <a:ext cx="2143108" cy="53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2357422" y="2571744"/>
            <a:ext cx="300039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MURSA</a:t>
            </a: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srednjovjekovni</a:t>
            </a:r>
            <a:r>
              <a:rPr lang="en-GB" sz="2000" dirty="0" smtClean="0">
                <a:latin typeface="Trebuchet MS" pitchFamily="34" charset="0"/>
              </a:rPr>
              <a:t> Osijek</a:t>
            </a: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tursko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naselje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Tvrđa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novija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povijest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suvremeni</a:t>
            </a:r>
            <a:r>
              <a:rPr lang="en-GB" sz="2000" dirty="0" smtClean="0">
                <a:latin typeface="Trebuchet MS" pitchFamily="34" charset="0"/>
              </a:rPr>
              <a:t> Osijek</a:t>
            </a:r>
            <a:endParaRPr lang="hr-HR" sz="1600" dirty="0" smtClean="0"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72" y="1500174"/>
            <a:ext cx="3681128" cy="53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REGULATORNA OSNOVA 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191</a:t>
            </a: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88" y="1785926"/>
            <a:ext cx="11655703" cy="481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90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GENERALN</a:t>
            </a: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 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PLAN 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1934.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50" y="1714488"/>
            <a:ext cx="109118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90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DIREKTIVNA REGULACIONA OSNOVA 1947.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1785926"/>
            <a:ext cx="1114223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9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URBANISTIČKI PLAN OSIJEKA 1960-65.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1857364"/>
            <a:ext cx="10858576" cy="47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5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GUP OSIJEK 2000, 1972-75.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726" y="1857364"/>
            <a:ext cx="107975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42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GUP GRADA OSIJEKA, 1983-88.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1714488"/>
            <a:ext cx="10001320" cy="499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GUP GRADA OSIJEKA, 2006.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0658" name="Picture 2" descr="C:\faks\prostorno planiranje\GUP2006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50" y="1785926"/>
            <a:ext cx="11164098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i="1" dirty="0" smtClean="0">
            <a:solidFill>
              <a:schemeClr val="bg1">
                <a:lumMod val="50000"/>
              </a:schemeClr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29002</TotalTime>
  <Words>489</Words>
  <Application>Microsoft Office PowerPoint</Application>
  <PresentationFormat>On-screen Show (4:3)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Bell Gothic Std Black</vt:lpstr>
      <vt:lpstr>Calibri</vt:lpstr>
      <vt:lpstr>Corbel</vt:lpstr>
      <vt:lpstr>Trebuchet MS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GFOS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OBNOVE GATORA KAO ELEMENTA BARANJSKOG KULTURNOG KRAJOLIKA</dc:title>
  <dc:creator>sanja</dc:creator>
  <cp:lastModifiedBy>icingel</cp:lastModifiedBy>
  <cp:revision>761</cp:revision>
  <cp:lastPrinted>2012-11-11T11:25:20Z</cp:lastPrinted>
  <dcterms:created xsi:type="dcterms:W3CDTF">2012-09-27T09:03:07Z</dcterms:created>
  <dcterms:modified xsi:type="dcterms:W3CDTF">2022-05-31T17:36:22Z</dcterms:modified>
</cp:coreProperties>
</file>