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11"/>
  </p:notesMasterIdLst>
  <p:handoutMasterIdLst>
    <p:handoutMasterId r:id="rId12"/>
  </p:handoutMasterIdLst>
  <p:sldIdLst>
    <p:sldId id="286" r:id="rId2"/>
    <p:sldId id="287" r:id="rId3"/>
    <p:sldId id="288" r:id="rId4"/>
    <p:sldId id="289" r:id="rId5"/>
    <p:sldId id="293" r:id="rId6"/>
    <p:sldId id="290" r:id="rId7"/>
    <p:sldId id="291" r:id="rId8"/>
    <p:sldId id="292" r:id="rId9"/>
    <p:sldId id="29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CC3399"/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0" autoAdjust="0"/>
    <p:restoredTop sz="94660"/>
  </p:normalViewPr>
  <p:slideViewPr>
    <p:cSldViewPr>
      <p:cViewPr>
        <p:scale>
          <a:sx n="84" d="100"/>
          <a:sy n="84" d="100"/>
        </p:scale>
        <p:origin x="1170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jpeg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emf"/><Relationship Id="rId1" Type="http://schemas.openxmlformats.org/officeDocument/2006/relationships/image" Target="../media/image27.emf"/><Relationship Id="rId4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r>
              <a:rPr lang="hr-HR"/>
              <a:t>EC6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r>
              <a:rPr lang="hr-HR"/>
              <a:t>X 2007.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r>
              <a:rPr lang="hr-HR"/>
              <a:t>EC 6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6AD68D63-FC3F-4964-BB8A-25DE5FDF007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hr-HR"/>
              <a:t>EC6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hr-HR"/>
              <a:t>X 2007.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hr-HR"/>
              <a:t>EC 6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D738F0B-D873-473A-9C64-F77A1A67D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1703A-0B57-4DFC-9272-801FECEBD8FE}" type="datetime1">
              <a:rPr lang="hr-HR"/>
              <a:pPr>
                <a:defRPr/>
              </a:pPr>
              <a:t>7.3.2019.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6. predavanje TM2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A7A87-39AB-4E20-8678-558DC6C457F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F8CDF-2B31-47CE-A156-AD955E4EC4C5}" type="datetime1">
              <a:rPr lang="hr-HR"/>
              <a:pPr>
                <a:defRPr/>
              </a:pPr>
              <a:t>7.3.2019.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6. predavanje TM2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85CF6-A142-46F8-82F7-38CC3E319F7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8CD33-A25A-42E5-8128-A251F7FEF457}" type="datetime1">
              <a:rPr lang="hr-HR"/>
              <a:pPr>
                <a:defRPr/>
              </a:pPr>
              <a:t>7.3.2019.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6. predavanje TM2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23709-F02B-42BB-A283-15504DA015E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EB7EE-3120-48ED-AA34-A76325DB47C9}" type="datetime1">
              <a:rPr lang="hr-HR"/>
              <a:pPr>
                <a:defRPr/>
              </a:pPr>
              <a:t>7.3.2019.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7.   pred. TM2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53002-3A1D-4899-991D-A29B06E36E0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F3D2F-647B-4BD4-BED6-9ED6F0178DA1}" type="datetime1">
              <a:rPr lang="hr-HR"/>
              <a:pPr>
                <a:defRPr/>
              </a:pPr>
              <a:t>7.3.2019.</a:t>
            </a:fld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7.   pred. TM2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25EFD-CC36-4AAA-9682-E14D2903419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10968-D1C4-4CFC-8091-F93F49B9F5D5}" type="datetime1">
              <a:rPr lang="hr-HR"/>
              <a:pPr>
                <a:defRPr/>
              </a:pPr>
              <a:t>7.3.2019.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6. predavanje TM2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0238B-BF95-4EE0-A0BF-8F5CA837B04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CCD6F-E6B7-4783-835A-5D987742992B}" type="datetime1">
              <a:rPr lang="hr-HR"/>
              <a:pPr>
                <a:defRPr/>
              </a:pPr>
              <a:t>7.3.2019.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6. predavanje TM2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A1BAD-12D1-4B51-A762-6FEB63F80BE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2F8B4-F600-4A2F-A86B-8A0DD2569AD0}" type="datetime1">
              <a:rPr lang="hr-HR"/>
              <a:pPr>
                <a:defRPr/>
              </a:pPr>
              <a:t>7.3.2019.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6. predavanje TM2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CD3B7-6B87-48E8-BB6E-D7A50AB5051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52DE3-3D34-4130-BC28-67D2CD97917B}" type="datetime1">
              <a:rPr lang="hr-HR"/>
              <a:pPr>
                <a:defRPr/>
              </a:pPr>
              <a:t>7.3.2019.</a:t>
            </a:fld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6. predavanje TM2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F5959-547B-4D05-96F8-5A2FA943DF3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C8BD7-1FCE-44B3-A772-DAFEC141650E}" type="datetime1">
              <a:rPr lang="hr-HR"/>
              <a:pPr>
                <a:defRPr/>
              </a:pPr>
              <a:t>7.3.2019.</a:t>
            </a:fld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6. predavanje TM2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15459-E7AB-4170-9AE5-6F2B68E0018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690C4-622C-4AB8-A54A-1B4854938E75}" type="datetime1">
              <a:rPr lang="hr-HR"/>
              <a:pPr>
                <a:defRPr/>
              </a:pPr>
              <a:t>7.3.2019.</a:t>
            </a:fld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6. predavanje TM2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00C20-4ED6-42F6-9F65-192F900B314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47D66-6F53-46F4-8AB6-71D4B85E723A}" type="datetime1">
              <a:rPr lang="hr-HR"/>
              <a:pPr>
                <a:defRPr/>
              </a:pPr>
              <a:t>7.3.2019.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6. predavanje TM2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B551C-584A-4E04-9F9C-D3038D9A95D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03AEF-A9BB-4705-A52F-AB05446BAD2D}" type="datetime1">
              <a:rPr lang="hr-HR"/>
              <a:pPr>
                <a:defRPr/>
              </a:pPr>
              <a:t>7.3.2019.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6. predavanje TM2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30402-73AD-4D9F-A849-21D655E16DF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B77FB6E8-F8D3-4411-B240-B128B44A1934}" type="datetime1">
              <a:rPr lang="hr-HR"/>
              <a:pPr>
                <a:defRPr/>
              </a:pPr>
              <a:t>7.3.2019.</a:t>
            </a:fld>
            <a:endParaRPr lang="hr-HR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hr-HR"/>
              <a:t>6. predavanje TM2</a:t>
            </a: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9CC0B32-8FFA-40BD-9741-E44B0BFA7DF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5.wmf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jpeg"/><Relationship Id="rId11" Type="http://schemas.openxmlformats.org/officeDocument/2006/relationships/image" Target="../media/image4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7.wmf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14.wmf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3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7.wmf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14.bin"/><Relationship Id="rId1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image" Target="../media/image28.e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37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6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11" Type="http://schemas.openxmlformats.org/officeDocument/2006/relationships/oleObject" Target="../embeddings/oleObject12.bin"/><Relationship Id="rId5" Type="http://schemas.openxmlformats.org/officeDocument/2006/relationships/image" Target="../media/image31.wmf"/><Relationship Id="rId15" Type="http://schemas.openxmlformats.org/officeDocument/2006/relationships/image" Target="../media/image35.wmf"/><Relationship Id="rId10" Type="http://schemas.openxmlformats.org/officeDocument/2006/relationships/image" Target="../media/image34.wmf"/><Relationship Id="rId19" Type="http://schemas.openxmlformats.org/officeDocument/2006/relationships/image" Target="../media/image30.wmf"/><Relationship Id="rId4" Type="http://schemas.openxmlformats.org/officeDocument/2006/relationships/image" Target="../media/image27.emf"/><Relationship Id="rId9" Type="http://schemas.openxmlformats.org/officeDocument/2006/relationships/image" Target="../media/image33.wmf"/><Relationship Id="rId14" Type="http://schemas.openxmlformats.org/officeDocument/2006/relationships/image" Target="../media/image2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image" Target="../media/image38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2.wmf"/><Relationship Id="rId11" Type="http://schemas.openxmlformats.org/officeDocument/2006/relationships/image" Target="../media/image47.wmf"/><Relationship Id="rId5" Type="http://schemas.openxmlformats.org/officeDocument/2006/relationships/image" Target="../media/image41.wmf"/><Relationship Id="rId10" Type="http://schemas.openxmlformats.org/officeDocument/2006/relationships/image" Target="../media/image46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r-HR" sz="3200" b="1" dirty="0" smtClean="0">
                <a:solidFill>
                  <a:schemeClr val="accent6">
                    <a:lumMod val="50000"/>
                  </a:schemeClr>
                </a:solidFill>
              </a:rPr>
              <a:t>GEOMETRIJSKE KARAKTERISTIKE RAVNIH PRESJEKA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1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9389" y="713804"/>
            <a:ext cx="2307196" cy="1897792"/>
          </a:xfrm>
          <a:noFill/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3568" y="260648"/>
            <a:ext cx="7772400" cy="5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GEOMETRIJSKE KARAKTERISTIKE RAVNIH PRESJEKA</a:t>
            </a:r>
          </a:p>
        </p:txBody>
      </p:sp>
      <p:graphicFrame>
        <p:nvGraphicFramePr>
          <p:cNvPr id="8206" name="Object 14" descr="Newsprin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535849"/>
              </p:ext>
            </p:extLst>
          </p:nvPr>
        </p:nvGraphicFramePr>
        <p:xfrm>
          <a:off x="3259703" y="1812704"/>
          <a:ext cx="1583978" cy="402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6" name="Equation" r:id="rId4" imgW="901440" imgH="228600" progId="Equation.3">
                  <p:embed/>
                </p:oleObj>
              </mc:Choice>
              <mc:Fallback>
                <p:oleObj name="Equation" r:id="rId4" imgW="901440" imgH="228600" progId="Equation.3">
                  <p:embed/>
                  <p:pic>
                    <p:nvPicPr>
                      <p:cNvPr id="0" name="Object 14" descr="Newsprin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9703" y="1812704"/>
                        <a:ext cx="1583978" cy="402280"/>
                      </a:xfrm>
                      <a:prstGeom prst="rect">
                        <a:avLst/>
                      </a:prstGeom>
                      <a:blipFill dpi="0" rotWithShape="0">
                        <a:blip r:embed="rId6"/>
                        <a:srcRect/>
                        <a:tile tx="0" ty="0" sx="100000" sy="100000" flip="none" algn="tl"/>
                      </a:blipFill>
                      <a:ln w="285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7" name="Object 15" descr="Newsprin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846335"/>
              </p:ext>
            </p:extLst>
          </p:nvPr>
        </p:nvGraphicFramePr>
        <p:xfrm>
          <a:off x="3512273" y="5690305"/>
          <a:ext cx="1492126" cy="314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7" name="Equation" r:id="rId7" imgW="723600" imgH="152280" progId="Equation.3">
                  <p:embed/>
                </p:oleObj>
              </mc:Choice>
              <mc:Fallback>
                <p:oleObj name="Equation" r:id="rId7" imgW="723600" imgH="152280" progId="Equation.3">
                  <p:embed/>
                  <p:pic>
                    <p:nvPicPr>
                      <p:cNvPr id="0" name="Object 15" descr="Newsprin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2273" y="5690305"/>
                        <a:ext cx="1492126" cy="314789"/>
                      </a:xfrm>
                      <a:prstGeom prst="rect">
                        <a:avLst/>
                      </a:prstGeom>
                      <a:blipFill dpi="0" rotWithShape="0">
                        <a:blip r:embed="rId6"/>
                        <a:srcRect/>
                        <a:tile tx="0" ty="0" sx="100000" sy="100000" flip="none" algn="tl"/>
                      </a:blip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07504" y="6309320"/>
            <a:ext cx="6768752" cy="364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momenti tromosti za neke karakteristične</a:t>
            </a:r>
            <a:r>
              <a:rPr kumimoji="0" lang="hr-HR" sz="12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poprečne presjeke: </a:t>
            </a:r>
            <a:r>
              <a:rPr kumimoji="0" lang="hr-HR" sz="11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(pravokutnik, krug, trokut)</a:t>
            </a:r>
            <a:endParaRPr kumimoji="0" lang="hr-HR" sz="11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42744" name="Group 247"/>
          <p:cNvGrpSpPr>
            <a:grpSpLocks noChangeAspect="1"/>
          </p:cNvGrpSpPr>
          <p:nvPr/>
        </p:nvGrpSpPr>
        <p:grpSpPr bwMode="auto">
          <a:xfrm>
            <a:off x="448227" y="1414884"/>
            <a:ext cx="10059108" cy="4973638"/>
            <a:chOff x="213" y="942"/>
            <a:chExt cx="6899" cy="3133"/>
          </a:xfrm>
        </p:grpSpPr>
        <p:sp>
          <p:nvSpPr>
            <p:cNvPr id="242745" name="AutoShape 246"/>
            <p:cNvSpPr>
              <a:spLocks noChangeAspect="1" noChangeArrowheads="1" noTextEdit="1"/>
            </p:cNvSpPr>
            <p:nvPr/>
          </p:nvSpPr>
          <p:spPr bwMode="auto">
            <a:xfrm>
              <a:off x="1856" y="1991"/>
              <a:ext cx="3680" cy="1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42746" name="Rectangle 248"/>
            <p:cNvSpPr>
              <a:spLocks noChangeArrowheads="1"/>
            </p:cNvSpPr>
            <p:nvPr/>
          </p:nvSpPr>
          <p:spPr bwMode="auto">
            <a:xfrm>
              <a:off x="2006" y="100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47" name="Rectangle 249"/>
            <p:cNvSpPr>
              <a:spLocks noChangeArrowheads="1"/>
            </p:cNvSpPr>
            <p:nvPr/>
          </p:nvSpPr>
          <p:spPr bwMode="auto">
            <a:xfrm>
              <a:off x="2073" y="1008"/>
              <a:ext cx="89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48" name="Rectangle 250"/>
            <p:cNvSpPr>
              <a:spLocks noChangeArrowheads="1"/>
            </p:cNvSpPr>
            <p:nvPr/>
          </p:nvSpPr>
          <p:spPr bwMode="auto">
            <a:xfrm>
              <a:off x="2103" y="942"/>
              <a:ext cx="194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R="0" lvl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sr-Latn-RS" altLang="sr-Latn-RS" sz="1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statički moment površine  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49" name="Rectangle 251"/>
            <p:cNvSpPr>
              <a:spLocks noChangeArrowheads="1"/>
            </p:cNvSpPr>
            <p:nvPr/>
          </p:nvSpPr>
          <p:spPr bwMode="auto">
            <a:xfrm>
              <a:off x="4151" y="1008"/>
              <a:ext cx="89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50" name="Rectangle 252"/>
            <p:cNvSpPr>
              <a:spLocks noChangeArrowheads="1"/>
            </p:cNvSpPr>
            <p:nvPr/>
          </p:nvSpPr>
          <p:spPr bwMode="auto">
            <a:xfrm>
              <a:off x="4185" y="1008"/>
              <a:ext cx="10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51" name="Rectangle 253"/>
            <p:cNvSpPr>
              <a:spLocks noChangeArrowheads="1"/>
            </p:cNvSpPr>
            <p:nvPr/>
          </p:nvSpPr>
          <p:spPr bwMode="auto">
            <a:xfrm>
              <a:off x="4028" y="1276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z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52" name="Rectangle 254"/>
            <p:cNvSpPr>
              <a:spLocks noChangeArrowheads="1"/>
            </p:cNvSpPr>
            <p:nvPr/>
          </p:nvSpPr>
          <p:spPr bwMode="auto">
            <a:xfrm>
              <a:off x="3805" y="1276"/>
              <a:ext cx="24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dA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53" name="Rectangle 255"/>
            <p:cNvSpPr>
              <a:spLocks noChangeArrowheads="1"/>
            </p:cNvSpPr>
            <p:nvPr/>
          </p:nvSpPr>
          <p:spPr bwMode="auto">
            <a:xfrm>
              <a:off x="3436" y="1276"/>
              <a:ext cx="14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54" name="Rectangle 256"/>
            <p:cNvSpPr>
              <a:spLocks noChangeArrowheads="1"/>
            </p:cNvSpPr>
            <p:nvPr/>
          </p:nvSpPr>
          <p:spPr bwMode="auto">
            <a:xfrm>
              <a:off x="3749" y="1465"/>
              <a:ext cx="78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55" name="Rectangle 257"/>
            <p:cNvSpPr>
              <a:spLocks noChangeArrowheads="1"/>
            </p:cNvSpPr>
            <p:nvPr/>
          </p:nvSpPr>
          <p:spPr bwMode="auto">
            <a:xfrm>
              <a:off x="3525" y="1398"/>
              <a:ext cx="67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y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56" name="Rectangle 258"/>
            <p:cNvSpPr>
              <a:spLocks noChangeArrowheads="1"/>
            </p:cNvSpPr>
            <p:nvPr/>
          </p:nvSpPr>
          <p:spPr bwMode="auto">
            <a:xfrm>
              <a:off x="3738" y="1287"/>
              <a:ext cx="123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ò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57" name="Rectangle 259"/>
            <p:cNvSpPr>
              <a:spLocks noChangeArrowheads="1"/>
            </p:cNvSpPr>
            <p:nvPr/>
          </p:nvSpPr>
          <p:spPr bwMode="auto">
            <a:xfrm>
              <a:off x="3995" y="1265"/>
              <a:ext cx="123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×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58" name="Rectangle 260"/>
            <p:cNvSpPr>
              <a:spLocks noChangeArrowheads="1"/>
            </p:cNvSpPr>
            <p:nvPr/>
          </p:nvSpPr>
          <p:spPr bwMode="auto">
            <a:xfrm>
              <a:off x="3615" y="1265"/>
              <a:ext cx="179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=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59" name="Rectangle 261"/>
            <p:cNvSpPr>
              <a:spLocks noChangeArrowheads="1"/>
            </p:cNvSpPr>
            <p:nvPr/>
          </p:nvSpPr>
          <p:spPr bwMode="auto">
            <a:xfrm>
              <a:off x="4106" y="1253"/>
              <a:ext cx="22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 i 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60" name="Rectangle 262"/>
            <p:cNvSpPr>
              <a:spLocks noChangeArrowheads="1"/>
            </p:cNvSpPr>
            <p:nvPr/>
          </p:nvSpPr>
          <p:spPr bwMode="auto">
            <a:xfrm>
              <a:off x="4944" y="1265"/>
              <a:ext cx="145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1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y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61" name="Rectangle 263"/>
            <p:cNvSpPr>
              <a:spLocks noChangeArrowheads="1"/>
            </p:cNvSpPr>
            <p:nvPr/>
          </p:nvSpPr>
          <p:spPr bwMode="auto">
            <a:xfrm>
              <a:off x="4699" y="1265"/>
              <a:ext cx="257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1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dA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62" name="Rectangle 264"/>
            <p:cNvSpPr>
              <a:spLocks noChangeArrowheads="1"/>
            </p:cNvSpPr>
            <p:nvPr/>
          </p:nvSpPr>
          <p:spPr bwMode="auto">
            <a:xfrm>
              <a:off x="4308" y="1265"/>
              <a:ext cx="156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1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63" name="Rectangle 265"/>
            <p:cNvSpPr>
              <a:spLocks noChangeArrowheads="1"/>
            </p:cNvSpPr>
            <p:nvPr/>
          </p:nvSpPr>
          <p:spPr bwMode="auto">
            <a:xfrm>
              <a:off x="4620" y="1465"/>
              <a:ext cx="78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64" name="Rectangle 266"/>
            <p:cNvSpPr>
              <a:spLocks noChangeArrowheads="1"/>
            </p:cNvSpPr>
            <p:nvPr/>
          </p:nvSpPr>
          <p:spPr bwMode="auto">
            <a:xfrm>
              <a:off x="4408" y="1387"/>
              <a:ext cx="67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z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65" name="Rectangle 267"/>
            <p:cNvSpPr>
              <a:spLocks noChangeArrowheads="1"/>
            </p:cNvSpPr>
            <p:nvPr/>
          </p:nvSpPr>
          <p:spPr bwMode="auto">
            <a:xfrm>
              <a:off x="4620" y="1265"/>
              <a:ext cx="145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ò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66" name="Rectangle 268"/>
            <p:cNvSpPr>
              <a:spLocks noChangeArrowheads="1"/>
            </p:cNvSpPr>
            <p:nvPr/>
          </p:nvSpPr>
          <p:spPr bwMode="auto">
            <a:xfrm>
              <a:off x="4900" y="1243"/>
              <a:ext cx="134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×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67" name="Rectangle 269"/>
            <p:cNvSpPr>
              <a:spLocks noChangeArrowheads="1"/>
            </p:cNvSpPr>
            <p:nvPr/>
          </p:nvSpPr>
          <p:spPr bwMode="auto">
            <a:xfrm>
              <a:off x="4497" y="1243"/>
              <a:ext cx="190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=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70" name="Rectangle 272"/>
            <p:cNvSpPr>
              <a:spLocks noChangeArrowheads="1"/>
            </p:cNvSpPr>
            <p:nvPr/>
          </p:nvSpPr>
          <p:spPr bwMode="auto">
            <a:xfrm>
              <a:off x="7022" y="1286"/>
              <a:ext cx="78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71" name="Rectangle 273"/>
            <p:cNvSpPr>
              <a:spLocks noChangeArrowheads="1"/>
            </p:cNvSpPr>
            <p:nvPr/>
          </p:nvSpPr>
          <p:spPr bwMode="auto">
            <a:xfrm>
              <a:off x="2006" y="154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72" name="Rectangle 274"/>
            <p:cNvSpPr>
              <a:spLocks noChangeArrowheads="1"/>
            </p:cNvSpPr>
            <p:nvPr/>
          </p:nvSpPr>
          <p:spPr bwMode="auto">
            <a:xfrm>
              <a:off x="2073" y="1543"/>
              <a:ext cx="89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73" name="Rectangle 275"/>
            <p:cNvSpPr>
              <a:spLocks noChangeArrowheads="1"/>
            </p:cNvSpPr>
            <p:nvPr/>
          </p:nvSpPr>
          <p:spPr bwMode="auto">
            <a:xfrm>
              <a:off x="2120" y="1528"/>
              <a:ext cx="372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momenti tromosti i momenti otpora na os ( aksijalni)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74" name="Rectangle 276"/>
            <p:cNvSpPr>
              <a:spLocks noChangeArrowheads="1"/>
            </p:cNvSpPr>
            <p:nvPr/>
          </p:nvSpPr>
          <p:spPr bwMode="auto">
            <a:xfrm>
              <a:off x="4319" y="154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76" name="Rectangle 278"/>
            <p:cNvSpPr>
              <a:spLocks noChangeArrowheads="1"/>
            </p:cNvSpPr>
            <p:nvPr/>
          </p:nvSpPr>
          <p:spPr bwMode="auto">
            <a:xfrm>
              <a:off x="4665" y="1543"/>
              <a:ext cx="10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77" name="Rectangle 279"/>
            <p:cNvSpPr>
              <a:spLocks noChangeArrowheads="1"/>
            </p:cNvSpPr>
            <p:nvPr/>
          </p:nvSpPr>
          <p:spPr bwMode="auto">
            <a:xfrm>
              <a:off x="3043" y="1769"/>
              <a:ext cx="78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78" name="Rectangle 280"/>
            <p:cNvSpPr>
              <a:spLocks noChangeArrowheads="1"/>
            </p:cNvSpPr>
            <p:nvPr/>
          </p:nvSpPr>
          <p:spPr bwMode="auto">
            <a:xfrm>
              <a:off x="4544" y="1851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z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79" name="Rectangle 281"/>
            <p:cNvSpPr>
              <a:spLocks noChangeArrowheads="1"/>
            </p:cNvSpPr>
            <p:nvPr/>
          </p:nvSpPr>
          <p:spPr bwMode="auto">
            <a:xfrm>
              <a:off x="2763" y="1791"/>
              <a:ext cx="24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dA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80" name="Rectangle 282"/>
            <p:cNvSpPr>
              <a:spLocks noChangeArrowheads="1"/>
            </p:cNvSpPr>
            <p:nvPr/>
          </p:nvSpPr>
          <p:spPr bwMode="auto">
            <a:xfrm>
              <a:off x="2428" y="1791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82" name="Rectangle 284"/>
            <p:cNvSpPr>
              <a:spLocks noChangeArrowheads="1"/>
            </p:cNvSpPr>
            <p:nvPr/>
          </p:nvSpPr>
          <p:spPr bwMode="auto">
            <a:xfrm>
              <a:off x="2495" y="1903"/>
              <a:ext cx="67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y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83" name="Rectangle 285"/>
            <p:cNvSpPr>
              <a:spLocks noChangeArrowheads="1"/>
            </p:cNvSpPr>
            <p:nvPr/>
          </p:nvSpPr>
          <p:spPr bwMode="auto">
            <a:xfrm>
              <a:off x="2696" y="1802"/>
              <a:ext cx="123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ò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84" name="Rectangle 286"/>
            <p:cNvSpPr>
              <a:spLocks noChangeArrowheads="1"/>
            </p:cNvSpPr>
            <p:nvPr/>
          </p:nvSpPr>
          <p:spPr bwMode="auto">
            <a:xfrm>
              <a:off x="2936" y="1787"/>
              <a:ext cx="13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×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85" name="Rectangle 287"/>
            <p:cNvSpPr>
              <a:spLocks noChangeArrowheads="1"/>
            </p:cNvSpPr>
            <p:nvPr/>
          </p:nvSpPr>
          <p:spPr bwMode="auto">
            <a:xfrm>
              <a:off x="2577" y="1789"/>
              <a:ext cx="179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=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86" name="Rectangle 288"/>
            <p:cNvSpPr>
              <a:spLocks noChangeArrowheads="1"/>
            </p:cNvSpPr>
            <p:nvPr/>
          </p:nvSpPr>
          <p:spPr bwMode="auto">
            <a:xfrm>
              <a:off x="3163" y="1806"/>
              <a:ext cx="12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i 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87" name="Rectangle 289"/>
            <p:cNvSpPr>
              <a:spLocks noChangeArrowheads="1"/>
            </p:cNvSpPr>
            <p:nvPr/>
          </p:nvSpPr>
          <p:spPr bwMode="auto">
            <a:xfrm>
              <a:off x="3975" y="1746"/>
              <a:ext cx="78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88" name="Rectangle 290"/>
            <p:cNvSpPr>
              <a:spLocks noChangeArrowheads="1"/>
            </p:cNvSpPr>
            <p:nvPr/>
          </p:nvSpPr>
          <p:spPr bwMode="auto">
            <a:xfrm>
              <a:off x="3886" y="1783"/>
              <a:ext cx="1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y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89" name="Rectangle 291"/>
            <p:cNvSpPr>
              <a:spLocks noChangeArrowheads="1"/>
            </p:cNvSpPr>
            <p:nvPr/>
          </p:nvSpPr>
          <p:spPr bwMode="auto">
            <a:xfrm>
              <a:off x="3666" y="1775"/>
              <a:ext cx="24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dA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90" name="Rectangle 292"/>
            <p:cNvSpPr>
              <a:spLocks noChangeArrowheads="1"/>
            </p:cNvSpPr>
            <p:nvPr/>
          </p:nvSpPr>
          <p:spPr bwMode="auto">
            <a:xfrm>
              <a:off x="3316" y="1783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91" name="Rectangle 293"/>
            <p:cNvSpPr>
              <a:spLocks noChangeArrowheads="1"/>
            </p:cNvSpPr>
            <p:nvPr/>
          </p:nvSpPr>
          <p:spPr bwMode="auto">
            <a:xfrm>
              <a:off x="3606" y="1969"/>
              <a:ext cx="78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92" name="Rectangle 294"/>
            <p:cNvSpPr>
              <a:spLocks noChangeArrowheads="1"/>
            </p:cNvSpPr>
            <p:nvPr/>
          </p:nvSpPr>
          <p:spPr bwMode="auto">
            <a:xfrm>
              <a:off x="3383" y="1903"/>
              <a:ext cx="67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z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93" name="Rectangle 295"/>
            <p:cNvSpPr>
              <a:spLocks noChangeArrowheads="1"/>
            </p:cNvSpPr>
            <p:nvPr/>
          </p:nvSpPr>
          <p:spPr bwMode="auto">
            <a:xfrm>
              <a:off x="3607" y="1784"/>
              <a:ext cx="11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ò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94" name="Rectangle 296"/>
            <p:cNvSpPr>
              <a:spLocks noChangeArrowheads="1"/>
            </p:cNvSpPr>
            <p:nvPr/>
          </p:nvSpPr>
          <p:spPr bwMode="auto">
            <a:xfrm>
              <a:off x="3849" y="1779"/>
              <a:ext cx="123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×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95" name="Rectangle 297"/>
            <p:cNvSpPr>
              <a:spLocks noChangeArrowheads="1"/>
            </p:cNvSpPr>
            <p:nvPr/>
          </p:nvSpPr>
          <p:spPr bwMode="auto">
            <a:xfrm>
              <a:off x="3472" y="1772"/>
              <a:ext cx="179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=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96" name="Rectangle 298"/>
            <p:cNvSpPr>
              <a:spLocks noChangeArrowheads="1"/>
            </p:cNvSpPr>
            <p:nvPr/>
          </p:nvSpPr>
          <p:spPr bwMode="auto">
            <a:xfrm>
              <a:off x="4978" y="1789"/>
              <a:ext cx="89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98" name="Rectangle 300"/>
            <p:cNvSpPr>
              <a:spLocks noChangeArrowheads="1"/>
            </p:cNvSpPr>
            <p:nvPr/>
          </p:nvSpPr>
          <p:spPr bwMode="auto">
            <a:xfrm>
              <a:off x="7034" y="1822"/>
              <a:ext cx="78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799" name="Rectangle 301"/>
            <p:cNvSpPr>
              <a:spLocks noChangeArrowheads="1"/>
            </p:cNvSpPr>
            <p:nvPr/>
          </p:nvSpPr>
          <p:spPr bwMode="auto">
            <a:xfrm>
              <a:off x="2006" y="2079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00" name="Rectangle 302"/>
            <p:cNvSpPr>
              <a:spLocks noChangeArrowheads="1"/>
            </p:cNvSpPr>
            <p:nvPr/>
          </p:nvSpPr>
          <p:spPr bwMode="auto">
            <a:xfrm>
              <a:off x="2073" y="2079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01" name="Rectangle 303"/>
            <p:cNvSpPr>
              <a:spLocks noChangeArrowheads="1"/>
            </p:cNvSpPr>
            <p:nvPr/>
          </p:nvSpPr>
          <p:spPr bwMode="auto">
            <a:xfrm>
              <a:off x="2105" y="2086"/>
              <a:ext cx="351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polarni moment tromosti i</a:t>
              </a:r>
              <a:r>
                <a:rPr kumimoji="0" lang="sr-Latn-RS" altLang="sr-Latn-RS" sz="1700" b="1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polarni moment otpora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02" name="Rectangle 304"/>
            <p:cNvSpPr>
              <a:spLocks noChangeArrowheads="1"/>
            </p:cNvSpPr>
            <p:nvPr/>
          </p:nvSpPr>
          <p:spPr bwMode="auto">
            <a:xfrm>
              <a:off x="4039" y="2079"/>
              <a:ext cx="12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03" name="Rectangle 305"/>
            <p:cNvSpPr>
              <a:spLocks noChangeArrowheads="1"/>
            </p:cNvSpPr>
            <p:nvPr/>
          </p:nvSpPr>
          <p:spPr bwMode="auto">
            <a:xfrm>
              <a:off x="4106" y="2079"/>
              <a:ext cx="10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04" name="Rectangle 306"/>
            <p:cNvSpPr>
              <a:spLocks noChangeArrowheads="1"/>
            </p:cNvSpPr>
            <p:nvPr/>
          </p:nvSpPr>
          <p:spPr bwMode="auto">
            <a:xfrm>
              <a:off x="3696" y="2358"/>
              <a:ext cx="101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05" name="Rectangle 307"/>
            <p:cNvSpPr>
              <a:spLocks noChangeArrowheads="1"/>
            </p:cNvSpPr>
            <p:nvPr/>
          </p:nvSpPr>
          <p:spPr bwMode="auto">
            <a:xfrm>
              <a:off x="3609" y="2356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r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06" name="Rectangle 308"/>
            <p:cNvSpPr>
              <a:spLocks noChangeArrowheads="1"/>
            </p:cNvSpPr>
            <p:nvPr/>
          </p:nvSpPr>
          <p:spPr bwMode="auto">
            <a:xfrm>
              <a:off x="3329" y="2356"/>
              <a:ext cx="24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dA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07" name="Rectangle 309"/>
            <p:cNvSpPr>
              <a:spLocks noChangeArrowheads="1"/>
            </p:cNvSpPr>
            <p:nvPr/>
          </p:nvSpPr>
          <p:spPr bwMode="auto">
            <a:xfrm>
              <a:off x="2949" y="2356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08" name="Rectangle 310"/>
            <p:cNvSpPr>
              <a:spLocks noChangeArrowheads="1"/>
            </p:cNvSpPr>
            <p:nvPr/>
          </p:nvSpPr>
          <p:spPr bwMode="auto">
            <a:xfrm>
              <a:off x="3190" y="2565"/>
              <a:ext cx="11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09" name="Rectangle 311"/>
            <p:cNvSpPr>
              <a:spLocks noChangeArrowheads="1"/>
            </p:cNvSpPr>
            <p:nvPr/>
          </p:nvSpPr>
          <p:spPr bwMode="auto">
            <a:xfrm>
              <a:off x="3015" y="2453"/>
              <a:ext cx="10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10" name="Rectangle 312"/>
            <p:cNvSpPr>
              <a:spLocks noChangeArrowheads="1"/>
            </p:cNvSpPr>
            <p:nvPr/>
          </p:nvSpPr>
          <p:spPr bwMode="auto">
            <a:xfrm>
              <a:off x="3229" y="2334"/>
              <a:ext cx="190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ò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12" name="Rectangle 314"/>
            <p:cNvSpPr>
              <a:spLocks noChangeArrowheads="1"/>
            </p:cNvSpPr>
            <p:nvPr/>
          </p:nvSpPr>
          <p:spPr bwMode="auto">
            <a:xfrm>
              <a:off x="3106" y="2345"/>
              <a:ext cx="179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=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13" name="Rectangle 315"/>
            <p:cNvSpPr>
              <a:spLocks noChangeArrowheads="1"/>
            </p:cNvSpPr>
            <p:nvPr/>
          </p:nvSpPr>
          <p:spPr bwMode="auto">
            <a:xfrm>
              <a:off x="4366" y="2306"/>
              <a:ext cx="125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_ 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15" name="Rectangle 317"/>
            <p:cNvSpPr>
              <a:spLocks noChangeArrowheads="1"/>
            </p:cNvSpPr>
            <p:nvPr/>
          </p:nvSpPr>
          <p:spPr bwMode="auto">
            <a:xfrm>
              <a:off x="7034" y="2402"/>
              <a:ext cx="78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17" name="Rectangle 319"/>
            <p:cNvSpPr>
              <a:spLocks noChangeArrowheads="1"/>
            </p:cNvSpPr>
            <p:nvPr/>
          </p:nvSpPr>
          <p:spPr bwMode="auto">
            <a:xfrm>
              <a:off x="2073" y="2703"/>
              <a:ext cx="89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18" name="Rectangle 320"/>
            <p:cNvSpPr>
              <a:spLocks noChangeArrowheads="1"/>
            </p:cNvSpPr>
            <p:nvPr/>
          </p:nvSpPr>
          <p:spPr bwMode="auto">
            <a:xfrm>
              <a:off x="2102" y="2710"/>
              <a:ext cx="2894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centrifugalni ili devijacijski moment tromosti 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19" name="Rectangle 321"/>
            <p:cNvSpPr>
              <a:spLocks noChangeArrowheads="1"/>
            </p:cNvSpPr>
            <p:nvPr/>
          </p:nvSpPr>
          <p:spPr bwMode="auto">
            <a:xfrm>
              <a:off x="5324" y="2703"/>
              <a:ext cx="12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20" name="Rectangle 322"/>
            <p:cNvSpPr>
              <a:spLocks noChangeArrowheads="1"/>
            </p:cNvSpPr>
            <p:nvPr/>
          </p:nvSpPr>
          <p:spPr bwMode="auto">
            <a:xfrm>
              <a:off x="5402" y="2703"/>
              <a:ext cx="10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21" name="Rectangle 323"/>
            <p:cNvSpPr>
              <a:spLocks noChangeArrowheads="1"/>
            </p:cNvSpPr>
            <p:nvPr/>
          </p:nvSpPr>
          <p:spPr bwMode="auto">
            <a:xfrm>
              <a:off x="4609" y="3004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z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22" name="Rectangle 324"/>
            <p:cNvSpPr>
              <a:spLocks noChangeArrowheads="1"/>
            </p:cNvSpPr>
            <p:nvPr/>
          </p:nvSpPr>
          <p:spPr bwMode="auto">
            <a:xfrm>
              <a:off x="4475" y="3004"/>
              <a:ext cx="1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y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23" name="Rectangle 325"/>
            <p:cNvSpPr>
              <a:spLocks noChangeArrowheads="1"/>
            </p:cNvSpPr>
            <p:nvPr/>
          </p:nvSpPr>
          <p:spPr bwMode="auto">
            <a:xfrm>
              <a:off x="4185" y="3004"/>
              <a:ext cx="24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dA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24" name="Rectangle 326"/>
            <p:cNvSpPr>
              <a:spLocks noChangeArrowheads="1"/>
            </p:cNvSpPr>
            <p:nvPr/>
          </p:nvSpPr>
          <p:spPr bwMode="auto">
            <a:xfrm>
              <a:off x="3782" y="3004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I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25" name="Rectangle 327"/>
            <p:cNvSpPr>
              <a:spLocks noChangeArrowheads="1"/>
            </p:cNvSpPr>
            <p:nvPr/>
          </p:nvSpPr>
          <p:spPr bwMode="auto">
            <a:xfrm>
              <a:off x="4106" y="3205"/>
              <a:ext cx="11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26" name="Rectangle 328"/>
            <p:cNvSpPr>
              <a:spLocks noChangeArrowheads="1"/>
            </p:cNvSpPr>
            <p:nvPr/>
          </p:nvSpPr>
          <p:spPr bwMode="auto">
            <a:xfrm>
              <a:off x="3849" y="3083"/>
              <a:ext cx="13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yz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27" name="Rectangle 329"/>
            <p:cNvSpPr>
              <a:spLocks noChangeArrowheads="1"/>
            </p:cNvSpPr>
            <p:nvPr/>
          </p:nvSpPr>
          <p:spPr bwMode="auto">
            <a:xfrm>
              <a:off x="4553" y="2993"/>
              <a:ext cx="123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×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28" name="Rectangle 330"/>
            <p:cNvSpPr>
              <a:spLocks noChangeArrowheads="1"/>
            </p:cNvSpPr>
            <p:nvPr/>
          </p:nvSpPr>
          <p:spPr bwMode="auto">
            <a:xfrm>
              <a:off x="4363" y="2993"/>
              <a:ext cx="123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×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29" name="Rectangle 331"/>
            <p:cNvSpPr>
              <a:spLocks noChangeArrowheads="1"/>
            </p:cNvSpPr>
            <p:nvPr/>
          </p:nvSpPr>
          <p:spPr bwMode="auto">
            <a:xfrm>
              <a:off x="3972" y="2993"/>
              <a:ext cx="179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=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30" name="Rectangle 332"/>
            <p:cNvSpPr>
              <a:spLocks noChangeArrowheads="1"/>
            </p:cNvSpPr>
            <p:nvPr/>
          </p:nvSpPr>
          <p:spPr bwMode="auto">
            <a:xfrm>
              <a:off x="4095" y="2960"/>
              <a:ext cx="179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ò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31" name="Rectangle 333"/>
            <p:cNvSpPr>
              <a:spLocks noChangeArrowheads="1"/>
            </p:cNvSpPr>
            <p:nvPr/>
          </p:nvSpPr>
          <p:spPr bwMode="auto">
            <a:xfrm>
              <a:off x="4699" y="3016"/>
              <a:ext cx="89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32" name="Rectangle 334"/>
            <p:cNvSpPr>
              <a:spLocks noChangeArrowheads="1"/>
            </p:cNvSpPr>
            <p:nvPr/>
          </p:nvSpPr>
          <p:spPr bwMode="auto">
            <a:xfrm>
              <a:off x="6587" y="3015"/>
              <a:ext cx="78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34" name="Rectangle 336"/>
            <p:cNvSpPr>
              <a:spLocks noChangeArrowheads="1"/>
            </p:cNvSpPr>
            <p:nvPr/>
          </p:nvSpPr>
          <p:spPr bwMode="auto">
            <a:xfrm>
              <a:off x="7034" y="3015"/>
              <a:ext cx="78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36" name="Rectangle 338"/>
            <p:cNvSpPr>
              <a:spLocks noChangeArrowheads="1"/>
            </p:cNvSpPr>
            <p:nvPr/>
          </p:nvSpPr>
          <p:spPr bwMode="auto">
            <a:xfrm>
              <a:off x="2073" y="3306"/>
              <a:ext cx="89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37" name="Rectangle 339"/>
            <p:cNvSpPr>
              <a:spLocks noChangeArrowheads="1"/>
            </p:cNvSpPr>
            <p:nvPr/>
          </p:nvSpPr>
          <p:spPr bwMode="auto">
            <a:xfrm>
              <a:off x="2137" y="3299"/>
              <a:ext cx="1195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polumjer tromosti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38" name="Rectangle 340"/>
            <p:cNvSpPr>
              <a:spLocks noChangeArrowheads="1"/>
            </p:cNvSpPr>
            <p:nvPr/>
          </p:nvSpPr>
          <p:spPr bwMode="auto">
            <a:xfrm>
              <a:off x="3593" y="3306"/>
              <a:ext cx="12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39" name="Rectangle 341"/>
            <p:cNvSpPr>
              <a:spLocks noChangeArrowheads="1"/>
            </p:cNvSpPr>
            <p:nvPr/>
          </p:nvSpPr>
          <p:spPr bwMode="auto">
            <a:xfrm>
              <a:off x="3671" y="3306"/>
              <a:ext cx="10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40" name="Line 342"/>
            <p:cNvSpPr>
              <a:spLocks noChangeShapeType="1"/>
            </p:cNvSpPr>
            <p:nvPr/>
          </p:nvSpPr>
          <p:spPr bwMode="auto">
            <a:xfrm>
              <a:off x="4017" y="3707"/>
              <a:ext cx="145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42841" name="Freeform 343"/>
            <p:cNvSpPr>
              <a:spLocks/>
            </p:cNvSpPr>
            <p:nvPr/>
          </p:nvSpPr>
          <p:spPr bwMode="auto">
            <a:xfrm>
              <a:off x="3928" y="3506"/>
              <a:ext cx="245" cy="346"/>
            </a:xfrm>
            <a:custGeom>
              <a:avLst/>
              <a:gdLst>
                <a:gd name="T0" fmla="*/ 0 w 22"/>
                <a:gd name="T1" fmla="*/ 20 h 31"/>
                <a:gd name="T2" fmla="*/ 1 w 22"/>
                <a:gd name="T3" fmla="*/ 19 h 31"/>
                <a:gd name="T4" fmla="*/ 4 w 22"/>
                <a:gd name="T5" fmla="*/ 31 h 31"/>
                <a:gd name="T6" fmla="*/ 7 w 22"/>
                <a:gd name="T7" fmla="*/ 0 h 31"/>
                <a:gd name="T8" fmla="*/ 22 w 22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31">
                  <a:moveTo>
                    <a:pt x="0" y="20"/>
                  </a:moveTo>
                  <a:lnTo>
                    <a:pt x="1" y="19"/>
                  </a:lnTo>
                  <a:lnTo>
                    <a:pt x="4" y="31"/>
                  </a:lnTo>
                  <a:lnTo>
                    <a:pt x="7" y="0"/>
                  </a:lnTo>
                  <a:lnTo>
                    <a:pt x="22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42842" name="Line 344"/>
            <p:cNvSpPr>
              <a:spLocks noChangeShapeType="1"/>
            </p:cNvSpPr>
            <p:nvPr/>
          </p:nvSpPr>
          <p:spPr bwMode="auto">
            <a:xfrm>
              <a:off x="4632" y="3707"/>
              <a:ext cx="134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42843" name="Line 345"/>
            <p:cNvSpPr>
              <a:spLocks noChangeShapeType="1"/>
            </p:cNvSpPr>
            <p:nvPr/>
          </p:nvSpPr>
          <p:spPr bwMode="auto">
            <a:xfrm flipV="1">
              <a:off x="4553" y="3718"/>
              <a:ext cx="0" cy="1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42844" name="Freeform 346"/>
            <p:cNvSpPr>
              <a:spLocks/>
            </p:cNvSpPr>
            <p:nvPr/>
          </p:nvSpPr>
          <p:spPr bwMode="auto">
            <a:xfrm>
              <a:off x="4553" y="3518"/>
              <a:ext cx="224" cy="334"/>
            </a:xfrm>
            <a:custGeom>
              <a:avLst/>
              <a:gdLst>
                <a:gd name="T0" fmla="*/ 0 w 20"/>
                <a:gd name="T1" fmla="*/ 19 h 30"/>
                <a:gd name="T2" fmla="*/ 3 w 20"/>
                <a:gd name="T3" fmla="*/ 30 h 30"/>
                <a:gd name="T4" fmla="*/ 6 w 20"/>
                <a:gd name="T5" fmla="*/ 0 h 30"/>
                <a:gd name="T6" fmla="*/ 20 w 20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30">
                  <a:moveTo>
                    <a:pt x="0" y="19"/>
                  </a:moveTo>
                  <a:lnTo>
                    <a:pt x="3" y="30"/>
                  </a:lnTo>
                  <a:lnTo>
                    <a:pt x="6" y="0"/>
                  </a:lnTo>
                  <a:lnTo>
                    <a:pt x="20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42845" name="Rectangle 347"/>
            <p:cNvSpPr>
              <a:spLocks noChangeArrowheads="1"/>
            </p:cNvSpPr>
            <p:nvPr/>
          </p:nvSpPr>
          <p:spPr bwMode="auto">
            <a:xfrm>
              <a:off x="4665" y="3707"/>
              <a:ext cx="134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46" name="Rectangle 348"/>
            <p:cNvSpPr>
              <a:spLocks noChangeArrowheads="1"/>
            </p:cNvSpPr>
            <p:nvPr/>
          </p:nvSpPr>
          <p:spPr bwMode="auto">
            <a:xfrm>
              <a:off x="4643" y="3517"/>
              <a:ext cx="10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I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47" name="Rectangle 349"/>
            <p:cNvSpPr>
              <a:spLocks noChangeArrowheads="1"/>
            </p:cNvSpPr>
            <p:nvPr/>
          </p:nvSpPr>
          <p:spPr bwMode="auto">
            <a:xfrm>
              <a:off x="4285" y="3607"/>
              <a:ext cx="89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i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48" name="Rectangle 350"/>
            <p:cNvSpPr>
              <a:spLocks noChangeArrowheads="1"/>
            </p:cNvSpPr>
            <p:nvPr/>
          </p:nvSpPr>
          <p:spPr bwMode="auto">
            <a:xfrm>
              <a:off x="4173" y="3607"/>
              <a:ext cx="10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;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49" name="Rectangle 351"/>
            <p:cNvSpPr>
              <a:spLocks noChangeArrowheads="1"/>
            </p:cNvSpPr>
            <p:nvPr/>
          </p:nvSpPr>
          <p:spPr bwMode="auto">
            <a:xfrm>
              <a:off x="4051" y="3707"/>
              <a:ext cx="134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50" name="Rectangle 352"/>
            <p:cNvSpPr>
              <a:spLocks noChangeArrowheads="1"/>
            </p:cNvSpPr>
            <p:nvPr/>
          </p:nvSpPr>
          <p:spPr bwMode="auto">
            <a:xfrm>
              <a:off x="4028" y="3495"/>
              <a:ext cx="10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I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51" name="Rectangle 353"/>
            <p:cNvSpPr>
              <a:spLocks noChangeArrowheads="1"/>
            </p:cNvSpPr>
            <p:nvPr/>
          </p:nvSpPr>
          <p:spPr bwMode="auto">
            <a:xfrm>
              <a:off x="3671" y="3607"/>
              <a:ext cx="89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i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52" name="Rectangle 354"/>
            <p:cNvSpPr>
              <a:spLocks noChangeArrowheads="1"/>
            </p:cNvSpPr>
            <p:nvPr/>
          </p:nvSpPr>
          <p:spPr bwMode="auto">
            <a:xfrm>
              <a:off x="4710" y="3618"/>
              <a:ext cx="67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z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53" name="Rectangle 355"/>
            <p:cNvSpPr>
              <a:spLocks noChangeArrowheads="1"/>
            </p:cNvSpPr>
            <p:nvPr/>
          </p:nvSpPr>
          <p:spPr bwMode="auto">
            <a:xfrm>
              <a:off x="4330" y="3707"/>
              <a:ext cx="78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Z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54" name="Rectangle 356"/>
            <p:cNvSpPr>
              <a:spLocks noChangeArrowheads="1"/>
            </p:cNvSpPr>
            <p:nvPr/>
          </p:nvSpPr>
          <p:spPr bwMode="auto">
            <a:xfrm>
              <a:off x="4095" y="3596"/>
              <a:ext cx="67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y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55" name="Rectangle 357"/>
            <p:cNvSpPr>
              <a:spLocks noChangeArrowheads="1"/>
            </p:cNvSpPr>
            <p:nvPr/>
          </p:nvSpPr>
          <p:spPr bwMode="auto">
            <a:xfrm>
              <a:off x="3715" y="3707"/>
              <a:ext cx="67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y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56" name="Rectangle 358"/>
            <p:cNvSpPr>
              <a:spLocks noChangeArrowheads="1"/>
            </p:cNvSpPr>
            <p:nvPr/>
          </p:nvSpPr>
          <p:spPr bwMode="auto">
            <a:xfrm>
              <a:off x="4430" y="3607"/>
              <a:ext cx="156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=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57" name="Rectangle 359"/>
            <p:cNvSpPr>
              <a:spLocks noChangeArrowheads="1"/>
            </p:cNvSpPr>
            <p:nvPr/>
          </p:nvSpPr>
          <p:spPr bwMode="auto">
            <a:xfrm>
              <a:off x="3816" y="3607"/>
              <a:ext cx="156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=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60" name="Rectangle 362"/>
            <p:cNvSpPr>
              <a:spLocks noChangeArrowheads="1"/>
            </p:cNvSpPr>
            <p:nvPr/>
          </p:nvSpPr>
          <p:spPr bwMode="auto">
            <a:xfrm>
              <a:off x="7034" y="3595"/>
              <a:ext cx="78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861" name="Rectangle 363"/>
            <p:cNvSpPr>
              <a:spLocks noChangeArrowheads="1"/>
            </p:cNvSpPr>
            <p:nvPr/>
          </p:nvSpPr>
          <p:spPr bwMode="auto">
            <a:xfrm>
              <a:off x="2006" y="3874"/>
              <a:ext cx="89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4" name="Rectangle 286"/>
            <p:cNvSpPr>
              <a:spLocks noChangeArrowheads="1"/>
            </p:cNvSpPr>
            <p:nvPr/>
          </p:nvSpPr>
          <p:spPr bwMode="auto">
            <a:xfrm>
              <a:off x="3538" y="2372"/>
              <a:ext cx="123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×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5" name="Rectangle 309"/>
            <p:cNvSpPr>
              <a:spLocks noChangeArrowheads="1"/>
            </p:cNvSpPr>
            <p:nvPr/>
          </p:nvSpPr>
          <p:spPr bwMode="auto">
            <a:xfrm>
              <a:off x="3994" y="2347"/>
              <a:ext cx="14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2000" i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W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6" name="Rectangle 311"/>
            <p:cNvSpPr>
              <a:spLocks noChangeArrowheads="1"/>
            </p:cNvSpPr>
            <p:nvPr/>
          </p:nvSpPr>
          <p:spPr bwMode="auto">
            <a:xfrm>
              <a:off x="4124" y="2440"/>
              <a:ext cx="10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7" name="Rectangle 314"/>
            <p:cNvSpPr>
              <a:spLocks noChangeArrowheads="1"/>
            </p:cNvSpPr>
            <p:nvPr/>
          </p:nvSpPr>
          <p:spPr bwMode="auto">
            <a:xfrm>
              <a:off x="4199" y="2345"/>
              <a:ext cx="179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=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8" name="Rectangle 309"/>
            <p:cNvSpPr>
              <a:spLocks noChangeArrowheads="1"/>
            </p:cNvSpPr>
            <p:nvPr/>
          </p:nvSpPr>
          <p:spPr bwMode="auto">
            <a:xfrm>
              <a:off x="4374" y="2244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9" name="Rectangle 311"/>
            <p:cNvSpPr>
              <a:spLocks noChangeArrowheads="1"/>
            </p:cNvSpPr>
            <p:nvPr/>
          </p:nvSpPr>
          <p:spPr bwMode="auto">
            <a:xfrm>
              <a:off x="4426" y="2349"/>
              <a:ext cx="10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0" name="Rectangle 307"/>
            <p:cNvSpPr>
              <a:spLocks noChangeArrowheads="1"/>
            </p:cNvSpPr>
            <p:nvPr/>
          </p:nvSpPr>
          <p:spPr bwMode="auto">
            <a:xfrm>
              <a:off x="4368" y="2428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r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1" name="Rectangle 293"/>
            <p:cNvSpPr>
              <a:spLocks noChangeArrowheads="1"/>
            </p:cNvSpPr>
            <p:nvPr/>
          </p:nvSpPr>
          <p:spPr bwMode="auto">
            <a:xfrm>
              <a:off x="2670" y="1953"/>
              <a:ext cx="78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2" name="Rectangle 282"/>
            <p:cNvSpPr>
              <a:spLocks noChangeArrowheads="1"/>
            </p:cNvSpPr>
            <p:nvPr/>
          </p:nvSpPr>
          <p:spPr bwMode="auto">
            <a:xfrm>
              <a:off x="4236" y="1791"/>
              <a:ext cx="13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i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W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3" name="Rectangle 284"/>
            <p:cNvSpPr>
              <a:spLocks noChangeArrowheads="1"/>
            </p:cNvSpPr>
            <p:nvPr/>
          </p:nvSpPr>
          <p:spPr bwMode="auto">
            <a:xfrm>
              <a:off x="4341" y="1878"/>
              <a:ext cx="67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y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4" name="Rectangle 287"/>
            <p:cNvSpPr>
              <a:spLocks noChangeArrowheads="1"/>
            </p:cNvSpPr>
            <p:nvPr/>
          </p:nvSpPr>
          <p:spPr bwMode="auto">
            <a:xfrm>
              <a:off x="4410" y="1789"/>
              <a:ext cx="21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= -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5" name="Rectangle 282"/>
            <p:cNvSpPr>
              <a:spLocks noChangeArrowheads="1"/>
            </p:cNvSpPr>
            <p:nvPr/>
          </p:nvSpPr>
          <p:spPr bwMode="auto">
            <a:xfrm>
              <a:off x="4544" y="1675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6" name="Rectangle 284"/>
            <p:cNvSpPr>
              <a:spLocks noChangeArrowheads="1"/>
            </p:cNvSpPr>
            <p:nvPr/>
          </p:nvSpPr>
          <p:spPr bwMode="auto">
            <a:xfrm>
              <a:off x="4611" y="1787"/>
              <a:ext cx="67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y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7" name="Rectangle 280"/>
            <p:cNvSpPr>
              <a:spLocks noChangeArrowheads="1"/>
            </p:cNvSpPr>
            <p:nvPr/>
          </p:nvSpPr>
          <p:spPr bwMode="auto">
            <a:xfrm>
              <a:off x="2994" y="1783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z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8" name="Rectangle 288"/>
            <p:cNvSpPr>
              <a:spLocks noChangeArrowheads="1"/>
            </p:cNvSpPr>
            <p:nvPr/>
          </p:nvSpPr>
          <p:spPr bwMode="auto">
            <a:xfrm>
              <a:off x="4708" y="1809"/>
              <a:ext cx="12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i 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9" name="Rectangle 294"/>
            <p:cNvSpPr>
              <a:spLocks noChangeArrowheads="1"/>
            </p:cNvSpPr>
            <p:nvPr/>
          </p:nvSpPr>
          <p:spPr bwMode="auto">
            <a:xfrm>
              <a:off x="4929" y="1891"/>
              <a:ext cx="67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z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0" name="Rectangle 282"/>
            <p:cNvSpPr>
              <a:spLocks noChangeArrowheads="1"/>
            </p:cNvSpPr>
            <p:nvPr/>
          </p:nvSpPr>
          <p:spPr bwMode="auto">
            <a:xfrm>
              <a:off x="4819" y="1799"/>
              <a:ext cx="13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i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W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1" name="Rectangle 287"/>
            <p:cNvSpPr>
              <a:spLocks noChangeArrowheads="1"/>
            </p:cNvSpPr>
            <p:nvPr/>
          </p:nvSpPr>
          <p:spPr bwMode="auto">
            <a:xfrm>
              <a:off x="4993" y="1792"/>
              <a:ext cx="21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= -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2" name="Rectangle 290"/>
            <p:cNvSpPr>
              <a:spLocks noChangeArrowheads="1"/>
            </p:cNvSpPr>
            <p:nvPr/>
          </p:nvSpPr>
          <p:spPr bwMode="auto">
            <a:xfrm>
              <a:off x="5133" y="1851"/>
              <a:ext cx="1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y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3" name="Rectangle 292"/>
            <p:cNvSpPr>
              <a:spLocks noChangeArrowheads="1"/>
            </p:cNvSpPr>
            <p:nvPr/>
          </p:nvSpPr>
          <p:spPr bwMode="auto">
            <a:xfrm>
              <a:off x="5144" y="1688"/>
              <a:ext cx="12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2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4" name="Rectangle 294"/>
            <p:cNvSpPr>
              <a:spLocks noChangeArrowheads="1"/>
            </p:cNvSpPr>
            <p:nvPr/>
          </p:nvSpPr>
          <p:spPr bwMode="auto">
            <a:xfrm>
              <a:off x="5211" y="1808"/>
              <a:ext cx="67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z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5" name="Rectangle 288"/>
            <p:cNvSpPr>
              <a:spLocks noChangeArrowheads="1"/>
            </p:cNvSpPr>
            <p:nvPr/>
          </p:nvSpPr>
          <p:spPr bwMode="auto">
            <a:xfrm>
              <a:off x="3841" y="2367"/>
              <a:ext cx="123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i 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9" name="Rectangle 275"/>
            <p:cNvSpPr>
              <a:spLocks noChangeArrowheads="1"/>
            </p:cNvSpPr>
            <p:nvPr/>
          </p:nvSpPr>
          <p:spPr bwMode="auto">
            <a:xfrm>
              <a:off x="229" y="1844"/>
              <a:ext cx="103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momenti tromosti</a:t>
              </a:r>
              <a:endParaRPr kumimoji="0" lang="sr-Latn-RS" alt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0" name="Rectangle 275"/>
            <p:cNvSpPr>
              <a:spLocks noChangeArrowheads="1"/>
            </p:cNvSpPr>
            <p:nvPr/>
          </p:nvSpPr>
          <p:spPr bwMode="auto">
            <a:xfrm>
              <a:off x="213" y="2465"/>
              <a:ext cx="92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momenti otpora</a:t>
              </a:r>
              <a:endParaRPr kumimoji="0" lang="sr-Latn-RS" altLang="sr-Latn-R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aphicFrame>
        <p:nvGraphicFramePr>
          <p:cNvPr id="506" name="Object 14" descr="Newsprin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977280"/>
              </p:ext>
            </p:extLst>
          </p:nvPr>
        </p:nvGraphicFramePr>
        <p:xfrm>
          <a:off x="463260" y="4192067"/>
          <a:ext cx="1583978" cy="402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8" name="Equation" r:id="rId9" imgW="901440" imgH="228600" progId="Equation.3">
                  <p:embed/>
                </p:oleObj>
              </mc:Choice>
              <mc:Fallback>
                <p:oleObj name="Equation" r:id="rId9" imgW="901440" imgH="228600" progId="Equation.3">
                  <p:embed/>
                  <p:pic>
                    <p:nvPicPr>
                      <p:cNvPr id="8206" name="Object 14" descr="Newsprin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260" y="4192067"/>
                        <a:ext cx="1583978" cy="402280"/>
                      </a:xfrm>
                      <a:prstGeom prst="rect">
                        <a:avLst/>
                      </a:prstGeom>
                      <a:blipFill dpi="0" rotWithShape="0">
                        <a:blip r:embed="rId6"/>
                        <a:srcRect/>
                        <a:tile tx="0" ty="0" sx="100000" sy="100000" flip="none" algn="tl"/>
                      </a:blipFill>
                      <a:ln w="285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7" name="Object 13" descr="Newsprin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301932"/>
              </p:ext>
            </p:extLst>
          </p:nvPr>
        </p:nvGraphicFramePr>
        <p:xfrm>
          <a:off x="472118" y="3163064"/>
          <a:ext cx="1728093" cy="432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9" name="Equation" r:id="rId10" imgW="914400" imgH="228600" progId="Equation.3">
                  <p:embed/>
                </p:oleObj>
              </mc:Choice>
              <mc:Fallback>
                <p:oleObj name="Equation" r:id="rId10" imgW="914400" imgH="228600" progId="Equation.3">
                  <p:embed/>
                  <p:pic>
                    <p:nvPicPr>
                      <p:cNvPr id="15" name="Object 13" descr="Newsprin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118" y="3163064"/>
                        <a:ext cx="1728093" cy="432703"/>
                      </a:xfrm>
                      <a:prstGeom prst="rect">
                        <a:avLst/>
                      </a:prstGeom>
                      <a:blipFill dpi="0" rotWithShape="0">
                        <a:blip r:embed="rId6"/>
                        <a:srcRect/>
                        <a:tile tx="0" ty="0" sx="100000" sy="100000" flip="none" algn="tl"/>
                      </a:blip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52513"/>
            <a:ext cx="8291513" cy="507365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Moment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tromosti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složene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plohe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određuje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se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kao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zbroj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pojedinačnih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momenata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svakog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od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dijelova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te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plohe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hr-HR" sz="1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endParaRPr lang="hr-HR" sz="2400" dirty="0" smtClean="0"/>
          </a:p>
          <a:p>
            <a:pPr marL="609600" indent="-609600" eaLnBrk="1" hangingPunct="1">
              <a:lnSpc>
                <a:spcPct val="80000"/>
              </a:lnSpc>
            </a:pPr>
            <a:endParaRPr lang="hr-HR" sz="2000" dirty="0" smtClean="0"/>
          </a:p>
          <a:p>
            <a:pPr marL="609600" indent="-609600" eaLnBrk="1" hangingPunct="1">
              <a:lnSpc>
                <a:spcPct val="80000"/>
              </a:lnSpc>
            </a:pPr>
            <a:endParaRPr lang="hr-HR" sz="2400" dirty="0" smtClean="0"/>
          </a:p>
          <a:p>
            <a:pPr marL="609600" indent="-609600" eaLnBrk="1" hangingPunct="1">
              <a:lnSpc>
                <a:spcPct val="80000"/>
              </a:lnSpc>
            </a:pPr>
            <a:endParaRPr lang="hr-HR" sz="2400" dirty="0" smtClean="0"/>
          </a:p>
          <a:p>
            <a:pPr marL="609600" indent="-609600" eaLnBrk="1" hangingPunct="1">
              <a:lnSpc>
                <a:spcPct val="80000"/>
              </a:lnSpc>
            </a:pPr>
            <a:endParaRPr lang="hr-HR" sz="2400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Kako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je </a:t>
            </a: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</a:rPr>
              <a:t>                  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, to je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naravno</a:t>
            </a:r>
            <a:endParaRPr lang="hr-HR" sz="1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endParaRPr lang="hr-HR" sz="2400" dirty="0" smtClean="0"/>
          </a:p>
          <a:p>
            <a:pPr marL="609600" indent="-609600" eaLnBrk="1" hangingPunct="1">
              <a:lnSpc>
                <a:spcPct val="80000"/>
              </a:lnSpc>
            </a:pPr>
            <a:endParaRPr lang="hr-HR" sz="2400" dirty="0" smtClean="0"/>
          </a:p>
          <a:p>
            <a:pPr marL="609600" indent="-609600" eaLnBrk="1" hangingPunct="1">
              <a:lnSpc>
                <a:spcPct val="80000"/>
              </a:lnSpc>
            </a:pPr>
            <a:endParaRPr lang="hr-HR" sz="2400" dirty="0" smtClean="0"/>
          </a:p>
          <a:p>
            <a:pPr marL="609600" indent="-609600" eaLnBrk="1" hangingPunct="1">
              <a:lnSpc>
                <a:spcPct val="80000"/>
              </a:lnSpc>
            </a:pPr>
            <a:endParaRPr lang="hr-HR" sz="2400" dirty="0" smtClean="0"/>
          </a:p>
          <a:p>
            <a:pPr marL="609600" indent="-609600" eaLnBrk="1" hangingPunct="1">
              <a:lnSpc>
                <a:spcPct val="80000"/>
              </a:lnSpc>
            </a:pPr>
            <a:endParaRPr lang="hr-HR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hr-HR" sz="2400" dirty="0" smtClean="0">
                <a:solidFill>
                  <a:schemeClr val="hlink"/>
                </a:solidFill>
              </a:rPr>
              <a:t>         </a:t>
            </a:r>
          </a:p>
        </p:txBody>
      </p:sp>
      <p:pic>
        <p:nvPicPr>
          <p:cNvPr id="4103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916113"/>
            <a:ext cx="3025775" cy="1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4748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1935386"/>
            <a:ext cx="5382369" cy="701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244753" name="Object 17"/>
          <p:cNvGraphicFramePr>
            <a:graphicFrameLocks noGrp="1" noChangeAspect="1"/>
          </p:cNvGraphicFramePr>
          <p:nvPr>
            <p:ph sz="half" idx="2"/>
          </p:nvPr>
        </p:nvGraphicFramePr>
        <p:xfrm>
          <a:off x="1979712" y="3212976"/>
          <a:ext cx="1296988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5" imgW="819324" imgH="256503" progId="Equation.3">
                  <p:embed/>
                </p:oleObj>
              </mc:Choice>
              <mc:Fallback>
                <p:oleObj name="Equation" r:id="rId5" imgW="819324" imgH="256503" progId="Equation.3">
                  <p:embed/>
                  <p:pic>
                    <p:nvPicPr>
                      <p:cNvPr id="0" name="Object 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212976"/>
                        <a:ext cx="1296988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4754" name="Picture 18"/>
          <p:cNvPicPr>
            <a:picLocks noChangeAspect="1" noChangeArrowheads="1"/>
          </p:cNvPicPr>
          <p:nvPr/>
        </p:nvPicPr>
        <p:blipFill>
          <a:blip r:embed="rId7" cstate="print"/>
          <a:srcRect r="74680" b="10527"/>
          <a:stretch>
            <a:fillRect/>
          </a:stretch>
        </p:blipFill>
        <p:spPr bwMode="auto">
          <a:xfrm>
            <a:off x="4478039" y="3933056"/>
            <a:ext cx="2038650" cy="71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4758" name="Picture 2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0113" y="3860800"/>
            <a:ext cx="2951807" cy="19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4759" name="Picture 23"/>
          <p:cNvPicPr>
            <a:picLocks noChangeAspect="1" noChangeArrowheads="1"/>
          </p:cNvPicPr>
          <p:nvPr/>
        </p:nvPicPr>
        <p:blipFill>
          <a:blip r:embed="rId7" cstate="print"/>
          <a:srcRect l="23842" t="-14803"/>
          <a:stretch>
            <a:fillRect/>
          </a:stretch>
        </p:blipFill>
        <p:spPr bwMode="auto">
          <a:xfrm>
            <a:off x="3410742" y="4797152"/>
            <a:ext cx="5265714" cy="792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3568" y="260648"/>
            <a:ext cx="7772400" cy="5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GEOMETRIJSKE KARAKTERISTIKE RAVNIH PRESJEKA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745232" y="975866"/>
            <a:ext cx="2962672" cy="580926"/>
          </a:xfrm>
        </p:spPr>
        <p:txBody>
          <a:bodyPr/>
          <a:lstStyle/>
          <a:p>
            <a:pPr algn="l" eaLnBrk="1" hangingPunct="1"/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</a:rPr>
              <a:t>STEINEROVO PRAVILO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00808"/>
            <a:ext cx="8229600" cy="720080"/>
          </a:xfrm>
        </p:spPr>
        <p:txBody>
          <a:bodyPr/>
          <a:lstStyle/>
          <a:p>
            <a:pPr eaLnBrk="1" hangingPunct="1"/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Postoji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prilično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jednostavna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pravilnost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promjene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momenta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tromosti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na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os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koja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se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paralelno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pomiče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prema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nekoj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osi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koja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prolazi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težištem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hr-HR" sz="1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/>
            <a:endParaRPr lang="hr-HR" dirty="0" smtClean="0"/>
          </a:p>
        </p:txBody>
      </p:sp>
      <p:pic>
        <p:nvPicPr>
          <p:cNvPr id="2048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564904"/>
            <a:ext cx="371040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2636912"/>
            <a:ext cx="287833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3568" y="260648"/>
            <a:ext cx="7772400" cy="5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GEOMETRIJSKE KARAKTERISTIKE RAVNIH PRESJEKA</a:t>
            </a:r>
          </a:p>
        </p:txBody>
      </p:sp>
      <p:graphicFrame>
        <p:nvGraphicFramePr>
          <p:cNvPr id="244753" name="Object 17"/>
          <p:cNvGraphicFramePr>
            <a:graphicFrameLocks noGrp="1" noChangeAspect="1"/>
          </p:cNvGraphicFramePr>
          <p:nvPr/>
        </p:nvGraphicFramePr>
        <p:xfrm>
          <a:off x="4355976" y="3284984"/>
          <a:ext cx="2838493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3" name="Equation" r:id="rId5" imgW="952200" imgH="241200" progId="Equation.3">
                  <p:embed/>
                </p:oleObj>
              </mc:Choice>
              <mc:Fallback>
                <p:oleObj name="Equation" r:id="rId5" imgW="952200" imgH="241200" progId="Equation.3">
                  <p:embed/>
                  <p:pic>
                    <p:nvPicPr>
                      <p:cNvPr id="0" name="Object 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3284984"/>
                        <a:ext cx="2838493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0" name="Object 18"/>
          <p:cNvGraphicFramePr>
            <a:graphicFrameLocks noChangeAspect="1"/>
          </p:cNvGraphicFramePr>
          <p:nvPr/>
        </p:nvGraphicFramePr>
        <p:xfrm>
          <a:off x="4355976" y="4452241"/>
          <a:ext cx="2613809" cy="1136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4" name="Equation" r:id="rId7" imgW="876240" imgH="380880" progId="Equation.3">
                  <p:embed/>
                </p:oleObj>
              </mc:Choice>
              <mc:Fallback>
                <p:oleObj name="Equation" r:id="rId7" imgW="876240" imgH="3808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4452241"/>
                        <a:ext cx="2613809" cy="11369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355976" y="2348880"/>
            <a:ext cx="2962672" cy="580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Aksijalni momenti tromosti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283968" y="4221088"/>
            <a:ext cx="2962672" cy="364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Centrifugalni moment tromosti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11560" y="5733256"/>
            <a:ext cx="62646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1600" b="1" dirty="0" smtClean="0">
                <a:solidFill>
                  <a:srgbClr val="FF0000"/>
                </a:solidFill>
              </a:rPr>
              <a:t>U slučaju da je jedna od dvije međusobno </a:t>
            </a:r>
            <a:r>
              <a:rPr lang="hr-HR" sz="1600" b="1" dirty="0">
                <a:solidFill>
                  <a:srgbClr val="FF0000"/>
                </a:solidFill>
              </a:rPr>
              <a:t>ortogonalne </a:t>
            </a:r>
            <a:r>
              <a:rPr lang="hr-HR" sz="1600" b="1" dirty="0" smtClean="0">
                <a:solidFill>
                  <a:srgbClr val="FF0000"/>
                </a:solidFill>
              </a:rPr>
              <a:t>osi os </a:t>
            </a:r>
            <a:r>
              <a:rPr lang="hr-HR" sz="1600" b="1" dirty="0">
                <a:solidFill>
                  <a:srgbClr val="FF0000"/>
                </a:solidFill>
              </a:rPr>
              <a:t>simetrije, </a:t>
            </a:r>
            <a:r>
              <a:rPr lang="hr-HR" sz="1600" b="1" dirty="0" smtClean="0">
                <a:solidFill>
                  <a:srgbClr val="FF0000"/>
                </a:solidFill>
              </a:rPr>
              <a:t>centrifugalni moment tromosti jednak </a:t>
            </a:r>
            <a:r>
              <a:rPr lang="hr-HR" sz="1600" b="1" dirty="0">
                <a:solidFill>
                  <a:srgbClr val="FF0000"/>
                </a:solidFill>
              </a:rPr>
              <a:t>je </a:t>
            </a:r>
            <a:r>
              <a:rPr lang="hr-HR" sz="1600" b="1" dirty="0" smtClean="0">
                <a:solidFill>
                  <a:srgbClr val="FF0000"/>
                </a:solidFill>
              </a:rPr>
              <a:t>nuli!</a:t>
            </a:r>
            <a:endParaRPr lang="hr-HR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22" name="Object 11"/>
          <p:cNvGraphicFramePr>
            <a:graphicFrameLocks noChangeAspect="1"/>
          </p:cNvGraphicFramePr>
          <p:nvPr/>
        </p:nvGraphicFramePr>
        <p:xfrm>
          <a:off x="6948264" y="5661248"/>
          <a:ext cx="1397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5" name="Equation" r:id="rId9" imgW="419040" imgH="228600" progId="Equation.3">
                  <p:embed/>
                </p:oleObj>
              </mc:Choice>
              <mc:Fallback>
                <p:oleObj name="Equation" r:id="rId9" imgW="41904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5661248"/>
                        <a:ext cx="13970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745232" y="975866"/>
            <a:ext cx="4834880" cy="580926"/>
          </a:xfrm>
        </p:spPr>
        <p:txBody>
          <a:bodyPr/>
          <a:lstStyle/>
          <a:p>
            <a:pPr algn="l" eaLnBrk="1" hangingPunct="1"/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</a:rPr>
              <a:t>STEINEROVO PRAVILO 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(pojednostavljeno)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3568" y="260648"/>
            <a:ext cx="7772400" cy="5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GEOMETRIJSKE KARAKTERISTIKE RAVNIH PRESJEKA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2138" y="1728788"/>
            <a:ext cx="2922587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ounded Rectangular Callout 13"/>
          <p:cNvSpPr/>
          <p:nvPr/>
        </p:nvSpPr>
        <p:spPr>
          <a:xfrm>
            <a:off x="5795963" y="4581525"/>
            <a:ext cx="2952750" cy="935038"/>
          </a:xfrm>
          <a:prstGeom prst="wedgeRoundRectCallou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508625" y="5661025"/>
            <a:ext cx="3319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 i="1">
                <a:solidFill>
                  <a:srgbClr val="FF0000"/>
                </a:solidFill>
              </a:rPr>
              <a:t>Steinerovo pravilo</a:t>
            </a:r>
          </a:p>
        </p:txBody>
      </p:sp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613" y="3203575"/>
            <a:ext cx="5311775" cy="7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050" y="3851275"/>
            <a:ext cx="5311775" cy="7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692275" y="37084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000" b="1"/>
              <a:t>y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619250" y="3024188"/>
            <a:ext cx="436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000" b="1"/>
              <a:t>y</a:t>
            </a:r>
            <a:r>
              <a:rPr lang="hr-HR" sz="1400" b="1"/>
              <a:t>T</a:t>
            </a:r>
          </a:p>
        </p:txBody>
      </p:sp>
      <p:graphicFrame>
        <p:nvGraphicFramePr>
          <p:cNvPr id="20" name="Object 11"/>
          <p:cNvGraphicFramePr>
            <a:graphicFrameLocks noChangeAspect="1"/>
          </p:cNvGraphicFramePr>
          <p:nvPr/>
        </p:nvGraphicFramePr>
        <p:xfrm>
          <a:off x="5795963" y="4652963"/>
          <a:ext cx="2890837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Equation" r:id="rId6" imgW="927000" imgH="253800" progId="Equation.3">
                  <p:embed/>
                </p:oleObj>
              </mc:Choice>
              <mc:Fallback>
                <p:oleObj name="Equation" r:id="rId6" imgW="927000" imgH="253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4652963"/>
                        <a:ext cx="2890837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ight Brace 20"/>
          <p:cNvSpPr/>
          <p:nvPr/>
        </p:nvSpPr>
        <p:spPr>
          <a:xfrm>
            <a:off x="7164388" y="3203575"/>
            <a:ext cx="647700" cy="720725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885113" y="3095625"/>
            <a:ext cx="5746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4400" b="1" i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16463" y="2420938"/>
            <a:ext cx="1562100" cy="13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19"/>
          <p:cNvSpPr txBox="1">
            <a:spLocks noChangeArrowheads="1"/>
          </p:cNvSpPr>
          <p:nvPr/>
        </p:nvSpPr>
        <p:spPr bwMode="auto">
          <a:xfrm rot="19980000">
            <a:off x="1204075" y="3334100"/>
            <a:ext cx="646912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3200" dirty="0">
                <a:solidFill>
                  <a:srgbClr val="00B0F0"/>
                </a:solidFill>
              </a:rPr>
              <a:t>Za međusobno paralelne osi najmanji je </a:t>
            </a:r>
          </a:p>
          <a:p>
            <a:pPr algn="ctr"/>
            <a:r>
              <a:rPr lang="hr-HR" sz="3200" dirty="0">
                <a:solidFill>
                  <a:srgbClr val="00B0F0"/>
                </a:solidFill>
              </a:rPr>
              <a:t>moment tromosti na </a:t>
            </a:r>
          </a:p>
          <a:p>
            <a:pPr algn="ctr"/>
            <a:r>
              <a:rPr lang="hr-HR" sz="3200" dirty="0">
                <a:solidFill>
                  <a:srgbClr val="00B0F0"/>
                </a:solidFill>
              </a:rPr>
              <a:t>os koja prolazi težištem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9856"/>
            <a:ext cx="8229600" cy="998984"/>
          </a:xfrm>
        </p:spPr>
        <p:txBody>
          <a:bodyPr/>
          <a:lstStyle/>
          <a:p>
            <a:pPr algn="l" eaLnBrk="1" hangingPunct="1"/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Ako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se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koordinatni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sustav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koji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prolazi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težištem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plohe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zarotira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za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neki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kut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  <a:sym typeface="Symbol" pitchFamily="18" charset="2"/>
              </a:rPr>
              <a:t>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moguće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je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izračunati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odnos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između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momenata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tromosti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na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početne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osi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i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momenta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tromosti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na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nove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accent6">
                    <a:lumMod val="50000"/>
                  </a:schemeClr>
                </a:solidFill>
              </a:rPr>
              <a:t>osi</a:t>
            </a: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 .</a:t>
            </a:r>
            <a:r>
              <a:rPr lang="hr-HR" sz="2000" dirty="0" smtClean="0"/>
              <a:t/>
            </a:r>
            <a:br>
              <a:rPr lang="hr-HR" sz="2000" dirty="0" smtClean="0"/>
            </a:br>
            <a:endParaRPr lang="hr-HR" sz="2000" dirty="0" smtClean="0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060698"/>
            <a:ext cx="3170488" cy="187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790" name="Picture 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932040" y="2060129"/>
            <a:ext cx="2891715" cy="1800919"/>
          </a:xfrm>
          <a:noFill/>
        </p:spPr>
      </p:pic>
      <p:pic>
        <p:nvPicPr>
          <p:cNvPr id="24679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4005064"/>
            <a:ext cx="3497263" cy="20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79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70782" y="4005064"/>
            <a:ext cx="3081338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793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1777" y="4724201"/>
            <a:ext cx="436563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794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68144" y="4581128"/>
            <a:ext cx="2988893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83568" y="260648"/>
            <a:ext cx="7772400" cy="5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GEOMETRIJSKE KARAKTERISTIKE RAVNIH PRESJEKA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60032" y="5661248"/>
            <a:ext cx="410445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Ako je kut zaokreta zadan, moguće </a:t>
            </a:r>
          </a:p>
          <a:p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je izračunati momente tromosti </a:t>
            </a:r>
          </a:p>
          <a:p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na nove osi : </a:t>
            </a:r>
            <a:r>
              <a:rPr lang="hr-HR" b="1" dirty="0" smtClean="0">
                <a:solidFill>
                  <a:schemeClr val="accent6">
                    <a:lumMod val="50000"/>
                  </a:schemeClr>
                </a:solidFill>
              </a:rPr>
              <a:t>I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y</a:t>
            </a:r>
            <a:r>
              <a:rPr lang="hr-HR" sz="1200" b="1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hr-HR" b="1" dirty="0" smtClean="0">
                <a:solidFill>
                  <a:schemeClr val="accent6">
                    <a:lumMod val="50000"/>
                  </a:schemeClr>
                </a:solidFill>
              </a:rPr>
              <a:t>, I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z</a:t>
            </a:r>
            <a:r>
              <a:rPr lang="hr-HR" sz="1200" b="1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r-HR" b="1" dirty="0" smtClean="0">
                <a:solidFill>
                  <a:schemeClr val="accent6">
                    <a:lumMod val="50000"/>
                  </a:schemeClr>
                </a:solidFill>
              </a:rPr>
              <a:t>i I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y</a:t>
            </a:r>
            <a:r>
              <a:rPr lang="hr-HR" sz="1200" b="1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z</a:t>
            </a:r>
            <a:r>
              <a:rPr lang="hr-HR" sz="1200" b="1" dirty="0" smtClean="0">
                <a:solidFill>
                  <a:schemeClr val="accent6">
                    <a:lumMod val="50000"/>
                  </a:schemeClr>
                </a:solidFill>
              </a:rPr>
              <a:t>1.</a:t>
            </a:r>
            <a:endParaRPr lang="hr-HR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64282"/>
            <a:ext cx="8291513" cy="5649913"/>
          </a:xfrm>
        </p:spPr>
        <p:txBody>
          <a:bodyPr/>
          <a:lstStyle/>
          <a:p>
            <a:pPr eaLnBrk="1" hangingPunct="1"/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Ako su poznati aksialni i centrifugalni momenti tromosti na osi y i z                  , a zadan je kut        , može se izračunati veličine                           :</a:t>
            </a:r>
          </a:p>
          <a:p>
            <a:pPr eaLnBrk="1" hangingPunct="1"/>
            <a:endParaRPr lang="hr-HR" sz="1800" dirty="0" smtClean="0"/>
          </a:p>
          <a:p>
            <a:pPr eaLnBrk="1" hangingPunct="1"/>
            <a:endParaRPr lang="hr-HR" sz="1800" dirty="0" smtClean="0"/>
          </a:p>
          <a:p>
            <a:pPr eaLnBrk="1" hangingPunct="1"/>
            <a:endParaRPr lang="hr-HR" sz="1800" dirty="0" smtClean="0"/>
          </a:p>
          <a:p>
            <a:pPr eaLnBrk="1" hangingPunct="1"/>
            <a:endParaRPr lang="hr-HR" sz="1800" dirty="0" smtClean="0"/>
          </a:p>
          <a:p>
            <a:pPr eaLnBrk="1" hangingPunct="1"/>
            <a:endParaRPr lang="hr-HR" sz="1800" dirty="0" smtClean="0"/>
          </a:p>
          <a:p>
            <a:pPr eaLnBrk="1" hangingPunct="1"/>
            <a:endParaRPr lang="hr-HR" sz="1800" dirty="0" smtClean="0"/>
          </a:p>
          <a:p>
            <a:pPr eaLnBrk="1" hangingPunct="1"/>
            <a:endParaRPr lang="hr-HR" sz="1800" dirty="0" smtClean="0"/>
          </a:p>
          <a:p>
            <a:pPr eaLnBrk="1" hangingPunct="1"/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Znači, pri promjeni kuta       , mijenjaju se veličine aksijalnih i centrifugalnih momenata tromosti. Pri tome postaju manje ili veće, ovisno o kutu     , dakle ta promjena je ovisna samo o jednoj varijabli.  Prema tome moguće je odrediti veličinu kuta pri kojemu će vrijednost  momenta tromosti oko neke osi       biti minimalne ili maksimalne veličine.</a:t>
            </a:r>
          </a:p>
        </p:txBody>
      </p:sp>
      <p:graphicFrame>
        <p:nvGraphicFramePr>
          <p:cNvPr id="512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123728" y="1053207"/>
          <a:ext cx="316104" cy="359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3" imgW="552702" imgH="628648" progId="Equation.3">
                  <p:embed/>
                </p:oleObj>
              </mc:Choice>
              <mc:Fallback>
                <p:oleObj name="Equation" r:id="rId3" imgW="552702" imgH="628648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053207"/>
                        <a:ext cx="316104" cy="359569"/>
                      </a:xfrm>
                      <a:prstGeom prst="rect">
                        <a:avLst/>
                      </a:prstGeom>
                      <a:noFill/>
                      <a:ln w="6350" cmpd="thickThin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r-HR"/>
          </a:p>
        </p:txBody>
      </p:sp>
      <p:pic>
        <p:nvPicPr>
          <p:cNvPr id="5132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764704"/>
            <a:ext cx="896100" cy="360040"/>
          </a:xfrm>
          <a:prstGeom prst="rect">
            <a:avLst/>
          </a:prstGeom>
          <a:noFill/>
          <a:ln w="6350" cmpd="thickThin">
            <a:solidFill>
              <a:srgbClr val="0000FF">
                <a:alpha val="99000"/>
              </a:srgbClr>
            </a:solidFill>
            <a:miter lim="800000"/>
            <a:headEnd/>
            <a:tailEnd/>
          </a:ln>
        </p:spPr>
      </p:pic>
      <p:graphicFrame>
        <p:nvGraphicFramePr>
          <p:cNvPr id="5123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364088" y="1053207"/>
          <a:ext cx="139223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Equation" r:id="rId6" imgW="1391482" imgH="429066" progId="Equation.3">
                  <p:embed/>
                </p:oleObj>
              </mc:Choice>
              <mc:Fallback>
                <p:oleObj name="Equation" r:id="rId6" imgW="1391482" imgH="429066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053207"/>
                        <a:ext cx="1392237" cy="428625"/>
                      </a:xfrm>
                      <a:prstGeom prst="rect">
                        <a:avLst/>
                      </a:prstGeom>
                      <a:noFill/>
                      <a:ln w="0" cmpd="thickThin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0893" name="Picture 1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1556792"/>
            <a:ext cx="4490478" cy="657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4" name="Picture 1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00113" y="2276872"/>
            <a:ext cx="4391967" cy="666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5" name="Picture 1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00113" y="2924943"/>
            <a:ext cx="3815903" cy="679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0896" name="AutoShape 16"/>
          <p:cNvSpPr>
            <a:spLocks noChangeArrowheads="1"/>
          </p:cNvSpPr>
          <p:nvPr/>
        </p:nvSpPr>
        <p:spPr bwMode="auto">
          <a:xfrm>
            <a:off x="539553" y="6021288"/>
            <a:ext cx="648072" cy="216024"/>
          </a:xfrm>
          <a:prstGeom prst="rightArrow">
            <a:avLst>
              <a:gd name="adj1" fmla="val 50000"/>
              <a:gd name="adj2" fmla="val 1385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graphicFrame>
        <p:nvGraphicFramePr>
          <p:cNvPr id="250897" name="Object 17"/>
          <p:cNvGraphicFramePr>
            <a:graphicFrameLocks noChangeAspect="1"/>
          </p:cNvGraphicFramePr>
          <p:nvPr/>
        </p:nvGraphicFramePr>
        <p:xfrm>
          <a:off x="3275856" y="3645024"/>
          <a:ext cx="277813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Equation" r:id="rId11" imgW="552702" imgH="628648" progId="Equation.3">
                  <p:embed/>
                </p:oleObj>
              </mc:Choice>
              <mc:Fallback>
                <p:oleObj name="Equation" r:id="rId11" imgW="552702" imgH="628648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645024"/>
                        <a:ext cx="277813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99" name="Object 19"/>
          <p:cNvGraphicFramePr>
            <a:graphicFrameLocks noChangeAspect="1"/>
          </p:cNvGraphicFramePr>
          <p:nvPr/>
        </p:nvGraphicFramePr>
        <p:xfrm>
          <a:off x="7308304" y="3861048"/>
          <a:ext cx="277812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Equation" r:id="rId12" imgW="552702" imgH="628648" progId="Equation.3">
                  <p:embed/>
                </p:oleObj>
              </mc:Choice>
              <mc:Fallback>
                <p:oleObj name="Equation" r:id="rId12" imgW="552702" imgH="628648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3861048"/>
                        <a:ext cx="277812" cy="31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250900" name="Object 20"/>
          <p:cNvGraphicFramePr>
            <a:graphicFrameLocks noChangeAspect="1"/>
          </p:cNvGraphicFramePr>
          <p:nvPr/>
        </p:nvGraphicFramePr>
        <p:xfrm>
          <a:off x="7718822" y="4293096"/>
          <a:ext cx="309562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Equation" r:id="rId13" imgW="190335" imgH="215713" progId="Equation.3">
                  <p:embed/>
                </p:oleObj>
              </mc:Choice>
              <mc:Fallback>
                <p:oleObj name="Equation" r:id="rId13" imgW="190335" imgH="215713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8822" y="4293096"/>
                        <a:ext cx="309562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0902" name="Picture 2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39553" y="4941167"/>
            <a:ext cx="5760640" cy="748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903" name="Picture 2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331640" y="4986696"/>
            <a:ext cx="3136904" cy="1610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683568" y="260648"/>
            <a:ext cx="7772400" cy="5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GEOMETRIJSKE KARAKTERISTIKE RAVNIH PRESJEKA</a:t>
            </a:r>
          </a:p>
        </p:txBody>
      </p:sp>
      <p:sp>
        <p:nvSpPr>
          <p:cNvPr id="18" name="Right Brace 17"/>
          <p:cNvSpPr/>
          <p:nvPr/>
        </p:nvSpPr>
        <p:spPr>
          <a:xfrm>
            <a:off x="5219874" y="1628725"/>
            <a:ext cx="503237" cy="18716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796136" y="2348880"/>
            <a:ext cx="29670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b="1" i="1" dirty="0">
                <a:solidFill>
                  <a:srgbClr val="00B0F0"/>
                </a:solidFill>
              </a:rPr>
              <a:t>jednadžbe transformacija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300192" y="4797152"/>
            <a:ext cx="2771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1400" b="1" i="1" dirty="0">
                <a:solidFill>
                  <a:srgbClr val="FF0000"/>
                </a:solidFill>
              </a:rPr>
              <a:t>Veličina momenta tromosti je</a:t>
            </a:r>
          </a:p>
          <a:p>
            <a:r>
              <a:rPr lang="hr-HR" sz="1400" b="1" i="1" dirty="0">
                <a:solidFill>
                  <a:srgbClr val="FF0000"/>
                </a:solidFill>
              </a:rPr>
              <a:t>ekstremna oko osi na koju je </a:t>
            </a:r>
          </a:p>
          <a:p>
            <a:r>
              <a:rPr lang="hr-HR" sz="1400" b="1" i="1" dirty="0">
                <a:solidFill>
                  <a:srgbClr val="FF0000"/>
                </a:solidFill>
              </a:rPr>
              <a:t>centrifugalni moment tromosti</a:t>
            </a:r>
          </a:p>
          <a:p>
            <a:r>
              <a:rPr lang="hr-HR" sz="1400" b="1" i="1" dirty="0">
                <a:solidFill>
                  <a:srgbClr val="FF0000"/>
                </a:solidFill>
              </a:rPr>
              <a:t>jednak 0.</a:t>
            </a:r>
          </a:p>
        </p:txBody>
      </p:sp>
      <p:pic>
        <p:nvPicPr>
          <p:cNvPr id="22" name="Picture 25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899504" y="5786680"/>
            <a:ext cx="46458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897475" y="5858688"/>
            <a:ext cx="41390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1400" b="1" i="1" dirty="0" smtClean="0">
                <a:solidFill>
                  <a:srgbClr val="FF0000"/>
                </a:solidFill>
              </a:rPr>
              <a:t>        je </a:t>
            </a:r>
            <a:r>
              <a:rPr lang="hr-HR" sz="1400" b="1" i="1" dirty="0">
                <a:solidFill>
                  <a:srgbClr val="FF0000"/>
                </a:solidFill>
              </a:rPr>
              <a:t>kut što ga os ekstremnih </a:t>
            </a:r>
            <a:r>
              <a:rPr lang="hr-HR" sz="1400" b="1" i="1" dirty="0" smtClean="0">
                <a:solidFill>
                  <a:srgbClr val="FF0000"/>
                </a:solidFill>
              </a:rPr>
              <a:t>vrijednosti </a:t>
            </a:r>
            <a:r>
              <a:rPr lang="hr-HR" sz="1400" b="1" i="1" dirty="0">
                <a:solidFill>
                  <a:srgbClr val="FF0000"/>
                </a:solidFill>
              </a:rPr>
              <a:t>momenata tromosti zatvara </a:t>
            </a:r>
            <a:r>
              <a:rPr lang="hr-HR" sz="1400" b="1" i="1" dirty="0" smtClean="0">
                <a:solidFill>
                  <a:srgbClr val="FF0000"/>
                </a:solidFill>
              </a:rPr>
              <a:t>s početnim </a:t>
            </a:r>
            <a:r>
              <a:rPr lang="hr-HR" sz="1400" b="1" i="1" dirty="0">
                <a:solidFill>
                  <a:srgbClr val="FF0000"/>
                </a:solidFill>
              </a:rPr>
              <a:t>osima y i z.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4932040" y="5786680"/>
          <a:ext cx="442913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Equation" r:id="rId18" imgW="177480" imgH="203040" progId="Equation.3">
                  <p:embed/>
                </p:oleObj>
              </mc:Choice>
              <mc:Fallback>
                <p:oleObj name="Equation" r:id="rId18" imgW="177480" imgH="2030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5786680"/>
                        <a:ext cx="442913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580926"/>
          </a:xfrm>
        </p:spPr>
        <p:txBody>
          <a:bodyPr/>
          <a:lstStyle/>
          <a:p>
            <a:pPr eaLnBrk="1" hangingPunct="1"/>
            <a:r>
              <a:rPr lang="hr-HR" sz="2400" b="1" dirty="0" smtClean="0">
                <a:solidFill>
                  <a:schemeClr val="hlink"/>
                </a:solidFill>
              </a:rPr>
              <a:t>GLAVNE OSI TROMOSTI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3"/>
            <a:ext cx="8229600" cy="1512167"/>
          </a:xfrm>
        </p:spPr>
        <p:txBody>
          <a:bodyPr/>
          <a:lstStyle/>
          <a:p>
            <a:pPr eaLnBrk="1" hangingPunct="1"/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Najveća i najmanja vrijednost momenata tromosti nazivaju se </a:t>
            </a:r>
            <a:r>
              <a:rPr lang="hr-HR" sz="1600" b="1" dirty="0" smtClean="0">
                <a:solidFill>
                  <a:srgbClr val="FF0000"/>
                </a:solidFill>
              </a:rPr>
              <a:t>glavnim momentima tromosti</a:t>
            </a:r>
            <a:r>
              <a:rPr lang="hr-HR" sz="1600" dirty="0" smtClean="0">
                <a:solidFill>
                  <a:schemeClr val="hlink"/>
                </a:solidFill>
              </a:rPr>
              <a:t>, 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a pripadajuće osi </a:t>
            </a:r>
            <a:r>
              <a:rPr lang="hr-HR" sz="1600" b="1" dirty="0" smtClean="0">
                <a:solidFill>
                  <a:srgbClr val="FF0000"/>
                </a:solidFill>
              </a:rPr>
              <a:t>glavnim osima tromosti presjeka</a:t>
            </a:r>
            <a:r>
              <a:rPr lang="hr-HR" sz="1600" b="1" dirty="0" smtClean="0">
                <a:solidFill>
                  <a:schemeClr val="hlink"/>
                </a:solidFill>
              </a:rPr>
              <a:t>.</a:t>
            </a:r>
          </a:p>
          <a:p>
            <a:pPr eaLnBrk="1" hangingPunct="1"/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Centrifugalni moment tromosti na glavne centralne osi jednak je nuli!</a:t>
            </a:r>
          </a:p>
          <a:p>
            <a:pPr eaLnBrk="1" hangingPunct="1"/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Ako presjek ima os simetrije, to je sigurno jedna od glavnih osi tromosti, a druga je okomita na nju.</a:t>
            </a:r>
          </a:p>
          <a:p>
            <a:pPr eaLnBrk="1" hangingPunct="1"/>
            <a:endParaRPr lang="hr-HR" sz="1600" dirty="0" smtClean="0">
              <a:solidFill>
                <a:schemeClr val="hlink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3568" y="260648"/>
            <a:ext cx="7772400" cy="5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GEOMETRIJSKE KARAKTERISTIKE RAVNIH PRESJEKA</a:t>
            </a:r>
          </a:p>
        </p:txBody>
      </p:sp>
      <p:pic>
        <p:nvPicPr>
          <p:cNvPr id="9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8288" y="4392613"/>
            <a:ext cx="595312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4076700"/>
            <a:ext cx="2344737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2988" y="3311525"/>
            <a:ext cx="2884487" cy="280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0725" y="3600450"/>
            <a:ext cx="2874963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043608" y="3645024"/>
            <a:ext cx="227446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1400" b="1" dirty="0">
                <a:solidFill>
                  <a:srgbClr val="CC0000"/>
                </a:solidFill>
              </a:rPr>
              <a:t>GLAVNE OSI TROMOSTI</a:t>
            </a:r>
          </a:p>
        </p:txBody>
      </p:sp>
      <p:sp>
        <p:nvSpPr>
          <p:cNvPr id="16" name="TextBox 21"/>
          <p:cNvSpPr txBox="1">
            <a:spLocks noChangeArrowheads="1"/>
          </p:cNvSpPr>
          <p:nvPr/>
        </p:nvSpPr>
        <p:spPr bwMode="auto">
          <a:xfrm>
            <a:off x="2195736" y="5067200"/>
            <a:ext cx="273526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1400" i="1" dirty="0" smtClean="0">
                <a:solidFill>
                  <a:srgbClr val="FF0000"/>
                </a:solidFill>
              </a:rPr>
              <a:t>kut </a:t>
            </a:r>
            <a:r>
              <a:rPr lang="hr-HR" sz="1400" i="1" dirty="0">
                <a:solidFill>
                  <a:srgbClr val="FF0000"/>
                </a:solidFill>
              </a:rPr>
              <a:t>što ga os ekstremnih </a:t>
            </a:r>
          </a:p>
          <a:p>
            <a:pPr algn="ctr"/>
            <a:r>
              <a:rPr lang="hr-HR" sz="1400" i="1" dirty="0">
                <a:solidFill>
                  <a:srgbClr val="FF0000"/>
                </a:solidFill>
              </a:rPr>
              <a:t>vrijednosti momenata tromosti zatvara s</a:t>
            </a:r>
          </a:p>
          <a:p>
            <a:pPr algn="ctr"/>
            <a:r>
              <a:rPr lang="hr-HR" sz="1400" i="1" dirty="0">
                <a:solidFill>
                  <a:srgbClr val="FF0000"/>
                </a:solidFill>
              </a:rPr>
              <a:t>početnim osima y i z.</a:t>
            </a:r>
          </a:p>
        </p:txBody>
      </p:sp>
      <p:pic>
        <p:nvPicPr>
          <p:cNvPr id="17" name="Picture 1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43213" y="4652963"/>
            <a:ext cx="442912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80310" y="4292153"/>
            <a:ext cx="2268538" cy="226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4048" y="3573016"/>
            <a:ext cx="3419475" cy="280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85135" y="4365178"/>
            <a:ext cx="1727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>
            <a:spLocks noChangeArrowheads="1"/>
          </p:cNvSpPr>
          <p:nvPr/>
        </p:nvSpPr>
        <p:spPr bwMode="auto">
          <a:xfrm rot="18960000">
            <a:off x="6726485" y="4174678"/>
            <a:ext cx="1468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b="1">
                <a:solidFill>
                  <a:srgbClr val="0070C0"/>
                </a:solidFill>
              </a:rPr>
              <a:t>os simetrije</a:t>
            </a:r>
          </a:p>
        </p:txBody>
      </p:sp>
      <p:pic>
        <p:nvPicPr>
          <p:cNvPr id="22" name="Picture 19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301035" y="5300216"/>
            <a:ext cx="327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580112" y="4941168"/>
            <a:ext cx="227446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1400" b="1" dirty="0">
                <a:solidFill>
                  <a:srgbClr val="CC0000"/>
                </a:solidFill>
              </a:rPr>
              <a:t>GLAVNE OSI TROMOSTI</a:t>
            </a:r>
          </a:p>
        </p:txBody>
      </p:sp>
      <p:graphicFrame>
        <p:nvGraphicFramePr>
          <p:cNvPr id="244753" name="Object 17"/>
          <p:cNvGraphicFramePr>
            <a:graphicFrameLocks noGrp="1" noChangeAspect="1"/>
          </p:cNvGraphicFramePr>
          <p:nvPr/>
        </p:nvGraphicFramePr>
        <p:xfrm>
          <a:off x="2483769" y="2551093"/>
          <a:ext cx="6480720" cy="958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Equation" r:id="rId12" imgW="2831760" imgH="419040" progId="Equation.3">
                  <p:embed/>
                </p:oleObj>
              </mc:Choice>
              <mc:Fallback>
                <p:oleObj name="Equation" r:id="rId12" imgW="2831760" imgH="419040" progId="Equation.3">
                  <p:embed/>
                  <p:pic>
                    <p:nvPicPr>
                      <p:cNvPr id="0" name="Object 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9" y="2551093"/>
                        <a:ext cx="6480720" cy="95894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ChangeArrowheads="1"/>
          </p:cNvSpPr>
          <p:nvPr/>
        </p:nvSpPr>
        <p:spPr bwMode="auto">
          <a:xfrm>
            <a:off x="4165600" y="3244850"/>
            <a:ext cx="8239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>
                <a:solidFill>
                  <a:srgbClr val="FF0000"/>
                </a:solidFill>
              </a:rPr>
              <a:t>kraj</a:t>
            </a:r>
            <a:endParaRPr lang="hr-HR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3177</TotalTime>
  <Words>538</Words>
  <Application>Microsoft Office PowerPoint</Application>
  <PresentationFormat>On-screen Show (4:3)</PresentationFormat>
  <Paragraphs>183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Garamond</vt:lpstr>
      <vt:lpstr>Symbol</vt:lpstr>
      <vt:lpstr>Times New Roman</vt:lpstr>
      <vt:lpstr>Default Design</vt:lpstr>
      <vt:lpstr>Equation</vt:lpstr>
      <vt:lpstr>GEOMETRIJSKE KARAKTERISTIKE RAVNIH PRESJEKA</vt:lpstr>
      <vt:lpstr>PowerPoint Presentation</vt:lpstr>
      <vt:lpstr>PowerPoint Presentation</vt:lpstr>
      <vt:lpstr>STEINEROVO PRAVILO</vt:lpstr>
      <vt:lpstr>STEINEROVO PRAVILO (pojednostavljeno)</vt:lpstr>
      <vt:lpstr>Ako se koordinatni sustav koji prolazi težištem plohe zarotira za neki kut , moguće je izračunati odnos između momenata tromosti na početne osi i momenta tromosti na nove osi . </vt:lpstr>
      <vt:lpstr>PowerPoint Presentation</vt:lpstr>
      <vt:lpstr>GLAVNE OSI TROMOSTI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ZIDANE KONSTRUKCIJE</dc:title>
  <dc:creator>Matosevic-Sajfert</dc:creator>
  <cp:lastModifiedBy>ajuric</cp:lastModifiedBy>
  <cp:revision>347</cp:revision>
  <dcterms:created xsi:type="dcterms:W3CDTF">2006-10-27T18:31:00Z</dcterms:created>
  <dcterms:modified xsi:type="dcterms:W3CDTF">2019-03-07T11:40:17Z</dcterms:modified>
</cp:coreProperties>
</file>