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12"/>
  </p:notesMasterIdLst>
  <p:handoutMasterIdLst>
    <p:handoutMasterId r:id="rId13"/>
  </p:handoutMasterIdLst>
  <p:sldIdLst>
    <p:sldId id="606" r:id="rId2"/>
    <p:sldId id="611" r:id="rId3"/>
    <p:sldId id="612" r:id="rId4"/>
    <p:sldId id="613" r:id="rId5"/>
    <p:sldId id="614" r:id="rId6"/>
    <p:sldId id="615" r:id="rId7"/>
    <p:sldId id="655" r:id="rId8"/>
    <p:sldId id="616" r:id="rId9"/>
    <p:sldId id="618" r:id="rId10"/>
    <p:sldId id="619" r:id="rId11"/>
  </p:sldIdLst>
  <p:sldSz cx="9144000" cy="6858000" type="screen4x3"/>
  <p:notesSz cx="6735763" cy="979963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8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  <a:srgbClr val="724930"/>
    <a:srgbClr val="777777"/>
    <a:srgbClr val="4D4D4D"/>
    <a:srgbClr val="A56A45"/>
    <a:srgbClr val="957755"/>
    <a:srgbClr val="A1AE52"/>
    <a:srgbClr val="292929"/>
    <a:srgbClr val="C0C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76" autoAdjust="0"/>
    <p:restoredTop sz="85369" autoAdjust="0"/>
  </p:normalViewPr>
  <p:slideViewPr>
    <p:cSldViewPr>
      <p:cViewPr>
        <p:scale>
          <a:sx n="100" d="100"/>
          <a:sy n="100" d="100"/>
        </p:scale>
        <p:origin x="-229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087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/>
          <a:lstStyle>
            <a:lvl1pPr algn="r">
              <a:defRPr sz="1200"/>
            </a:lvl1pPr>
          </a:lstStyle>
          <a:p>
            <a:pPr>
              <a:defRPr/>
            </a:pPr>
            <a:fld id="{653A9949-CF94-4799-A79F-DF36B6179EC4}" type="datetimeFigureOut">
              <a:rPr lang="hr-HR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07956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07956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 anchor="b"/>
          <a:lstStyle>
            <a:lvl1pPr algn="r">
              <a:defRPr sz="1200"/>
            </a:lvl1pPr>
          </a:lstStyle>
          <a:p>
            <a:pPr>
              <a:defRPr/>
            </a:pPr>
            <a:fld id="{EC6C7A41-D9EE-4766-A31B-0BDFCBB486A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04962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A7090-BB1E-449A-91C5-D379E9DB20E9}" type="datetimeFigureOut">
              <a:rPr lang="hr-HR" smtClean="0"/>
              <a:pPr/>
              <a:t>17.11.2020.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54550"/>
            <a:ext cx="5389563" cy="4410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BFC07-D7E8-48BA-995D-98A3AF11747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2780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22818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vi-VN" dirty="0" smtClean="0"/>
              <a:t>-</a:t>
            </a:r>
            <a:r>
              <a:rPr lang="en-GB" dirty="0" smtClean="0"/>
              <a:t> </a:t>
            </a:r>
            <a:r>
              <a:rPr lang="en-GB" dirty="0" err="1" smtClean="0"/>
              <a:t>Suština</a:t>
            </a:r>
            <a:r>
              <a:rPr lang="en-GB" dirty="0" smtClean="0"/>
              <a:t> je u </a:t>
            </a:r>
            <a:r>
              <a:rPr lang="en-GB" dirty="0" err="1" smtClean="0"/>
              <a:t>onome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smo</a:t>
            </a:r>
            <a:r>
              <a:rPr lang="en-GB" dirty="0" smtClean="0"/>
              <a:t> </a:t>
            </a:r>
            <a:r>
              <a:rPr lang="en-GB" dirty="0" err="1" smtClean="0"/>
              <a:t>rekli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već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naprijed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sveobuhvatnost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sagledavanju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cjelina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slike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nasuprot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užim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sektorskim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obzorima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>
              <a:buFontTx/>
              <a:buChar char="-"/>
            </a:pPr>
            <a:r>
              <a:rPr lang="en-GB" dirty="0" err="1" smtClean="0"/>
              <a:t>Ovo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umjetnička</a:t>
            </a:r>
            <a:r>
              <a:rPr lang="en-GB" dirty="0" smtClean="0"/>
              <a:t> </a:t>
            </a:r>
            <a:r>
              <a:rPr lang="en-GB" dirty="0" err="1" smtClean="0"/>
              <a:t>djelatnost</a:t>
            </a:r>
            <a:r>
              <a:rPr lang="en-GB" dirty="0" smtClean="0"/>
              <a:t>, </a:t>
            </a:r>
            <a:r>
              <a:rPr lang="en-GB" dirty="0" err="1" smtClean="0"/>
              <a:t>nego</a:t>
            </a:r>
            <a:r>
              <a:rPr lang="en-GB" dirty="0" smtClean="0"/>
              <a:t> </a:t>
            </a:r>
            <a:r>
              <a:rPr lang="en-GB" dirty="0" err="1" smtClean="0"/>
              <a:t>bazirana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znanosti</a:t>
            </a:r>
            <a:r>
              <a:rPr lang="en-GB" dirty="0" smtClean="0"/>
              <a:t>, </a:t>
            </a:r>
            <a:r>
              <a:rPr lang="en-GB" dirty="0" err="1" smtClean="0"/>
              <a:t>racionalnosti</a:t>
            </a:r>
            <a:r>
              <a:rPr lang="en-GB" dirty="0" smtClean="0"/>
              <a:t>, </a:t>
            </a:r>
            <a:r>
              <a:rPr lang="en-GB" dirty="0" err="1" smtClean="0"/>
              <a:t>uvažavanju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objektivnih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činjenica</a:t>
            </a:r>
            <a:r>
              <a:rPr lang="en-GB" baseline="0" dirty="0" smtClean="0"/>
              <a:t>, a ne </a:t>
            </a:r>
            <a:r>
              <a:rPr lang="en-GB" baseline="0" dirty="0" err="1" smtClean="0"/>
              <a:t>subjektivnih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proizvoljnosti</a:t>
            </a:r>
            <a:r>
              <a:rPr lang="en-GB" baseline="0" dirty="0" smtClean="0"/>
              <a:t>…</a:t>
            </a:r>
          </a:p>
          <a:p>
            <a:pPr rtl="0">
              <a:buFontTx/>
              <a:buChar char="-"/>
            </a:pPr>
            <a:r>
              <a:rPr lang="en-GB" baseline="0" dirty="0" smtClean="0"/>
              <a:t> e sad </a:t>
            </a:r>
            <a:r>
              <a:rPr lang="en-GB" baseline="0" dirty="0" err="1" smtClean="0"/>
              <a:t>koje</a:t>
            </a:r>
            <a:r>
              <a:rPr lang="en-GB" baseline="0" dirty="0" smtClean="0"/>
              <a:t> bi to </a:t>
            </a:r>
            <a:r>
              <a:rPr lang="en-GB" baseline="0" dirty="0" err="1" smtClean="0"/>
              <a:t>bila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polja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objektivnosti</a:t>
            </a:r>
            <a:r>
              <a:rPr lang="en-GB" baseline="0" dirty="0" smtClean="0"/>
              <a:t>…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propisana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zakonu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taksativno</a:t>
            </a:r>
            <a:r>
              <a:rPr lang="en-GB" baseline="0" dirty="0" smtClean="0"/>
              <a:t>…</a:t>
            </a:r>
          </a:p>
          <a:p>
            <a:pPr rtl="0">
              <a:buFontTx/>
              <a:buNone/>
            </a:pPr>
            <a:r>
              <a:rPr lang="en-GB" baseline="0" dirty="0" smtClean="0"/>
              <a:t>1. </a:t>
            </a:r>
            <a:r>
              <a:rPr lang="en-GB" baseline="0" dirty="0" err="1" smtClean="0"/>
              <a:t>omogućavati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ekonomski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razvoj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2. </a:t>
            </a:r>
            <a:r>
              <a:rPr lang="en-GB" baseline="0" dirty="0" err="1" smtClean="0"/>
              <a:t>prilagoditi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planska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rješenja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osobitosti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prostora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3. </a:t>
            </a:r>
            <a:r>
              <a:rPr lang="en-GB" baseline="0" dirty="0" err="1" smtClean="0"/>
              <a:t>ekonomično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trošiti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prostor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ne </a:t>
            </a:r>
            <a:r>
              <a:rPr lang="en-GB" baseline="0" dirty="0" err="1" smtClean="0"/>
              <a:t>ići</a:t>
            </a:r>
            <a:r>
              <a:rPr lang="en-GB" baseline="0" dirty="0" smtClean="0"/>
              <a:t> s </a:t>
            </a:r>
            <a:r>
              <a:rPr lang="en-GB" baseline="0" dirty="0" err="1" smtClean="0"/>
              <a:t>pritiskom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koji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će</a:t>
            </a:r>
            <a:r>
              <a:rPr lang="en-GB" baseline="0" dirty="0" smtClean="0"/>
              <a:t> mu </a:t>
            </a:r>
            <a:r>
              <a:rPr lang="en-GB" baseline="0" dirty="0" err="1" smtClean="0"/>
              <a:t>promijeniti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značajke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4. </a:t>
            </a:r>
            <a:r>
              <a:rPr lang="en-GB" baseline="0" dirty="0" err="1" smtClean="0"/>
              <a:t>radije</a:t>
            </a:r>
            <a:r>
              <a:rPr lang="en-GB" baseline="0" dirty="0" smtClean="0"/>
              <a:t> “</a:t>
            </a:r>
            <a:r>
              <a:rPr lang="en-GB" baseline="0" dirty="0" err="1" smtClean="0"/>
              <a:t>reciklirati</a:t>
            </a:r>
            <a:r>
              <a:rPr lang="en-GB" baseline="0" dirty="0" smtClean="0"/>
              <a:t>” </a:t>
            </a:r>
            <a:r>
              <a:rPr lang="en-GB" baseline="0" dirty="0" err="1" smtClean="0"/>
              <a:t>postojeći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izgrađeni</a:t>
            </a:r>
            <a:r>
              <a:rPr lang="en-GB" baseline="0" dirty="0" smtClean="0"/>
              <a:t> fond </a:t>
            </a:r>
            <a:r>
              <a:rPr lang="en-GB" baseline="0" dirty="0" err="1" smtClean="0"/>
              <a:t>nego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graditi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novi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5. </a:t>
            </a:r>
            <a:r>
              <a:rPr lang="en-GB" baseline="0" dirty="0" err="1" smtClean="0"/>
              <a:t>minimalizirati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štetne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učinke</a:t>
            </a:r>
            <a:r>
              <a:rPr lang="en-GB" baseline="0" dirty="0" smtClean="0"/>
              <a:t> a </a:t>
            </a:r>
            <a:r>
              <a:rPr lang="en-GB" baseline="0" dirty="0" err="1" smtClean="0"/>
              <a:t>prirodu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okoliš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6. </a:t>
            </a:r>
            <a:r>
              <a:rPr lang="en-GB" baseline="0" dirty="0" err="1" smtClean="0"/>
              <a:t>biti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ekološki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racionalan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planskim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rješenjima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>
              <a:buFontTx/>
              <a:buChar char="-"/>
            </a:pPr>
            <a:r>
              <a:rPr lang="en-GB" dirty="0" err="1" smtClean="0"/>
              <a:t>Često</a:t>
            </a:r>
            <a:r>
              <a:rPr lang="en-GB" dirty="0" smtClean="0"/>
              <a:t> </a:t>
            </a:r>
            <a:r>
              <a:rPr lang="en-GB" dirty="0" err="1" smtClean="0"/>
              <a:t>slušamo</a:t>
            </a:r>
            <a:r>
              <a:rPr lang="en-GB" dirty="0" smtClean="0"/>
              <a:t> o </a:t>
            </a:r>
            <a:r>
              <a:rPr lang="en-GB" dirty="0" err="1" smtClean="0"/>
              <a:t>održivom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, no </a:t>
            </a:r>
            <a:r>
              <a:rPr lang="en-GB" dirty="0" err="1" smtClean="0"/>
              <a:t>što</a:t>
            </a:r>
            <a:r>
              <a:rPr lang="en-GB" dirty="0" smtClean="0"/>
              <a:t> to u </a:t>
            </a:r>
            <a:r>
              <a:rPr lang="en-GB" dirty="0" err="1" smtClean="0"/>
              <a:t>ovom</a:t>
            </a:r>
            <a:r>
              <a:rPr lang="en-GB" dirty="0" smtClean="0"/>
              <a:t> </a:t>
            </a:r>
            <a:r>
              <a:rPr lang="en-GB" dirty="0" err="1" smtClean="0"/>
              <a:t>slučaju</a:t>
            </a:r>
            <a:r>
              <a:rPr lang="en-GB" dirty="0" smtClean="0"/>
              <a:t> </a:t>
            </a:r>
            <a:r>
              <a:rPr lang="en-GB" dirty="0" err="1" smtClean="0"/>
              <a:t>znači</a:t>
            </a:r>
            <a:r>
              <a:rPr lang="en-GB" dirty="0" smtClean="0"/>
              <a:t>?</a:t>
            </a:r>
          </a:p>
          <a:p>
            <a:pPr rtl="0">
              <a:buFontTx/>
              <a:buChar char="-"/>
            </a:pPr>
            <a:r>
              <a:rPr lang="en-GB" dirty="0" smtClean="0"/>
              <a:t> </a:t>
            </a:r>
            <a:r>
              <a:rPr lang="en-GB" dirty="0" err="1" smtClean="0"/>
              <a:t>naš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zakon</a:t>
            </a:r>
            <a:r>
              <a:rPr lang="en-GB" baseline="0" dirty="0" smtClean="0"/>
              <a:t> to </a:t>
            </a:r>
            <a:r>
              <a:rPr lang="en-GB" baseline="0" dirty="0" err="1" smtClean="0"/>
              <a:t>definira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način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šira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slika</a:t>
            </a:r>
            <a:r>
              <a:rPr lang="en-GB" baseline="0" dirty="0" smtClean="0"/>
              <a:t> o </a:t>
            </a:r>
            <a:r>
              <a:rPr lang="en-GB" baseline="0" dirty="0" err="1" smtClean="0"/>
              <a:t>kojoj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smo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govorili</a:t>
            </a:r>
            <a:r>
              <a:rPr lang="en-GB" baseline="0" dirty="0" smtClean="0"/>
              <a:t> ne </a:t>
            </a:r>
            <a:r>
              <a:rPr lang="en-GB" baseline="0" dirty="0" err="1" smtClean="0"/>
              <a:t>može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svedena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čak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</a:t>
            </a:r>
            <a:r>
              <a:rPr lang="en-GB" baseline="0" dirty="0" smtClean="0"/>
              <a:t> to </a:t>
            </a:r>
            <a:r>
              <a:rPr lang="en-GB" baseline="0" dirty="0" err="1" smtClean="0"/>
              <a:t>da</a:t>
            </a:r>
            <a:r>
              <a:rPr lang="en-GB" baseline="0" dirty="0" smtClean="0"/>
              <a:t> se </a:t>
            </a:r>
            <a:r>
              <a:rPr lang="en-GB" baseline="0" dirty="0" err="1" smtClean="0"/>
              <a:t>teži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idealnom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optimiziranju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svih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potreba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današnjeg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stanovništva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nego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ni</a:t>
            </a:r>
            <a:r>
              <a:rPr lang="en-GB" baseline="0" dirty="0" smtClean="0"/>
              <a:t> to </a:t>
            </a:r>
            <a:r>
              <a:rPr lang="en-GB" baseline="0" dirty="0" err="1" smtClean="0"/>
              <a:t>smije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ići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nauštrb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potreba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budućih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generacija</a:t>
            </a:r>
            <a:endParaRPr lang="en-GB" baseline="0" dirty="0" smtClean="0"/>
          </a:p>
          <a:p>
            <a:pPr rtl="0">
              <a:buFontTx/>
              <a:buChar char="-"/>
            </a:pPr>
            <a:r>
              <a:rPr lang="en-GB" baseline="0" dirty="0" smtClean="0"/>
              <a:t> to je </a:t>
            </a:r>
            <a:r>
              <a:rPr lang="en-GB" baseline="0" dirty="0" err="1" smtClean="0"/>
              <a:t>prvo</a:t>
            </a:r>
            <a:r>
              <a:rPr lang="en-GB" baseline="0" dirty="0" smtClean="0"/>
              <a:t>, a </a:t>
            </a:r>
            <a:r>
              <a:rPr lang="en-GB" baseline="0" dirty="0" err="1" smtClean="0"/>
              <a:t>drugo</a:t>
            </a:r>
            <a:r>
              <a:rPr lang="en-GB" baseline="0" dirty="0" smtClean="0"/>
              <a:t> je </a:t>
            </a:r>
            <a:r>
              <a:rPr lang="en-GB" baseline="0" dirty="0" err="1" smtClean="0"/>
              <a:t>da</a:t>
            </a:r>
            <a:r>
              <a:rPr lang="en-GB" baseline="0" dirty="0" smtClean="0"/>
              <a:t> se ne </a:t>
            </a:r>
            <a:r>
              <a:rPr lang="en-GB" baseline="0" dirty="0" err="1" smtClean="0"/>
              <a:t>smije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protežirati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jednu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djelatnost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ili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kažem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nešto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čimbenika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segmenata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slojeva</a:t>
            </a:r>
            <a:r>
              <a:rPr lang="en-GB" baseline="0" dirty="0" smtClean="0"/>
              <a:t> - </a:t>
            </a:r>
            <a:r>
              <a:rPr lang="en-GB" baseline="0" dirty="0" err="1" smtClean="0"/>
              <a:t>nego</a:t>
            </a:r>
            <a:r>
              <a:rPr lang="en-GB" baseline="0" dirty="0" smtClean="0"/>
              <a:t> se </a:t>
            </a:r>
            <a:r>
              <a:rPr lang="en-GB" baseline="0" dirty="0" err="1" smtClean="0"/>
              <a:t>mora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težiti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uravnoteženosti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svih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njih</a:t>
            </a:r>
            <a:endParaRPr lang="vi-VN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vi-VN" dirty="0" smtClean="0"/>
              <a:t>- </a:t>
            </a:r>
            <a:r>
              <a:rPr lang="en-GB" dirty="0" err="1" smtClean="0"/>
              <a:t>možda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najvažnije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načelo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praksi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planiranja</a:t>
            </a:r>
            <a:r>
              <a:rPr lang="en-GB" baseline="0" dirty="0" smtClean="0"/>
              <a:t>: u </a:t>
            </a:r>
            <a:r>
              <a:rPr lang="en-GB" baseline="0" dirty="0" err="1" smtClean="0"/>
              <a:t>suštini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da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ako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privatni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interes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javni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interes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međusobnom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sukobu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prednost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ima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javni</a:t>
            </a:r>
            <a:r>
              <a:rPr lang="en-GB" baseline="0" dirty="0" smtClean="0"/>
              <a:t>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vi-VN" dirty="0" smtClean="0"/>
              <a:t>-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dokumenti</a:t>
            </a:r>
            <a:r>
              <a:rPr lang="en-GB" dirty="0" smtClean="0"/>
              <a:t> </a:t>
            </a:r>
            <a:r>
              <a:rPr lang="en-GB" dirty="0" err="1" smtClean="0"/>
              <a:t>međusobno</a:t>
            </a:r>
            <a:r>
              <a:rPr lang="en-GB" dirty="0" smtClean="0"/>
              <a:t> </a:t>
            </a:r>
            <a:r>
              <a:rPr lang="en-GB" dirty="0" err="1" smtClean="0"/>
              <a:t>koordinirani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ujednačeni</a:t>
            </a:r>
            <a:r>
              <a:rPr lang="en-GB" dirty="0" smtClean="0"/>
              <a:t> u </a:t>
            </a:r>
            <a:r>
              <a:rPr lang="en-GB" dirty="0" err="1" smtClean="0"/>
              <a:t>svojim</a:t>
            </a:r>
            <a:r>
              <a:rPr lang="en-GB" dirty="0" smtClean="0"/>
              <a:t> </a:t>
            </a:r>
            <a:r>
              <a:rPr lang="en-GB" dirty="0" err="1" smtClean="0"/>
              <a:t>mjerama</a:t>
            </a:r>
            <a:r>
              <a:rPr lang="en-GB" dirty="0" smtClean="0"/>
              <a:t>, a ne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ti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propiše</a:t>
            </a:r>
            <a:r>
              <a:rPr lang="en-GB" dirty="0" smtClean="0"/>
              <a:t> </a:t>
            </a:r>
            <a:r>
              <a:rPr lang="en-GB" dirty="0" err="1" smtClean="0"/>
              <a:t>jedno</a:t>
            </a:r>
            <a:r>
              <a:rPr lang="en-GB" dirty="0" smtClean="0"/>
              <a:t> a </a:t>
            </a:r>
            <a:r>
              <a:rPr lang="en-GB" dirty="0" err="1" smtClean="0"/>
              <a:t>drugi</a:t>
            </a:r>
            <a:r>
              <a:rPr lang="en-GB" dirty="0" smtClean="0"/>
              <a:t> </a:t>
            </a:r>
            <a:r>
              <a:rPr lang="en-GB" dirty="0" err="1" smtClean="0"/>
              <a:t>nešto</a:t>
            </a:r>
            <a:r>
              <a:rPr lang="en-GB" dirty="0" smtClean="0"/>
              <a:t> </a:t>
            </a:r>
            <a:r>
              <a:rPr lang="en-GB" dirty="0" err="1" smtClean="0"/>
              <a:t>drugo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nespojivo</a:t>
            </a:r>
            <a:r>
              <a:rPr lang="en-GB" dirty="0" smtClean="0"/>
              <a:t>,</a:t>
            </a:r>
            <a:r>
              <a:rPr lang="en-GB" baseline="0" dirty="0" smtClean="0"/>
              <a:t> pa </a:t>
            </a:r>
            <a:r>
              <a:rPr lang="en-GB" baseline="0" dirty="0" err="1" smtClean="0"/>
              <a:t>ili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moraš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kršiti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jedan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imaš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probleme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provedbi</a:t>
            </a:r>
            <a:endParaRPr lang="vi-VN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vi-VN" dirty="0" smtClean="0"/>
              <a:t>-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planovi</a:t>
            </a:r>
            <a:r>
              <a:rPr lang="en-GB" dirty="0" smtClean="0"/>
              <a:t>,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r>
              <a:rPr lang="en-GB" dirty="0" err="1" smtClean="0"/>
              <a:t>dokumenti</a:t>
            </a:r>
            <a:r>
              <a:rPr lang="en-GB" dirty="0" smtClean="0"/>
              <a:t> </a:t>
            </a:r>
            <a:r>
              <a:rPr lang="en-GB" dirty="0" err="1" smtClean="0"/>
              <a:t>prostornog</a:t>
            </a:r>
            <a:r>
              <a:rPr lang="en-GB" dirty="0" smtClean="0"/>
              <a:t> </a:t>
            </a:r>
            <a:r>
              <a:rPr lang="en-GB" dirty="0" err="1" smtClean="0"/>
              <a:t>uređenja</a:t>
            </a:r>
            <a:r>
              <a:rPr lang="en-GB" dirty="0" smtClean="0"/>
              <a:t> </a:t>
            </a:r>
            <a:r>
              <a:rPr lang="en-GB" dirty="0" err="1" smtClean="0"/>
              <a:t>niže</a:t>
            </a:r>
            <a:r>
              <a:rPr lang="en-GB" dirty="0" smtClean="0"/>
              <a:t> </a:t>
            </a:r>
            <a:r>
              <a:rPr lang="en-GB" dirty="0" err="1" smtClean="0"/>
              <a:t>razine</a:t>
            </a:r>
            <a:r>
              <a:rPr lang="en-GB" dirty="0" smtClean="0"/>
              <a:t>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r>
              <a:rPr lang="en-GB" dirty="0" err="1" smtClean="0"/>
              <a:t>užeg</a:t>
            </a:r>
            <a:r>
              <a:rPr lang="en-GB" dirty="0" smtClean="0"/>
              <a:t> </a:t>
            </a:r>
            <a:r>
              <a:rPr lang="en-GB" dirty="0" err="1" smtClean="0"/>
              <a:t>područja</a:t>
            </a:r>
            <a:r>
              <a:rPr lang="en-GB" dirty="0" smtClean="0"/>
              <a:t> </a:t>
            </a:r>
            <a:r>
              <a:rPr lang="en-GB" dirty="0" err="1" smtClean="0"/>
              <a:t>moraju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u </a:t>
            </a:r>
            <a:r>
              <a:rPr lang="en-GB" dirty="0" err="1" smtClean="0"/>
              <a:t>skladu</a:t>
            </a:r>
            <a:r>
              <a:rPr lang="en-GB" dirty="0" smtClean="0"/>
              <a:t> s </a:t>
            </a:r>
            <a:r>
              <a:rPr lang="en-GB" dirty="0" err="1" smtClean="0"/>
              <a:t>onima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razine</a:t>
            </a:r>
            <a:r>
              <a:rPr lang="en-GB" dirty="0" smtClean="0"/>
              <a:t>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r>
              <a:rPr lang="en-GB" dirty="0" err="1" smtClean="0"/>
              <a:t>šireg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područja</a:t>
            </a:r>
            <a:r>
              <a:rPr lang="en-GB" dirty="0" smtClean="0"/>
              <a:t> </a:t>
            </a:r>
            <a:endParaRPr lang="vi-VN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>
              <a:buFontTx/>
              <a:buChar char="-"/>
            </a:pPr>
            <a:r>
              <a:rPr lang="en-GB" dirty="0" err="1" smtClean="0"/>
              <a:t>Kad</a:t>
            </a:r>
            <a:r>
              <a:rPr lang="en-GB" dirty="0" smtClean="0"/>
              <a:t> bi </a:t>
            </a:r>
            <a:r>
              <a:rPr lang="en-GB" dirty="0" err="1" smtClean="0"/>
              <a:t>vlast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donosila</a:t>
            </a:r>
            <a:r>
              <a:rPr lang="en-GB" dirty="0" smtClean="0"/>
              <a:t> </a:t>
            </a:r>
            <a:r>
              <a:rPr lang="en-GB" dirty="0" err="1" smtClean="0"/>
              <a:t>planove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kako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hoće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govorili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bismo</a:t>
            </a:r>
            <a:r>
              <a:rPr lang="en-GB" baseline="0" dirty="0" smtClean="0"/>
              <a:t> o </a:t>
            </a:r>
            <a:r>
              <a:rPr lang="en-GB" baseline="0" dirty="0" err="1" smtClean="0"/>
              <a:t>diktaturi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autokracij</a:t>
            </a:r>
            <a:r>
              <a:rPr lang="hr-HR" baseline="0" dirty="0" smtClean="0"/>
              <a:t>i</a:t>
            </a:r>
            <a:endParaRPr lang="en-GB" baseline="0" dirty="0" smtClean="0"/>
          </a:p>
          <a:p>
            <a:pPr rtl="0">
              <a:buFontTx/>
              <a:buChar char="-"/>
            </a:pPr>
            <a:r>
              <a:rPr lang="en-GB" baseline="0" dirty="0" smtClean="0"/>
              <a:t> </a:t>
            </a:r>
            <a:r>
              <a:rPr lang="en-GB" baseline="0" dirty="0" err="1" smtClean="0"/>
              <a:t>da</a:t>
            </a:r>
            <a:r>
              <a:rPr lang="en-GB" baseline="0" dirty="0" smtClean="0"/>
              <a:t> bi </a:t>
            </a:r>
            <a:r>
              <a:rPr lang="en-GB" baseline="0" dirty="0" err="1" smtClean="0"/>
              <a:t>bila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riječ</a:t>
            </a:r>
            <a:r>
              <a:rPr lang="en-GB" baseline="0" dirty="0" smtClean="0"/>
              <a:t> o </a:t>
            </a:r>
            <a:r>
              <a:rPr lang="en-GB" baseline="0" dirty="0" err="1" smtClean="0"/>
              <a:t>demokracija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mora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uključivati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sudjelovanje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javnosti</a:t>
            </a:r>
            <a:endParaRPr lang="en-GB" baseline="0" dirty="0" smtClean="0"/>
          </a:p>
          <a:p>
            <a:pPr rtl="0">
              <a:buFontTx/>
              <a:buChar char="-"/>
            </a:pPr>
            <a:r>
              <a:rPr lang="en-GB" baseline="0" dirty="0" smtClean="0"/>
              <a:t> </a:t>
            </a:r>
            <a:r>
              <a:rPr lang="en-GB" baseline="0" dirty="0" err="1" smtClean="0"/>
              <a:t>jel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tko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pratio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zbivanja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oko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zagrebačkog</a:t>
            </a:r>
            <a:r>
              <a:rPr lang="en-GB" baseline="0" dirty="0" smtClean="0"/>
              <a:t> GUP-a – </a:t>
            </a:r>
            <a:r>
              <a:rPr lang="en-GB" baseline="0" dirty="0" err="1" smtClean="0"/>
              <a:t>zašto</a:t>
            </a:r>
            <a:r>
              <a:rPr lang="en-GB" baseline="0" dirty="0" smtClean="0"/>
              <a:t> je </a:t>
            </a:r>
            <a:r>
              <a:rPr lang="en-GB" baseline="0" dirty="0" err="1" smtClean="0"/>
              <a:t>bila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velika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pobuna</a:t>
            </a:r>
            <a:r>
              <a:rPr lang="en-GB" baseline="0" dirty="0" smtClean="0"/>
              <a:t>? – pa </a:t>
            </a:r>
            <a:r>
              <a:rPr lang="en-GB" baseline="0" dirty="0" err="1" smtClean="0"/>
              <a:t>baš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zato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što</a:t>
            </a:r>
            <a:r>
              <a:rPr lang="en-GB" baseline="0" dirty="0" smtClean="0"/>
              <a:t> je </a:t>
            </a:r>
            <a:r>
              <a:rPr lang="en-GB" baseline="0" dirty="0" err="1" smtClean="0"/>
              <a:t>Bandić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htio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sakriti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što</a:t>
            </a:r>
            <a:r>
              <a:rPr lang="en-GB" baseline="0" dirty="0" smtClean="0"/>
              <a:t> je </a:t>
            </a:r>
            <a:r>
              <a:rPr lang="en-GB" baseline="0" dirty="0" err="1" smtClean="0"/>
              <a:t>više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moguće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sve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oko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plana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izbjeći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javnu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raspravu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oko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nekih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delikatnih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stvari</a:t>
            </a:r>
            <a:endParaRPr lang="vi-VN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AD116D5C-5EE9-4F43-BF52-FB6F9AFC2245}" type="datetimeFigureOut">
              <a:rPr lang="hr-HR" smtClean="0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A4B75267-5E13-4BD5-8EB1-7D27D36F3D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AD116D5C-5EE9-4F43-BF52-FB6F9AFC2245}" type="datetimeFigureOut">
              <a:rPr lang="hr-HR" smtClean="0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A4B75267-5E13-4BD5-8EB1-7D27D36F3D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673209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912B14-C792-432D-8CFC-12F646F1B7F2}" type="datetimeFigureOut">
              <a:rPr lang="hr-HR" smtClean="0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7F13-C201-4507-B72F-4B11C348379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3772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36E94603-A64B-4481-9B20-8A95CBBBAEDA}" type="datetimeFigureOut">
              <a:rPr lang="hr-HR" smtClean="0"/>
              <a:pPr>
                <a:defRPr/>
              </a:pPr>
              <a:t>17.11.2020.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6BDA3E2A-6460-4F51-BC21-43514DCB28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8" r:id="rId2"/>
    <p:sldLayoutId id="2147483955" r:id="rId3"/>
    <p:sldLayoutId id="2147483967" r:id="rId4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4331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solidFill>
                  <a:srgbClr val="FFCC66"/>
                </a:solidFill>
                <a:latin typeface="Bell Gothic Std Black" pitchFamily="34" charset="0"/>
              </a:rPr>
              <a:t>NAČELA I KARAKTERISTIKE</a:t>
            </a:r>
          </a:p>
          <a:p>
            <a:pPr algn="ctr">
              <a:defRPr/>
            </a:pPr>
            <a:r>
              <a:rPr lang="en-GB" sz="3600" b="1" dirty="0" smtClean="0">
                <a:solidFill>
                  <a:srgbClr val="FFCC66"/>
                </a:solidFill>
                <a:latin typeface="Bell Gothic Std Black" pitchFamily="34" charset="0"/>
              </a:rPr>
              <a:t>PROSTORNOG UREĐENJA</a:t>
            </a:r>
            <a:endParaRPr lang="en-GB" sz="3600" b="1" dirty="0">
              <a:solidFill>
                <a:srgbClr val="FFCC66"/>
              </a:solidFill>
              <a:latin typeface="Bell Gothic Std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929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KARAKTERISTIKE PROSTORNOG UREĐENJA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4" name="Pravokutnik 2">
            <a:extLst>
              <a:ext uri="{FF2B5EF4-FFF2-40B4-BE49-F238E27FC236}">
                <a16:creationId xmlns:a16="http://schemas.microsoft.com/office/drawing/2014/main" xmlns="" id="{F9A35EAB-4E62-435F-894A-C1D85F4C0FD8}"/>
              </a:ext>
            </a:extLst>
          </p:cNvPr>
          <p:cNvSpPr/>
          <p:nvPr/>
        </p:nvSpPr>
        <p:spPr>
          <a:xfrm>
            <a:off x="500034" y="1785926"/>
            <a:ext cx="792961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5" indent="-342900">
              <a:buAutoNum type="arabicPeriod"/>
              <a:defRPr/>
            </a:pPr>
            <a:r>
              <a:rPr lang="en-GB" sz="1600" dirty="0" smtClean="0">
                <a:latin typeface="Trebuchet MS" pitchFamily="34" charset="0"/>
              </a:rPr>
              <a:t>DRUŠTVENO ZNAČENJE: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koordinacija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prostornog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gospodarskog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socijalnog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aspekta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planiranja</a:t>
            </a:r>
            <a:endParaRPr lang="en-GB" sz="1600" dirty="0" smtClean="0">
              <a:solidFill>
                <a:srgbClr val="0070C0"/>
              </a:solidFill>
              <a:latin typeface="Trebuchet MS" pitchFamily="34" charset="0"/>
            </a:endParaRPr>
          </a:p>
          <a:p>
            <a:pPr marL="342900" lvl="5" indent="-342900">
              <a:buAutoNum type="arabicPeriod"/>
              <a:defRPr/>
            </a:pPr>
            <a:r>
              <a:rPr lang="en-GB" sz="1600" dirty="0" smtClean="0">
                <a:latin typeface="Trebuchet MS" pitchFamily="34" charset="0"/>
              </a:rPr>
              <a:t>DUGOROČNOST PROSTORNIH PLANOVA: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osnovna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planska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projekcija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proteže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se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na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vremensko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razdoblje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od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10, 20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ili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30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godina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dok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se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razlozi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za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noveliranje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u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međuvremenu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ispunjavaju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kroz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izmjene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dopune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prostornih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planova</a:t>
            </a:r>
            <a:endParaRPr lang="en-GB" sz="1600" dirty="0" smtClean="0">
              <a:solidFill>
                <a:srgbClr val="0070C0"/>
              </a:solidFill>
              <a:latin typeface="Trebuchet MS" pitchFamily="34" charset="0"/>
            </a:endParaRPr>
          </a:p>
          <a:p>
            <a:pPr marL="342900" lvl="5" indent="-342900">
              <a:buFontTx/>
              <a:buAutoNum type="arabicPeriod"/>
              <a:defRPr/>
            </a:pPr>
            <a:r>
              <a:rPr lang="en-GB" sz="1600" dirty="0" smtClean="0">
                <a:latin typeface="Trebuchet MS" pitchFamily="34" charset="0"/>
              </a:rPr>
              <a:t>KARAKTERISTIČNI CILJEVI: 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1)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problemi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rasporeda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razvoja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naselja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2)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prometa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ostale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infrastrukture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3)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smještaja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razvoja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gospodarskih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sadržaja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turizma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sl., 4)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zaštite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prirodne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kulturne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baštine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5)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temeljenje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na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principima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održivog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razvoja</a:t>
            </a:r>
            <a:endParaRPr lang="en-GB" sz="1600" dirty="0" smtClean="0">
              <a:solidFill>
                <a:srgbClr val="0070C0"/>
              </a:solidFill>
              <a:latin typeface="Trebuchet MS" pitchFamily="34" charset="0"/>
            </a:endParaRPr>
          </a:p>
          <a:p>
            <a:pPr marL="342900" lvl="5" indent="-342900">
              <a:buAutoNum type="arabicPeriod"/>
              <a:defRPr/>
            </a:pPr>
            <a:r>
              <a:rPr lang="en-GB" sz="1600" dirty="0" smtClean="0">
                <a:latin typeface="Trebuchet MS" pitchFamily="34" charset="0"/>
              </a:rPr>
              <a:t>KORISNICI PROSTORNOG PLANIRANJA: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pojedinačni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(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fizičke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pravne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osobe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),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grupni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(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teritorijalne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zajednice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gospodarske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grane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sl.),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društvo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u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cjelini</a:t>
            </a:r>
            <a:endParaRPr lang="en-GB" sz="1600" dirty="0" smtClean="0">
              <a:solidFill>
                <a:srgbClr val="0070C0"/>
              </a:solidFill>
              <a:latin typeface="Trebuchet MS" pitchFamily="34" charset="0"/>
            </a:endParaRPr>
          </a:p>
          <a:p>
            <a:pPr marL="342900" lvl="5" indent="-342900">
              <a:buAutoNum type="arabicPeriod"/>
              <a:defRPr/>
            </a:pPr>
            <a:r>
              <a:rPr lang="en-GB" sz="1600" dirty="0" smtClean="0">
                <a:latin typeface="Trebuchet MS" pitchFamily="34" charset="0"/>
              </a:rPr>
              <a:t>STRUČNA OSPOSOBLJENOST ZA IZRADU PROSTORNIH PLANOVA: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povrh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specijalizirane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urbanističke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struke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kao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krovne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uključen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čitav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niz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struka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znanstvenih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disciplina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po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strukturi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ekipe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:</a:t>
            </a:r>
          </a:p>
          <a:p>
            <a:pPr marL="342900" lvl="5" indent="-342900">
              <a:buFontTx/>
              <a:buChar char="-"/>
              <a:defRPr/>
            </a:pP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glavni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prostorni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planer/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urbanist</a:t>
            </a:r>
            <a:endParaRPr lang="en-GB" sz="1600" dirty="0" smtClean="0">
              <a:solidFill>
                <a:srgbClr val="0070C0"/>
              </a:solidFill>
              <a:latin typeface="Trebuchet MS" pitchFamily="34" charset="0"/>
            </a:endParaRPr>
          </a:p>
          <a:p>
            <a:pPr marL="342900" lvl="5" indent="-342900">
              <a:buFontTx/>
              <a:buChar char="-"/>
              <a:defRPr/>
            </a:pP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specijalizirani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suradnici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(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inženjeri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građevine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elektrotehnike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strojarstva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ili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prometa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krajobrazni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arhiteti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geografi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ekonomisti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pravnici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)</a:t>
            </a:r>
          </a:p>
          <a:p>
            <a:pPr marL="342900" lvl="5" indent="-342900">
              <a:buFontTx/>
              <a:buChar char="-"/>
              <a:defRPr/>
            </a:pP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vanjski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konzultanti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(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sociolozi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povjesničari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umjetnosti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arheolozi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etnolozi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geodeti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šumari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agronomi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pedolozi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,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biolozi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GB" sz="1600" dirty="0" err="1" smtClean="0">
                <a:solidFill>
                  <a:srgbClr val="0070C0"/>
                </a:solidFill>
                <a:latin typeface="Trebuchet MS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latin typeface="Trebuchet MS" pitchFamily="34" charset="0"/>
              </a:rPr>
              <a:t> dr.)</a:t>
            </a:r>
          </a:p>
        </p:txBody>
      </p:sp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NAČELA PROSTORNOG UREĐENJA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3074" name="Picture 2" descr="C:\Users\Ivan Cingel\Dropbox\faks\prostorno\NACE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59819"/>
            <a:ext cx="9144000" cy="4698181"/>
          </a:xfrm>
          <a:prstGeom prst="rect">
            <a:avLst/>
          </a:prstGeom>
          <a:noFill/>
        </p:spPr>
      </p:pic>
      <p:sp>
        <p:nvSpPr>
          <p:cNvPr id="5" name="Pravokutnik 2">
            <a:extLst>
              <a:ext uri="{FF2B5EF4-FFF2-40B4-BE49-F238E27FC236}">
                <a16:creationId xmlns:a16="http://schemas.microsoft.com/office/drawing/2014/main" xmlns="" id="{FDA4C35B-6275-4AAC-B014-8AFF2149EF89}"/>
              </a:ext>
            </a:extLst>
          </p:cNvPr>
          <p:cNvSpPr/>
          <p:nvPr/>
        </p:nvSpPr>
        <p:spPr>
          <a:xfrm>
            <a:off x="142844" y="1643051"/>
            <a:ext cx="88216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defRPr/>
            </a:pPr>
            <a:r>
              <a:rPr lang="en-GB" sz="2000" dirty="0" smtClean="0">
                <a:latin typeface="Trebuchet MS" pitchFamily="34" charset="0"/>
              </a:rPr>
              <a:t>(ZAKON </a:t>
            </a:r>
            <a:r>
              <a:rPr lang="en-GB" sz="2000" dirty="0">
                <a:latin typeface="Trebuchet MS" pitchFamily="34" charset="0"/>
              </a:rPr>
              <a:t>O PROSTORNOM UREĐENJU</a:t>
            </a:r>
            <a:r>
              <a:rPr lang="en-GB" sz="2000" dirty="0" smtClean="0">
                <a:latin typeface="Trebuchet MS" pitchFamily="34" charset="0"/>
              </a:rPr>
              <a:t>)</a:t>
            </a:r>
            <a:endParaRPr lang="hr-HR" sz="2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INTEGRALNOG PRISTUPA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4098" name="Picture 2" descr="C:\Users\Ivan Cingel\Dropbox\faks\prostorno\nacelo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43182"/>
            <a:ext cx="9144001" cy="3089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UVAŽAVANJA ZNANOSTI I STRUKE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5122" name="Picture 2" descr="C:\Users\Ivan Cingel\Dropbox\faks\prostorno\nacel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4488"/>
            <a:ext cx="9144000" cy="49667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PROSTORNE ODRŽIVOSTI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6146" name="Picture 2" descr="C:\Users\Ivan Cingel\Dropbox\faks\prostorno\nacelo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64"/>
            <a:ext cx="9144000" cy="46225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ZAŠTITE JAVNOG I POJEDINAČNOG INTERESA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7170" name="Picture 2" descr="C:\Users\Ivan Cingel\Dropbox\faks\prostorno\nacelo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2643182"/>
            <a:ext cx="9144001" cy="29405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HORIZONTALNE INTEGRACIJE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3554" name="Picture 2" descr="C:\Users\Ivan Cingel\Dropbox\faks\prostorno\nacelo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4488"/>
            <a:ext cx="9144000" cy="49261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VERTIKALNE INTEGRACIJE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8194" name="Picture 2" descr="C:\Users\Ivan Cingel\Dropbox\faks\prostorno\nacelo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43248"/>
            <a:ext cx="9131046" cy="2071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JAVNOSTI I SLOBODNOG PRISTUPA PODACIMA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9218" name="Picture 2" descr="C:\Users\Ivan Cingel\Dropbox\faks\prostorno\nacelo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00306"/>
            <a:ext cx="9144000" cy="3100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i="1" dirty="0" smtClean="0">
            <a:solidFill>
              <a:schemeClr val="bg1">
                <a:lumMod val="50000"/>
              </a:schemeClr>
            </a:solidFill>
            <a:latin typeface="Trebuchet MS" panose="020B0603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30585</TotalTime>
  <Words>607</Words>
  <Application>Microsoft Office PowerPoint</Application>
  <PresentationFormat>On-screen Show (4:3)</PresentationFormat>
  <Paragraphs>48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GFOS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PERSPEKTIVE OBNOVE GATORA KAO ELEMENTA BARANJSKOG KULTURNOG KRAJOLIKA</dc:title>
  <dc:creator>sanja</dc:creator>
  <cp:lastModifiedBy>icingel</cp:lastModifiedBy>
  <cp:revision>760</cp:revision>
  <cp:lastPrinted>2012-11-11T11:25:20Z</cp:lastPrinted>
  <dcterms:created xsi:type="dcterms:W3CDTF">2012-09-27T09:03:07Z</dcterms:created>
  <dcterms:modified xsi:type="dcterms:W3CDTF">2020-11-17T13:13:35Z</dcterms:modified>
</cp:coreProperties>
</file>