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21"/>
  </p:notesMasterIdLst>
  <p:handoutMasterIdLst>
    <p:handoutMasterId r:id="rId22"/>
  </p:handoutMasterIdLst>
  <p:sldIdLst>
    <p:sldId id="607" r:id="rId2"/>
    <p:sldId id="656" r:id="rId3"/>
    <p:sldId id="598" r:id="rId4"/>
    <p:sldId id="599" r:id="rId5"/>
    <p:sldId id="596" r:id="rId6"/>
    <p:sldId id="610" r:id="rId7"/>
    <p:sldId id="608" r:id="rId8"/>
    <p:sldId id="602" r:id="rId9"/>
    <p:sldId id="595" r:id="rId10"/>
    <p:sldId id="627" r:id="rId11"/>
    <p:sldId id="659" r:id="rId12"/>
    <p:sldId id="657" r:id="rId13"/>
    <p:sldId id="658" r:id="rId14"/>
    <p:sldId id="611" r:id="rId15"/>
    <p:sldId id="613" r:id="rId16"/>
    <p:sldId id="660" r:id="rId17"/>
    <p:sldId id="614" r:id="rId18"/>
    <p:sldId id="615" r:id="rId19"/>
    <p:sldId id="655" r:id="rId20"/>
  </p:sldIdLst>
  <p:sldSz cx="9144000" cy="6858000" type="screen4x3"/>
  <p:notesSz cx="6735763" cy="9799638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87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724930"/>
    <a:srgbClr val="777777"/>
    <a:srgbClr val="4D4D4D"/>
    <a:srgbClr val="A56A45"/>
    <a:srgbClr val="957755"/>
    <a:srgbClr val="A1AE52"/>
    <a:srgbClr val="292929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76" autoAdjust="0"/>
    <p:restoredTop sz="85369" autoAdjust="0"/>
  </p:normalViewPr>
  <p:slideViewPr>
    <p:cSldViewPr>
      <p:cViewPr>
        <p:scale>
          <a:sx n="100" d="100"/>
          <a:sy n="100" d="100"/>
        </p:scale>
        <p:origin x="-22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/>
          <a:lstStyle>
            <a:lvl1pPr algn="r">
              <a:defRPr sz="1200"/>
            </a:lvl1pPr>
          </a:lstStyle>
          <a:p>
            <a:pPr>
              <a:defRPr/>
            </a:pPr>
            <a:fld id="{653A9949-CF94-4799-A79F-DF36B6179EC4}" type="datetimeFigureOut">
              <a:rPr lang="hr-HR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07956"/>
            <a:ext cx="2918830" cy="489982"/>
          </a:xfrm>
          <a:prstGeom prst="rect">
            <a:avLst/>
          </a:prstGeom>
        </p:spPr>
        <p:txBody>
          <a:bodyPr vert="horz" lIns="94478" tIns="47239" rIns="94478" bIns="47239" rtlCol="0" anchor="b"/>
          <a:lstStyle>
            <a:lvl1pPr algn="r">
              <a:defRPr sz="1200"/>
            </a:lvl1pPr>
          </a:lstStyle>
          <a:p>
            <a:pPr>
              <a:defRPr/>
            </a:pPr>
            <a:fld id="{EC6C7A41-D9EE-4766-A31B-0BDFCBB486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96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A7090-BB1E-449A-91C5-D379E9DB20E9}" type="datetimeFigureOut">
              <a:rPr lang="hr-HR" smtClean="0"/>
              <a:pPr/>
              <a:t>17.11.2020.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BFC07-D7E8-48BA-995D-98A3AF117475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78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2818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prostorno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ŠTO?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Tko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ZAŠTO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pričali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načelima prostornog uređenja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spominjali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ono javnosti, kojim joj se garantira "pravo sudjelovati u postupcima izrade i donošenja prostornih planova"; kao i ono ostvarivanja i zaštite javnog i pojedinačnog interesa, "pri čemu pojedinačni interesi ne smiju štetiti javnom interesu“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Javna rasprava dokumentu daje demokratski legitimitet. Kad bi tijela javne vlasti samo donosila prostorne planove onako kako im se sprdne, govorili bismo o njihovoj samovolji, tj. autokraciji, diktaturi 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Ideja je u tome da prijedlog prvo mora proći javno rešetanje da bi bio donesen i stupio na snagu – za moći reći da se radi o rezultanti usklađivanja privatnih s primatom javnog interesa, kako traži načelo iz čl. 11.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ipak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restrikcija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j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avnopravna tijela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nemaju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općeg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sudjelovanja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ostali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veže čl. 101., određujući da tijelo koje je dalo zahtjeve za izradu sudjeluje "davanjem mišljenja o prihvaćanju tih zahtjeva, odnosno mišljenja o primjeni posebnog propisa i/ili dokumenta" te se u javnoj raspravi "ne mogu postavljati novi ili drukčiji uvjeti od onih koji su dani u zahtjevima za izradu nacrta prostornog plana".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tijekom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trajanja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uvida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upriliči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najmanje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izlaganje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izravnog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zainteresiranoj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planskih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rješenja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smjernica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mjera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razloga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zapisnik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sadrži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odgovore</a:t>
            </a:r>
            <a:endParaRPr lang="en-GB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Čija</a:t>
            </a:r>
            <a:r>
              <a:rPr lang="en-GB" dirty="0" smtClean="0"/>
              <a:t> je </a:t>
            </a:r>
            <a:r>
              <a:rPr lang="en-GB" dirty="0" err="1" smtClean="0"/>
              <a:t>zadaća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pripremiti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izvješće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Stručni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izrađivač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tj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njegov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odgovorni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voditelj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suradnji</a:t>
            </a:r>
            <a:r>
              <a:rPr lang="en-GB" baseline="0" dirty="0" smtClean="0"/>
              <a:t> s </a:t>
            </a:r>
            <a:r>
              <a:rPr lang="en-GB" baseline="0" dirty="0" err="1" smtClean="0"/>
              <a:t>nositeljem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.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hr-HR" dirty="0" smtClean="0"/>
              <a:t>Z</a:t>
            </a:r>
            <a:r>
              <a:rPr lang="en-GB" baseline="0" dirty="0" err="1" smtClean="0"/>
              <a:t>ašto</a:t>
            </a:r>
            <a:r>
              <a:rPr lang="en-GB" baseline="0" dirty="0" smtClean="0"/>
              <a:t> </a:t>
            </a:r>
            <a:r>
              <a:rPr lang="en-GB" baseline="0" dirty="0" smtClean="0"/>
              <a:t>se </a:t>
            </a:r>
            <a:r>
              <a:rPr lang="en-GB" baseline="0" dirty="0" err="1" smtClean="0"/>
              <a:t>sadržaj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ponešto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razlikuje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odnosu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područne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državne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razine</a:t>
            </a:r>
            <a:r>
              <a:rPr lang="en-GB" baseline="0" dirty="0" smtClean="0"/>
              <a:t>? </a:t>
            </a:r>
            <a:r>
              <a:rPr lang="hr-HR" baseline="0" dirty="0" smtClean="0"/>
              <a:t>O</a:t>
            </a:r>
            <a:r>
              <a:rPr lang="en-GB" baseline="0" dirty="0" smtClean="0"/>
              <a:t>vi </a:t>
            </a:r>
            <a:r>
              <a:rPr lang="en-GB" baseline="0" dirty="0" err="1" smtClean="0"/>
              <a:t>potonji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posreduju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između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raznih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interesa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javnopravna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jedinice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samouprave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dok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lokalni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kao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potpunosti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djelomično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urbanistički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posreduju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između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privatnih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predviđa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mogućnost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pPr rtl="0"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stvar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pišeš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prošla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demokratsku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legitimaciju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utvrdiš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legitimaciju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izigravaš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svajaš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pravovaljanost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toga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imaš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napismeno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 </a:t>
            </a:r>
            <a:r>
              <a:rPr lang="en-GB" sz="1200" b="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kruška</a:t>
            </a:r>
            <a:r>
              <a:rPr lang="en-GB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demokratski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ovjerena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ponoviti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ukoliko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plan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prvotnoj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kruške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jabuka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rtl="0"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unese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izmjene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temeljem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nečijih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izmjene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nikada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bile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odluci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dobila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šansu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očitovati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saznaje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izvješću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već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gotovo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pitanjem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javnosti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mišljenje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čega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ne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problem...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navedena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tri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slučaja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uopće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biva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definirano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plan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deseto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prvotno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prezentiranog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napose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modifikacije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diraju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rekli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nediranje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imperativ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ugradi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nacrt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konačnog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utvrđivanja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raspravu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upućivanja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konačnog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planova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lokalne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razine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predstavničkom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tijelu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donošenje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nositelj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obavezi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svim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sudionicima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rasprave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dostaviti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pisanu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obavijest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obrazloženjem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tome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zašto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prihvaćene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primjedbe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pr</a:t>
            </a:r>
            <a:r>
              <a:rPr lang="en-GB" dirty="0" err="1" smtClean="0"/>
              <a:t>oblematika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amandmana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već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kad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sve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gotovo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političari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naime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zastupnici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skupštinari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vijećnici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mimo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očitovanja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primjedbi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javnost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unose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nešto</a:t>
            </a:r>
            <a:r>
              <a:rPr lang="en-GB" baseline="0" dirty="0" smtClean="0"/>
              <a:t> u plan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ideja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podliježe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kontroli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utoliko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amandmani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moraju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proći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suglasnost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ministarstva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je u </a:t>
            </a:r>
            <a:r>
              <a:rPr lang="en-GB" baseline="0" dirty="0" err="1" smtClean="0"/>
              <a:t>praksi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podložno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političkim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dogovorima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trgovini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oni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uvijek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osjetljivo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mjesto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plodno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tlo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zloupotreba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struka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se to </a:t>
            </a:r>
            <a:r>
              <a:rPr lang="en-GB" baseline="0" dirty="0" err="1" smtClean="0"/>
              <a:t>izbaci</a:t>
            </a:r>
            <a:r>
              <a:rPr lang="en-GB" baseline="0" dirty="0" smtClean="0"/>
              <a:t>)</a:t>
            </a:r>
          </a:p>
          <a:p>
            <a:pPr rtl="0">
              <a:buFontTx/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ako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prođe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mišljenje</a:t>
            </a:r>
            <a:r>
              <a:rPr lang="en-GB" baseline="0" dirty="0" smtClean="0"/>
              <a:t>/</a:t>
            </a:r>
            <a:r>
              <a:rPr lang="en-GB" baseline="0" dirty="0" err="1" smtClean="0"/>
              <a:t>suglasnost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ide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usvajanje</a:t>
            </a:r>
            <a:r>
              <a:rPr lang="en-GB" baseline="0" dirty="0" smtClean="0"/>
              <a:t> (u </a:t>
            </a:r>
            <a:r>
              <a:rPr lang="en-GB" baseline="0" dirty="0" err="1" smtClean="0"/>
              <a:t>Sabor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Vladu</a:t>
            </a:r>
            <a:r>
              <a:rPr lang="en-GB" baseline="0" dirty="0" smtClean="0"/>
              <a:t>, u </a:t>
            </a:r>
            <a:r>
              <a:rPr lang="en-GB" baseline="0" dirty="0" err="1" smtClean="0"/>
              <a:t>skupštinu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podzakonski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akt</a:t>
            </a:r>
            <a:r>
              <a:rPr lang="en-GB" baseline="0" dirty="0" smtClean="0"/>
              <a:t>, pa se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Narodnim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novinama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županijskom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glasniku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službenom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glasniku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grada</a:t>
            </a:r>
            <a:r>
              <a:rPr lang="en-GB" baseline="0" dirty="0" smtClean="0"/>
              <a:t>/</a:t>
            </a:r>
            <a:r>
              <a:rPr lang="en-GB" baseline="0" dirty="0" err="1" smtClean="0"/>
              <a:t>općine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-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ponovo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nadležan</a:t>
            </a:r>
            <a:r>
              <a:rPr lang="vi-VN" dirty="0" smtClean="0"/>
              <a:t> ZPU</a:t>
            </a:r>
            <a:r>
              <a:rPr lang="en-GB" dirty="0" smtClean="0"/>
              <a:t>, </a:t>
            </a:r>
            <a:r>
              <a:rPr lang="en-GB" dirty="0" err="1" smtClean="0"/>
              <a:t>koji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propisuje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proceduru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zadnji</a:t>
            </a:r>
            <a:r>
              <a:rPr lang="en-GB" baseline="0" dirty="0" smtClean="0"/>
              <a:t> put </a:t>
            </a:r>
            <a:r>
              <a:rPr lang="en-GB" baseline="0" dirty="0" err="1" smtClean="0"/>
              <a:t>sam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govorio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vrstama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svaku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vrstu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koje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 DONOSI – no to </a:t>
            </a:r>
            <a:r>
              <a:rPr lang="en-GB" baseline="0" dirty="0" err="1" smtClean="0"/>
              <a:t>su</a:t>
            </a:r>
            <a:r>
              <a:rPr lang="en-GB" baseline="0" dirty="0" smtClean="0"/>
              <a:t> POLITIČKA </a:t>
            </a:r>
            <a:r>
              <a:rPr lang="en-GB" baseline="0" dirty="0" err="1" smtClean="0"/>
              <a:t>tijela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Vlada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Sabor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županijska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gradska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gradsko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općinsko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sad se </a:t>
            </a:r>
            <a:r>
              <a:rPr lang="en-GB" baseline="0" dirty="0" err="1" smtClean="0"/>
              <a:t>pitamo</a:t>
            </a:r>
            <a:r>
              <a:rPr lang="en-GB" baseline="0" dirty="0" smtClean="0"/>
              <a:t> o STRUČNIM </a:t>
            </a:r>
            <a:r>
              <a:rPr lang="en-GB" baseline="0" dirty="0" err="1" smtClean="0"/>
              <a:t>tijelima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planove</a:t>
            </a:r>
            <a:r>
              <a:rPr lang="en-GB" baseline="0" dirty="0" smtClean="0"/>
              <a:t> IZRAĐUJU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govorili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smo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podjeli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sustava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prostornog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uređenja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sektor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planiranja</a:t>
            </a:r>
            <a:r>
              <a:rPr lang="en-GB" baseline="0" dirty="0" smtClean="0"/>
              <a:t> (to je </a:t>
            </a:r>
            <a:r>
              <a:rPr lang="en-GB" baseline="0" dirty="0" err="1" smtClean="0"/>
              <a:t>ovdje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stručno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upravno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sektor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provedbe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upravno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tijelo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ali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obratite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pozornost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se </a:t>
            </a:r>
            <a:r>
              <a:rPr lang="en-GB" baseline="0" dirty="0" err="1" smtClean="0"/>
              <a:t>kaže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osim</a:t>
            </a:r>
            <a:r>
              <a:rPr lang="en-GB" baseline="0" dirty="0" smtClean="0"/>
              <a:t> same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nacrta</a:t>
            </a:r>
            <a:r>
              <a:rPr lang="en-GB" baseline="0" dirty="0" smtClean="0"/>
              <a:t>…</a:t>
            </a:r>
            <a:endParaRPr lang="vi-VN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GB" dirty="0" smtClean="0"/>
              <a:t>- </a:t>
            </a:r>
            <a:r>
              <a:rPr lang="en-GB" dirty="0" err="1" smtClean="0"/>
              <a:t>Pravna</a:t>
            </a:r>
            <a:r>
              <a:rPr lang="en-GB" dirty="0" smtClean="0"/>
              <a:t> </a:t>
            </a:r>
            <a:r>
              <a:rPr lang="en-GB" dirty="0" err="1" smtClean="0"/>
              <a:t>osoba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</a:t>
            </a:r>
            <a:r>
              <a:rPr lang="en-GB" dirty="0" err="1" smtClean="0"/>
              <a:t>izrađuje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mora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prije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početka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imenovati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odgovornog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voditelja</a:t>
            </a:r>
            <a:r>
              <a:rPr lang="en-GB" baseline="0" dirty="0" smtClean="0"/>
              <a:t>  </a:t>
            </a:r>
            <a:r>
              <a:rPr lang="en-GB" baseline="0" dirty="0" err="1" smtClean="0"/>
              <a:t>izrade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plana</a:t>
            </a:r>
            <a:endParaRPr lang="en-GB" baseline="0" dirty="0" smtClean="0"/>
          </a:p>
          <a:p>
            <a:pPr rtl="0"/>
            <a:r>
              <a:rPr lang="en-GB" baseline="0" dirty="0" smtClean="0"/>
              <a:t>- </a:t>
            </a:r>
            <a:r>
              <a:rPr lang="en-GB" baseline="0" dirty="0" err="1" smtClean="0"/>
              <a:t>Za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što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odgovoran</a:t>
            </a:r>
            <a:r>
              <a:rPr lang="en-GB" baseline="0" dirty="0" smtClean="0"/>
              <a:t>? </a:t>
            </a:r>
            <a:r>
              <a:rPr lang="en-GB" baseline="0" dirty="0" err="1" smtClean="0"/>
              <a:t>Da</a:t>
            </a:r>
            <a:r>
              <a:rPr lang="en-GB" baseline="0" dirty="0" smtClean="0"/>
              <a:t> plan </a:t>
            </a:r>
            <a:r>
              <a:rPr lang="en-GB" baseline="0" dirty="0" err="1" smtClean="0"/>
              <a:t>bude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izrađen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sukladno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zakonu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posebnim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propisima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dirty="0" err="1" smtClean="0"/>
              <a:t>zrada</a:t>
            </a:r>
            <a:r>
              <a:rPr lang="en-GB" dirty="0" smtClean="0"/>
              <a:t> </a:t>
            </a:r>
            <a:r>
              <a:rPr lang="en-GB" dirty="0" err="1" smtClean="0"/>
              <a:t>počinje</a:t>
            </a:r>
            <a:r>
              <a:rPr lang="en-GB" dirty="0" smtClean="0"/>
              <a:t> </a:t>
            </a:r>
            <a:r>
              <a:rPr lang="en-GB" dirty="0" err="1" smtClean="0"/>
              <a:t>temeljem</a:t>
            </a:r>
            <a:r>
              <a:rPr lang="en-GB" dirty="0" smtClean="0"/>
              <a:t> </a:t>
            </a:r>
            <a:r>
              <a:rPr lang="en-GB" dirty="0" err="1" smtClean="0"/>
              <a:t>odluke</a:t>
            </a:r>
            <a:r>
              <a:rPr lang="en-GB" dirty="0" smtClean="0"/>
              <a:t> o </a:t>
            </a:r>
            <a:r>
              <a:rPr lang="en-GB" dirty="0" err="1" smtClean="0"/>
              <a:t>izradi</a:t>
            </a:r>
            <a:r>
              <a:rPr lang="en-GB" dirty="0" smtClean="0"/>
              <a:t> </a:t>
            </a:r>
            <a:r>
              <a:rPr lang="en-GB" dirty="0" err="1" smtClean="0"/>
              <a:t>plana</a:t>
            </a:r>
            <a:r>
              <a:rPr lang="en-GB" dirty="0" smtClean="0"/>
              <a:t> (</a:t>
            </a:r>
            <a:r>
              <a:rPr lang="en-GB" dirty="0" err="1" smtClean="0"/>
              <a:t>odnosno</a:t>
            </a:r>
            <a:r>
              <a:rPr lang="en-GB" dirty="0" smtClean="0"/>
              <a:t> </a:t>
            </a:r>
            <a:r>
              <a:rPr lang="en-GB" dirty="0" err="1" smtClean="0"/>
              <a:t>izmjena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dopuna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plana</a:t>
            </a:r>
            <a:r>
              <a:rPr lang="en-GB" baseline="0" dirty="0" smtClean="0"/>
              <a:t>)</a:t>
            </a:r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donosi</a:t>
            </a:r>
            <a:r>
              <a:rPr lang="en-GB" baseline="0" dirty="0" smtClean="0"/>
              <a:t> je </a:t>
            </a:r>
            <a:r>
              <a:rPr lang="en-GB" baseline="0" dirty="0" err="1" smtClean="0"/>
              <a:t>ministar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skupština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ili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vijeće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može</a:t>
            </a:r>
            <a:r>
              <a:rPr lang="en-GB" baseline="0" dirty="0" smtClean="0"/>
              <a:t> je se </a:t>
            </a:r>
            <a:r>
              <a:rPr lang="en-GB" baseline="0" dirty="0" err="1" smtClean="0"/>
              <a:t>mijenjati</a:t>
            </a:r>
            <a:r>
              <a:rPr lang="en-GB" baseline="0" dirty="0" smtClean="0"/>
              <a:t>/</a:t>
            </a:r>
            <a:r>
              <a:rPr lang="en-GB" baseline="0" dirty="0" err="1" smtClean="0"/>
              <a:t>dopunjavati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odnosno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staviti</a:t>
            </a:r>
            <a:r>
              <a:rPr lang="en-GB" baseline="0" dirty="0" smtClean="0"/>
              <a:t> van </a:t>
            </a:r>
            <a:r>
              <a:rPr lang="en-GB" baseline="0" dirty="0" err="1" smtClean="0"/>
              <a:t>snage</a:t>
            </a:r>
            <a:endParaRPr lang="en-GB" baseline="0" dirty="0" smtClean="0"/>
          </a:p>
          <a:p>
            <a:pPr rtl="0">
              <a:buFontTx/>
              <a:buChar char="-"/>
            </a:pPr>
            <a:r>
              <a:rPr lang="en-GB" baseline="0" dirty="0" smtClean="0"/>
              <a:t> </a:t>
            </a:r>
            <a:r>
              <a:rPr lang="en-GB" baseline="0" dirty="0" err="1" smtClean="0"/>
              <a:t>držite</a:t>
            </a:r>
            <a:r>
              <a:rPr lang="en-GB" baseline="0" dirty="0" smtClean="0"/>
              <a:t> u </a:t>
            </a:r>
            <a:r>
              <a:rPr lang="en-GB" baseline="0" dirty="0" err="1" smtClean="0"/>
              <a:t>mislima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naročito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ciljeve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programska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polazišta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 smtClean="0"/>
              <a:t> </a:t>
            </a:r>
            <a:r>
              <a:rPr lang="en-GB" dirty="0" err="1" smtClean="0"/>
              <a:t>po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donošenju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odluke</a:t>
            </a:r>
            <a:r>
              <a:rPr lang="en-GB" baseline="0" dirty="0" smtClean="0"/>
              <a:t> o </a:t>
            </a:r>
            <a:r>
              <a:rPr lang="en-GB" baseline="0" dirty="0" err="1" smtClean="0"/>
              <a:t>izradi</a:t>
            </a:r>
            <a:r>
              <a:rPr lang="en-GB" baseline="0" dirty="0" smtClean="0"/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nositelj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dostavlja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nadležnim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javnopravnim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tijelima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pozivom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daju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svoje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zahtjeve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obzirom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tiče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navedenog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ih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nešto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tiče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njihovoj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nadležnosti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30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roku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odredi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tom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odlukom</a:t>
            </a:r>
            <a:endParaRPr lang="en-GB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pozor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ne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pritom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postavljati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uvjete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kojima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 se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mijenjali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ciljevi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 (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treba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držati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umu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opći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imperativ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nediranja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u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spomenute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ciljeve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programska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polazišta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izradi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Skupivši sve zahtjeve za izradu i druge ulazne podatke, stručni izrađivač sastavlja nešto što se zove 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nacrt prijedloga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plana. Po čemu se nacrt prijedloga razlikuje od </a:t>
            </a:r>
            <a:r>
              <a:rPr lang="vi-VN" sz="12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prijedloga plana za javnu raspravu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Ni po čemu sadržajno – tek prestane biti nacrtom u momentu kad ga službeno utvrdi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načelnik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gradonačelnik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župan</a:t>
            </a:r>
            <a:r>
              <a:rPr lang="en-GB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odnosno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Vlada</a:t>
            </a:r>
            <a:r>
              <a:rPr lang="en-GB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BFC07-D7E8-48BA-995D-98A3AF117475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AD116D5C-5EE9-4F43-BF52-FB6F9AFC2245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A4B75267-5E13-4BD5-8EB1-7D27D36F3DF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73209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912B14-C792-432D-8CFC-12F646F1B7F2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7F13-C201-4507-B72F-4B11C348379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3772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36E94603-A64B-4481-9B20-8A95CBBBAEDA}" type="datetimeFigureOut">
              <a:rPr lang="hr-HR" smtClean="0"/>
              <a:pPr>
                <a:defRPr/>
              </a:pPr>
              <a:t>17.11.2020.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6BDA3E2A-6460-4F51-BC21-43514DCB28B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8" r:id="rId2"/>
    <p:sldLayoutId id="2147483955" r:id="rId3"/>
    <p:sldLayoutId id="2147483967" r:id="rId4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331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PROCEDURA DONOŠENJA</a:t>
            </a:r>
          </a:p>
          <a:p>
            <a:pPr algn="ctr">
              <a:defRPr/>
            </a:pPr>
            <a:r>
              <a:rPr lang="en-GB" sz="3600" b="1" dirty="0" smtClean="0">
                <a:solidFill>
                  <a:srgbClr val="FFCC66"/>
                </a:solidFill>
                <a:latin typeface="Bell Gothic Std Black" pitchFamily="34" charset="0"/>
              </a:rPr>
              <a:t>PROSTORNIH PLANOVA</a:t>
            </a:r>
            <a:endParaRPr lang="en-GB" sz="3600" b="1" dirty="0">
              <a:solidFill>
                <a:srgbClr val="FFCC66"/>
              </a:solidFill>
              <a:latin typeface="Bell Gothic Std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2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9219" name="Picture 3" descr="C:\faks\prostorno planiranje\javn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6679"/>
            <a:ext cx="9144000" cy="3581321"/>
          </a:xfrm>
          <a:prstGeom prst="rect">
            <a:avLst/>
          </a:prstGeom>
          <a:noFill/>
        </p:spPr>
      </p:pic>
      <p:sp>
        <p:nvSpPr>
          <p:cNvPr id="8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285720" y="200024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- NAČELO JAVNOSTI</a:t>
            </a: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- NAČELO OSTVARIVANJA I ZAŠTITE JAVNOG I POJEDINAČNOG INTERESA</a:t>
            </a:r>
          </a:p>
        </p:txBody>
      </p:sp>
    </p:spTree>
    <p:extLst>
      <p:ext uri="{BB962C8B-B14F-4D97-AF65-F5344CB8AC3E}">
        <p14:creationId xmlns:p14="http://schemas.microsoft.com/office/powerpoint/2010/main" xmlns="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PRAVO SUDJELOVANJA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157161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5400" dirty="0" smtClean="0">
                <a:latin typeface="Trebuchet MS" pitchFamily="34" charset="0"/>
              </a:rPr>
              <a:t>SVATKO!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12290" name="Picture 2" descr="C:\faks\prostorno planiranje\javna-javnoprav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43182"/>
            <a:ext cx="9144000" cy="46741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JAVNI UVID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Državni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plan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prostornog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razvoja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60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ostale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planove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30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izmjene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dopune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odnosno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stavljanje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izvan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snage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8-15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  <p:pic>
        <p:nvPicPr>
          <p:cNvPr id="11266" name="Picture 2" descr="C:\faks\prostorno planiranje\jav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5597"/>
            <a:ext cx="9144000" cy="4132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VNA RASPRAVA – </a:t>
            </a:r>
            <a:r>
              <a:rPr lang="en-GB" sz="20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JAVNO IZLAGANJE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00174"/>
            <a:ext cx="6929454" cy="464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693121"/>
            <a:ext cx="5000628" cy="316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440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IZVJEŠĆE O JAVNOJ RASPRAVI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314" name="Picture 2" descr="C:\faks\prostorno planiranje\izvjes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000" y="1500175"/>
            <a:ext cx="7992000" cy="53536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PONOVNA JAVNA RASPRAVA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4338" name="Picture 2" descr="C:\faks\prostorno planiranje\PONOV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7730"/>
            <a:ext cx="9144000" cy="4250270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8-15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dana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KONAČNI PRIJEDLOG PROSTORNOG PLANA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164305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NACRT KONAČNOG PRIJEDLOGA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32146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KONAČNI PRIJEDLOG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7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242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  VLADA                 (GRADO)NAČELNIK                   ŽUPAN</a:t>
            </a:r>
            <a:endParaRPr lang="hr-HR" sz="2000" dirty="0">
              <a:latin typeface="Trebuchet MS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357423" y="2071678"/>
            <a:ext cx="357195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29388" y="2071677"/>
            <a:ext cx="500066" cy="3571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5400000">
            <a:off x="4414865" y="2200296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28860" y="2786058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15658" y="3013838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929322" y="2857496"/>
            <a:ext cx="928694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 descr="C:\faks\prostorno planiranje\konacn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55"/>
            <a:ext cx="9144000" cy="2723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MIŠLJENJE ŽUPANIJSKOG ZAVODA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387" name="Picture 3" descr="C:\faks\prostorno planiranje\mislje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8" y="2214554"/>
            <a:ext cx="9138802" cy="364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SUGLASNOST MINISTARSTVA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7410" name="Picture 2" descr="C:\faks\prostorno planiranje\suglasno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5937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ODLUKA O DONOŠENJU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8434" name="Picture 2" descr="C:\faks\prostorno planiranje\ODLUKA-o-donosenj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9144000" cy="5095585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428596" y="1714488"/>
            <a:ext cx="692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državnu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razinu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“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Narodne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novine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”</a:t>
            </a:r>
          </a:p>
          <a:p>
            <a:pPr marL="457200" lvl="5" indent="-457200">
              <a:buFontTx/>
              <a:buChar char="-"/>
              <a:defRPr/>
            </a:pP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za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područnu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i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lokalnu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razinu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: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službeno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glasilo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jedinice</a:t>
            </a:r>
            <a:r>
              <a:rPr lang="en-GB" sz="1600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en-GB" sz="1600" dirty="0" err="1" smtClean="0">
                <a:solidFill>
                  <a:srgbClr val="0070C0"/>
                </a:solidFill>
                <a:latin typeface="Trebuchet MS" pitchFamily="34" charset="0"/>
              </a:rPr>
              <a:t>samouprave</a:t>
            </a:r>
            <a:endParaRPr lang="en-GB" sz="1600" dirty="0" smtClean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1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NICIRANJE IZRADE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3074" name="Picture 2" descr="C:\faks\prostorno planiranje\iniciran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56"/>
            <a:ext cx="9142357" cy="2714644"/>
          </a:xfrm>
          <a:prstGeom prst="rect">
            <a:avLst/>
          </a:prstGeom>
          <a:noFill/>
        </p:spPr>
      </p:pic>
      <p:sp>
        <p:nvSpPr>
          <p:cNvPr id="4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271462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5400" dirty="0" smtClean="0">
                <a:latin typeface="Trebuchet MS" pitchFamily="34" charset="0"/>
              </a:rPr>
              <a:t>SVATKO!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357158" y="1857364"/>
            <a:ext cx="8607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ZAKON </a:t>
            </a:r>
            <a:r>
              <a:rPr lang="en-GB" sz="2000" dirty="0">
                <a:latin typeface="Trebuchet MS" pitchFamily="34" charset="0"/>
              </a:rPr>
              <a:t>O PROSTORNOM </a:t>
            </a:r>
            <a:r>
              <a:rPr lang="en-GB" sz="2000" dirty="0" smtClean="0">
                <a:latin typeface="Trebuchet MS" pitchFamily="34" charset="0"/>
              </a:rPr>
              <a:t>UREĐENJU</a:t>
            </a:r>
            <a:endParaRPr lang="hr-HR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NOSITELJ IZRADE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357158" y="1643051"/>
            <a:ext cx="860733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>
              <a:defRPr/>
            </a:pPr>
            <a:endParaRPr lang="en-GB" sz="1600" dirty="0" smtClean="0">
              <a:latin typeface="Trebuchet MS" pitchFamily="34" charset="0"/>
            </a:endParaRPr>
          </a:p>
          <a:p>
            <a:pPr marL="0" lvl="5">
              <a:spcAft>
                <a:spcPts val="600"/>
              </a:spcAft>
              <a:defRPr/>
            </a:pPr>
            <a:r>
              <a:rPr lang="en-GB" sz="2000" dirty="0" smtClean="0">
                <a:latin typeface="Trebuchet MS" pitchFamily="34" charset="0"/>
              </a:rPr>
              <a:t>DONOŠENJE: 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POLITIČKA TIJELA (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Vlada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Sabor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skupštine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en-GB" sz="2000" dirty="0" err="1" smtClean="0">
                <a:solidFill>
                  <a:srgbClr val="0070C0"/>
                </a:solidFill>
                <a:latin typeface="Trebuchet MS" pitchFamily="34" charset="0"/>
              </a:rPr>
              <a:t>vijeća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)</a:t>
            </a:r>
          </a:p>
          <a:p>
            <a:pPr marL="0" lvl="5">
              <a:defRPr/>
            </a:pPr>
            <a:r>
              <a:rPr lang="en-GB" sz="2000" dirty="0" smtClean="0">
                <a:latin typeface="Trebuchet MS" pitchFamily="34" charset="0"/>
              </a:rPr>
              <a:t>IZRADA: </a:t>
            </a:r>
            <a:r>
              <a:rPr lang="en-GB" sz="2000" dirty="0" smtClean="0">
                <a:solidFill>
                  <a:srgbClr val="0070C0"/>
                </a:solidFill>
                <a:latin typeface="Trebuchet MS" pitchFamily="34" charset="0"/>
              </a:rPr>
              <a:t>STRUČNA UPRAVNA TIJELA</a:t>
            </a:r>
            <a:r>
              <a:rPr lang="en-GB" sz="2000" dirty="0" smtClean="0">
                <a:solidFill>
                  <a:srgbClr val="0070C0"/>
                </a:solidFill>
              </a:rPr>
              <a:t> → </a:t>
            </a:r>
            <a:r>
              <a:rPr lang="en-GB" sz="2000" dirty="0" smtClean="0"/>
              <a:t>NOSITELJ IZRADE</a:t>
            </a:r>
          </a:p>
          <a:p>
            <a:pPr marL="0" lvl="5">
              <a:defRPr/>
            </a:pPr>
            <a:r>
              <a:rPr lang="en-GB" sz="1600" dirty="0" smtClean="0">
                <a:latin typeface="Trebuchet MS" pitchFamily="34" charset="0"/>
              </a:rPr>
              <a:t> </a:t>
            </a:r>
            <a:endParaRPr lang="hr-HR" sz="2000" dirty="0">
              <a:latin typeface="Trebuchet MS" pitchFamily="34" charset="0"/>
            </a:endParaRPr>
          </a:p>
        </p:txBody>
      </p:sp>
      <p:pic>
        <p:nvPicPr>
          <p:cNvPr id="3" name="Picture 2" descr="C:\faks\prostorno planiranje\nositelj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24293"/>
            <a:ext cx="9144000" cy="2233707"/>
          </a:xfrm>
          <a:prstGeom prst="rect">
            <a:avLst/>
          </a:prstGeom>
          <a:noFill/>
        </p:spPr>
      </p:pic>
      <p:pic>
        <p:nvPicPr>
          <p:cNvPr id="1027" name="Picture 3" descr="C:\faks\prostorno planiranje\UPRAVNAtije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143248"/>
            <a:ext cx="9144000" cy="14055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STRUČNI IZRAĐIVAČ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050" name="Picture 2" descr="C:\faks\prostorno planiranje\IZRADJIV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4"/>
            <a:ext cx="9144000" cy="604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8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ODLUKA O IZRADI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098" name="Picture 2" descr="C:\faks\prostorno planiranje\odlu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00" y="1500175"/>
            <a:ext cx="8064000" cy="5354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ODNOS PROSTORNOG </a:t>
            </a:r>
            <a:r>
              <a:rPr lang="en-GB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PLANIRANJA</a:t>
            </a:r>
            <a:r>
              <a:rPr lang="hr-HR" sz="2800" i="1" dirty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 I URBANIZMA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123" name="Picture 3" descr="C:\faks\prostorno planiranje\odluka-primj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28"/>
            <a:ext cx="9144000" cy="7610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666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OBAVJEŠTAVANJE JAVNOSTI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8839231" cy="50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3273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ZAHTJEVI ZA IZRADU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7170" name="Picture 2" descr="C:\faks\prostorno planiranje\ZAHTJEV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000" y="1509312"/>
            <a:ext cx="6264000" cy="5348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87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395288" y="404813"/>
            <a:ext cx="8748712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r-HR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PR</a:t>
            </a:r>
            <a:r>
              <a:rPr lang="en-GB" sz="2800" i="1" dirty="0" smtClean="0">
                <a:solidFill>
                  <a:schemeClr val="bg2">
                    <a:lumMod val="90000"/>
                  </a:schemeClr>
                </a:solidFill>
                <a:latin typeface="Trebuchet MS" pitchFamily="34" charset="0"/>
              </a:rPr>
              <a:t>IJEDLOG PROSTORNOG PLANA</a:t>
            </a:r>
            <a:endParaRPr lang="hr-HR" sz="2000" i="1" dirty="0">
              <a:solidFill>
                <a:schemeClr val="bg2">
                  <a:lumMod val="90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8194" name="Picture 2" descr="C:\faks\prostorno planiranje\PRIJED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8681"/>
            <a:ext cx="9144001" cy="3089319"/>
          </a:xfrm>
          <a:prstGeom prst="rect">
            <a:avLst/>
          </a:prstGeom>
          <a:noFill/>
        </p:spPr>
      </p:pic>
      <p:sp>
        <p:nvSpPr>
          <p:cNvPr id="5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1643051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NACRT PRIJEDLOGA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6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3214686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PRIJEDLOG</a:t>
            </a:r>
            <a:endParaRPr lang="hr-HR" sz="2000" dirty="0">
              <a:latin typeface="Trebuchet MS" pitchFamily="34" charset="0"/>
            </a:endParaRPr>
          </a:p>
        </p:txBody>
      </p:sp>
      <p:sp>
        <p:nvSpPr>
          <p:cNvPr id="7" name="Pravokutnik 2">
            <a:extLst>
              <a:ext uri="{FF2B5EF4-FFF2-40B4-BE49-F238E27FC236}">
                <a16:creationId xmlns:a16="http://schemas.microsoft.com/office/drawing/2014/main" xmlns="" id="{FDA4C35B-6275-4AAC-B014-8AFF2149EF89}"/>
              </a:ext>
            </a:extLst>
          </p:cNvPr>
          <p:cNvSpPr/>
          <p:nvPr/>
        </p:nvSpPr>
        <p:spPr>
          <a:xfrm>
            <a:off x="0" y="242886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5" algn="ctr">
              <a:defRPr/>
            </a:pPr>
            <a:r>
              <a:rPr lang="en-GB" sz="2000" dirty="0" smtClean="0">
                <a:latin typeface="Trebuchet MS" pitchFamily="34" charset="0"/>
              </a:rPr>
              <a:t>  VLADA                 (GRADO)NAČELNIK                   ŽUPAN</a:t>
            </a:r>
            <a:endParaRPr lang="hr-HR" sz="2000" dirty="0">
              <a:latin typeface="Trebuchet MS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2428864" y="2000240"/>
            <a:ext cx="928691" cy="500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86448" y="2000242"/>
            <a:ext cx="1071569" cy="571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5" idx="2"/>
          </p:cNvCxnSpPr>
          <p:nvPr/>
        </p:nvCxnSpPr>
        <p:spPr>
          <a:xfrm rot="5400000">
            <a:off x="4414865" y="2200296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428860" y="2786058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4415658" y="3013838"/>
            <a:ext cx="31427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0800000" flipV="1">
            <a:off x="5357818" y="2857496"/>
            <a:ext cx="150019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699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i="1" dirty="0" smtClean="0">
            <a:solidFill>
              <a:schemeClr val="bg1">
                <a:lumMod val="50000"/>
              </a:schemeClr>
            </a:solidFill>
            <a:latin typeface="Trebuchet MS" panose="020B0603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31215</TotalTime>
  <Words>997</Words>
  <Application>Microsoft Office PowerPoint</Application>
  <PresentationFormat>On-screen Show (4:3)</PresentationFormat>
  <Paragraphs>96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GFOS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PERSPEKTIVE OBNOVE GATORA KAO ELEMENTA BARANJSKOG KULTURNOG KRAJOLIKA</dc:title>
  <dc:creator>sanja</dc:creator>
  <cp:lastModifiedBy>icingel</cp:lastModifiedBy>
  <cp:revision>774</cp:revision>
  <cp:lastPrinted>2012-11-11T11:25:20Z</cp:lastPrinted>
  <dcterms:created xsi:type="dcterms:W3CDTF">2012-09-27T09:03:07Z</dcterms:created>
  <dcterms:modified xsi:type="dcterms:W3CDTF">2020-11-17T13:33:25Z</dcterms:modified>
</cp:coreProperties>
</file>