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5" autoAdjust="0"/>
    <p:restoredTop sz="94627" autoAdjust="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fos.unios.hr/download/zahtjev-za-tematsko-pretrazivanje.docx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161.53.208.100/lb04/search.html" TargetMode="External"/><Relationship Id="rId4" Type="http://schemas.openxmlformats.org/officeDocument/2006/relationships/hyperlink" Target="http://www.gfos.unios.hr/knjiznica/literatur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fos.unios.hr/app/storage/protected/pravilnik-o-zavrsnim-i-diplomskim-2015-procisceni-tekst-08042015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fzg.unizg.hr/default.aspx?id=7012" TargetMode="External"/><Relationship Id="rId5" Type="http://schemas.openxmlformats.org/officeDocument/2006/relationships/hyperlink" Target="http://www.gfos.unios.hr/app/storage/protected/pravopisne-upute-za-studente.pdf" TargetMode="External"/><Relationship Id="rId4" Type="http://schemas.openxmlformats.org/officeDocument/2006/relationships/hyperlink" Target="http://www.gfos.unios.hr/download/izrada-diplomskog-rada-organizacija-i-tehnologija-gradenja.do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09600" y="2514600"/>
            <a:ext cx="7772400" cy="1470025"/>
          </a:xfrm>
        </p:spPr>
        <p:txBody>
          <a:bodyPr>
            <a:noAutofit/>
          </a:bodyPr>
          <a:lstStyle/>
          <a:p>
            <a:r>
              <a:rPr lang="hr-HR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Knjižnica Građevinskog fakulteta Osijek</a:t>
            </a:r>
            <a:endParaRPr lang="hr-HR" sz="4800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pic>
        <p:nvPicPr>
          <p:cNvPr id="1029" name="Picture 5" descr="C:\Users\knjiga\Desktop\gfos_h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798" y="1"/>
            <a:ext cx="1600201" cy="16002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81000" y="3810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0.7 Knjižnica</a:t>
            </a:r>
          </a:p>
          <a:p>
            <a:r>
              <a:rPr lang="hr-H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Radno vrijeme: </a:t>
            </a:r>
            <a:r>
              <a:rPr lang="hr-H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7:30 – 18:30</a:t>
            </a:r>
            <a:endParaRPr lang="hr-HR" sz="2400" b="1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Knjižnica</a:t>
            </a:r>
            <a:endParaRPr lang="hr-HR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4038600" cy="4525963"/>
          </a:xfrm>
        </p:spPr>
        <p:txBody>
          <a:bodyPr>
            <a:normAutofit/>
          </a:bodyPr>
          <a:lstStyle/>
          <a:p>
            <a:endParaRPr lang="hr-HR" sz="3200" dirty="0" smtClean="0"/>
          </a:p>
          <a:p>
            <a:pPr>
              <a:buNone/>
            </a:pPr>
            <a:r>
              <a:rPr lang="hr-H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nabavlja</a:t>
            </a:r>
          </a:p>
          <a:p>
            <a:pPr>
              <a:buNone/>
            </a:pPr>
            <a:r>
              <a:rPr lang="hr-H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č</a:t>
            </a:r>
            <a:r>
              <a:rPr lang="hr-H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uva</a:t>
            </a:r>
          </a:p>
          <a:p>
            <a:pPr>
              <a:buNone/>
            </a:pPr>
            <a:r>
              <a:rPr lang="hr-H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obrađuje                </a:t>
            </a:r>
            <a:endParaRPr lang="hr-HR" sz="3200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  <a:p>
            <a:pPr>
              <a:buNone/>
            </a:pPr>
            <a:r>
              <a:rPr lang="hr-H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posuđuje </a:t>
            </a:r>
            <a:endParaRPr lang="hr-HR" sz="3200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domaću</a:t>
            </a:r>
            <a:r>
              <a:rPr lang="hr-H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literaturu</a:t>
            </a:r>
          </a:p>
          <a:p>
            <a:pPr>
              <a:buNone/>
            </a:pPr>
            <a:r>
              <a:rPr lang="hr-H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stranu</a:t>
            </a:r>
            <a:r>
              <a:rPr lang="hr-H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literaturu</a:t>
            </a:r>
          </a:p>
          <a:p>
            <a:pPr>
              <a:buNone/>
            </a:pPr>
            <a:r>
              <a:rPr lang="hr-H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referentnu</a:t>
            </a:r>
            <a:r>
              <a:rPr lang="hr-H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zbirku</a:t>
            </a:r>
          </a:p>
          <a:p>
            <a:pPr>
              <a:buNone/>
            </a:pPr>
            <a:r>
              <a:rPr lang="hr-H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magistarske</a:t>
            </a:r>
            <a:r>
              <a:rPr lang="hr-H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i </a:t>
            </a:r>
            <a:r>
              <a:rPr lang="hr-H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doktorske </a:t>
            </a:r>
            <a:r>
              <a:rPr lang="hr-H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radove</a:t>
            </a:r>
          </a:p>
          <a:p>
            <a:pPr>
              <a:buNone/>
            </a:pPr>
            <a:r>
              <a:rPr lang="hr-H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d</a:t>
            </a:r>
            <a:r>
              <a:rPr lang="hr-H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omaći i strani </a:t>
            </a:r>
            <a:r>
              <a:rPr lang="hr-H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stručni časopisi</a:t>
            </a:r>
            <a:endParaRPr lang="hr-HR" sz="3200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pic>
        <p:nvPicPr>
          <p:cNvPr id="5122" name="Picture 2" descr="C:\Users\knjiga\Desktop\right-arrow-icon-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286000"/>
            <a:ext cx="2074862" cy="2074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1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mageedit_6_266793474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2286000"/>
            <a:ext cx="2438400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Posudba</a:t>
            </a:r>
            <a:endParaRPr lang="hr-HR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b</a:t>
            </a:r>
            <a:r>
              <a:rPr lang="hr-H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esplatan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upis </a:t>
            </a:r>
            <a:r>
              <a:rPr lang="hr-H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svake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akademske godine</a:t>
            </a:r>
          </a:p>
          <a:p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n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ajviše </a:t>
            </a:r>
            <a:r>
              <a:rPr lang="hr-H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3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knjige</a:t>
            </a:r>
          </a:p>
          <a:p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n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ajduže </a:t>
            </a:r>
            <a:r>
              <a:rPr lang="hr-H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45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dana</a:t>
            </a:r>
          </a:p>
          <a:p>
            <a:r>
              <a:rPr lang="hr-H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č</a:t>
            </a:r>
            <a:r>
              <a:rPr lang="hr-H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itaonica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sym typeface="Wingdings" pitchFamily="2" charset="2"/>
              </a:rPr>
              <a:t></a:t>
            </a:r>
          </a:p>
          <a:p>
            <a:pPr>
              <a:buNone/>
            </a:pP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sym typeface="Wingdings" pitchFamily="2" charset="2"/>
              </a:rPr>
              <a:t>    referentna zbirka i </a:t>
            </a:r>
          </a:p>
          <a:p>
            <a:pPr>
              <a:buNone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sym typeface="Wingdings" pitchFamily="2" charset="2"/>
              </a:rPr>
              <a:t> 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sym typeface="Wingdings" pitchFamily="2" charset="2"/>
              </a:rPr>
              <a:t>   časopisi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098" name="Picture 2" descr="C:\Users\knjiga\Desktop\imageedit_2_496655284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429000"/>
            <a:ext cx="31242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Usluge</a:t>
            </a:r>
            <a:endParaRPr lang="hr-HR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2999"/>
          </a:xfrm>
        </p:spPr>
        <p:txBody>
          <a:bodyPr>
            <a:normAutofit lnSpcReduction="10000"/>
          </a:bodyPr>
          <a:lstStyle/>
          <a:p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t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ematsko pretraživanje literature :</a:t>
            </a:r>
          </a:p>
          <a:p>
            <a:pPr lvl="1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s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eminari</a:t>
            </a:r>
          </a:p>
          <a:p>
            <a:pPr lvl="1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z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avršni</a:t>
            </a:r>
          </a:p>
          <a:p>
            <a:pPr lvl="1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d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iplomski radovi</a:t>
            </a:r>
          </a:p>
          <a:p>
            <a:pPr lvl="1">
              <a:buNone/>
            </a:pPr>
            <a:r>
              <a:rPr lang="hr-HR" sz="32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hlinkClick r:id="rId3"/>
              </a:rPr>
              <a:t>Zahtjev za tematskim pretraživanjem</a:t>
            </a:r>
            <a:endParaRPr lang="hr-HR" sz="32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  <a:p>
            <a:pPr marL="342900" lvl="5" indent="-342900">
              <a:buNone/>
            </a:pPr>
            <a:endParaRPr lang="hr-HR" u="sng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  <a:p>
            <a:pPr marL="342900" lvl="5" indent="-342900">
              <a:buNone/>
            </a:pPr>
            <a:r>
              <a:rPr lang="hr-H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                                    ...ili </a:t>
            </a:r>
            <a:r>
              <a:rPr lang="hr-H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hlinkClick r:id="rId4"/>
              </a:rPr>
              <a:t>online</a:t>
            </a:r>
            <a:endParaRPr lang="hr-HR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  <a:p>
            <a:pPr>
              <a:buNone/>
            </a:pPr>
            <a:endParaRPr lang="hr-HR" sz="2400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  <a:p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edukacije za pretraživanje 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hlinkClick r:id="rId5"/>
              </a:rPr>
              <a:t>GFOS kataloga 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i baza podataka</a:t>
            </a:r>
          </a:p>
          <a:p>
            <a:pPr>
              <a:buNone/>
            </a:pPr>
            <a:endParaRPr lang="hr-HR" sz="2400" dirty="0" smtClean="0">
              <a:latin typeface="Candara" pitchFamily="34" charset="0"/>
            </a:endParaRPr>
          </a:p>
          <a:p>
            <a:endParaRPr lang="hr-HR" dirty="0" smtClean="0">
              <a:latin typeface="Candara" pitchFamily="34" charset="0"/>
            </a:endParaRPr>
          </a:p>
          <a:p>
            <a:pPr lvl="5"/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7000"/>
            <a:lum/>
          </a:blip>
          <a:srcRect/>
          <a:stretch>
            <a:fillRect t="1000" r="2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Korisni linkovi</a:t>
            </a:r>
            <a:endParaRPr lang="hr-HR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r-HR" dirty="0" smtClean="0">
                <a:latin typeface="Candara" pitchFamily="34" charset="0"/>
                <a:hlinkClick r:id="rId3"/>
              </a:rPr>
              <a:t>Pravilnik </a:t>
            </a:r>
            <a:r>
              <a:rPr lang="hr-HR" dirty="0">
                <a:latin typeface="Candara" pitchFamily="34" charset="0"/>
                <a:hlinkClick r:id="rId3"/>
              </a:rPr>
              <a:t>o završnim i diplomskim </a:t>
            </a:r>
            <a:r>
              <a:rPr lang="hr-HR" dirty="0" smtClean="0">
                <a:latin typeface="Candara" pitchFamily="34" charset="0"/>
                <a:hlinkClick r:id="rId3"/>
              </a:rPr>
              <a:t>radovima</a:t>
            </a:r>
            <a:endParaRPr lang="hr-HR" dirty="0" smtClean="0">
              <a:latin typeface="Candara" pitchFamily="34" charset="0"/>
            </a:endParaRPr>
          </a:p>
          <a:p>
            <a:pPr>
              <a:buNone/>
            </a:pPr>
            <a:r>
              <a:rPr lang="hr-HR" dirty="0">
                <a:latin typeface="Candara" pitchFamily="34" charset="0"/>
                <a:hlinkClick r:id="rId4"/>
              </a:rPr>
              <a:t>Izrada diplomskog rada - Organizacija i tehnologija </a:t>
            </a:r>
            <a:r>
              <a:rPr lang="hr-HR" dirty="0" smtClean="0">
                <a:latin typeface="Candara" pitchFamily="34" charset="0"/>
                <a:hlinkClick r:id="rId4"/>
              </a:rPr>
              <a:t>građenja</a:t>
            </a:r>
            <a:endParaRPr lang="hr-HR" dirty="0" smtClean="0">
              <a:latin typeface="Candara" pitchFamily="34" charset="0"/>
            </a:endParaRPr>
          </a:p>
          <a:p>
            <a:pPr>
              <a:buNone/>
            </a:pPr>
            <a:r>
              <a:rPr lang="hr-HR" u="sng" dirty="0" smtClean="0">
                <a:latin typeface="Candara" pitchFamily="34" charset="0"/>
                <a:hlinkClick r:id="rId5"/>
              </a:rPr>
              <a:t>Pravopisne </a:t>
            </a:r>
            <a:r>
              <a:rPr lang="hr-HR" u="sng" dirty="0">
                <a:latin typeface="Candara" pitchFamily="34" charset="0"/>
                <a:hlinkClick r:id="rId5"/>
              </a:rPr>
              <a:t>upute za </a:t>
            </a:r>
            <a:r>
              <a:rPr lang="hr-HR" u="sng" dirty="0" smtClean="0">
                <a:latin typeface="Candara" pitchFamily="34" charset="0"/>
                <a:hlinkClick r:id="rId5"/>
              </a:rPr>
              <a:t>studente</a:t>
            </a:r>
            <a:endParaRPr lang="hr-HR" u="sng" dirty="0" smtClean="0">
              <a:latin typeface="Candara" pitchFamily="34" charset="0"/>
            </a:endParaRPr>
          </a:p>
          <a:p>
            <a:pPr>
              <a:buNone/>
            </a:pPr>
            <a:r>
              <a:rPr lang="hr-HR" smtClean="0">
                <a:latin typeface="Candara" pitchFamily="34" charset="0"/>
                <a:hlinkClick r:id="rId6"/>
              </a:rPr>
              <a:t>Upute za citiranje literature</a:t>
            </a:r>
            <a:endParaRPr lang="hr-HR" dirty="0" smtClean="0">
              <a:latin typeface="Candara" pitchFamily="34" charset="0"/>
            </a:endParaRPr>
          </a:p>
          <a:p>
            <a:pPr>
              <a:buNone/>
            </a:pPr>
            <a:endParaRPr lang="hr-HR" dirty="0">
              <a:latin typeface="Candara" pitchFamily="34" charset="0"/>
            </a:endParaRPr>
          </a:p>
        </p:txBody>
      </p:sp>
      <p:pic>
        <p:nvPicPr>
          <p:cNvPr id="3075" name="Picture 3" descr="C:\Users\knjiga\Desktop\knowledge-1hhh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912147"/>
            <a:ext cx="3429000" cy="2945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101</Words>
  <Application>Microsoft Office PowerPoint</Application>
  <PresentationFormat>Prikaz na zaslonu (4:3)</PresentationFormat>
  <Paragraphs>37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6" baseType="lpstr">
      <vt:lpstr>Office Theme</vt:lpstr>
      <vt:lpstr>Knjižnica Građevinskog fakulteta Osijek</vt:lpstr>
      <vt:lpstr>Knjižnica</vt:lpstr>
      <vt:lpstr>Posudba</vt:lpstr>
      <vt:lpstr>Usluge</vt:lpstr>
      <vt:lpstr>Korisni linkovi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knjiga</dc:creator>
  <cp:lastModifiedBy>knjiznica</cp:lastModifiedBy>
  <cp:revision>37</cp:revision>
  <dcterms:created xsi:type="dcterms:W3CDTF">2006-08-16T00:00:00Z</dcterms:created>
  <dcterms:modified xsi:type="dcterms:W3CDTF">2016-12-28T06:51:38Z</dcterms:modified>
</cp:coreProperties>
</file>