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71" r:id="rId24"/>
    <p:sldId id="280" r:id="rId25"/>
    <p:sldId id="281" r:id="rId26"/>
    <p:sldId id="282" r:id="rId27"/>
    <p:sldId id="283" r:id="rId28"/>
    <p:sldId id="285" r:id="rId29"/>
    <p:sldId id="286" r:id="rId30"/>
    <p:sldId id="284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E8B46CC-E6F2-4C80-AC82-6B7B9206E3C4}">
          <p14:sldIdLst>
            <p14:sldId id="256"/>
            <p14:sldId id="257"/>
            <p14:sldId id="258"/>
            <p14:sldId id="259"/>
            <p14:sldId id="260"/>
            <p14:sldId id="261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71"/>
            <p14:sldId id="280"/>
            <p14:sldId id="281"/>
            <p14:sldId id="282"/>
            <p14:sldId id="283"/>
            <p14:sldId id="285"/>
            <p14:sldId id="286"/>
            <p14:sldId id="284"/>
            <p14:sldId id="287"/>
            <p14:sldId id="288"/>
            <p14:sldId id="289"/>
            <p14:sldId id="290"/>
            <p14:sldId id="291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MARA" initials="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57DD23-5607-40E8-941B-6ECA1DD33B6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770FA94-6661-4018-AD21-524164ACF419}">
      <dgm:prSet phldrT="[Text]" custT="1"/>
      <dgm:spPr/>
      <dgm:t>
        <a:bodyPr/>
        <a:lstStyle/>
        <a:p>
          <a:r>
            <a:rPr lang="hr-HR" sz="1400" b="1" u="sng" dirty="0" smtClean="0"/>
            <a:t>The material </a:t>
          </a:r>
          <a:r>
            <a:rPr lang="hr-HR" sz="1400" dirty="0" smtClean="0"/>
            <a:t>(traditional building)</a:t>
          </a:r>
          <a:endParaRPr lang="hr-HR" sz="1400" dirty="0"/>
        </a:p>
      </dgm:t>
    </dgm:pt>
    <dgm:pt modelId="{3482DF08-B301-4A99-9BA9-D4769ED9DB92}" type="parTrans" cxnId="{530B9F69-90A7-490E-81CF-0FAC86E89CCE}">
      <dgm:prSet/>
      <dgm:spPr/>
      <dgm:t>
        <a:bodyPr/>
        <a:lstStyle/>
        <a:p>
          <a:endParaRPr lang="hr-HR"/>
        </a:p>
      </dgm:t>
    </dgm:pt>
    <dgm:pt modelId="{7E3253B7-7896-4516-89D2-5DBEAAE81594}" type="sibTrans" cxnId="{530B9F69-90A7-490E-81CF-0FAC86E89CCE}">
      <dgm:prSet/>
      <dgm:spPr/>
      <dgm:t>
        <a:bodyPr/>
        <a:lstStyle/>
        <a:p>
          <a:endParaRPr lang="hr-HR"/>
        </a:p>
      </dgm:t>
    </dgm:pt>
    <dgm:pt modelId="{0C978364-31E8-469F-BB9E-D9A56CE2A411}">
      <dgm:prSet phldrT="[Text]" custT="1"/>
      <dgm:spPr/>
      <dgm:t>
        <a:bodyPr/>
        <a:lstStyle/>
        <a:p>
          <a:r>
            <a:rPr lang="hr-HR" sz="1400" dirty="0" smtClean="0"/>
            <a:t>ecological</a:t>
          </a:r>
          <a:endParaRPr lang="hr-HR" sz="1400" dirty="0"/>
        </a:p>
      </dgm:t>
    </dgm:pt>
    <dgm:pt modelId="{AA86200D-63C5-4A19-B5C7-F400039CD0D2}" type="parTrans" cxnId="{1358274D-1E01-4FE8-8FD2-23DE4CCECEAF}">
      <dgm:prSet/>
      <dgm:spPr/>
      <dgm:t>
        <a:bodyPr/>
        <a:lstStyle/>
        <a:p>
          <a:endParaRPr lang="hr-HR"/>
        </a:p>
      </dgm:t>
    </dgm:pt>
    <dgm:pt modelId="{88A30E3B-AC0A-46D5-B55C-574576051AAC}" type="sibTrans" cxnId="{1358274D-1E01-4FE8-8FD2-23DE4CCECEAF}">
      <dgm:prSet/>
      <dgm:spPr/>
      <dgm:t>
        <a:bodyPr/>
        <a:lstStyle/>
        <a:p>
          <a:endParaRPr lang="hr-HR"/>
        </a:p>
      </dgm:t>
    </dgm:pt>
    <dgm:pt modelId="{FE6FF9AD-DBB3-4775-8DEA-D702D98B583D}">
      <dgm:prSet phldrT="[Text]" custT="1"/>
      <dgm:spPr/>
      <dgm:t>
        <a:bodyPr/>
        <a:lstStyle/>
        <a:p>
          <a:r>
            <a:rPr lang="hr-HR" sz="1400" dirty="0" smtClean="0"/>
            <a:t>Karst area (Adriatic zone</a:t>
          </a:r>
          <a:r>
            <a:rPr lang="hr-HR" sz="1300" dirty="0" smtClean="0"/>
            <a:t>)</a:t>
          </a:r>
          <a:endParaRPr lang="hr-HR" sz="1300" dirty="0"/>
        </a:p>
      </dgm:t>
    </dgm:pt>
    <dgm:pt modelId="{3A2F4470-6805-4770-B6B8-1BE4962A217C}" type="parTrans" cxnId="{573BA889-7C8E-4AFE-B332-D9E7B65DDEC6}">
      <dgm:prSet/>
      <dgm:spPr/>
      <dgm:t>
        <a:bodyPr/>
        <a:lstStyle/>
        <a:p>
          <a:endParaRPr lang="hr-HR"/>
        </a:p>
      </dgm:t>
    </dgm:pt>
    <dgm:pt modelId="{73F56556-3441-4F25-AADD-ECE5188F52CE}" type="sibTrans" cxnId="{573BA889-7C8E-4AFE-B332-D9E7B65DDEC6}">
      <dgm:prSet/>
      <dgm:spPr/>
      <dgm:t>
        <a:bodyPr/>
        <a:lstStyle/>
        <a:p>
          <a:endParaRPr lang="hr-HR"/>
        </a:p>
      </dgm:t>
    </dgm:pt>
    <dgm:pt modelId="{C46947C7-2767-4223-8940-DD46D603C24E}">
      <dgm:prSet phldrT="[Text]" custT="1"/>
      <dgm:spPr/>
      <dgm:t>
        <a:bodyPr/>
        <a:lstStyle/>
        <a:p>
          <a:r>
            <a:rPr lang="hr-HR" sz="1400" dirty="0" smtClean="0"/>
            <a:t>The region of Lika ,Kordun...</a:t>
          </a:r>
          <a:endParaRPr lang="hr-HR" sz="1400" dirty="0"/>
        </a:p>
      </dgm:t>
    </dgm:pt>
    <dgm:pt modelId="{ED9EFE2E-3E9C-4BCD-997E-CA2E22E3B101}" type="parTrans" cxnId="{AE97DB5E-9026-4C96-B19C-E23B950B1C05}">
      <dgm:prSet/>
      <dgm:spPr/>
      <dgm:t>
        <a:bodyPr/>
        <a:lstStyle/>
        <a:p>
          <a:endParaRPr lang="hr-HR"/>
        </a:p>
      </dgm:t>
    </dgm:pt>
    <dgm:pt modelId="{0DB3BAD6-82EC-4D76-8960-5B58EA652C78}" type="sibTrans" cxnId="{AE97DB5E-9026-4C96-B19C-E23B950B1C05}">
      <dgm:prSet/>
      <dgm:spPr/>
      <dgm:t>
        <a:bodyPr/>
        <a:lstStyle/>
        <a:p>
          <a:endParaRPr lang="hr-HR"/>
        </a:p>
      </dgm:t>
    </dgm:pt>
    <dgm:pt modelId="{26A04144-84E1-4650-A6D2-67340DBD7ACC}">
      <dgm:prSet phldrT="[Text]" custT="1"/>
      <dgm:spPr/>
      <dgm:t>
        <a:bodyPr/>
        <a:lstStyle/>
        <a:p>
          <a:r>
            <a:rPr lang="hr-HR" sz="1400" dirty="0" smtClean="0"/>
            <a:t>Slavonija</a:t>
          </a:r>
          <a:endParaRPr lang="hr-HR" sz="1400" dirty="0"/>
        </a:p>
      </dgm:t>
    </dgm:pt>
    <dgm:pt modelId="{289D2846-F9E2-4271-A510-12B60F90FA6F}" type="parTrans" cxnId="{64B11A9E-90D7-4EED-9EEF-E5DD6D884BC5}">
      <dgm:prSet/>
      <dgm:spPr/>
      <dgm:t>
        <a:bodyPr/>
        <a:lstStyle/>
        <a:p>
          <a:endParaRPr lang="hr-HR"/>
        </a:p>
      </dgm:t>
    </dgm:pt>
    <dgm:pt modelId="{E5DF61EF-00AC-48A1-9950-E1427EA58023}" type="sibTrans" cxnId="{64B11A9E-90D7-4EED-9EEF-E5DD6D884BC5}">
      <dgm:prSet/>
      <dgm:spPr/>
      <dgm:t>
        <a:bodyPr/>
        <a:lstStyle/>
        <a:p>
          <a:endParaRPr lang="hr-HR"/>
        </a:p>
      </dgm:t>
    </dgm:pt>
    <dgm:pt modelId="{54D2F75F-6E20-454D-B0D5-75140EEB6EA2}">
      <dgm:prSet phldrT="[Text]" custT="1"/>
      <dgm:spPr/>
      <dgm:t>
        <a:bodyPr/>
        <a:lstStyle/>
        <a:p>
          <a:r>
            <a:rPr lang="hr-HR" sz="1400" dirty="0" smtClean="0"/>
            <a:t>Baranja</a:t>
          </a:r>
          <a:endParaRPr lang="hr-HR" sz="1400" dirty="0"/>
        </a:p>
      </dgm:t>
    </dgm:pt>
    <dgm:pt modelId="{909A4C8A-898E-45F5-910F-F61E0F5129C2}" type="parTrans" cxnId="{C8C7FE93-DC1C-4B11-A7CB-E299F4A07A85}">
      <dgm:prSet/>
      <dgm:spPr/>
      <dgm:t>
        <a:bodyPr/>
        <a:lstStyle/>
        <a:p>
          <a:endParaRPr lang="hr-HR"/>
        </a:p>
      </dgm:t>
    </dgm:pt>
    <dgm:pt modelId="{26ABCB54-5C15-4483-858F-61C7A5EF2EAE}" type="sibTrans" cxnId="{C8C7FE93-DC1C-4B11-A7CB-E299F4A07A85}">
      <dgm:prSet/>
      <dgm:spPr/>
      <dgm:t>
        <a:bodyPr/>
        <a:lstStyle/>
        <a:p>
          <a:endParaRPr lang="hr-HR"/>
        </a:p>
      </dgm:t>
    </dgm:pt>
    <dgm:pt modelId="{884E2707-5007-4493-ADDE-9FBFC038D004}" type="pres">
      <dgm:prSet presAssocID="{B757DD23-5607-40E8-941B-6ECA1DD33B6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3CAA8B7-582A-4012-8D6C-02245E2BD454}" type="pres">
      <dgm:prSet presAssocID="{3770FA94-6661-4018-AD21-524164ACF419}" presName="node" presStyleLbl="node1" presStyleIdx="0" presStyleCnt="6" custScaleX="183773" custScaleY="201071" custRadScaleRad="136795" custRadScaleInc="31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E3F04E4-AC13-43C3-BA22-202DDECD072A}" type="pres">
      <dgm:prSet presAssocID="{7E3253B7-7896-4516-89D2-5DBEAAE81594}" presName="sibTrans" presStyleLbl="sibTrans2D1" presStyleIdx="0" presStyleCnt="6"/>
      <dgm:spPr/>
      <dgm:t>
        <a:bodyPr/>
        <a:lstStyle/>
        <a:p>
          <a:endParaRPr lang="hr-HR"/>
        </a:p>
      </dgm:t>
    </dgm:pt>
    <dgm:pt modelId="{82DFAB9F-61A8-43BC-A267-94F7BF5A03CA}" type="pres">
      <dgm:prSet presAssocID="{7E3253B7-7896-4516-89D2-5DBEAAE81594}" presName="connectorText" presStyleLbl="sibTrans2D1" presStyleIdx="0" presStyleCnt="6"/>
      <dgm:spPr/>
      <dgm:t>
        <a:bodyPr/>
        <a:lstStyle/>
        <a:p>
          <a:endParaRPr lang="hr-HR"/>
        </a:p>
      </dgm:t>
    </dgm:pt>
    <dgm:pt modelId="{979D0837-AC39-4675-9D93-EF55B2166056}" type="pres">
      <dgm:prSet presAssocID="{0C978364-31E8-469F-BB9E-D9A56CE2A411}" presName="node" presStyleLbl="node1" presStyleIdx="1" presStyleCnt="6" custScaleX="170236" custRadScaleRad="100302" custRadScaleInc="4414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7A56E44-2409-441E-891B-AFD26E604440}" type="pres">
      <dgm:prSet presAssocID="{88A30E3B-AC0A-46D5-B55C-574576051AAC}" presName="sibTrans" presStyleLbl="sibTrans2D1" presStyleIdx="1" presStyleCnt="6"/>
      <dgm:spPr/>
      <dgm:t>
        <a:bodyPr/>
        <a:lstStyle/>
        <a:p>
          <a:endParaRPr lang="hr-HR"/>
        </a:p>
      </dgm:t>
    </dgm:pt>
    <dgm:pt modelId="{F1D3AF98-6ABD-4080-9B50-4EE5106103AE}" type="pres">
      <dgm:prSet presAssocID="{88A30E3B-AC0A-46D5-B55C-574576051AAC}" presName="connectorText" presStyleLbl="sibTrans2D1" presStyleIdx="1" presStyleCnt="6"/>
      <dgm:spPr/>
      <dgm:t>
        <a:bodyPr/>
        <a:lstStyle/>
        <a:p>
          <a:endParaRPr lang="hr-HR"/>
        </a:p>
      </dgm:t>
    </dgm:pt>
    <dgm:pt modelId="{D78D07C5-E549-4DB6-AFBC-B94398549AC8}" type="pres">
      <dgm:prSet presAssocID="{FE6FF9AD-DBB3-4775-8DEA-D702D98B583D}" presName="node" presStyleLbl="node1" presStyleIdx="2" presStyleCnt="6" custScaleX="193972" custRadScaleRad="104808" custRadScaleInc="-2133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9E0C8E6-E30E-4047-BC1F-0EA9DE824C90}" type="pres">
      <dgm:prSet presAssocID="{73F56556-3441-4F25-AADD-ECE5188F52CE}" presName="sibTrans" presStyleLbl="sibTrans2D1" presStyleIdx="2" presStyleCnt="6"/>
      <dgm:spPr/>
      <dgm:t>
        <a:bodyPr/>
        <a:lstStyle/>
        <a:p>
          <a:endParaRPr lang="hr-HR"/>
        </a:p>
      </dgm:t>
    </dgm:pt>
    <dgm:pt modelId="{7DB6550E-1DA6-40E2-8973-D9C68E02AF2C}" type="pres">
      <dgm:prSet presAssocID="{73F56556-3441-4F25-AADD-ECE5188F52CE}" presName="connectorText" presStyleLbl="sibTrans2D1" presStyleIdx="2" presStyleCnt="6"/>
      <dgm:spPr/>
      <dgm:t>
        <a:bodyPr/>
        <a:lstStyle/>
        <a:p>
          <a:endParaRPr lang="hr-HR"/>
        </a:p>
      </dgm:t>
    </dgm:pt>
    <dgm:pt modelId="{0A170F7B-773B-402C-85A7-CE56457F8AC0}" type="pres">
      <dgm:prSet presAssocID="{C46947C7-2767-4223-8940-DD46D603C24E}" presName="node" presStyleLbl="node1" presStyleIdx="3" presStyleCnt="6" custScaleY="20252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977B59-9B4A-4EF2-B6B9-E476280FF02D}" type="pres">
      <dgm:prSet presAssocID="{0DB3BAD6-82EC-4D76-8960-5B58EA652C78}" presName="sibTrans" presStyleLbl="sibTrans2D1" presStyleIdx="3" presStyleCnt="6"/>
      <dgm:spPr/>
      <dgm:t>
        <a:bodyPr/>
        <a:lstStyle/>
        <a:p>
          <a:endParaRPr lang="hr-HR"/>
        </a:p>
      </dgm:t>
    </dgm:pt>
    <dgm:pt modelId="{B19F95F7-81E8-4120-8B8B-D3CC96160FAB}" type="pres">
      <dgm:prSet presAssocID="{0DB3BAD6-82EC-4D76-8960-5B58EA652C78}" presName="connectorText" presStyleLbl="sibTrans2D1" presStyleIdx="3" presStyleCnt="6"/>
      <dgm:spPr/>
      <dgm:t>
        <a:bodyPr/>
        <a:lstStyle/>
        <a:p>
          <a:endParaRPr lang="hr-HR"/>
        </a:p>
      </dgm:t>
    </dgm:pt>
    <dgm:pt modelId="{5DA05E47-60BC-4F0E-8DB6-965F30019A25}" type="pres">
      <dgm:prSet presAssocID="{26A04144-84E1-4650-A6D2-67340DBD7ACC}" presName="node" presStyleLbl="node1" presStyleIdx="4" presStyleCnt="6" custScaleX="17536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137AF8E-1316-4E27-93F1-759A58A3280A}" type="pres">
      <dgm:prSet presAssocID="{E5DF61EF-00AC-48A1-9950-E1427EA58023}" presName="sibTrans" presStyleLbl="sibTrans2D1" presStyleIdx="4" presStyleCnt="6"/>
      <dgm:spPr/>
      <dgm:t>
        <a:bodyPr/>
        <a:lstStyle/>
        <a:p>
          <a:endParaRPr lang="hr-HR"/>
        </a:p>
      </dgm:t>
    </dgm:pt>
    <dgm:pt modelId="{2765F77E-0C5A-4389-BD61-DA70F2CED842}" type="pres">
      <dgm:prSet presAssocID="{E5DF61EF-00AC-48A1-9950-E1427EA58023}" presName="connectorText" presStyleLbl="sibTrans2D1" presStyleIdx="4" presStyleCnt="6"/>
      <dgm:spPr/>
      <dgm:t>
        <a:bodyPr/>
        <a:lstStyle/>
        <a:p>
          <a:endParaRPr lang="hr-HR"/>
        </a:p>
      </dgm:t>
    </dgm:pt>
    <dgm:pt modelId="{F03B209B-FB2E-4DB8-876F-354F82D96BD8}" type="pres">
      <dgm:prSet presAssocID="{54D2F75F-6E20-454D-B0D5-75140EEB6EA2}" presName="node" presStyleLbl="node1" presStyleIdx="5" presStyleCnt="6" custScaleX="170943" custRadScaleRad="112810" custRadScaleInc="-1640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4F1F349-7BBB-4AC6-821B-ADEEAD64E09F}" type="pres">
      <dgm:prSet presAssocID="{26ABCB54-5C15-4483-858F-61C7A5EF2EAE}" presName="sibTrans" presStyleLbl="sibTrans2D1" presStyleIdx="5" presStyleCnt="6"/>
      <dgm:spPr/>
      <dgm:t>
        <a:bodyPr/>
        <a:lstStyle/>
        <a:p>
          <a:endParaRPr lang="hr-HR"/>
        </a:p>
      </dgm:t>
    </dgm:pt>
    <dgm:pt modelId="{5C4021E9-9689-4523-BE27-C5B8A57BED54}" type="pres">
      <dgm:prSet presAssocID="{26ABCB54-5C15-4483-858F-61C7A5EF2EAE}" presName="connectorText" presStyleLbl="sibTrans2D1" presStyleIdx="5" presStyleCnt="6"/>
      <dgm:spPr/>
      <dgm:t>
        <a:bodyPr/>
        <a:lstStyle/>
        <a:p>
          <a:endParaRPr lang="hr-HR"/>
        </a:p>
      </dgm:t>
    </dgm:pt>
  </dgm:ptLst>
  <dgm:cxnLst>
    <dgm:cxn modelId="{530B9F69-90A7-490E-81CF-0FAC86E89CCE}" srcId="{B757DD23-5607-40E8-941B-6ECA1DD33B61}" destId="{3770FA94-6661-4018-AD21-524164ACF419}" srcOrd="0" destOrd="0" parTransId="{3482DF08-B301-4A99-9BA9-D4769ED9DB92}" sibTransId="{7E3253B7-7896-4516-89D2-5DBEAAE81594}"/>
    <dgm:cxn modelId="{64B11A9E-90D7-4EED-9EEF-E5DD6D884BC5}" srcId="{B757DD23-5607-40E8-941B-6ECA1DD33B61}" destId="{26A04144-84E1-4650-A6D2-67340DBD7ACC}" srcOrd="4" destOrd="0" parTransId="{289D2846-F9E2-4271-A510-12B60F90FA6F}" sibTransId="{E5DF61EF-00AC-48A1-9950-E1427EA58023}"/>
    <dgm:cxn modelId="{92D0CE18-5C10-4B39-A38A-F5508950CE77}" type="presOf" srcId="{26ABCB54-5C15-4483-858F-61C7A5EF2EAE}" destId="{B4F1F349-7BBB-4AC6-821B-ADEEAD64E09F}" srcOrd="0" destOrd="0" presId="urn:microsoft.com/office/officeart/2005/8/layout/cycle2"/>
    <dgm:cxn modelId="{7081D790-3939-435C-8C01-6A6B4C486C3A}" type="presOf" srcId="{B757DD23-5607-40E8-941B-6ECA1DD33B61}" destId="{884E2707-5007-4493-ADDE-9FBFC038D004}" srcOrd="0" destOrd="0" presId="urn:microsoft.com/office/officeart/2005/8/layout/cycle2"/>
    <dgm:cxn modelId="{1D181F32-06EC-4FDB-AE7F-512095948238}" type="presOf" srcId="{88A30E3B-AC0A-46D5-B55C-574576051AAC}" destId="{F1D3AF98-6ABD-4080-9B50-4EE5106103AE}" srcOrd="1" destOrd="0" presId="urn:microsoft.com/office/officeart/2005/8/layout/cycle2"/>
    <dgm:cxn modelId="{B3219DF8-3C69-4FCC-B5F9-8C11479C5049}" type="presOf" srcId="{FE6FF9AD-DBB3-4775-8DEA-D702D98B583D}" destId="{D78D07C5-E549-4DB6-AFBC-B94398549AC8}" srcOrd="0" destOrd="0" presId="urn:microsoft.com/office/officeart/2005/8/layout/cycle2"/>
    <dgm:cxn modelId="{64701EBB-3263-496A-A91E-8303BDAB2830}" type="presOf" srcId="{3770FA94-6661-4018-AD21-524164ACF419}" destId="{33CAA8B7-582A-4012-8D6C-02245E2BD454}" srcOrd="0" destOrd="0" presId="urn:microsoft.com/office/officeart/2005/8/layout/cycle2"/>
    <dgm:cxn modelId="{573BA889-7C8E-4AFE-B332-D9E7B65DDEC6}" srcId="{B757DD23-5607-40E8-941B-6ECA1DD33B61}" destId="{FE6FF9AD-DBB3-4775-8DEA-D702D98B583D}" srcOrd="2" destOrd="0" parTransId="{3A2F4470-6805-4770-B6B8-1BE4962A217C}" sibTransId="{73F56556-3441-4F25-AADD-ECE5188F52CE}"/>
    <dgm:cxn modelId="{E71E3D1A-B39B-440D-9BCD-EDE392502394}" type="presOf" srcId="{73F56556-3441-4F25-AADD-ECE5188F52CE}" destId="{29E0C8E6-E30E-4047-BC1F-0EA9DE824C90}" srcOrd="0" destOrd="0" presId="urn:microsoft.com/office/officeart/2005/8/layout/cycle2"/>
    <dgm:cxn modelId="{DA769BA9-F26C-41DF-8B99-DFF3B657EFA6}" type="presOf" srcId="{7E3253B7-7896-4516-89D2-5DBEAAE81594}" destId="{3E3F04E4-AC13-43C3-BA22-202DDECD072A}" srcOrd="0" destOrd="0" presId="urn:microsoft.com/office/officeart/2005/8/layout/cycle2"/>
    <dgm:cxn modelId="{B2840E86-3273-46BE-8B89-1CC47B60E112}" type="presOf" srcId="{0DB3BAD6-82EC-4D76-8960-5B58EA652C78}" destId="{CD977B59-9B4A-4EF2-B6B9-E476280FF02D}" srcOrd="0" destOrd="0" presId="urn:microsoft.com/office/officeart/2005/8/layout/cycle2"/>
    <dgm:cxn modelId="{179AD507-BD78-4111-820F-822A9B6733D7}" type="presOf" srcId="{0DB3BAD6-82EC-4D76-8960-5B58EA652C78}" destId="{B19F95F7-81E8-4120-8B8B-D3CC96160FAB}" srcOrd="1" destOrd="0" presId="urn:microsoft.com/office/officeart/2005/8/layout/cycle2"/>
    <dgm:cxn modelId="{2D4B6F12-7FD1-4532-B6AD-E44619A87497}" type="presOf" srcId="{E5DF61EF-00AC-48A1-9950-E1427EA58023}" destId="{2765F77E-0C5A-4389-BD61-DA70F2CED842}" srcOrd="1" destOrd="0" presId="urn:microsoft.com/office/officeart/2005/8/layout/cycle2"/>
    <dgm:cxn modelId="{AE97DB5E-9026-4C96-B19C-E23B950B1C05}" srcId="{B757DD23-5607-40E8-941B-6ECA1DD33B61}" destId="{C46947C7-2767-4223-8940-DD46D603C24E}" srcOrd="3" destOrd="0" parTransId="{ED9EFE2E-3E9C-4BCD-997E-CA2E22E3B101}" sibTransId="{0DB3BAD6-82EC-4D76-8960-5B58EA652C78}"/>
    <dgm:cxn modelId="{08651664-209D-4528-9CF7-BC7DBCDDBD01}" type="presOf" srcId="{54D2F75F-6E20-454D-B0D5-75140EEB6EA2}" destId="{F03B209B-FB2E-4DB8-876F-354F82D96BD8}" srcOrd="0" destOrd="0" presId="urn:microsoft.com/office/officeart/2005/8/layout/cycle2"/>
    <dgm:cxn modelId="{9AC028F4-54F1-4255-954A-FD6BB356185E}" type="presOf" srcId="{73F56556-3441-4F25-AADD-ECE5188F52CE}" destId="{7DB6550E-1DA6-40E2-8973-D9C68E02AF2C}" srcOrd="1" destOrd="0" presId="urn:microsoft.com/office/officeart/2005/8/layout/cycle2"/>
    <dgm:cxn modelId="{491A46FD-1522-4E4C-8087-384617D74B0B}" type="presOf" srcId="{0C978364-31E8-469F-BB9E-D9A56CE2A411}" destId="{979D0837-AC39-4675-9D93-EF55B2166056}" srcOrd="0" destOrd="0" presId="urn:microsoft.com/office/officeart/2005/8/layout/cycle2"/>
    <dgm:cxn modelId="{C8C7FE93-DC1C-4B11-A7CB-E299F4A07A85}" srcId="{B757DD23-5607-40E8-941B-6ECA1DD33B61}" destId="{54D2F75F-6E20-454D-B0D5-75140EEB6EA2}" srcOrd="5" destOrd="0" parTransId="{909A4C8A-898E-45F5-910F-F61E0F5129C2}" sibTransId="{26ABCB54-5C15-4483-858F-61C7A5EF2EAE}"/>
    <dgm:cxn modelId="{2FE79D6C-7462-4260-9666-D1E5C16B2E8C}" type="presOf" srcId="{88A30E3B-AC0A-46D5-B55C-574576051AAC}" destId="{37A56E44-2409-441E-891B-AFD26E604440}" srcOrd="0" destOrd="0" presId="urn:microsoft.com/office/officeart/2005/8/layout/cycle2"/>
    <dgm:cxn modelId="{BCB135BB-2807-49E6-989C-2B48567B88DF}" type="presOf" srcId="{C46947C7-2767-4223-8940-DD46D603C24E}" destId="{0A170F7B-773B-402C-85A7-CE56457F8AC0}" srcOrd="0" destOrd="0" presId="urn:microsoft.com/office/officeart/2005/8/layout/cycle2"/>
    <dgm:cxn modelId="{2285D902-E6F4-4475-B6E9-E0A8C5FD4E28}" type="presOf" srcId="{26ABCB54-5C15-4483-858F-61C7A5EF2EAE}" destId="{5C4021E9-9689-4523-BE27-C5B8A57BED54}" srcOrd="1" destOrd="0" presId="urn:microsoft.com/office/officeart/2005/8/layout/cycle2"/>
    <dgm:cxn modelId="{E2F0856F-8CD5-4AAE-BA47-BFCD9185F1ED}" type="presOf" srcId="{E5DF61EF-00AC-48A1-9950-E1427EA58023}" destId="{5137AF8E-1316-4E27-93F1-759A58A3280A}" srcOrd="0" destOrd="0" presId="urn:microsoft.com/office/officeart/2005/8/layout/cycle2"/>
    <dgm:cxn modelId="{7F3AF8F7-3ED0-417E-9AEA-59B619E6C8BA}" type="presOf" srcId="{26A04144-84E1-4650-A6D2-67340DBD7ACC}" destId="{5DA05E47-60BC-4F0E-8DB6-965F30019A25}" srcOrd="0" destOrd="0" presId="urn:microsoft.com/office/officeart/2005/8/layout/cycle2"/>
    <dgm:cxn modelId="{1358274D-1E01-4FE8-8FD2-23DE4CCECEAF}" srcId="{B757DD23-5607-40E8-941B-6ECA1DD33B61}" destId="{0C978364-31E8-469F-BB9E-D9A56CE2A411}" srcOrd="1" destOrd="0" parTransId="{AA86200D-63C5-4A19-B5C7-F400039CD0D2}" sibTransId="{88A30E3B-AC0A-46D5-B55C-574576051AAC}"/>
    <dgm:cxn modelId="{29D11C77-D411-428F-8B94-E2A3FF3E9392}" type="presOf" srcId="{7E3253B7-7896-4516-89D2-5DBEAAE81594}" destId="{82DFAB9F-61A8-43BC-A267-94F7BF5A03CA}" srcOrd="1" destOrd="0" presId="urn:microsoft.com/office/officeart/2005/8/layout/cycle2"/>
    <dgm:cxn modelId="{A8A60840-8419-45BA-A21C-18E52FBAC2EA}" type="presParOf" srcId="{884E2707-5007-4493-ADDE-9FBFC038D004}" destId="{33CAA8B7-582A-4012-8D6C-02245E2BD454}" srcOrd="0" destOrd="0" presId="urn:microsoft.com/office/officeart/2005/8/layout/cycle2"/>
    <dgm:cxn modelId="{48F03FA1-24F1-4CD1-8C86-F9B72EC15735}" type="presParOf" srcId="{884E2707-5007-4493-ADDE-9FBFC038D004}" destId="{3E3F04E4-AC13-43C3-BA22-202DDECD072A}" srcOrd="1" destOrd="0" presId="urn:microsoft.com/office/officeart/2005/8/layout/cycle2"/>
    <dgm:cxn modelId="{CD464626-B62F-4816-A837-D53DCD6ABDED}" type="presParOf" srcId="{3E3F04E4-AC13-43C3-BA22-202DDECD072A}" destId="{82DFAB9F-61A8-43BC-A267-94F7BF5A03CA}" srcOrd="0" destOrd="0" presId="urn:microsoft.com/office/officeart/2005/8/layout/cycle2"/>
    <dgm:cxn modelId="{1FE2E4D6-7E09-4E8C-906C-1EA83E399E0B}" type="presParOf" srcId="{884E2707-5007-4493-ADDE-9FBFC038D004}" destId="{979D0837-AC39-4675-9D93-EF55B2166056}" srcOrd="2" destOrd="0" presId="urn:microsoft.com/office/officeart/2005/8/layout/cycle2"/>
    <dgm:cxn modelId="{C3FA0002-1CEE-4CE2-9747-864EC24F5D64}" type="presParOf" srcId="{884E2707-5007-4493-ADDE-9FBFC038D004}" destId="{37A56E44-2409-441E-891B-AFD26E604440}" srcOrd="3" destOrd="0" presId="urn:microsoft.com/office/officeart/2005/8/layout/cycle2"/>
    <dgm:cxn modelId="{10BB98C2-EA89-4FD3-84DF-B68AA4551CC4}" type="presParOf" srcId="{37A56E44-2409-441E-891B-AFD26E604440}" destId="{F1D3AF98-6ABD-4080-9B50-4EE5106103AE}" srcOrd="0" destOrd="0" presId="urn:microsoft.com/office/officeart/2005/8/layout/cycle2"/>
    <dgm:cxn modelId="{41080D18-EF28-42E1-BE1C-EDC0E4733859}" type="presParOf" srcId="{884E2707-5007-4493-ADDE-9FBFC038D004}" destId="{D78D07C5-E549-4DB6-AFBC-B94398549AC8}" srcOrd="4" destOrd="0" presId="urn:microsoft.com/office/officeart/2005/8/layout/cycle2"/>
    <dgm:cxn modelId="{84F03A8B-45C8-4FEE-B06A-A694746150EC}" type="presParOf" srcId="{884E2707-5007-4493-ADDE-9FBFC038D004}" destId="{29E0C8E6-E30E-4047-BC1F-0EA9DE824C90}" srcOrd="5" destOrd="0" presId="urn:microsoft.com/office/officeart/2005/8/layout/cycle2"/>
    <dgm:cxn modelId="{7F12BADC-E715-4DFE-B2C1-5ED1570A3421}" type="presParOf" srcId="{29E0C8E6-E30E-4047-BC1F-0EA9DE824C90}" destId="{7DB6550E-1DA6-40E2-8973-D9C68E02AF2C}" srcOrd="0" destOrd="0" presId="urn:microsoft.com/office/officeart/2005/8/layout/cycle2"/>
    <dgm:cxn modelId="{4D3E51FE-9986-49A2-A3F5-47E3EF87A861}" type="presParOf" srcId="{884E2707-5007-4493-ADDE-9FBFC038D004}" destId="{0A170F7B-773B-402C-85A7-CE56457F8AC0}" srcOrd="6" destOrd="0" presId="urn:microsoft.com/office/officeart/2005/8/layout/cycle2"/>
    <dgm:cxn modelId="{737A31E0-1746-4E5D-8B06-43A8F90B0226}" type="presParOf" srcId="{884E2707-5007-4493-ADDE-9FBFC038D004}" destId="{CD977B59-9B4A-4EF2-B6B9-E476280FF02D}" srcOrd="7" destOrd="0" presId="urn:microsoft.com/office/officeart/2005/8/layout/cycle2"/>
    <dgm:cxn modelId="{7318A550-0188-4364-9EF9-B0A36CEA5D87}" type="presParOf" srcId="{CD977B59-9B4A-4EF2-B6B9-E476280FF02D}" destId="{B19F95F7-81E8-4120-8B8B-D3CC96160FAB}" srcOrd="0" destOrd="0" presId="urn:microsoft.com/office/officeart/2005/8/layout/cycle2"/>
    <dgm:cxn modelId="{783FC391-99EF-4918-B695-6F971EF47F23}" type="presParOf" srcId="{884E2707-5007-4493-ADDE-9FBFC038D004}" destId="{5DA05E47-60BC-4F0E-8DB6-965F30019A25}" srcOrd="8" destOrd="0" presId="urn:microsoft.com/office/officeart/2005/8/layout/cycle2"/>
    <dgm:cxn modelId="{468B8420-B718-4B38-9910-BE7A2D334C89}" type="presParOf" srcId="{884E2707-5007-4493-ADDE-9FBFC038D004}" destId="{5137AF8E-1316-4E27-93F1-759A58A3280A}" srcOrd="9" destOrd="0" presId="urn:microsoft.com/office/officeart/2005/8/layout/cycle2"/>
    <dgm:cxn modelId="{F2C585E9-72EA-4FE3-84A3-699833BFB732}" type="presParOf" srcId="{5137AF8E-1316-4E27-93F1-759A58A3280A}" destId="{2765F77E-0C5A-4389-BD61-DA70F2CED842}" srcOrd="0" destOrd="0" presId="urn:microsoft.com/office/officeart/2005/8/layout/cycle2"/>
    <dgm:cxn modelId="{BF08A8E6-75E3-4E7D-BC5B-6F06E9D34B7E}" type="presParOf" srcId="{884E2707-5007-4493-ADDE-9FBFC038D004}" destId="{F03B209B-FB2E-4DB8-876F-354F82D96BD8}" srcOrd="10" destOrd="0" presId="urn:microsoft.com/office/officeart/2005/8/layout/cycle2"/>
    <dgm:cxn modelId="{E482E6F7-56E4-472A-970B-436F22205C41}" type="presParOf" srcId="{884E2707-5007-4493-ADDE-9FBFC038D004}" destId="{B4F1F349-7BBB-4AC6-821B-ADEEAD64E09F}" srcOrd="11" destOrd="0" presId="urn:microsoft.com/office/officeart/2005/8/layout/cycle2"/>
    <dgm:cxn modelId="{2013450F-DBB7-4B79-A3AE-40BF02A3C1C8}" type="presParOf" srcId="{B4F1F349-7BBB-4AC6-821B-ADEEAD64E09F}" destId="{5C4021E9-9689-4523-BE27-C5B8A57BED5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AA8B7-582A-4012-8D6C-02245E2BD454}">
      <dsp:nvSpPr>
        <dsp:cNvPr id="0" name=""/>
        <dsp:cNvSpPr/>
      </dsp:nvSpPr>
      <dsp:spPr>
        <a:xfrm>
          <a:off x="2071573" y="-516154"/>
          <a:ext cx="1865310" cy="20408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u="sng" kern="1200" dirty="0" smtClean="0"/>
            <a:t>The material </a:t>
          </a:r>
          <a:r>
            <a:rPr lang="hr-HR" sz="1400" kern="1200" dirty="0" smtClean="0"/>
            <a:t>(traditional building)</a:t>
          </a:r>
          <a:endParaRPr lang="hr-HR" sz="1400" kern="1200" dirty="0"/>
        </a:p>
      </dsp:txBody>
      <dsp:txXfrm>
        <a:off x="2344741" y="-217273"/>
        <a:ext cx="1318974" cy="1443124"/>
      </dsp:txXfrm>
    </dsp:sp>
    <dsp:sp modelId="{3E3F04E4-AC13-43C3-BA22-202DDECD072A}">
      <dsp:nvSpPr>
        <dsp:cNvPr id="0" name=""/>
        <dsp:cNvSpPr/>
      </dsp:nvSpPr>
      <dsp:spPr>
        <a:xfrm rot="2194238">
          <a:off x="3799734" y="960381"/>
          <a:ext cx="100321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/>
        </a:p>
      </dsp:txBody>
      <dsp:txXfrm>
        <a:off x="3802697" y="1019928"/>
        <a:ext cx="70225" cy="205539"/>
      </dsp:txXfrm>
    </dsp:sp>
    <dsp:sp modelId="{979D0837-AC39-4675-9D93-EF55B2166056}">
      <dsp:nvSpPr>
        <dsp:cNvPr id="0" name=""/>
        <dsp:cNvSpPr/>
      </dsp:nvSpPr>
      <dsp:spPr>
        <a:xfrm>
          <a:off x="3600549" y="1080119"/>
          <a:ext cx="1727908" cy="10150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ecological</a:t>
          </a:r>
          <a:endParaRPr lang="hr-HR" sz="1400" kern="1200" dirty="0"/>
        </a:p>
      </dsp:txBody>
      <dsp:txXfrm>
        <a:off x="3853595" y="1228763"/>
        <a:ext cx="1221816" cy="717719"/>
      </dsp:txXfrm>
    </dsp:sp>
    <dsp:sp modelId="{37A56E44-2409-441E-891B-AFD26E604440}">
      <dsp:nvSpPr>
        <dsp:cNvPr id="0" name=""/>
        <dsp:cNvSpPr/>
      </dsp:nvSpPr>
      <dsp:spPr>
        <a:xfrm rot="5400005">
          <a:off x="4447247" y="1955424"/>
          <a:ext cx="34509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/>
        </a:p>
      </dsp:txBody>
      <dsp:txXfrm rot="10800000">
        <a:off x="4452424" y="2018761"/>
        <a:ext cx="24156" cy="205539"/>
      </dsp:txXfrm>
    </dsp:sp>
    <dsp:sp modelId="{D78D07C5-E549-4DB6-AFBC-B94398549AC8}">
      <dsp:nvSpPr>
        <dsp:cNvPr id="0" name=""/>
        <dsp:cNvSpPr/>
      </dsp:nvSpPr>
      <dsp:spPr>
        <a:xfrm>
          <a:off x="3480086" y="2160239"/>
          <a:ext cx="1968830" cy="10150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Karst area (Adriatic zone</a:t>
          </a:r>
          <a:r>
            <a:rPr lang="hr-HR" sz="1300" kern="1200" dirty="0" smtClean="0"/>
            <a:t>)</a:t>
          </a:r>
          <a:endParaRPr lang="hr-HR" sz="1300" kern="1200" dirty="0"/>
        </a:p>
      </dsp:txBody>
      <dsp:txXfrm>
        <a:off x="3768414" y="2308883"/>
        <a:ext cx="1392174" cy="717719"/>
      </dsp:txXfrm>
    </dsp:sp>
    <dsp:sp modelId="{29E0C8E6-E30E-4047-BC1F-0EA9DE824C90}">
      <dsp:nvSpPr>
        <dsp:cNvPr id="0" name=""/>
        <dsp:cNvSpPr/>
      </dsp:nvSpPr>
      <dsp:spPr>
        <a:xfrm rot="8931220">
          <a:off x="3556614" y="2981788"/>
          <a:ext cx="20963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/>
        </a:p>
      </dsp:txBody>
      <dsp:txXfrm rot="10800000">
        <a:off x="3614972" y="3034037"/>
        <a:ext cx="146746" cy="205539"/>
      </dsp:txXfrm>
    </dsp:sp>
    <dsp:sp modelId="{0A170F7B-773B-402C-85A7-CE56457F8AC0}">
      <dsp:nvSpPr>
        <dsp:cNvPr id="0" name=""/>
        <dsp:cNvSpPr/>
      </dsp:nvSpPr>
      <dsp:spPr>
        <a:xfrm>
          <a:off x="2493275" y="2524510"/>
          <a:ext cx="1015007" cy="20556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The region of Lika ,Kordun...</a:t>
          </a:r>
          <a:endParaRPr lang="hr-HR" sz="1400" kern="1200" dirty="0"/>
        </a:p>
      </dsp:txBody>
      <dsp:txXfrm>
        <a:off x="2641919" y="2825552"/>
        <a:ext cx="717719" cy="1453560"/>
      </dsp:txXfrm>
    </dsp:sp>
    <dsp:sp modelId="{CD977B59-9B4A-4EF2-B6B9-E476280FF02D}">
      <dsp:nvSpPr>
        <dsp:cNvPr id="0" name=""/>
        <dsp:cNvSpPr/>
      </dsp:nvSpPr>
      <dsp:spPr>
        <a:xfrm rot="12600000">
          <a:off x="2349471" y="3041478"/>
          <a:ext cx="126305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/>
        </a:p>
      </dsp:txBody>
      <dsp:txXfrm rot="10800000">
        <a:off x="2384824" y="3119464"/>
        <a:ext cx="88414" cy="205539"/>
      </dsp:txXfrm>
    </dsp:sp>
    <dsp:sp modelId="{5DA05E47-60BC-4F0E-8DB6-965F30019A25}">
      <dsp:nvSpPr>
        <dsp:cNvPr id="0" name=""/>
        <dsp:cNvSpPr/>
      </dsp:nvSpPr>
      <dsp:spPr>
        <a:xfrm>
          <a:off x="790963" y="2282817"/>
          <a:ext cx="1779948" cy="10150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Slavonija</a:t>
          </a:r>
          <a:endParaRPr lang="hr-HR" sz="1400" kern="1200" dirty="0"/>
        </a:p>
      </dsp:txBody>
      <dsp:txXfrm>
        <a:off x="1051630" y="2431461"/>
        <a:ext cx="1258614" cy="717719"/>
      </dsp:txXfrm>
    </dsp:sp>
    <dsp:sp modelId="{5137AF8E-1316-4E27-93F1-759A58A3280A}">
      <dsp:nvSpPr>
        <dsp:cNvPr id="0" name=""/>
        <dsp:cNvSpPr/>
      </dsp:nvSpPr>
      <dsp:spPr>
        <a:xfrm rot="15657252">
          <a:off x="1434611" y="1880818"/>
          <a:ext cx="25759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/>
        </a:p>
      </dsp:txBody>
      <dsp:txXfrm rot="10800000">
        <a:off x="1479326" y="1987490"/>
        <a:ext cx="180318" cy="205539"/>
      </dsp:txXfrm>
    </dsp:sp>
    <dsp:sp modelId="{F03B209B-FB2E-4DB8-876F-354F82D96BD8}">
      <dsp:nvSpPr>
        <dsp:cNvPr id="0" name=""/>
        <dsp:cNvSpPr/>
      </dsp:nvSpPr>
      <dsp:spPr>
        <a:xfrm>
          <a:off x="576064" y="792086"/>
          <a:ext cx="1735084" cy="10150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Baranja</a:t>
          </a:r>
          <a:endParaRPr lang="hr-HR" sz="1400" kern="1200" dirty="0"/>
        </a:p>
      </dsp:txBody>
      <dsp:txXfrm>
        <a:off x="830161" y="940730"/>
        <a:ext cx="1226890" cy="717719"/>
      </dsp:txXfrm>
    </dsp:sp>
    <dsp:sp modelId="{B4F1F349-7BBB-4AC6-821B-ADEEAD64E09F}">
      <dsp:nvSpPr>
        <dsp:cNvPr id="0" name=""/>
        <dsp:cNvSpPr/>
      </dsp:nvSpPr>
      <dsp:spPr>
        <a:xfrm rot="19979781">
          <a:off x="2109198" y="779868"/>
          <a:ext cx="36303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/>
        </a:p>
      </dsp:txBody>
      <dsp:txXfrm>
        <a:off x="2109792" y="850854"/>
        <a:ext cx="25412" cy="205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A2E7C-837E-4A28-A03A-67D68CE6CEAA}" type="datetimeFigureOut">
              <a:rPr lang="hr-HR" smtClean="0"/>
              <a:t>6.2.2017.</a:t>
            </a:fld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D46BA2-46FA-4280-B1DA-735B933379D0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A2E7C-837E-4A28-A03A-67D68CE6CEAA}" type="datetimeFigureOut">
              <a:rPr lang="hr-HR" smtClean="0"/>
              <a:t>6.2.2017.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6BA2-46FA-4280-B1DA-735B933379D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A2E7C-837E-4A28-A03A-67D68CE6CEAA}" type="datetimeFigureOut">
              <a:rPr lang="hr-HR" smtClean="0"/>
              <a:t>6.2.2017.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6BA2-46FA-4280-B1DA-735B933379D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DA2E7C-837E-4A28-A03A-67D68CE6CEAA}" type="datetimeFigureOut">
              <a:rPr lang="hr-HR" smtClean="0"/>
              <a:t>6.2.2017.</a:t>
            </a:fld>
            <a:endParaRPr lang="hr-H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FD46BA2-46FA-4280-B1DA-735B933379D0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A2E7C-837E-4A28-A03A-67D68CE6CEAA}" type="datetimeFigureOut">
              <a:rPr lang="hr-HR" smtClean="0"/>
              <a:t>6.2.2017.</a:t>
            </a:fld>
            <a:endParaRPr lang="hr-H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D46BA2-46FA-4280-B1DA-735B933379D0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DA2E7C-837E-4A28-A03A-67D68CE6CEAA}" type="datetimeFigureOut">
              <a:rPr lang="hr-HR" smtClean="0"/>
              <a:t>6.2.2017.</a:t>
            </a:fld>
            <a:endParaRPr lang="hr-HR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D46BA2-46FA-4280-B1DA-735B933379D0}" type="slidenum">
              <a:rPr lang="hr-HR" smtClean="0"/>
              <a:t>‹#›</a:t>
            </a:fld>
            <a:endParaRPr lang="hr-HR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9DA2E7C-837E-4A28-A03A-67D68CE6CEAA}" type="datetimeFigureOut">
              <a:rPr lang="hr-HR" smtClean="0"/>
              <a:t>6.2.2017.</a:t>
            </a:fld>
            <a:endParaRPr lang="hr-HR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FD46BA2-46FA-4280-B1DA-735B933379D0}" type="slidenum">
              <a:rPr lang="hr-HR" smtClean="0"/>
              <a:t>‹#›</a:t>
            </a:fld>
            <a:endParaRPr lang="hr-H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A2E7C-837E-4A28-A03A-67D68CE6CEAA}" type="datetimeFigureOut">
              <a:rPr lang="hr-HR" smtClean="0"/>
              <a:t>6.2.2017.</a:t>
            </a:fld>
            <a:endParaRPr lang="hr-H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D46BA2-46FA-4280-B1DA-735B933379D0}" type="slidenum">
              <a:rPr lang="hr-HR" smtClean="0"/>
              <a:t>‹#›</a:t>
            </a:fld>
            <a:endParaRPr lang="hr-H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A2E7C-837E-4A28-A03A-67D68CE6CEAA}" type="datetimeFigureOut">
              <a:rPr lang="hr-HR" smtClean="0"/>
              <a:t>6.2.2017.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D46BA2-46FA-4280-B1DA-735B933379D0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DA2E7C-837E-4A28-A03A-67D68CE6CEAA}" type="datetimeFigureOut">
              <a:rPr lang="hr-HR" smtClean="0"/>
              <a:t>6.2.2017.</a:t>
            </a:fld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D46BA2-46FA-4280-B1DA-735B933379D0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DA2E7C-837E-4A28-A03A-67D68CE6CEAA}" type="datetimeFigureOut">
              <a:rPr lang="hr-HR" smtClean="0"/>
              <a:t>6.2.2017.</a:t>
            </a:fld>
            <a:endParaRPr lang="hr-H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FD46BA2-46FA-4280-B1DA-735B933379D0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F9DA2E7C-837E-4A28-A03A-67D68CE6CEAA}" type="datetimeFigureOut">
              <a:rPr lang="hr-HR" smtClean="0"/>
              <a:t>6.2.2017.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FFD46BA2-46FA-4280-B1DA-735B933379D0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895600"/>
            <a:ext cx="4572000" cy="1368425"/>
          </a:xfrm>
        </p:spPr>
        <p:txBody>
          <a:bodyPr>
            <a:normAutofit/>
          </a:bodyPr>
          <a:lstStyle/>
          <a:p>
            <a:pPr algn="r"/>
            <a:r>
              <a:rPr lang="hr-HR" sz="4000" dirty="0" smtClean="0"/>
              <a:t>Croatia</a:t>
            </a:r>
            <a:endParaRPr lang="hr-HR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7680325" cy="2438400"/>
          </a:xfrm>
        </p:spPr>
        <p:txBody>
          <a:bodyPr>
            <a:normAutofit/>
          </a:bodyPr>
          <a:lstStyle/>
          <a:p>
            <a:pPr algn="r"/>
            <a:r>
              <a:rPr lang="hr-HR" sz="6600" dirty="0" smtClean="0"/>
              <a:t>Traditional building</a:t>
            </a:r>
            <a:endParaRPr lang="hr-HR" sz="6600" dirty="0"/>
          </a:p>
        </p:txBody>
      </p:sp>
    </p:spTree>
    <p:extLst>
      <p:ext uri="{BB962C8B-B14F-4D97-AF65-F5344CB8AC3E}">
        <p14:creationId xmlns:p14="http://schemas.microsoft.com/office/powerpoint/2010/main" val="117096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0872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Čerpići (sun dried brick) </a:t>
            </a:r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4932040" y="90304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Opeka (fried brick)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3505572" cy="3528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60004"/>
            <a:ext cx="38100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26064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The material :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28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Stone                                                                                                    Timber(oak,chestnut)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96752"/>
            <a:ext cx="3384376" cy="4032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4475990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Straw                                                                                                                      Clay</a:t>
            </a: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40768"/>
            <a:ext cx="3795244" cy="4104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309634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8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386006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HORIZONTAL :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          -the single roomed house with the fireplace 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          -the fireplace was moved to the side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          -two roomed house (room for sleeping)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          -three roomed house (the kitchen in the centre)</a:t>
            </a:r>
          </a:p>
          <a:p>
            <a:r>
              <a:rPr lang="hr-HR" dirty="0" smtClean="0"/>
              <a:t>Three –roomed house is the typical traditional house in Croatia .</a:t>
            </a:r>
          </a:p>
          <a:p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4005064"/>
            <a:ext cx="720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VERTICAL: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 -In the Pannonian there was no vertical development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-In Posavina,Moslavina and Pokuplje was vertical development 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   because of the floods 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-In  the Mediterranean space vertical development was result of 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  general progress</a:t>
            </a:r>
          </a:p>
          <a:p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467544" y="260647"/>
            <a:ext cx="849694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spatial development of the traditional house 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831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404664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STRUCTURES</a:t>
            </a:r>
            <a:endParaRPr lang="hr-HR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185" y="1268760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/>
              <a:t>FOUNDATIONS: </a:t>
            </a:r>
          </a:p>
          <a:p>
            <a:r>
              <a:rPr lang="hr-HR" b="1" i="1" dirty="0"/>
              <a:t> </a:t>
            </a:r>
          </a:p>
          <a:p>
            <a:r>
              <a:rPr lang="hr-HR" b="1" i="1" dirty="0" smtClean="0"/>
              <a:t>-</a:t>
            </a:r>
            <a:r>
              <a:rPr lang="hr-HR" dirty="0" smtClean="0"/>
              <a:t>the structure to which in traditional building practice as much importance was attached as was required by the ground  being built upon </a:t>
            </a:r>
          </a:p>
          <a:p>
            <a:r>
              <a:rPr lang="hr-HR" b="1" i="1" dirty="0" smtClean="0"/>
              <a:t>-</a:t>
            </a:r>
            <a:r>
              <a:rPr lang="hr-HR" dirty="0" smtClean="0"/>
              <a:t>the foundation trenches were filed with stone</a:t>
            </a:r>
          </a:p>
          <a:p>
            <a:endParaRPr lang="hr-HR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3023086"/>
            <a:ext cx="85536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                             -large stones at distance of 2-3 meters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             -wooden piles in the ground 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             - brick-built piles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             - POCEKI (specially dimensioned oak beams)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             -fried bricks( from the mid 19th century)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029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476250"/>
            <a:ext cx="73914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7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023937"/>
            <a:ext cx="742950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3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9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5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193981"/>
              </p:ext>
            </p:extLst>
          </p:nvPr>
        </p:nvGraphicFramePr>
        <p:xfrm>
          <a:off x="683568" y="764704"/>
          <a:ext cx="6720408" cy="5579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0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15733">
                <a:tc>
                  <a:txBody>
                    <a:bodyPr/>
                    <a:lstStyle/>
                    <a:p>
                      <a:endParaRPr lang="hr-HR" dirty="0" smtClean="0"/>
                    </a:p>
                    <a:p>
                      <a:r>
                        <a:rPr lang="en-US" dirty="0" smtClean="0"/>
                        <a:t>Croatia is a country that is rich in traditional building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5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-it’s </a:t>
                      </a:r>
                      <a:r>
                        <a:rPr lang="en-US" dirty="0" smtClean="0"/>
                        <a:t>national and handed-down and </a:t>
                      </a:r>
                      <a:r>
                        <a:rPr lang="en-US" dirty="0" err="1" smtClean="0"/>
                        <a:t>popula</a:t>
                      </a:r>
                      <a:r>
                        <a:rPr lang="hr-HR" dirty="0" smtClean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550">
                <a:tc>
                  <a:txBody>
                    <a:bodyPr/>
                    <a:lstStyle/>
                    <a:p>
                      <a:r>
                        <a:rPr lang="hr-HR" dirty="0" smtClean="0"/>
                        <a:t>-skill of building was handed down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5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-Until </a:t>
                      </a:r>
                      <a:r>
                        <a:rPr lang="en-US" dirty="0" smtClean="0"/>
                        <a:t>the end of the 18th century the village or rural house was modest indeed</a:t>
                      </a:r>
                      <a:endParaRPr lang="hr-HR" dirty="0" smtClean="0"/>
                    </a:p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550">
                <a:tc>
                  <a:txBody>
                    <a:bodyPr/>
                    <a:lstStyle/>
                    <a:p>
                      <a:r>
                        <a:rPr lang="hr-HR" dirty="0" smtClean="0"/>
                        <a:t>-Single</a:t>
                      </a:r>
                      <a:r>
                        <a:rPr lang="hr-HR" baseline="0" dirty="0" smtClean="0"/>
                        <a:t> space house with a rectangular ground plan 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1550">
                <a:tc>
                  <a:txBody>
                    <a:bodyPr/>
                    <a:lstStyle/>
                    <a:p>
                      <a:r>
                        <a:rPr lang="hr-HR" dirty="0" smtClean="0"/>
                        <a:t>-Much of the valunable traditional building no longer exist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550">
                <a:tc>
                  <a:txBody>
                    <a:bodyPr/>
                    <a:lstStyle/>
                    <a:p>
                      <a:r>
                        <a:rPr lang="hr-HR" dirty="0" smtClean="0"/>
                        <a:t>-lasted</a:t>
                      </a:r>
                      <a:r>
                        <a:rPr lang="hr-HR" baseline="0" dirty="0" smtClean="0"/>
                        <a:t> until World  War  II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1550">
                <a:tc>
                  <a:txBody>
                    <a:bodyPr/>
                    <a:lstStyle/>
                    <a:p>
                      <a:r>
                        <a:rPr lang="hr-HR" dirty="0" smtClean="0"/>
                        <a:t>-industralisation,urbanisation</a:t>
                      </a:r>
                      <a:r>
                        <a:rPr lang="hr-HR" baseline="0" dirty="0" smtClean="0"/>
                        <a:t> and electrification became imperatives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71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/>
              <a:t>OUTER AND INNER WALLS :</a:t>
            </a:r>
            <a:br>
              <a:rPr lang="hr-HR" b="1" i="1" dirty="0" smtClean="0"/>
            </a:br>
            <a:r>
              <a:rPr lang="hr-HR" b="1" i="1" dirty="0" smtClean="0"/>
              <a:t>                                                         -</a:t>
            </a:r>
            <a:r>
              <a:rPr lang="hr-HR" dirty="0" smtClean="0"/>
              <a:t>axe was only tool </a:t>
            </a:r>
          </a:p>
          <a:p>
            <a:r>
              <a:rPr lang="hr-HR" b="1" i="1" dirty="0"/>
              <a:t> </a:t>
            </a:r>
            <a:r>
              <a:rPr lang="hr-HR" b="1" i="1" dirty="0" smtClean="0"/>
              <a:t>                                                        -</a:t>
            </a:r>
            <a:r>
              <a:rPr lang="hr-HR" dirty="0" smtClean="0"/>
              <a:t>improvement was the making of planks </a:t>
            </a:r>
          </a:p>
          <a:p>
            <a:r>
              <a:rPr lang="hr-HR" b="1" i="1" dirty="0"/>
              <a:t> </a:t>
            </a:r>
            <a:r>
              <a:rPr lang="hr-HR" b="1" i="1" dirty="0" smtClean="0"/>
              <a:t>                                                        -</a:t>
            </a:r>
            <a:r>
              <a:rPr lang="hr-HR" dirty="0" smtClean="0"/>
              <a:t>round wooden dowels </a:t>
            </a:r>
          </a:p>
          <a:p>
            <a:r>
              <a:rPr lang="hr-HR" b="1" i="1" dirty="0"/>
              <a:t> </a:t>
            </a:r>
            <a:r>
              <a:rPr lang="hr-HR" b="1" i="1" dirty="0" smtClean="0"/>
              <a:t>                                                        -</a:t>
            </a:r>
            <a:r>
              <a:rPr lang="hr-HR" dirty="0" smtClean="0"/>
              <a:t>walls were built in sundried brick </a:t>
            </a:r>
          </a:p>
          <a:p>
            <a:r>
              <a:rPr lang="hr-HR" b="1" i="1" dirty="0"/>
              <a:t> </a:t>
            </a:r>
            <a:r>
              <a:rPr lang="hr-HR" b="1" i="1" dirty="0" smtClean="0"/>
              <a:t>                                                        -</a:t>
            </a:r>
            <a:r>
              <a:rPr lang="hr-HR" dirty="0" smtClean="0"/>
              <a:t>bonding material (clay)</a:t>
            </a:r>
          </a:p>
          <a:p>
            <a:r>
              <a:rPr lang="hr-HR" b="1" i="1" dirty="0"/>
              <a:t> </a:t>
            </a:r>
            <a:r>
              <a:rPr lang="hr-HR" b="1" i="1" dirty="0" smtClean="0"/>
              <a:t>                                                  </a:t>
            </a:r>
            <a:r>
              <a:rPr lang="hr-HR" dirty="0" smtClean="0"/>
              <a:t>       -thermal characteristics were good</a:t>
            </a:r>
          </a:p>
          <a:p>
            <a:r>
              <a:rPr lang="hr-HR" b="1" i="1" dirty="0"/>
              <a:t> </a:t>
            </a:r>
            <a:r>
              <a:rPr lang="hr-HR" b="1" i="1" dirty="0" smtClean="0"/>
              <a:t>                                                        </a:t>
            </a:r>
            <a:r>
              <a:rPr lang="hr-HR" dirty="0" smtClean="0"/>
              <a:t>-damp was worst feature</a:t>
            </a:r>
            <a:endParaRPr lang="hr-HR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3284984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/>
              <a:t>CEILINGS: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  -tram (ceiling joist)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  -end of beam went on beyond the facade(because of the overlaps)</a:t>
            </a:r>
          </a:p>
          <a:p>
            <a:r>
              <a:rPr lang="hr-HR" dirty="0"/>
              <a:t> </a:t>
            </a:r>
            <a:r>
              <a:rPr lang="hr-HR" dirty="0" smtClean="0"/>
              <a:t>On these beam usually the year of the building of the house or the name of owner were craved 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3583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571500"/>
            <a:ext cx="8591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8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679450"/>
            <a:ext cx="82550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6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772816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hr-HR" b="1" i="1" u="sng" dirty="0" smtClean="0"/>
              <a:t>ROOF CONSTRUCTION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hr-HR" dirty="0" smtClean="0"/>
              <a:t>Roofing structures were very simple </a:t>
            </a:r>
          </a:p>
          <a:p>
            <a:r>
              <a:rPr lang="hr-HR" dirty="0" smtClean="0"/>
              <a:t>These are on the whole of wooden rafters of slightly longer spans the triangle of rafters being braced with a collar tie .</a:t>
            </a:r>
          </a:p>
          <a:p>
            <a:r>
              <a:rPr lang="hr-HR" dirty="0" smtClean="0"/>
              <a:t>-more complex constuctions built on the whole trusses</a:t>
            </a:r>
          </a:p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The shapes of roofs depends on the climate and kind of roofing material </a:t>
            </a:r>
          </a:p>
          <a:p>
            <a:r>
              <a:rPr lang="hr-HR" dirty="0" smtClean="0"/>
              <a:t>-Vegetable covering (shingles ,straw,rush thatch) are more susceptible to getting wet</a:t>
            </a:r>
          </a:p>
          <a:p>
            <a:r>
              <a:rPr lang="hr-HR" dirty="0" smtClean="0"/>
              <a:t>-Stone slabs ,slates , tiles and barred tiles are less susceptible to wetting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8450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b="1" i="1" u="sng" dirty="0" smtClean="0"/>
              <a:t>Building elements of the traditional house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b="1" i="1" u="sng" dirty="0" smtClean="0"/>
              <a:t>Fireplaces :</a:t>
            </a:r>
            <a:endParaRPr lang="hr-HR" b="1" i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934" y="1412776"/>
            <a:ext cx="643890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30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2068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b="1" i="1" dirty="0" smtClean="0"/>
              <a:t>Chimneys </a:t>
            </a:r>
            <a:endParaRPr lang="hr-HR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6690320" cy="485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56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b="1" i="1" dirty="0" smtClean="0"/>
              <a:t>Wells and cisterns</a:t>
            </a:r>
            <a:endParaRPr lang="hr-HR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2" y="981075"/>
            <a:ext cx="6429375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21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b="1" i="1" dirty="0" smtClean="0"/>
              <a:t>Porches </a:t>
            </a:r>
            <a:endParaRPr lang="hr-HR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91" y="773997"/>
            <a:ext cx="7122369" cy="33750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509120"/>
            <a:ext cx="3511001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34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b="1" i="1" dirty="0" smtClean="0"/>
              <a:t>Doors and windows</a:t>
            </a:r>
            <a:endParaRPr lang="hr-HR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9"/>
            <a:ext cx="4212768" cy="31683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660594"/>
            <a:ext cx="1876425" cy="4044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12" y="4221088"/>
            <a:ext cx="4112692" cy="246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77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09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2656"/>
            <a:ext cx="6696744" cy="628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1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712879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15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29" y="692696"/>
            <a:ext cx="3810000" cy="2581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01008"/>
            <a:ext cx="333375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313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640871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927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1" y="1261434"/>
            <a:ext cx="9036496" cy="433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81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1700808"/>
            <a:ext cx="6076950" cy="340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97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6389514" cy="44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71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63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078431"/>
              </p:ext>
            </p:extLst>
          </p:nvPr>
        </p:nvGraphicFramePr>
        <p:xfrm>
          <a:off x="755576" y="1397000"/>
          <a:ext cx="7704856" cy="2968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68104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In</a:t>
                      </a:r>
                      <a:r>
                        <a:rPr lang="hr-HR" sz="2400" baseline="0" dirty="0" smtClean="0"/>
                        <a:t> the traditional and popular arhitecture lies the substance of the arhitecture and culture of a people and the treasure house of humanity is composed of the richness of their diversities . </a:t>
                      </a:r>
                    </a:p>
                    <a:p>
                      <a:endParaRPr lang="hr-HR" sz="2400" baseline="0" dirty="0" smtClean="0"/>
                    </a:p>
                    <a:p>
                      <a:pPr algn="r"/>
                      <a:r>
                        <a:rPr lang="hr-HR" sz="2400" baseline="0" dirty="0" smtClean="0"/>
                        <a:t>Munjaković </a:t>
                      </a:r>
                      <a:endParaRPr lang="hr-H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8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23351857"/>
              </p:ext>
            </p:extLst>
          </p:nvPr>
        </p:nvGraphicFramePr>
        <p:xfrm>
          <a:off x="1547664" y="12687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527501"/>
            <a:ext cx="2808312" cy="21049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2" y="74259"/>
            <a:ext cx="2600780" cy="1950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79315"/>
            <a:ext cx="2438400" cy="18013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081" y="74259"/>
            <a:ext cx="2373566" cy="306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0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hr-HR" dirty="0" smtClean="0"/>
              <a:t>In the Karst area the Croats came upon building in stone:</a:t>
            </a:r>
          </a:p>
          <a:p>
            <a:pPr marL="285750" indent="-285750" algn="r">
              <a:buFont typeface="Wingdings" pitchFamily="2" charset="2"/>
              <a:buChar char="v"/>
            </a:pPr>
            <a:r>
              <a:rPr lang="hr-HR" dirty="0" smtClean="0"/>
              <a:t>Dry stone wall</a:t>
            </a:r>
          </a:p>
          <a:p>
            <a:endParaRPr lang="hr-HR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57" y="1988840"/>
            <a:ext cx="7122451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7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628800"/>
            <a:ext cx="7665984" cy="4176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1052736"/>
            <a:ext cx="802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hr-HR" sz="1600" dirty="0" smtClean="0"/>
              <a:t>From the second half of the 19 th century  ,bonding material started to be used (lime mortar,soli,clay) .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212806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hr-HR" dirty="0" smtClean="0"/>
              <a:t>In Slavonia peasants got the material for the basic timber  frame.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hr-HR" dirty="0" smtClean="0"/>
              <a:t>FILL : 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wattle of withies covered on both sides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short pieces of wood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sun dried brick 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fried brick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23" y="2780928"/>
            <a:ext cx="470452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6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679450"/>
            <a:ext cx="82550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1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10752</TotalTime>
  <Words>542</Words>
  <Application>Microsoft Office PowerPoint</Application>
  <PresentationFormat>On-screen Show (4:3)</PresentationFormat>
  <Paragraphs>85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Corbel</vt:lpstr>
      <vt:lpstr>Tahoma</vt:lpstr>
      <vt:lpstr>Tunga</vt:lpstr>
      <vt:lpstr>Wingdings</vt:lpstr>
      <vt:lpstr>Mylar</vt:lpstr>
      <vt:lpstr>Traditional building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Traditional building</dc:title>
  <dc:creator>TAMARA</dc:creator>
  <cp:lastModifiedBy>korisnik</cp:lastModifiedBy>
  <cp:revision>60</cp:revision>
  <dcterms:created xsi:type="dcterms:W3CDTF">2016-11-03T18:07:02Z</dcterms:created>
  <dcterms:modified xsi:type="dcterms:W3CDTF">2017-02-06T09:23:55Z</dcterms:modified>
</cp:coreProperties>
</file>