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35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28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1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6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6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1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4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2B567F7-124D-4514-A23C-751448F5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E652FF-ADE9-44B3-AA44-45ECE0FF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10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Palace of the Parliament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Benjamin Pervan</a:t>
            </a:r>
            <a:endParaRPr lang="en-US" sz="360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16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hr-HR" dirty="0" smtClean="0">
                <a:ln>
                  <a:noFill/>
                </a:ln>
                <a:effectLst/>
                <a:latin typeface="+mj-lt"/>
              </a:rPr>
              <a:t>Location of </a:t>
            </a:r>
            <a:r>
              <a:rPr lang="en-US" b="1" dirty="0">
                <a:ln>
                  <a:noFill/>
                </a:ln>
                <a:effectLst/>
                <a:latin typeface="Calibri" panose="020F0502020204030204" pitchFamily="34" charset="0"/>
              </a:rPr>
              <a:t>Palace</a:t>
            </a:r>
            <a:r>
              <a:rPr lang="en-US" b="1" dirty="0">
                <a:ln>
                  <a:noFill/>
                </a:ln>
                <a:effectLst/>
                <a:latin typeface="+mj-lt"/>
              </a:rPr>
              <a:t> of the </a:t>
            </a:r>
            <a:r>
              <a:rPr lang="en-US" b="1" dirty="0" smtClean="0">
                <a:ln>
                  <a:noFill/>
                </a:ln>
                <a:effectLst/>
                <a:latin typeface="+mj-lt"/>
              </a:rPr>
              <a:t>Parliament</a:t>
            </a:r>
            <a:r>
              <a:rPr lang="hr-HR" b="1" dirty="0" smtClean="0">
                <a:ln>
                  <a:noFill/>
                </a:ln>
                <a:effectLst/>
                <a:latin typeface="+mj-lt"/>
              </a:rPr>
              <a:t>, </a:t>
            </a:r>
            <a:r>
              <a:rPr lang="hr-HR" dirty="0" smtClean="0">
                <a:ln>
                  <a:noFill/>
                </a:ln>
                <a:effectLst/>
                <a:latin typeface="+mj-lt"/>
              </a:rPr>
              <a:t>and general facts about it</a:t>
            </a:r>
            <a:endParaRPr lang="hr-HR" b="1" dirty="0" smtClean="0">
              <a:ln>
                <a:noFill/>
              </a:ln>
              <a:effectLst/>
              <a:latin typeface="+mj-lt"/>
            </a:endParaRPr>
          </a:p>
          <a:p>
            <a:r>
              <a:rPr lang="en-US" dirty="0">
                <a:effectLst/>
                <a:latin typeface="+mj-lt"/>
              </a:rPr>
              <a:t>Technical </a:t>
            </a:r>
            <a:r>
              <a:rPr lang="en-US" dirty="0" smtClean="0">
                <a:effectLst/>
                <a:latin typeface="+mj-lt"/>
              </a:rPr>
              <a:t>details</a:t>
            </a:r>
            <a:endParaRPr lang="en-US" dirty="0">
              <a:effectLst/>
              <a:latin typeface="+mj-lt"/>
            </a:endParaRPr>
          </a:p>
          <a:p>
            <a:r>
              <a:rPr lang="hr-HR" dirty="0" smtClean="0">
                <a:effectLst/>
                <a:latin typeface="+mj-lt"/>
              </a:rPr>
              <a:t>History of </a:t>
            </a:r>
            <a:r>
              <a:rPr lang="en-US" b="1" dirty="0">
                <a:effectLst/>
                <a:latin typeface="+mj-lt"/>
              </a:rPr>
              <a:t>Palace of the </a:t>
            </a:r>
            <a:r>
              <a:rPr lang="en-US" b="1" dirty="0" smtClean="0">
                <a:effectLst/>
                <a:latin typeface="+mj-lt"/>
              </a:rPr>
              <a:t>Parliament</a:t>
            </a:r>
            <a:endParaRPr lang="hr-HR" b="1" dirty="0" smtClean="0">
              <a:effectLst/>
              <a:latin typeface="+mj-lt"/>
            </a:endParaRPr>
          </a:p>
          <a:p>
            <a:r>
              <a:rPr lang="hr-HR" dirty="0" smtClean="0">
                <a:effectLst/>
                <a:latin typeface="+mj-lt"/>
              </a:rPr>
              <a:t>Interesting facts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Location of </a:t>
            </a:r>
            <a:r>
              <a:rPr lang="en-US" b="1" dirty="0">
                <a:effectLst/>
              </a:rPr>
              <a:t>Palace of the </a:t>
            </a:r>
            <a:r>
              <a:rPr lang="en-US" b="1" dirty="0" smtClean="0">
                <a:effectLst/>
              </a:rPr>
              <a:t>Parliament</a:t>
            </a:r>
            <a:r>
              <a:rPr lang="hr-HR" b="1" dirty="0">
                <a:solidFill>
                  <a:schemeClr val="bg1"/>
                </a:solidFill>
              </a:rPr>
              <a:t/>
            </a:r>
            <a:br>
              <a:rPr lang="hr-HR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94" y="1846749"/>
            <a:ext cx="10353762" cy="4058751"/>
          </a:xfrm>
        </p:spPr>
        <p:txBody>
          <a:bodyPr>
            <a:normAutofit fontScale="925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</a:rPr>
              <a:t>The building of the Palace is located </a:t>
            </a:r>
            <a:r>
              <a:rPr lang="en-US" dirty="0" smtClean="0">
                <a:effectLst/>
                <a:latin typeface="Calibri" panose="020F0502020204030204" pitchFamily="34" charset="0"/>
              </a:rPr>
              <a:t>in </a:t>
            </a:r>
            <a:r>
              <a:rPr lang="en-US" dirty="0">
                <a:effectLst/>
                <a:latin typeface="Calibri" panose="020F0502020204030204" pitchFamily="34" charset="0"/>
              </a:rPr>
              <a:t>the central part of </a:t>
            </a:r>
            <a:r>
              <a:rPr lang="en-US" dirty="0" smtClean="0">
                <a:effectLst/>
                <a:latin typeface="Calibri" panose="020F0502020204030204" pitchFamily="34" charset="0"/>
              </a:rPr>
              <a:t>Bucharest</a:t>
            </a:r>
            <a:r>
              <a:rPr lang="hr-HR" dirty="0" smtClean="0">
                <a:effectLst/>
                <a:latin typeface="Calibri" panose="020F0502020204030204" pitchFamily="34" charset="0"/>
              </a:rPr>
              <a:t>.</a:t>
            </a:r>
          </a:p>
          <a:p>
            <a:r>
              <a:rPr lang="hr-HR" dirty="0" smtClean="0">
                <a:effectLst/>
              </a:rPr>
              <a:t>Address: </a:t>
            </a:r>
            <a:r>
              <a:rPr lang="en-US" dirty="0" err="1">
                <a:effectLst/>
              </a:rPr>
              <a:t>Calea</a:t>
            </a:r>
            <a:r>
              <a:rPr lang="en-US" dirty="0">
                <a:effectLst/>
              </a:rPr>
              <a:t> 13 </a:t>
            </a:r>
            <a:r>
              <a:rPr lang="en-US" dirty="0" err="1">
                <a:effectLst/>
              </a:rPr>
              <a:t>Septembrie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1</a:t>
            </a:r>
            <a:endParaRPr lang="hr-HR" dirty="0" smtClean="0">
              <a:effectLst/>
            </a:endParaRPr>
          </a:p>
          <a:p>
            <a:r>
              <a:rPr lang="hr-HR" dirty="0" smtClean="0">
                <a:effectLst/>
              </a:rPr>
              <a:t>It is </a:t>
            </a:r>
            <a:r>
              <a:rPr lang="en-US" dirty="0">
                <a:effectLst/>
              </a:rPr>
              <a:t>framed by </a:t>
            </a:r>
            <a:r>
              <a:rPr lang="en-US" dirty="0" err="1">
                <a:effectLst/>
              </a:rPr>
              <a:t>Izvor</a:t>
            </a:r>
            <a:r>
              <a:rPr lang="en-US" dirty="0">
                <a:effectLst/>
              </a:rPr>
              <a:t> Street to the west and northwest, United Nations Avenue to the north, Liberty Avenue to the east and </a:t>
            </a:r>
            <a:r>
              <a:rPr lang="en-US" dirty="0" err="1">
                <a:effectLst/>
              </a:rPr>
              <a:t>Calea</a:t>
            </a:r>
            <a:r>
              <a:rPr lang="en-US" dirty="0">
                <a:effectLst/>
              </a:rPr>
              <a:t> 13 </a:t>
            </a:r>
            <a:r>
              <a:rPr lang="en-US" dirty="0" err="1">
                <a:effectLst/>
              </a:rPr>
              <a:t>Septembrie</a:t>
            </a:r>
            <a:r>
              <a:rPr lang="en-US" dirty="0">
                <a:effectLst/>
              </a:rPr>
              <a:t> to the south</a:t>
            </a:r>
            <a:r>
              <a:rPr lang="en-US" dirty="0" smtClean="0">
                <a:effectLst/>
              </a:rPr>
              <a:t>.</a:t>
            </a:r>
            <a:endParaRPr lang="hr-HR" dirty="0" smtClean="0">
              <a:effectLst/>
            </a:endParaRPr>
          </a:p>
          <a:p>
            <a:pPr fontAlgn="ctr"/>
            <a:r>
              <a:rPr lang="en-US" dirty="0">
                <a:effectLst/>
              </a:rPr>
              <a:t>Architectural </a:t>
            </a:r>
            <a:r>
              <a:rPr lang="en-US" dirty="0" smtClean="0">
                <a:effectLst/>
              </a:rPr>
              <a:t>style</a:t>
            </a:r>
            <a:r>
              <a:rPr lang="hr-HR" dirty="0" smtClean="0">
                <a:effectLst/>
              </a:rPr>
              <a:t>: late int</a:t>
            </a:r>
            <a:r>
              <a:rPr lang="en-US" dirty="0" err="1" smtClean="0">
                <a:effectLst/>
              </a:rPr>
              <a:t>erpretation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of neoclassical </a:t>
            </a:r>
            <a:r>
              <a:rPr lang="en-US" dirty="0" smtClean="0">
                <a:effectLst/>
              </a:rPr>
              <a:t>architecture</a:t>
            </a:r>
            <a:r>
              <a:rPr lang="hr-HR" dirty="0" smtClean="0">
                <a:effectLst/>
              </a:rPr>
              <a:t>.</a:t>
            </a:r>
          </a:p>
          <a:p>
            <a:pPr fontAlgn="ctr"/>
            <a:r>
              <a:rPr lang="en-US" dirty="0">
                <a:effectLst/>
              </a:rPr>
              <a:t>Due to its impressive endowments, conferences, symposiums and other events are </a:t>
            </a:r>
            <a:r>
              <a:rPr lang="en-US" dirty="0" err="1">
                <a:effectLst/>
              </a:rPr>
              <a:t>organised</a:t>
            </a:r>
            <a:r>
              <a:rPr lang="en-US" dirty="0">
                <a:effectLst/>
              </a:rPr>
              <a:t> by state institutions and international bodies, but even so about 70% of the building is empty.</a:t>
            </a:r>
            <a:endParaRPr lang="hr-HR" dirty="0" smtClean="0">
              <a:effectLst/>
            </a:endParaRPr>
          </a:p>
          <a:p>
            <a:r>
              <a:rPr lang="hr-HR" dirty="0" smtClean="0">
                <a:effectLst/>
              </a:rPr>
              <a:t>Height: 84 m </a:t>
            </a:r>
          </a:p>
          <a:p>
            <a:r>
              <a:rPr lang="en-US" dirty="0">
                <a:effectLst/>
              </a:rPr>
              <a:t>240 m </a:t>
            </a:r>
            <a:r>
              <a:rPr lang="en-US" dirty="0" smtClean="0">
                <a:effectLst/>
              </a:rPr>
              <a:t>long</a:t>
            </a:r>
            <a:r>
              <a:rPr lang="en-US" dirty="0">
                <a:effectLst/>
              </a:rPr>
              <a:t>, 270 m </a:t>
            </a:r>
            <a:r>
              <a:rPr lang="en-US" dirty="0" smtClean="0">
                <a:effectLst/>
              </a:rPr>
              <a:t>wide</a:t>
            </a:r>
            <a:endParaRPr lang="hr-HR" dirty="0" smtClean="0">
              <a:effectLst/>
            </a:endParaRPr>
          </a:p>
          <a:p>
            <a:r>
              <a:rPr lang="hr-HR" dirty="0" smtClean="0">
                <a:effectLst/>
              </a:rPr>
              <a:t>12 floors, 365000 </a:t>
            </a:r>
            <a:r>
              <a:rPr lang="en-US" dirty="0" smtClean="0">
                <a:effectLst/>
              </a:rPr>
              <a:t>m</a:t>
            </a:r>
            <a:r>
              <a:rPr lang="hr-HR" baseline="30000" dirty="0" smtClean="0">
                <a:effectLst/>
              </a:rPr>
              <a:t>2 </a:t>
            </a:r>
            <a:r>
              <a:rPr lang="hr-HR" dirty="0" smtClean="0">
                <a:effectLst/>
              </a:rPr>
              <a:t> floor area, </a:t>
            </a:r>
            <a:r>
              <a:rPr lang="en-US" dirty="0">
                <a:effectLst/>
              </a:rPr>
              <a:t>66,000 </a:t>
            </a:r>
            <a:r>
              <a:rPr lang="en-US" dirty="0" smtClean="0">
                <a:effectLst/>
              </a:rPr>
              <a:t>m</a:t>
            </a:r>
            <a:r>
              <a:rPr lang="en-US" baseline="30000" dirty="0" smtClean="0">
                <a:effectLst/>
              </a:rPr>
              <a:t>2</a:t>
            </a:r>
            <a:r>
              <a:rPr lang="hr-HR" baseline="30000" dirty="0">
                <a:effectLst/>
              </a:rPr>
              <a:t> </a:t>
            </a:r>
            <a:r>
              <a:rPr lang="hr-HR" dirty="0" smtClean="0">
                <a:effectLst/>
              </a:rPr>
              <a:t> ground area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8" t="9308" b="7339"/>
          <a:stretch/>
        </p:blipFill>
        <p:spPr>
          <a:xfrm>
            <a:off x="1" y="0"/>
            <a:ext cx="9162734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7"/>
            <a:ext cx="12191999" cy="4559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0" y="12077"/>
            <a:ext cx="11642732" cy="68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details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construction of the Palace began in 1984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completed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1986, but even now it is not fully finished. 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completed 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400 rooms and two meeting rooms are finished and used, out of 1,100 rooms.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has eight underground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levels.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building has a developed area of 365,000 m</a:t>
            </a:r>
            <a:r>
              <a:rPr lang="hr-H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being the world's second largest administrative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building.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building of the Palace of the Parliament sinks by 6 mm each year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building was constructed almost entirely of materials of Romanian origin. 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 of heating and electric lighting alone exceeds $6 million per year, as much as a medium-sized city.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070"/>
            <a:ext cx="8654604" cy="6889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80" y="12700"/>
            <a:ext cx="9195120" cy="6836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280672" cy="5026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72" y="12700"/>
            <a:ext cx="4911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682581"/>
            <a:ext cx="10353762" cy="5108620"/>
          </a:xfrm>
        </p:spPr>
        <p:txBody>
          <a:bodyPr/>
          <a:lstStyle/>
          <a:p>
            <a:r>
              <a:rPr lang="en-US" b="1" dirty="0">
                <a:effectLst/>
              </a:rPr>
              <a:t>13th of September Entrance</a:t>
            </a:r>
            <a:r>
              <a:rPr lang="en-US" dirty="0">
                <a:effectLst/>
              </a:rPr>
              <a:t> hosts the most magnificent staircase in the Palace, inspired by The Winter Palace’s staircase in Sankt </a:t>
            </a:r>
            <a:r>
              <a:rPr lang="en-US" dirty="0" smtClean="0">
                <a:effectLst/>
              </a:rPr>
              <a:t>Petersburg</a:t>
            </a:r>
            <a:r>
              <a:rPr lang="hr-HR" dirty="0" smtClean="0">
                <a:effectLst/>
              </a:rPr>
              <a:t>.</a:t>
            </a:r>
          </a:p>
          <a:p>
            <a:r>
              <a:rPr lang="en-US" b="1" dirty="0">
                <a:effectLst/>
              </a:rPr>
              <a:t>Human Rights Chamber</a:t>
            </a:r>
            <a:r>
              <a:rPr lang="en-US" dirty="0">
                <a:effectLst/>
              </a:rPr>
              <a:t>  is decorated with oak tree and has the second largest/heaviest chandelier in the Palace, weighing 2 tons</a:t>
            </a:r>
            <a:r>
              <a:rPr lang="en-US" dirty="0" smtClean="0">
                <a:effectLst/>
              </a:rPr>
              <a:t>.</a:t>
            </a:r>
            <a:endParaRPr lang="hr-HR" dirty="0" smtClean="0">
              <a:effectLst/>
            </a:endParaRPr>
          </a:p>
          <a:p>
            <a:r>
              <a:rPr lang="en-US" b="1" dirty="0" err="1">
                <a:effectLst/>
              </a:rPr>
              <a:t>Alexandru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Ioan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Cuza</a:t>
            </a:r>
            <a:r>
              <a:rPr lang="en-US" b="1" dirty="0">
                <a:effectLst/>
              </a:rPr>
              <a:t> Chamber</a:t>
            </a:r>
            <a:r>
              <a:rPr lang="en-US" dirty="0">
                <a:effectLst/>
              </a:rPr>
              <a:t> is one of the most important and towering chamber of the Palace. </a:t>
            </a:r>
            <a:r>
              <a:rPr lang="hr-HR" dirty="0" smtClean="0">
                <a:effectLst/>
              </a:rPr>
              <a:t>It is 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20 m </a:t>
            </a:r>
            <a:r>
              <a:rPr lang="en-US" dirty="0" smtClean="0">
                <a:effectLst/>
              </a:rPr>
              <a:t>high </a:t>
            </a:r>
            <a:r>
              <a:rPr lang="en-US" dirty="0">
                <a:effectLst/>
              </a:rPr>
              <a:t>and a </a:t>
            </a:r>
            <a:r>
              <a:rPr lang="hr-HR" dirty="0" smtClean="0">
                <a:effectLst/>
              </a:rPr>
              <a:t>has a </a:t>
            </a:r>
            <a:r>
              <a:rPr lang="en-US" dirty="0" smtClean="0">
                <a:effectLst/>
              </a:rPr>
              <a:t>surface </a:t>
            </a:r>
            <a:r>
              <a:rPr lang="en-US" dirty="0">
                <a:effectLst/>
              </a:rPr>
              <a:t>of 2040 </a:t>
            </a:r>
            <a:r>
              <a:rPr lang="en-US" dirty="0" smtClean="0">
                <a:effectLst/>
              </a:rPr>
              <a:t>m2.</a:t>
            </a:r>
            <a:endParaRPr lang="hr-HR" dirty="0" smtClean="0">
              <a:effectLst/>
            </a:endParaRPr>
          </a:p>
          <a:p>
            <a:r>
              <a:rPr lang="en-US" b="1" dirty="0">
                <a:effectLst/>
              </a:rPr>
              <a:t>The Balcony facing </a:t>
            </a:r>
            <a:r>
              <a:rPr lang="en-US" b="1" dirty="0" err="1">
                <a:effectLst/>
              </a:rPr>
              <a:t>Piața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Unirii</a:t>
            </a:r>
            <a:endParaRPr lang="hr-HR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"/>
            <a:ext cx="10277341" cy="6856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71" y="0"/>
            <a:ext cx="1028198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278857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43" y="-2"/>
            <a:ext cx="10278858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389" y="1090345"/>
            <a:ext cx="10353762" cy="4954073"/>
          </a:xfrm>
        </p:spPr>
        <p:txBody>
          <a:bodyPr/>
          <a:lstStyle/>
          <a:p>
            <a:r>
              <a:rPr lang="hr-HR" dirty="0" smtClean="0">
                <a:effectLst/>
              </a:rPr>
              <a:t>Materials used:</a:t>
            </a:r>
          </a:p>
          <a:p>
            <a:r>
              <a:rPr lang="en-US" dirty="0"/>
              <a:t>1.000.000 m³ of marble</a:t>
            </a:r>
            <a:endParaRPr lang="hr-HR" dirty="0">
              <a:effectLst/>
            </a:endParaRPr>
          </a:p>
          <a:p>
            <a:r>
              <a:rPr lang="en-US" dirty="0" smtClean="0">
                <a:effectLst/>
              </a:rPr>
              <a:t>3,500 </a:t>
            </a:r>
            <a:r>
              <a:rPr lang="en-US" dirty="0" err="1">
                <a:effectLst/>
              </a:rPr>
              <a:t>tonnes</a:t>
            </a:r>
            <a:r>
              <a:rPr lang="en-US" dirty="0">
                <a:effectLst/>
              </a:rPr>
              <a:t> of crystal – 480 chandeliers, </a:t>
            </a:r>
            <a:endParaRPr lang="hr-HR" dirty="0" smtClean="0">
              <a:effectLst/>
            </a:endParaRPr>
          </a:p>
          <a:p>
            <a:r>
              <a:rPr lang="en-US" dirty="0" smtClean="0">
                <a:effectLst/>
              </a:rPr>
              <a:t>1,409 </a:t>
            </a:r>
            <a:r>
              <a:rPr lang="en-US" dirty="0">
                <a:effectLst/>
              </a:rPr>
              <a:t>ceiling lights and mirrors were </a:t>
            </a:r>
            <a:r>
              <a:rPr lang="en-US" dirty="0" smtClean="0">
                <a:effectLst/>
              </a:rPr>
              <a:t>manufactured</a:t>
            </a:r>
            <a:endParaRPr lang="hr-HR" dirty="0" smtClean="0">
              <a:effectLst/>
            </a:endParaRP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700,000 </a:t>
            </a:r>
            <a:r>
              <a:rPr lang="en-US" dirty="0" err="1">
                <a:effectLst/>
              </a:rPr>
              <a:t>tonnes</a:t>
            </a:r>
            <a:r>
              <a:rPr lang="en-US" dirty="0">
                <a:effectLst/>
              </a:rPr>
              <a:t> of steel and </a:t>
            </a:r>
            <a:r>
              <a:rPr lang="en-US" dirty="0" err="1" smtClean="0">
                <a:effectLst/>
              </a:rPr>
              <a:t>bron</a:t>
            </a:r>
            <a:r>
              <a:rPr lang="hr-HR" dirty="0" smtClean="0">
                <a:effectLst/>
              </a:rPr>
              <a:t>z</a:t>
            </a:r>
            <a:r>
              <a:rPr lang="hr-HR" dirty="0">
                <a:effectLst/>
              </a:rPr>
              <a:t>e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for monumental doors and windows, chandeliers and </a:t>
            </a:r>
            <a:r>
              <a:rPr lang="en-US" dirty="0" smtClean="0">
                <a:effectLst/>
              </a:rPr>
              <a:t>capitals</a:t>
            </a:r>
            <a:endParaRPr lang="hr-HR" dirty="0" smtClean="0">
              <a:effectLst/>
            </a:endParaRP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900,000 m</a:t>
            </a:r>
            <a:r>
              <a:rPr lang="en-US" baseline="30000" dirty="0">
                <a:effectLst/>
              </a:rPr>
              <a:t>3</a:t>
            </a:r>
            <a:r>
              <a:rPr lang="en-US" dirty="0">
                <a:effectLst/>
              </a:rPr>
              <a:t> of </a:t>
            </a:r>
            <a:r>
              <a:rPr lang="en-US" dirty="0" smtClean="0">
                <a:effectLst/>
              </a:rPr>
              <a:t>wood </a:t>
            </a:r>
            <a:r>
              <a:rPr lang="en-US" dirty="0">
                <a:effectLst/>
              </a:rPr>
              <a:t>(over 95% domestic) for parquet and </a:t>
            </a:r>
            <a:r>
              <a:rPr lang="en-US" dirty="0" err="1">
                <a:effectLst/>
              </a:rPr>
              <a:t>wainscotting</a:t>
            </a:r>
            <a:r>
              <a:rPr lang="en-US" dirty="0">
                <a:effectLst/>
              </a:rPr>
              <a:t>, including walnut, oak, sweet cherry, elm, sycamore </a:t>
            </a:r>
            <a:r>
              <a:rPr lang="en-US" dirty="0" smtClean="0">
                <a:effectLst/>
              </a:rPr>
              <a:t>maple</a:t>
            </a:r>
            <a:endParaRPr lang="hr-HR" dirty="0" smtClean="0">
              <a:effectLst/>
            </a:endParaRP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200,000 m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 of woolen carpets of various dimensions (machines had to be moved inside the building to weave some of the larger carpets</a:t>
            </a:r>
            <a:r>
              <a:rPr lang="en-US" dirty="0" smtClean="0">
                <a:effectLst/>
              </a:rPr>
              <a:t>)</a:t>
            </a:r>
            <a:endParaRPr lang="hr-HR" dirty="0" smtClean="0">
              <a:effectLst/>
            </a:endParaRP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velvet and brocade </a:t>
            </a:r>
            <a:r>
              <a:rPr lang="en-US" dirty="0" err="1" smtClean="0">
                <a:effectLst/>
              </a:rPr>
              <a:t>curtai</a:t>
            </a:r>
            <a:r>
              <a:rPr lang="hr-HR" dirty="0" smtClean="0">
                <a:effectLst/>
              </a:rPr>
              <a:t>n</a:t>
            </a:r>
            <a:r>
              <a:rPr lang="en-US" dirty="0" smtClean="0">
                <a:effectLst/>
              </a:rPr>
              <a:t>s </a:t>
            </a:r>
            <a:r>
              <a:rPr lang="en-US" dirty="0">
                <a:effectLst/>
              </a:rPr>
              <a:t>adorned with embroideries and </a:t>
            </a:r>
            <a:r>
              <a:rPr lang="en-US" dirty="0" err="1">
                <a:effectLst/>
              </a:rPr>
              <a:t>passementeries</a:t>
            </a:r>
            <a:r>
              <a:rPr lang="en-US" dirty="0">
                <a:effectLst/>
              </a:rPr>
              <a:t> in silver and gold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92"/>
            <a:ext cx="10482061" cy="6858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58" y="1"/>
            <a:ext cx="10326715" cy="6884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70" y="12741"/>
            <a:ext cx="10307616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57" y="2941982"/>
            <a:ext cx="4934315" cy="3942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" b="6324"/>
          <a:stretch/>
        </p:blipFill>
        <p:spPr>
          <a:xfrm>
            <a:off x="7637172" y="-991"/>
            <a:ext cx="4563401" cy="6885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0955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Palace of the Parliament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effectLst/>
              </a:rPr>
              <a:t>After the earthquake of 4 March </a:t>
            </a:r>
            <a:r>
              <a:rPr lang="hr-HR" dirty="0" smtClean="0">
                <a:effectLst/>
              </a:rPr>
              <a:t>1970, </a:t>
            </a:r>
            <a:r>
              <a:rPr lang="hr-HR" dirty="0">
                <a:effectLst/>
              </a:rPr>
              <a:t>Nicolae Ceaușescu started a reconstruction plan of </a:t>
            </a:r>
            <a:r>
              <a:rPr lang="hr-HR" dirty="0" smtClean="0">
                <a:effectLst/>
              </a:rPr>
              <a:t>Bucharest.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an ambitious project of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Ceausescu,which began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1978.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construction was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contest, won by Anca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Petrescu.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building was erected on the site of some monasteries that were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demolished.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20,000 and 100,000 people worked on the site, sometimes operating in three shifts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Thousands of people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died working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People's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579549"/>
            <a:ext cx="10572098" cy="521165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1989 building costs were estimated at $1.75 billion, and in 2006 at €3 billion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 the building hosts the Chamber of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Deputies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2004 the Romanian Senate is headquartered in the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building.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Museum of Contemporary Art opened in 2004 inside the west wing of the Palace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2008, the Palace hosted the 20th NATO summit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In 2010, politician </a:t>
            </a:r>
            <a:r>
              <a:rPr lang="en-US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Silviu</a:t>
            </a:r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Prigoană</a:t>
            </a:r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proposed re-purposing the building into a shopping </a:t>
            </a:r>
            <a:r>
              <a:rPr lang="en-US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centre</a:t>
            </a:r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and an entertainment complex. </a:t>
            </a:r>
            <a:endParaRPr lang="hr-HR" dirty="0" smtClean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Interesting facts</a:t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It is bigger than Cheops’ Pyramid. </a:t>
            </a:r>
          </a:p>
          <a:p>
            <a:r>
              <a:rPr lang="en-US" dirty="0"/>
              <a:t>400 contributing architects lead by a 28 years-old </a:t>
            </a:r>
            <a:r>
              <a:rPr lang="en-US" dirty="0" smtClean="0"/>
              <a:t>woman</a:t>
            </a:r>
            <a:endParaRPr lang="hr-HR" dirty="0" smtClean="0"/>
          </a:p>
          <a:p>
            <a:r>
              <a:rPr lang="en-US" dirty="0"/>
              <a:t>Initially it was named “House of the Republic”</a:t>
            </a:r>
          </a:p>
          <a:p>
            <a:r>
              <a:rPr lang="en-US" dirty="0"/>
              <a:t>Mysterious Tunnels</a:t>
            </a:r>
          </a:p>
          <a:p>
            <a:r>
              <a:rPr lang="hr-HR" dirty="0" smtClean="0"/>
              <a:t>It is the heaviest building on Earth</a:t>
            </a:r>
          </a:p>
          <a:p>
            <a:r>
              <a:rPr lang="en-US" dirty="0"/>
              <a:t>Every chamber has a perfect echo, because when Ceausescu wanted something, he clapped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/>
              <a:t>The palace's Union Hall features two large spiral </a:t>
            </a:r>
            <a:r>
              <a:rPr lang="en-US" dirty="0" smtClean="0"/>
              <a:t>staircases</a:t>
            </a:r>
            <a:endParaRPr lang="hr-HR" dirty="0" smtClean="0"/>
          </a:p>
          <a:p>
            <a:r>
              <a:rPr lang="en-US" dirty="0"/>
              <a:t>In 1990, Australian business magnate Rupert </a:t>
            </a:r>
            <a:r>
              <a:rPr lang="en-US" dirty="0" smtClean="0"/>
              <a:t>Murdoch</a:t>
            </a:r>
            <a:r>
              <a:rPr lang="hr-HR" dirty="0" smtClean="0"/>
              <a:t> wanted to buy it.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37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769</TotalTime>
  <Words>604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Calisto MT</vt:lpstr>
      <vt:lpstr>Trebuchet MS</vt:lpstr>
      <vt:lpstr>Wingdings 2</vt:lpstr>
      <vt:lpstr>Slate</vt:lpstr>
      <vt:lpstr>Palace of the Parliament </vt:lpstr>
      <vt:lpstr>PowerPoint Presentation</vt:lpstr>
      <vt:lpstr>Location of Palace of the Parliament </vt:lpstr>
      <vt:lpstr>Technical details </vt:lpstr>
      <vt:lpstr>PowerPoint Presentation</vt:lpstr>
      <vt:lpstr>PowerPoint Presentation</vt:lpstr>
      <vt:lpstr>History of Palace of the Parliament </vt:lpstr>
      <vt:lpstr>PowerPoint Presentation</vt:lpstr>
      <vt:lpstr>Interesting facts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Palace of the Parliament</dc:title>
  <dc:creator>Benjamin</dc:creator>
  <cp:lastModifiedBy>korisnik</cp:lastModifiedBy>
  <cp:revision>26</cp:revision>
  <dcterms:created xsi:type="dcterms:W3CDTF">2016-12-12T15:58:08Z</dcterms:created>
  <dcterms:modified xsi:type="dcterms:W3CDTF">2017-01-31T11:30:03Z</dcterms:modified>
</cp:coreProperties>
</file>