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9" r:id="rId11"/>
    <p:sldId id="273" r:id="rId12"/>
    <p:sldId id="276" r:id="rId13"/>
    <p:sldId id="277" r:id="rId14"/>
    <p:sldId id="275" r:id="rId15"/>
    <p:sldId id="278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94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Chesapeake Bay Bridge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301779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Virginia, USA</a:t>
            </a: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 smtClean="0">
              <a:solidFill>
                <a:schemeClr val="tx1"/>
              </a:solidFill>
            </a:endParaRPr>
          </a:p>
          <a:p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arin Ribić\Fakultet\IV semestar\Engleski jezik IV\800px-CBBT_Info_Sig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0757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miles of low-level trestle</a:t>
            </a:r>
            <a:endParaRPr lang="hr-HR" dirty="0" smtClean="0"/>
          </a:p>
          <a:p>
            <a:r>
              <a:rPr lang="hr-HR" dirty="0" smtClean="0"/>
              <a:t>2 one-mile-long tunnels</a:t>
            </a:r>
          </a:p>
          <a:p>
            <a:r>
              <a:rPr lang="hr-HR" dirty="0" smtClean="0"/>
              <a:t>2 bridges</a:t>
            </a:r>
          </a:p>
          <a:p>
            <a:r>
              <a:rPr lang="hr-HR" dirty="0" smtClean="0"/>
              <a:t>2 miles of causeway</a:t>
            </a:r>
          </a:p>
          <a:p>
            <a:r>
              <a:rPr lang="hr-HR" dirty="0" smtClean="0"/>
              <a:t>4 manmade islands</a:t>
            </a:r>
          </a:p>
          <a:p>
            <a:r>
              <a:rPr lang="en-US" dirty="0" smtClean="0"/>
              <a:t>5-1/2 miles of approach roads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Construction Features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- </a:t>
            </a:r>
            <a:r>
              <a:rPr lang="en-US" dirty="0" smtClean="0"/>
              <a:t>Length 12.3 miles</a:t>
            </a:r>
            <a:br>
              <a:rPr lang="en-US" dirty="0" smtClean="0"/>
            </a:br>
            <a:endParaRPr lang="hr-HR" dirty="0" smtClean="0"/>
          </a:p>
          <a:p>
            <a:pPr>
              <a:buNone/>
            </a:pPr>
            <a:r>
              <a:rPr lang="hr-HR" dirty="0" smtClean="0"/>
              <a:t>- </a:t>
            </a:r>
            <a:r>
              <a:rPr lang="en-US" dirty="0" smtClean="0"/>
              <a:t>Northbound width 28 feet </a:t>
            </a:r>
            <a:br>
              <a:rPr lang="en-US" dirty="0" smtClean="0"/>
            </a:br>
            <a:endParaRPr lang="hr-HR" dirty="0" smtClean="0"/>
          </a:p>
          <a:p>
            <a:pPr>
              <a:buFontTx/>
              <a:buChar char="-"/>
            </a:pPr>
            <a:r>
              <a:rPr lang="en-US" dirty="0" smtClean="0"/>
              <a:t>Southbound width 36 feet</a:t>
            </a: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Steel : 55,000 tons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Trestles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Northbound: 2,656</a:t>
            </a:r>
          </a:p>
          <a:p>
            <a:endParaRPr lang="hr-HR" dirty="0" smtClean="0"/>
          </a:p>
          <a:p>
            <a:r>
              <a:rPr lang="hr-HR" dirty="0" smtClean="0"/>
              <a:t>Southbound: 2,149</a:t>
            </a:r>
          </a:p>
          <a:p>
            <a:endParaRPr lang="hr-HR" dirty="0" smtClean="0"/>
          </a:p>
          <a:p>
            <a:r>
              <a:rPr lang="hr-HR" dirty="0" smtClean="0"/>
              <a:t>Concrete : 825,000 tons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Concrete </a:t>
            </a:r>
            <a:r>
              <a:rPr lang="hr-HR" dirty="0" smtClean="0"/>
              <a:t>p</a:t>
            </a:r>
            <a:r>
              <a:rPr lang="en-US" dirty="0" err="1" smtClean="0"/>
              <a:t>iles</a:t>
            </a:r>
            <a:r>
              <a:rPr lang="en-US" dirty="0" smtClean="0"/>
              <a:t> </a:t>
            </a:r>
            <a:r>
              <a:rPr lang="hr-HR" dirty="0" smtClean="0"/>
              <a:t>for</a:t>
            </a:r>
            <a:r>
              <a:rPr lang="en-US" dirty="0" smtClean="0"/>
              <a:t> </a:t>
            </a:r>
            <a:r>
              <a:rPr lang="hr-HR" dirty="0" smtClean="0"/>
              <a:t>t</a:t>
            </a:r>
            <a:r>
              <a:rPr lang="en-US" dirty="0" err="1" smtClean="0"/>
              <a:t>restles</a:t>
            </a:r>
            <a:r>
              <a:rPr lang="hr-HR" dirty="0" smtClean="0"/>
              <a:t> support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arin Ribić\Fakultet\IV semestar\Engleski jezik IV\20031101_bay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Marin Ribić\Fakultet\IV semestar\Engleski jezik IV\bay-bridge-tunnel-1024x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313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Thimble Shoal Tunnel: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</a:t>
            </a:r>
            <a:r>
              <a:rPr lang="en-US" dirty="0" smtClean="0"/>
              <a:t>5</a:t>
            </a:r>
            <a:r>
              <a:rPr lang="hr-HR" dirty="0" smtClean="0"/>
              <a:t>.</a:t>
            </a:r>
            <a:r>
              <a:rPr lang="en-US" dirty="0" smtClean="0"/>
              <a:t>552 feet in length, 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Chesapeake Channel Tunnel: </a:t>
            </a:r>
            <a:endParaRPr lang="hr-HR" dirty="0" smtClean="0"/>
          </a:p>
          <a:p>
            <a:r>
              <a:rPr lang="en-US" dirty="0" smtClean="0"/>
              <a:t>5,237 feet in length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Tunnels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arin Ribić\Fakultet\IV semestar\Engleski jezik IV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69237" cy="3048000"/>
          </a:xfrm>
          <a:prstGeom prst="rect">
            <a:avLst/>
          </a:prstGeom>
          <a:noFill/>
        </p:spPr>
      </p:pic>
      <p:pic>
        <p:nvPicPr>
          <p:cNvPr id="12291" name="Picture 3" descr="C:\Marin Ribić\Fakultet\IV semestar\Engleski jezik IV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098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 islands</a:t>
            </a:r>
          </a:p>
          <a:p>
            <a:endParaRPr lang="hr-HR" dirty="0" smtClean="0"/>
          </a:p>
          <a:p>
            <a:r>
              <a:rPr lang="hr-HR" dirty="0" smtClean="0"/>
              <a:t>30 feet above water ( 9.14 m )</a:t>
            </a:r>
          </a:p>
          <a:p>
            <a:endParaRPr lang="hr-HR" dirty="0" smtClean="0"/>
          </a:p>
          <a:p>
            <a:r>
              <a:rPr lang="hr-HR" dirty="0" smtClean="0"/>
              <a:t>Rock Armor : 1,183,295 tons</a:t>
            </a:r>
          </a:p>
          <a:p>
            <a:endParaRPr lang="hr-HR" dirty="0" smtClean="0"/>
          </a:p>
          <a:p>
            <a:r>
              <a:rPr lang="hr-HR" dirty="0" smtClean="0"/>
              <a:t>Sand : 6,000,000 tons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Manmade Islands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arin Ribić\Fakultet\IV semestar\Engleski jezik IV\ooFmKJ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172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arin Ribić\Fakultet\IV semestar\Engleski jezik IV\normal_ill_ian_jt_2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848600" cy="518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Location: </a:t>
            </a:r>
            <a:r>
              <a:rPr lang="en-US" dirty="0" smtClean="0"/>
              <a:t>Cape Charles and Virginia Beach, Virginia, USA</a:t>
            </a:r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Completion Date: </a:t>
            </a:r>
            <a:r>
              <a:rPr lang="hr-HR" dirty="0" smtClean="0"/>
              <a:t>1964 ( 1999 )</a:t>
            </a:r>
          </a:p>
          <a:p>
            <a:endParaRPr lang="hr-HR" dirty="0" smtClean="0"/>
          </a:p>
          <a:p>
            <a:r>
              <a:rPr lang="hr-HR" b="1" dirty="0" smtClean="0"/>
              <a:t>Cost: </a:t>
            </a:r>
            <a:r>
              <a:rPr lang="hr-HR" dirty="0" smtClean="0"/>
              <a:t>$200 million ( $ 250 M )</a:t>
            </a:r>
          </a:p>
          <a:p>
            <a:endParaRPr lang="hr-HR" dirty="0" smtClean="0"/>
          </a:p>
          <a:p>
            <a:r>
              <a:rPr lang="en-US" b="1" dirty="0" smtClean="0"/>
              <a:t>Length: </a:t>
            </a:r>
            <a:r>
              <a:rPr lang="hr-HR" dirty="0" smtClean="0"/>
              <a:t>37.01 km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Vital Statistics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Type: </a:t>
            </a:r>
            <a:r>
              <a:rPr lang="hr-HR" dirty="0" smtClean="0"/>
              <a:t>Beam bridge, tunnel</a:t>
            </a:r>
          </a:p>
          <a:p>
            <a:endParaRPr lang="hr-HR" dirty="0" smtClean="0"/>
          </a:p>
          <a:p>
            <a:r>
              <a:rPr lang="hr-HR" b="1" dirty="0" smtClean="0"/>
              <a:t>Purpose: </a:t>
            </a:r>
            <a:r>
              <a:rPr lang="hr-HR" dirty="0" smtClean="0"/>
              <a:t>Roadway</a:t>
            </a:r>
          </a:p>
          <a:p>
            <a:endParaRPr lang="hr-HR" dirty="0" smtClean="0"/>
          </a:p>
          <a:p>
            <a:r>
              <a:rPr lang="hr-HR" b="1" dirty="0" smtClean="0"/>
              <a:t>Materials: </a:t>
            </a:r>
            <a:r>
              <a:rPr lang="hr-HR" dirty="0" smtClean="0"/>
              <a:t>Steel, concrete</a:t>
            </a:r>
          </a:p>
          <a:p>
            <a:endParaRPr lang="hr-HR" dirty="0" smtClean="0"/>
          </a:p>
          <a:p>
            <a:r>
              <a:rPr lang="en-US" b="1" dirty="0" smtClean="0"/>
              <a:t>Longest Single Span: </a:t>
            </a:r>
            <a:r>
              <a:rPr lang="en-US" dirty="0" smtClean="0"/>
              <a:t>100 feet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Engineer(s): </a:t>
            </a:r>
            <a:r>
              <a:rPr lang="hr-HR" dirty="0" smtClean="0"/>
              <a:t>Sverdrup &amp; Parcel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</a:t>
            </a:r>
            <a:r>
              <a:rPr lang="en-US" dirty="0" smtClean="0"/>
              <a:t>ne of the </a:t>
            </a:r>
            <a:r>
              <a:rPr lang="hr-HR" dirty="0" smtClean="0"/>
              <a:t>s</a:t>
            </a:r>
            <a:r>
              <a:rPr lang="en-US" dirty="0" smtClean="0"/>
              <a:t>even </a:t>
            </a:r>
            <a:r>
              <a:rPr lang="hr-HR" dirty="0" smtClean="0"/>
              <a:t>e</a:t>
            </a:r>
            <a:r>
              <a:rPr lang="en-US" dirty="0" err="1" smtClean="0"/>
              <a:t>ngineering</a:t>
            </a:r>
            <a:r>
              <a:rPr lang="en-US" dirty="0" smtClean="0"/>
              <a:t> </a:t>
            </a:r>
            <a:r>
              <a:rPr lang="hr-HR" dirty="0" smtClean="0"/>
              <a:t>w</a:t>
            </a:r>
            <a:r>
              <a:rPr lang="en-US" dirty="0" err="1" smtClean="0"/>
              <a:t>onders</a:t>
            </a:r>
            <a:r>
              <a:rPr lang="en-US" dirty="0" smtClean="0"/>
              <a:t> of the </a:t>
            </a:r>
            <a:r>
              <a:rPr lang="hr-HR" dirty="0" smtClean="0"/>
              <a:t>m</a:t>
            </a:r>
            <a:r>
              <a:rPr lang="en-US" dirty="0" err="1" smtClean="0"/>
              <a:t>odern</a:t>
            </a:r>
            <a:r>
              <a:rPr lang="en-US" dirty="0" smtClean="0"/>
              <a:t> </a:t>
            </a:r>
            <a:r>
              <a:rPr lang="hr-HR" dirty="0" smtClean="0"/>
              <a:t>w</a:t>
            </a:r>
            <a:r>
              <a:rPr lang="en-US" dirty="0" err="1" smtClean="0"/>
              <a:t>orld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67 million vehicles a year</a:t>
            </a:r>
          </a:p>
          <a:p>
            <a:endParaRPr lang="hr-HR" dirty="0" smtClean="0"/>
          </a:p>
          <a:p>
            <a:r>
              <a:rPr lang="hr-HR" dirty="0" smtClean="0"/>
              <a:t>Gift shop, restrooms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Interesting Facts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dirty="0" smtClean="0"/>
              <a:t>Danyang–Kunshan Grand Bridge</a:t>
            </a:r>
            <a:endParaRPr lang="hr-HR" dirty="0"/>
          </a:p>
        </p:txBody>
      </p:sp>
      <p:pic>
        <p:nvPicPr>
          <p:cNvPr id="6146" name="Picture 2" descr="C:\Marin Ribić\Fakultet\IV semestar\Engleski jezik IV\267958,xcitefun-kunshan-grand-brid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571165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arin Ribić\Fakultet\IV semestar\Engleski jezik IV\thanos-bridge-le034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877329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arin Ribić\Fakultet\IV semestar\Engleski jezik IV\1855472602_CBB 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Funds</a:t>
            </a:r>
          </a:p>
          <a:p>
            <a:endParaRPr lang="hr-HR" dirty="0" smtClean="0"/>
          </a:p>
          <a:p>
            <a:r>
              <a:rPr lang="hr-HR" dirty="0" smtClean="0"/>
              <a:t>Busy shipping strait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High traffic shipping channel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Design solution</a:t>
            </a:r>
            <a:endParaRPr lang="hr-HR" dirty="0"/>
          </a:p>
        </p:txBody>
      </p:sp>
      <p:pic>
        <p:nvPicPr>
          <p:cNvPr id="3074" name="Picture 2" descr="C:\Marin Ribić\Fakultet\IV semestar\Engleski jezik IV\1i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572000" cy="4820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arin Ribić\Fakultet\IV semestar\Engleski jezik IV\86530501_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3656267" cy="547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arin Ribić\Fakultet\IV semestar\Engleski jezik IV\20130529010424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74691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arin Ribić\Fakultet\IV semestar\Engleski jezik IV\chesapeake-bay-bridge-tunnel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47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Lucius J. Kellam, Jr. Bridge-Tunnel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Total Length : 23 miles ( 37.01 km )</a:t>
            </a:r>
          </a:p>
          <a:p>
            <a:endParaRPr lang="hr-HR" dirty="0" smtClean="0"/>
          </a:p>
          <a:p>
            <a:r>
              <a:rPr lang="hr-HR" dirty="0" smtClean="0"/>
              <a:t>Length Shore to Shore : 17.6 miles ( 28.32 km )</a:t>
            </a:r>
          </a:p>
          <a:p>
            <a:endParaRPr lang="hr-HR" dirty="0" smtClean="0"/>
          </a:p>
          <a:p>
            <a:r>
              <a:rPr lang="en-US" dirty="0" smtClean="0"/>
              <a:t>Depth of water along Route</a:t>
            </a:r>
            <a:r>
              <a:rPr lang="hr-HR" dirty="0" smtClean="0"/>
              <a:t> </a:t>
            </a:r>
            <a:r>
              <a:rPr lang="en-US" dirty="0" smtClean="0"/>
              <a:t>:</a:t>
            </a:r>
            <a:r>
              <a:rPr lang="hr-HR" dirty="0" smtClean="0"/>
              <a:t> 25 to 100 feet     ( 7.62 to 30.48 m )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Vital statistics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597</TotalTime>
  <Words>190</Words>
  <Application>Microsoft Office PowerPoint</Application>
  <PresentationFormat>On-screen Show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Chesapeake Bay Bridge</vt:lpstr>
      <vt:lpstr>Slide 2</vt:lpstr>
      <vt:lpstr>Slide 3</vt:lpstr>
      <vt:lpstr>Problems</vt:lpstr>
      <vt:lpstr>Design solution</vt:lpstr>
      <vt:lpstr>Slide 6</vt:lpstr>
      <vt:lpstr>Slide 7</vt:lpstr>
      <vt:lpstr>Slide 8</vt:lpstr>
      <vt:lpstr>Vital statistics</vt:lpstr>
      <vt:lpstr>Slide 10</vt:lpstr>
      <vt:lpstr>Construction Features</vt:lpstr>
      <vt:lpstr>Trestles</vt:lpstr>
      <vt:lpstr>Concrete piles for trestles support</vt:lpstr>
      <vt:lpstr>Slide 14</vt:lpstr>
      <vt:lpstr>Slide 15</vt:lpstr>
      <vt:lpstr>Tunnels</vt:lpstr>
      <vt:lpstr>Slide 17</vt:lpstr>
      <vt:lpstr>Manmade Islands</vt:lpstr>
      <vt:lpstr>Slide 19</vt:lpstr>
      <vt:lpstr>Vital Statistics</vt:lpstr>
      <vt:lpstr>Slide 21</vt:lpstr>
      <vt:lpstr>Slide 22</vt:lpstr>
      <vt:lpstr>Interesting Facts</vt:lpstr>
      <vt:lpstr>Danyang–Kunshan Grand Bridge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Bridge</dc:title>
  <dc:creator>Marin Ribić</dc:creator>
  <cp:lastModifiedBy>Lidija Kraljević</cp:lastModifiedBy>
  <cp:revision>28</cp:revision>
  <dcterms:created xsi:type="dcterms:W3CDTF">2006-08-16T00:00:00Z</dcterms:created>
  <dcterms:modified xsi:type="dcterms:W3CDTF">2015-12-18T17:21:44Z</dcterms:modified>
</cp:coreProperties>
</file>