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310" r:id="rId3"/>
    <p:sldId id="258" r:id="rId4"/>
    <p:sldId id="260" r:id="rId5"/>
    <p:sldId id="262" r:id="rId6"/>
    <p:sldId id="263" r:id="rId7"/>
    <p:sldId id="264" r:id="rId8"/>
    <p:sldId id="266" r:id="rId9"/>
    <p:sldId id="270" r:id="rId10"/>
    <p:sldId id="268" r:id="rId11"/>
    <p:sldId id="306" r:id="rId12"/>
    <p:sldId id="269" r:id="rId13"/>
    <p:sldId id="307" r:id="rId14"/>
    <p:sldId id="276" r:id="rId15"/>
    <p:sldId id="308" r:id="rId16"/>
    <p:sldId id="292" r:id="rId17"/>
    <p:sldId id="294" r:id="rId18"/>
    <p:sldId id="309" r:id="rId19"/>
    <p:sldId id="297"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2FF"/>
    <a:srgbClr val="DF4019"/>
    <a:srgbClr val="183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60011-BE0C-4288-B26D-571D24BF217D}" type="datetimeFigureOut">
              <a:rPr lang="hr-HR" smtClean="0"/>
              <a:t>1.3.2023.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BF405-C90D-4CB5-AD76-E1CB7A9EF981}" type="slidenum">
              <a:rPr lang="hr-HR" smtClean="0"/>
              <a:t>‹#›</a:t>
            </a:fld>
            <a:endParaRPr lang="hr-HR"/>
          </a:p>
        </p:txBody>
      </p:sp>
    </p:spTree>
    <p:extLst>
      <p:ext uri="{BB962C8B-B14F-4D97-AF65-F5344CB8AC3E}">
        <p14:creationId xmlns:p14="http://schemas.microsoft.com/office/powerpoint/2010/main" val="116849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Dams are glorious structures no matter the size or the materials used. To think, these structures have the ability to hold back millions of gallons of rushing water. Dams also have the ability to generate energy and electricity that will benefit the population around the dam.</a:t>
            </a:r>
          </a:p>
          <a:p>
            <a:r>
              <a:rPr lang="hr-HR" sz="1200" kern="1200" dirty="0" smtClean="0">
                <a:solidFill>
                  <a:schemeClr val="tx1"/>
                </a:solidFill>
                <a:effectLst/>
                <a:latin typeface="+mn-lt"/>
                <a:ea typeface="+mn-ea"/>
                <a:cs typeface="+mn-cs"/>
              </a:rPr>
              <a:t>A dam is a barrier built across a river that stops the river's flow and collects the water, especially to make a reservoir (= an artificial lake) that provides water for an area.</a:t>
            </a:r>
          </a:p>
          <a:p>
            <a:r>
              <a:rPr lang="hr-HR" sz="1200" kern="1200" dirty="0" smtClean="0">
                <a:solidFill>
                  <a:schemeClr val="tx1"/>
                </a:solidFill>
                <a:effectLst/>
                <a:latin typeface="+mn-lt"/>
                <a:ea typeface="+mn-ea"/>
                <a:cs typeface="+mn-cs"/>
              </a:rPr>
              <a:t>In ancient times, dams were built for the single purpose of water supply or irrigation. As civilizations developed, there was a greater need for water supply, irrigation, flood control, navigation, water quality, sediment control and energy. Therefore, dams are constructed for a specific purpose such as water supply, flood control, irrigation, navigation, sedimentation control, and hydropower.</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3</a:t>
            </a:fld>
            <a:endParaRPr lang="hr-HR"/>
          </a:p>
        </p:txBody>
      </p:sp>
    </p:spTree>
    <p:extLst>
      <p:ext uri="{BB962C8B-B14F-4D97-AF65-F5344CB8AC3E}">
        <p14:creationId xmlns:p14="http://schemas.microsoft.com/office/powerpoint/2010/main" val="168160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Demand for water is steadily increasing throughout the world. There is no life on earth without water.</a:t>
            </a:r>
          </a:p>
          <a:p>
            <a:r>
              <a:rPr lang="hr-HR" sz="1200" kern="1200" dirty="0" smtClean="0">
                <a:solidFill>
                  <a:schemeClr val="tx1"/>
                </a:solidFill>
                <a:effectLst/>
                <a:latin typeface="+mn-lt"/>
                <a:ea typeface="+mn-ea"/>
                <a:cs typeface="+mn-cs"/>
              </a:rPr>
              <a:t>But freshwater resources are limited and unevenly distributed. In the high-consumption countries with rich resources and a highly developed technical infrastructure, the many ways of conserving, recycling and re-using water may more or less suffice to curb further growth in supply. In many other regions, however, water availability is critical to any further development above the present unsatisfactorily low level. In these regions man cannot forego the contribution to be made by dams and reservoirs to the harnessing of water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Most of the dams are single-purpose dams, but there is now a growing number of multipurpose dams. Among the single purpose dams, 48 % are for irrigation, 17% for hydropower (production of electricity), 13% for water supply , 10% for flood control, 5% for recreation and less than 1% for navigation and fish farming.</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4</a:t>
            </a:fld>
            <a:endParaRPr lang="hr-HR"/>
          </a:p>
        </p:txBody>
      </p:sp>
    </p:spTree>
    <p:extLst>
      <p:ext uri="{BB962C8B-B14F-4D97-AF65-F5344CB8AC3E}">
        <p14:creationId xmlns:p14="http://schemas.microsoft.com/office/powerpoint/2010/main" val="287386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The first known dam to be built is the Jawa Dam, which is actually the largest in a series of dams that are all part of one reservoir system. Located in modern-day Jordan, the Jawa Dam was originally constructed around 3,000 BCE in what was then Mesopotamia. Surprisingly, the Jawa Dam was actually an architectural feat of the times. While most ancient dams were simple gravity dams constructed of gravel and masonry, the Jawa Dam was reinforced with rock fill behind the upstream wall in order to protect the wall from water pressure breach. This safety feature was incredibly innovative for this time period.</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5</a:t>
            </a:fld>
            <a:endParaRPr lang="hr-HR"/>
          </a:p>
        </p:txBody>
      </p:sp>
    </p:spTree>
    <p:extLst>
      <p:ext uri="{BB962C8B-B14F-4D97-AF65-F5344CB8AC3E}">
        <p14:creationId xmlns:p14="http://schemas.microsoft.com/office/powerpoint/2010/main" val="279818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Subsequent ancient dams were built by several cultures with varying rates of success. Approximately 400 years after the construction of the highly successful Jawa Dam, Egyptians built the Sadd el-Kafara, or Dam of the Pagans, most likely to supply water to the local quarries outside of Cairo rather than for irrigation, since the flooding Nile would have supplied plenty of water to the farmers. Unfortunately, after ten years of construction, as it was nearing completion, it failed. Due to poor design and lack of a spillway, the dam was washed away during a heavy rainfall and was never repaired or completed. Discouraged by the failure of this massive project, ancient Egyptians were dissuaded from constructing other dams until many years later.</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6</a:t>
            </a:fld>
            <a:endParaRPr lang="hr-HR"/>
          </a:p>
        </p:txBody>
      </p:sp>
    </p:spTree>
    <p:extLst>
      <p:ext uri="{BB962C8B-B14F-4D97-AF65-F5344CB8AC3E}">
        <p14:creationId xmlns:p14="http://schemas.microsoft.com/office/powerpoint/2010/main" val="358073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The Romans, highly regarded for their advances in hydraulic engineering, were prolific in dam construction during the height of the empire. In addition to the vast network of aqueducts, the Romans built  gravity dams. The Romans also constructed the world’s first arch dam and they were also responsible for constructing the world’s first buttress dams.</a:t>
            </a:r>
          </a:p>
          <a:p>
            <a:r>
              <a:rPr lang="hr-HR" sz="1200" kern="1200" dirty="0" smtClean="0">
                <a:solidFill>
                  <a:schemeClr val="tx1"/>
                </a:solidFill>
                <a:effectLst/>
                <a:latin typeface="+mn-lt"/>
                <a:ea typeface="+mn-ea"/>
                <a:cs typeface="+mn-cs"/>
              </a:rPr>
              <a:t>Major advances in concrete dam design were made from 1853 to 1910 by British and French engineers.</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8</a:t>
            </a:fld>
            <a:endParaRPr lang="hr-HR"/>
          </a:p>
        </p:txBody>
      </p:sp>
    </p:spTree>
    <p:extLst>
      <p:ext uri="{BB962C8B-B14F-4D97-AF65-F5344CB8AC3E}">
        <p14:creationId xmlns:p14="http://schemas.microsoft.com/office/powerpoint/2010/main" val="56591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There are many types of dams available. Mostly dams can be classified into different types based on the design and structure of the dam.</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9</a:t>
            </a:fld>
            <a:endParaRPr lang="hr-HR"/>
          </a:p>
        </p:txBody>
      </p:sp>
    </p:spTree>
    <p:extLst>
      <p:ext uri="{BB962C8B-B14F-4D97-AF65-F5344CB8AC3E}">
        <p14:creationId xmlns:p14="http://schemas.microsoft.com/office/powerpoint/2010/main" val="18952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A dam is called as small dam if its gross storage (</a:t>
            </a:r>
            <a:r>
              <a:rPr lang="en-US" sz="1200" b="0" i="0" kern="1200" dirty="0" smtClean="0">
                <a:solidFill>
                  <a:schemeClr val="tx1"/>
                </a:solidFill>
                <a:effectLst/>
                <a:latin typeface="+mn-lt"/>
                <a:ea typeface="+mn-ea"/>
                <a:cs typeface="+mn-cs"/>
              </a:rPr>
              <a:t>total quantity of water stored</a:t>
            </a:r>
            <a:r>
              <a:rPr lang="hr-HR" sz="1200" b="0" i="0" kern="1200" dirty="0" smtClean="0">
                <a:solidFill>
                  <a:schemeClr val="tx1"/>
                </a:solidFill>
                <a:effectLst/>
                <a:latin typeface="+mn-lt"/>
                <a:ea typeface="+mn-ea"/>
                <a:cs typeface="+mn-cs"/>
              </a:rPr>
              <a:t>)</a:t>
            </a:r>
            <a:r>
              <a:rPr lang="hr-HR" sz="1200" kern="1200" dirty="0" smtClean="0">
                <a:solidFill>
                  <a:schemeClr val="tx1"/>
                </a:solidFill>
                <a:effectLst/>
                <a:latin typeface="+mn-lt"/>
                <a:ea typeface="+mn-ea"/>
                <a:cs typeface="+mn-cs"/>
              </a:rPr>
              <a:t> capacity is in between 0.5 to 10 MCM (million cubic meters). Hydraulic head of small dam is generally about 7.5 to 12 meters.</a:t>
            </a:r>
          </a:p>
          <a:p>
            <a:r>
              <a:rPr lang="hr-HR" sz="1200" kern="1200" dirty="0" smtClean="0">
                <a:solidFill>
                  <a:schemeClr val="tx1"/>
                </a:solidFill>
                <a:effectLst/>
                <a:latin typeface="+mn-lt"/>
                <a:ea typeface="+mn-ea"/>
                <a:cs typeface="+mn-cs"/>
              </a:rPr>
              <a:t>A dam is said to be large dam if its gross storage capacity is above 60 MCM. Hydraulic head of a large dam is greater than 30 meters.</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10</a:t>
            </a:fld>
            <a:endParaRPr lang="hr-HR"/>
          </a:p>
        </p:txBody>
      </p:sp>
    </p:spTree>
    <p:extLst>
      <p:ext uri="{BB962C8B-B14F-4D97-AF65-F5344CB8AC3E}">
        <p14:creationId xmlns:p14="http://schemas.microsoft.com/office/powerpoint/2010/main" val="89059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Embankment dam is made of soil or rocks. This type of dams are come under non rigid type dams. </a:t>
            </a:r>
          </a:p>
          <a:p>
            <a:endParaRPr lang="hr-HR" dirty="0"/>
          </a:p>
        </p:txBody>
      </p:sp>
      <p:sp>
        <p:nvSpPr>
          <p:cNvPr id="4" name="Slide Number Placeholder 3"/>
          <p:cNvSpPr>
            <a:spLocks noGrp="1"/>
          </p:cNvSpPr>
          <p:nvPr>
            <p:ph type="sldNum" sz="quarter" idx="10"/>
          </p:nvPr>
        </p:nvSpPr>
        <p:spPr/>
        <p:txBody>
          <a:bodyPr/>
          <a:lstStyle/>
          <a:p>
            <a:fld id="{42CBF405-C90D-4CB5-AD76-E1CB7A9EF981}" type="slidenum">
              <a:rPr lang="hr-HR" smtClean="0"/>
              <a:t>14</a:t>
            </a:fld>
            <a:endParaRPr lang="hr-HR"/>
          </a:p>
        </p:txBody>
      </p:sp>
    </p:spTree>
    <p:extLst>
      <p:ext uri="{BB962C8B-B14F-4D97-AF65-F5344CB8AC3E}">
        <p14:creationId xmlns:p14="http://schemas.microsoft.com/office/powerpoint/2010/main" val="312220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C12DFD2-70AA-407E-A988-62A1CC4084D2}"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78610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2DFD2-70AA-407E-A988-62A1CC4084D2}"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117867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2DFD2-70AA-407E-A988-62A1CC4084D2}"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12401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2DFD2-70AA-407E-A988-62A1CC4084D2}"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142524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2DFD2-70AA-407E-A988-62A1CC4084D2}"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40455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C12DFD2-70AA-407E-A988-62A1CC4084D2}"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25573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C12DFD2-70AA-407E-A988-62A1CC4084D2}" type="datetimeFigureOut">
              <a:rPr lang="en-IN" smtClean="0"/>
              <a:t>01-03-2023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16542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C12DFD2-70AA-407E-A988-62A1CC4084D2}" type="datetimeFigureOut">
              <a:rPr lang="en-IN" smtClean="0"/>
              <a:t>01-03-2023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14784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2DFD2-70AA-407E-A988-62A1CC4084D2}" type="datetimeFigureOut">
              <a:rPr lang="en-IN" smtClean="0"/>
              <a:t>01-03-2023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30268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2DFD2-70AA-407E-A988-62A1CC4084D2}"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24700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2DFD2-70AA-407E-A988-62A1CC4084D2}"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B9117-FB02-4044-B549-04B3560EAE5D}" type="slidenum">
              <a:rPr lang="en-IN" smtClean="0"/>
              <a:t>‹#›</a:t>
            </a:fld>
            <a:endParaRPr lang="en-IN"/>
          </a:p>
        </p:txBody>
      </p:sp>
    </p:spTree>
    <p:extLst>
      <p:ext uri="{BB962C8B-B14F-4D97-AF65-F5344CB8AC3E}">
        <p14:creationId xmlns:p14="http://schemas.microsoft.com/office/powerpoint/2010/main" val="283420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2DFD2-70AA-407E-A988-62A1CC4084D2}" type="datetimeFigureOut">
              <a:rPr lang="en-IN" smtClean="0"/>
              <a:t>01-03-2023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17-FB02-4044-B549-04B3560EAE5D}" type="slidenum">
              <a:rPr lang="en-IN" smtClean="0"/>
              <a:t>‹#›</a:t>
            </a:fld>
            <a:endParaRPr lang="en-IN"/>
          </a:p>
        </p:txBody>
      </p:sp>
    </p:spTree>
    <p:extLst>
      <p:ext uri="{BB962C8B-B14F-4D97-AF65-F5344CB8AC3E}">
        <p14:creationId xmlns:p14="http://schemas.microsoft.com/office/powerpoint/2010/main" val="236355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 name="Title 1"/>
          <p:cNvSpPr>
            <a:spLocks noGrp="1"/>
          </p:cNvSpPr>
          <p:nvPr>
            <p:ph type="ctrTitle"/>
          </p:nvPr>
        </p:nvSpPr>
        <p:spPr>
          <a:xfrm>
            <a:off x="1377294" y="1636523"/>
            <a:ext cx="9144000" cy="2387600"/>
          </a:xfrm>
        </p:spPr>
        <p:txBody>
          <a:bodyPr>
            <a:noAutofit/>
          </a:bodyPr>
          <a:lstStyle/>
          <a:p>
            <a:r>
              <a:rPr lang="en-IN" sz="23900" dirty="0" smtClean="0">
                <a:solidFill>
                  <a:schemeClr val="bg1"/>
                </a:solidFill>
                <a:latin typeface="Gill Sans MT Condensed" panose="020B0506020104020203" pitchFamily="34" charset="0"/>
              </a:rPr>
              <a:t>DAMS</a:t>
            </a:r>
            <a:r>
              <a:rPr lang="en-IN" sz="23900" dirty="0" smtClean="0">
                <a:latin typeface="Gill Sans MT Condensed" panose="020B0506020104020203" pitchFamily="34" charset="0"/>
              </a:rPr>
              <a:t> </a:t>
            </a:r>
            <a:endParaRPr lang="en-IN" sz="23900" dirty="0">
              <a:latin typeface="Gill Sans MT Condensed" panose="020B0506020104020203" pitchFamily="34" charset="0"/>
            </a:endParaRPr>
          </a:p>
        </p:txBody>
      </p:sp>
    </p:spTree>
    <p:extLst>
      <p:ext uri="{BB962C8B-B14F-4D97-AF65-F5344CB8AC3E}">
        <p14:creationId xmlns:p14="http://schemas.microsoft.com/office/powerpoint/2010/main" val="60858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hr-HR" b="1" u="sng" dirty="0" smtClean="0"/>
              <a:t>MASSIVE</a:t>
            </a:r>
            <a:r>
              <a:rPr lang="en-IN" b="1" u="sng" dirty="0" smtClean="0"/>
              <a:t> </a:t>
            </a:r>
            <a:r>
              <a:rPr lang="en-IN" b="1" u="sng" dirty="0" smtClean="0"/>
              <a:t>DAMS</a:t>
            </a:r>
            <a:endParaRPr lang="en-IN" b="1" u="sng" dirty="0"/>
          </a:p>
        </p:txBody>
      </p:sp>
      <p:sp>
        <p:nvSpPr>
          <p:cNvPr id="3" name="Content Placeholder 2"/>
          <p:cNvSpPr>
            <a:spLocks noGrp="1"/>
          </p:cNvSpPr>
          <p:nvPr>
            <p:ph idx="1"/>
          </p:nvPr>
        </p:nvSpPr>
        <p:spPr>
          <a:xfrm>
            <a:off x="838200" y="1083212"/>
            <a:ext cx="10515600" cy="1733266"/>
          </a:xfrm>
        </p:spPr>
        <p:txBody>
          <a:bodyPr>
            <a:normAutofit lnSpcReduction="10000"/>
          </a:bodyPr>
          <a:lstStyle/>
          <a:p>
            <a:r>
              <a:rPr lang="en-IN" dirty="0" smtClean="0"/>
              <a:t>The era of large dams </a:t>
            </a:r>
            <a:r>
              <a:rPr lang="hr-HR" dirty="0" smtClean="0"/>
              <a:t> - </a:t>
            </a:r>
            <a:r>
              <a:rPr lang="en-IN" dirty="0" smtClean="0"/>
              <a:t>initiated </a:t>
            </a:r>
            <a:r>
              <a:rPr lang="en-IN" dirty="0" smtClean="0"/>
              <a:t>with the construction of the Aswan </a:t>
            </a:r>
            <a:r>
              <a:rPr lang="en-IN" dirty="0" smtClean="0"/>
              <a:t>Dam </a:t>
            </a:r>
            <a:r>
              <a:rPr lang="en-IN" dirty="0" smtClean="0"/>
              <a:t>in Egypt in 1902 by the British. </a:t>
            </a:r>
          </a:p>
          <a:p>
            <a:r>
              <a:rPr lang="en-IN" dirty="0" smtClean="0"/>
              <a:t>When initially constructed between 1899 and 1902, </a:t>
            </a:r>
            <a:r>
              <a:rPr lang="en-IN" dirty="0" smtClean="0"/>
              <a:t>it </a:t>
            </a:r>
            <a:r>
              <a:rPr lang="en-IN" dirty="0" smtClean="0"/>
              <a:t>was the largest masonry dam in the world.</a:t>
            </a:r>
          </a:p>
          <a:p>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314" y="3101895"/>
            <a:ext cx="7223760" cy="3518264"/>
          </a:xfrm>
          <a:prstGeom prst="rect">
            <a:avLst/>
          </a:prstGeom>
        </p:spPr>
      </p:pic>
    </p:spTree>
    <p:extLst>
      <p:ext uri="{BB962C8B-B14F-4D97-AF65-F5344CB8AC3E}">
        <p14:creationId xmlns:p14="http://schemas.microsoft.com/office/powerpoint/2010/main" val="291820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9000">
              <a:schemeClr val="accent1">
                <a:lumMod val="45000"/>
                <a:lumOff val="55000"/>
              </a:schemeClr>
            </a:gs>
            <a:gs pos="69000">
              <a:schemeClr val="accent1">
                <a:lumMod val="45000"/>
                <a:lumOff val="55000"/>
              </a:schemeClr>
            </a:gs>
            <a:gs pos="84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03"/>
            <a:ext cx="10515600" cy="631057"/>
          </a:xfrm>
        </p:spPr>
        <p:txBody>
          <a:bodyPr>
            <a:normAutofit fontScale="90000"/>
          </a:bodyPr>
          <a:lstStyle/>
          <a:p>
            <a:pPr algn="ctr"/>
            <a:r>
              <a:rPr lang="en-IN" b="1" u="sng" dirty="0" smtClean="0"/>
              <a:t>GRAVITY DAM </a:t>
            </a:r>
            <a:endParaRPr lang="en-IN" b="1" u="sng" dirty="0"/>
          </a:p>
        </p:txBody>
      </p:sp>
      <p:sp>
        <p:nvSpPr>
          <p:cNvPr id="7" name="Rectangle 6"/>
          <p:cNvSpPr/>
          <p:nvPr/>
        </p:nvSpPr>
        <p:spPr>
          <a:xfrm>
            <a:off x="335280" y="6209380"/>
            <a:ext cx="11521440" cy="646331"/>
          </a:xfrm>
          <a:prstGeom prst="rect">
            <a:avLst/>
          </a:prstGeom>
        </p:spPr>
        <p:txBody>
          <a:bodyPr wrap="square">
            <a:spAutoFit/>
          </a:bodyPr>
          <a:lstStyle/>
          <a:p>
            <a:r>
              <a:rPr lang="en-US" dirty="0">
                <a:solidFill>
                  <a:srgbClr val="000000"/>
                </a:solidFill>
                <a:latin typeface="Lora"/>
              </a:rPr>
              <a:t>It is called a gravity dam because gravity holds the dam down to the ground and stops the water from toppling it over.</a:t>
            </a:r>
            <a:endParaRPr lang="hr-HR" dirty="0"/>
          </a:p>
        </p:txBody>
      </p:sp>
      <p:pic>
        <p:nvPicPr>
          <p:cNvPr id="3074" name="Picture 2" descr="Gravity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702" y="1068229"/>
            <a:ext cx="6148252" cy="491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0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3"/>
            <a:ext cx="9984475" cy="689317"/>
          </a:xfrm>
        </p:spPr>
        <p:txBody>
          <a:bodyPr>
            <a:normAutofit fontScale="90000"/>
          </a:bodyPr>
          <a:lstStyle/>
          <a:p>
            <a:pPr algn="ctr"/>
            <a:r>
              <a:rPr lang="hr-HR" b="1" dirty="0" smtClean="0"/>
              <a:t/>
            </a:r>
            <a:br>
              <a:rPr lang="hr-HR" b="1" dirty="0" smtClean="0"/>
            </a:br>
            <a:r>
              <a:rPr lang="hr-HR" b="1" dirty="0" smtClean="0"/>
              <a:t>Arch </a:t>
            </a:r>
            <a:r>
              <a:rPr lang="hr-HR" b="1" dirty="0"/>
              <a:t>Dam – Idukki Dam, </a:t>
            </a:r>
            <a:r>
              <a:rPr lang="hr-HR" b="1" dirty="0" smtClean="0"/>
              <a:t>India</a:t>
            </a:r>
            <a:r>
              <a:rPr lang="en-IN" dirty="0"/>
              <a:t/>
            </a:r>
            <a:br>
              <a:rPr lang="en-IN" dirty="0"/>
            </a:br>
            <a:endParaRPr lang="en-IN" b="1" u="sng" dirty="0"/>
          </a:p>
        </p:txBody>
      </p:sp>
      <p:pic>
        <p:nvPicPr>
          <p:cNvPr id="4098" name="Picture 2" descr="Arch Dam - Idukki Dam, Ker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19" y="1367245"/>
            <a:ext cx="7969635" cy="51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1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8855"/>
            <a:ext cx="10515600" cy="760290"/>
          </a:xfrm>
        </p:spPr>
        <p:txBody>
          <a:bodyPr/>
          <a:lstStyle/>
          <a:p>
            <a:pPr algn="ctr"/>
            <a:r>
              <a:rPr lang="hr-HR" b="1" u="sng" dirty="0" smtClean="0"/>
              <a:t>BUTTRESS</a:t>
            </a:r>
            <a:r>
              <a:rPr lang="en-IN" b="1" u="sng" dirty="0" smtClean="0"/>
              <a:t> DAM</a:t>
            </a:r>
            <a:endParaRPr lang="en-IN" b="1" u="sng" dirty="0"/>
          </a:p>
        </p:txBody>
      </p:sp>
      <p:pic>
        <p:nvPicPr>
          <p:cNvPr id="5126" name="Picture 6" descr="Roselend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8" y="1967366"/>
            <a:ext cx="5715000" cy="38004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oselend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7366"/>
            <a:ext cx="5715000" cy="3800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35811" y="6092036"/>
            <a:ext cx="2672526" cy="369332"/>
          </a:xfrm>
          <a:prstGeom prst="rect">
            <a:avLst/>
          </a:prstGeom>
        </p:spPr>
        <p:txBody>
          <a:bodyPr wrap="none">
            <a:spAutoFit/>
          </a:bodyPr>
          <a:lstStyle/>
          <a:p>
            <a:r>
              <a:rPr lang="hr-HR" b="1" dirty="0">
                <a:solidFill>
                  <a:srgbClr val="161E21"/>
                </a:solidFill>
                <a:latin typeface="Droid Sans"/>
              </a:rPr>
              <a:t>Roselend </a:t>
            </a:r>
            <a:r>
              <a:rPr lang="hr-HR" b="1" dirty="0" smtClean="0">
                <a:solidFill>
                  <a:srgbClr val="161E21"/>
                </a:solidFill>
                <a:latin typeface="Droid Sans"/>
              </a:rPr>
              <a:t>Dam, France</a:t>
            </a:r>
            <a:endParaRPr lang="hr-HR" b="1" i="0" dirty="0">
              <a:solidFill>
                <a:srgbClr val="161E21"/>
              </a:solidFill>
              <a:effectLst/>
              <a:latin typeface="Droid Sans"/>
            </a:endParaRPr>
          </a:p>
        </p:txBody>
      </p:sp>
    </p:spTree>
    <p:extLst>
      <p:ext uri="{BB962C8B-B14F-4D97-AF65-F5344CB8AC3E}">
        <p14:creationId xmlns:p14="http://schemas.microsoft.com/office/powerpoint/2010/main" val="2810253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9000">
              <a:schemeClr val="accent1">
                <a:lumMod val="45000"/>
                <a:lumOff val="55000"/>
              </a:schemeClr>
            </a:gs>
            <a:gs pos="69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lstStyle/>
          <a:p>
            <a:pPr algn="ctr"/>
            <a:r>
              <a:rPr lang="en-IN" b="1" u="sng" dirty="0" smtClean="0"/>
              <a:t>EMBANKMENT </a:t>
            </a:r>
            <a:r>
              <a:rPr lang="en-IN" b="1" u="sng" dirty="0" smtClean="0"/>
              <a:t>D</a:t>
            </a:r>
            <a:r>
              <a:rPr lang="hr-HR" b="1" u="sng" dirty="0" smtClean="0"/>
              <a:t>A</a:t>
            </a:r>
            <a:r>
              <a:rPr lang="en-IN" b="1" u="sng" dirty="0" smtClean="0"/>
              <a:t>MS</a:t>
            </a:r>
            <a:endParaRPr lang="en-IN" b="1" u="sng" dirty="0"/>
          </a:p>
        </p:txBody>
      </p:sp>
    </p:spTree>
    <p:extLst>
      <p:ext uri="{BB962C8B-B14F-4D97-AF65-F5344CB8AC3E}">
        <p14:creationId xmlns:p14="http://schemas.microsoft.com/office/powerpoint/2010/main" val="285701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741"/>
          </a:xfrm>
        </p:spPr>
        <p:txBody>
          <a:bodyPr>
            <a:normAutofit fontScale="90000"/>
          </a:bodyPr>
          <a:lstStyle/>
          <a:p>
            <a:pPr algn="ctr"/>
            <a:r>
              <a:rPr lang="en-IN" b="1"/>
              <a:t>EMBANKMENT DAM</a:t>
            </a:r>
            <a:endParaRPr lang="en-IN" b="1" dirty="0"/>
          </a:p>
        </p:txBody>
      </p:sp>
      <p:pic>
        <p:nvPicPr>
          <p:cNvPr id="6146" name="Picture 2" descr="https://upload.wikimedia.org/wikipedia/commons/thumb/3/31/Tataragi_Dam01n4272.jpg/1280px-Tataragi_Dam01n42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102" y="1279633"/>
            <a:ext cx="7949990" cy="5297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7165" y="5412767"/>
            <a:ext cx="2904835" cy="369332"/>
          </a:xfrm>
          <a:prstGeom prst="rect">
            <a:avLst/>
          </a:prstGeom>
        </p:spPr>
        <p:txBody>
          <a:bodyPr wrap="square">
            <a:spAutoFit/>
          </a:bodyPr>
          <a:lstStyle/>
          <a:p>
            <a:r>
              <a:rPr lang="hr-HR" dirty="0" smtClean="0">
                <a:latin typeface="Arial" panose="020B0604020202020204" pitchFamily="34" charset="0"/>
              </a:rPr>
              <a:t>Tataragi Dam</a:t>
            </a:r>
            <a:r>
              <a:rPr lang="hr-HR" dirty="0">
                <a:latin typeface="Arial" panose="020B0604020202020204" pitchFamily="34" charset="0"/>
              </a:rPr>
              <a:t> in  </a:t>
            </a:r>
            <a:r>
              <a:rPr lang="hr-HR" dirty="0" smtClean="0">
                <a:latin typeface="Arial" panose="020B0604020202020204" pitchFamily="34" charset="0"/>
              </a:rPr>
              <a:t>Japan</a:t>
            </a:r>
            <a:endParaRPr lang="hr-HR" dirty="0"/>
          </a:p>
        </p:txBody>
      </p:sp>
    </p:spTree>
    <p:extLst>
      <p:ext uri="{BB962C8B-B14F-4D97-AF65-F5344CB8AC3E}">
        <p14:creationId xmlns:p14="http://schemas.microsoft.com/office/powerpoint/2010/main" val="394784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normAutofit fontScale="90000"/>
          </a:bodyPr>
          <a:lstStyle/>
          <a:p>
            <a:r>
              <a:rPr lang="en-IN" b="1" u="sng" dirty="0" smtClean="0"/>
              <a:t>FACTORS AFFECTING SELECTION OF TYPE OF DAM</a:t>
            </a:r>
            <a:endParaRPr lang="en-IN" b="1" u="sng" dirty="0"/>
          </a:p>
        </p:txBody>
      </p:sp>
      <p:sp>
        <p:nvSpPr>
          <p:cNvPr id="3" name="Content Placeholder 2"/>
          <p:cNvSpPr>
            <a:spLocks noGrp="1"/>
          </p:cNvSpPr>
          <p:nvPr>
            <p:ph idx="1"/>
          </p:nvPr>
        </p:nvSpPr>
        <p:spPr>
          <a:xfrm>
            <a:off x="838200" y="1533378"/>
            <a:ext cx="10515600" cy="4643585"/>
          </a:xfrm>
        </p:spPr>
        <p:txBody>
          <a:bodyPr/>
          <a:lstStyle/>
          <a:p>
            <a:r>
              <a:rPr lang="en-IN" dirty="0" smtClean="0"/>
              <a:t>Topography</a:t>
            </a:r>
            <a:endParaRPr lang="en-IN" dirty="0"/>
          </a:p>
          <a:p>
            <a:r>
              <a:rPr lang="en-IN" dirty="0"/>
              <a:t>Geology and Foundation Conditions</a:t>
            </a:r>
          </a:p>
          <a:p>
            <a:r>
              <a:rPr lang="en-IN" dirty="0"/>
              <a:t>Availability of materials</a:t>
            </a:r>
          </a:p>
          <a:p>
            <a:r>
              <a:rPr lang="en-IN" dirty="0" smtClean="0"/>
              <a:t>Earthquake </a:t>
            </a:r>
            <a:r>
              <a:rPr lang="en-IN" dirty="0"/>
              <a:t>zone</a:t>
            </a:r>
          </a:p>
          <a:p>
            <a:r>
              <a:rPr lang="en-IN" dirty="0"/>
              <a:t>Height of the Dam</a:t>
            </a:r>
          </a:p>
          <a:p>
            <a:r>
              <a:rPr lang="en-IN" dirty="0"/>
              <a:t>Other factors such as </a:t>
            </a:r>
            <a:r>
              <a:rPr lang="en-IN" dirty="0" smtClean="0"/>
              <a:t>cost</a:t>
            </a:r>
            <a:r>
              <a:rPr lang="hr-HR" dirty="0"/>
              <a:t> </a:t>
            </a:r>
            <a:r>
              <a:rPr lang="hr-HR" dirty="0" smtClean="0"/>
              <a:t>o</a:t>
            </a:r>
            <a:r>
              <a:rPr lang="en-IN" dirty="0" smtClean="0"/>
              <a:t>f </a:t>
            </a:r>
            <a:r>
              <a:rPr lang="en-IN" dirty="0"/>
              <a:t>construction and maintenance, </a:t>
            </a:r>
            <a:r>
              <a:rPr lang="hr-HR" dirty="0" smtClean="0"/>
              <a:t>availability of construction materials</a:t>
            </a:r>
            <a:r>
              <a:rPr lang="hr-HR" dirty="0" smtClean="0"/>
              <a:t>, proximity of transportation facilities</a:t>
            </a:r>
            <a:r>
              <a:rPr lang="en-IN" dirty="0" smtClean="0"/>
              <a:t>etc</a:t>
            </a:r>
            <a:r>
              <a:rPr lang="en-IN" dirty="0"/>
              <a:t>.</a:t>
            </a:r>
          </a:p>
        </p:txBody>
      </p:sp>
    </p:spTree>
    <p:extLst>
      <p:ext uri="{BB962C8B-B14F-4D97-AF65-F5344CB8AC3E}">
        <p14:creationId xmlns:p14="http://schemas.microsoft.com/office/powerpoint/2010/main" val="2488201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2493"/>
          </a:xfrm>
        </p:spPr>
        <p:txBody>
          <a:bodyPr/>
          <a:lstStyle/>
          <a:p>
            <a:pPr algn="ctr"/>
            <a:r>
              <a:rPr lang="en-IN" b="1" u="sng" dirty="0" smtClean="0"/>
              <a:t>ADVANTAGES OF DAMS</a:t>
            </a:r>
            <a:endParaRPr lang="en-IN" b="1" u="sng" dirty="0"/>
          </a:p>
        </p:txBody>
      </p:sp>
      <p:sp>
        <p:nvSpPr>
          <p:cNvPr id="3" name="Content Placeholder 2"/>
          <p:cNvSpPr>
            <a:spLocks noGrp="1"/>
          </p:cNvSpPr>
          <p:nvPr>
            <p:ph idx="1"/>
          </p:nvPr>
        </p:nvSpPr>
        <p:spPr>
          <a:xfrm>
            <a:off x="838200" y="1434905"/>
            <a:ext cx="10515600" cy="4742058"/>
          </a:xfrm>
        </p:spPr>
        <p:txBody>
          <a:bodyPr>
            <a:normAutofit/>
          </a:bodyPr>
          <a:lstStyle/>
          <a:p>
            <a:r>
              <a:rPr lang="en-US" dirty="0"/>
              <a:t>40 % Of world food production comes from Irrigated</a:t>
            </a:r>
          </a:p>
          <a:p>
            <a:r>
              <a:rPr lang="en-US" dirty="0"/>
              <a:t>forming out of which 16% is contributed due to</a:t>
            </a:r>
          </a:p>
          <a:p>
            <a:r>
              <a:rPr lang="en-US" dirty="0"/>
              <a:t>dams.</a:t>
            </a:r>
          </a:p>
          <a:p>
            <a:r>
              <a:rPr lang="en-US" dirty="0" smtClean="0"/>
              <a:t>30-40</a:t>
            </a:r>
            <a:r>
              <a:rPr lang="en-US" dirty="0"/>
              <a:t>% of 268 million hectares of irrigated land is</a:t>
            </a:r>
          </a:p>
          <a:p>
            <a:r>
              <a:rPr lang="en-US" dirty="0"/>
              <a:t>watered from dams</a:t>
            </a:r>
          </a:p>
          <a:p>
            <a:r>
              <a:rPr lang="en-US" dirty="0" smtClean="0"/>
              <a:t>19</a:t>
            </a:r>
            <a:r>
              <a:rPr lang="en-US" dirty="0"/>
              <a:t>% of world energy comes from hydro-electric</a:t>
            </a:r>
          </a:p>
          <a:p>
            <a:r>
              <a:rPr lang="en-US" dirty="0"/>
              <a:t>power ( which includes 150 countries)</a:t>
            </a:r>
          </a:p>
          <a:p>
            <a:r>
              <a:rPr lang="en-US" dirty="0" smtClean="0"/>
              <a:t>90</a:t>
            </a:r>
            <a:r>
              <a:rPr lang="en-US" dirty="0"/>
              <a:t>% of 24 countries</a:t>
            </a:r>
          </a:p>
          <a:p>
            <a:r>
              <a:rPr lang="en-US" dirty="0" smtClean="0"/>
              <a:t>50</a:t>
            </a:r>
            <a:r>
              <a:rPr lang="en-US" dirty="0"/>
              <a:t>% in 63 countries</a:t>
            </a:r>
            <a:endParaRPr lang="en-IN" dirty="0"/>
          </a:p>
        </p:txBody>
      </p:sp>
    </p:spTree>
    <p:extLst>
      <p:ext uri="{BB962C8B-B14F-4D97-AF65-F5344CB8AC3E}">
        <p14:creationId xmlns:p14="http://schemas.microsoft.com/office/powerpoint/2010/main" val="1684083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2493"/>
          </a:xfrm>
        </p:spPr>
        <p:txBody>
          <a:bodyPr/>
          <a:lstStyle/>
          <a:p>
            <a:pPr algn="ctr"/>
            <a:r>
              <a:rPr lang="hr-HR" b="1" u="sng" dirty="0" smtClean="0"/>
              <a:t>SOME NEGATIVE </a:t>
            </a:r>
            <a:r>
              <a:rPr lang="hr-HR" b="1" u="sng" dirty="0" smtClean="0"/>
              <a:t>IMPACTS</a:t>
            </a:r>
            <a:r>
              <a:rPr lang="en-IN" b="1" u="sng" dirty="0" smtClean="0"/>
              <a:t> O</a:t>
            </a:r>
            <a:r>
              <a:rPr lang="hr-HR" b="1" u="sng" dirty="0"/>
              <a:t>F</a:t>
            </a:r>
            <a:r>
              <a:rPr lang="en-IN" b="1" u="sng" dirty="0" smtClean="0"/>
              <a:t> DAMS</a:t>
            </a:r>
            <a:endParaRPr lang="en-IN" b="1" u="sng"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653" y="1562287"/>
            <a:ext cx="7333674" cy="4884843"/>
          </a:xfrm>
        </p:spPr>
      </p:pic>
      <p:pic>
        <p:nvPicPr>
          <p:cNvPr id="7170" name="Picture 2" descr="Slikovni rezultat za disadvantages of d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54" y="2430506"/>
            <a:ext cx="3377354" cy="252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97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4000" t="2000" r="21000" b="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dirty="0"/>
          </a:p>
        </p:txBody>
      </p:sp>
      <p:sp>
        <p:nvSpPr>
          <p:cNvPr id="5" name="Content Placeholder 4"/>
          <p:cNvSpPr>
            <a:spLocks noGrp="1"/>
          </p:cNvSpPr>
          <p:nvPr>
            <p:ph idx="1"/>
          </p:nvPr>
        </p:nvSpPr>
        <p:spPr/>
        <p:txBody>
          <a:bodyPr/>
          <a:lstStyle/>
          <a:p>
            <a:endParaRPr lang="hr-HR" dirty="0"/>
          </a:p>
        </p:txBody>
      </p:sp>
    </p:spTree>
    <p:extLst>
      <p:ext uri="{BB962C8B-B14F-4D97-AF65-F5344CB8AC3E}">
        <p14:creationId xmlns:p14="http://schemas.microsoft.com/office/powerpoint/2010/main" val="116487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Terminology:</a:t>
            </a:r>
            <a:endParaRPr lang="hr-HR" dirty="0"/>
          </a:p>
        </p:txBody>
      </p:sp>
      <p:sp>
        <p:nvSpPr>
          <p:cNvPr id="3" name="TextBox 2"/>
          <p:cNvSpPr txBox="1"/>
          <p:nvPr/>
        </p:nvSpPr>
        <p:spPr>
          <a:xfrm>
            <a:off x="706170" y="1502688"/>
            <a:ext cx="10520127" cy="6186309"/>
          </a:xfrm>
          <a:prstGeom prst="rect">
            <a:avLst/>
          </a:prstGeom>
          <a:noFill/>
        </p:spPr>
        <p:txBody>
          <a:bodyPr wrap="square" rtlCol="0">
            <a:spAutoFit/>
          </a:bodyPr>
          <a:lstStyle/>
          <a:p>
            <a:r>
              <a:rPr lang="hr-HR" dirty="0" smtClean="0"/>
              <a:t>irrigation							embankment</a:t>
            </a:r>
          </a:p>
          <a:p>
            <a:r>
              <a:rPr lang="hr-HR" dirty="0" smtClean="0"/>
              <a:t>barrier							swift-flowing stream</a:t>
            </a:r>
          </a:p>
          <a:p>
            <a:r>
              <a:rPr lang="hr-HR" dirty="0" smtClean="0"/>
              <a:t>reservoir							valley</a:t>
            </a:r>
          </a:p>
          <a:p>
            <a:r>
              <a:rPr lang="hr-HR" dirty="0" smtClean="0"/>
              <a:t>to impound water						compacted earth</a:t>
            </a:r>
          </a:p>
          <a:p>
            <a:r>
              <a:rPr lang="hr-HR" dirty="0" smtClean="0"/>
              <a:t>to generate electricity					crushed rocks</a:t>
            </a:r>
          </a:p>
          <a:p>
            <a:r>
              <a:rPr lang="hr-HR" dirty="0" smtClean="0"/>
              <a:t>water-supply system					velocity</a:t>
            </a:r>
          </a:p>
          <a:p>
            <a:r>
              <a:rPr lang="hr-HR" dirty="0" smtClean="0"/>
              <a:t>flood – drought						seepage</a:t>
            </a:r>
          </a:p>
          <a:p>
            <a:r>
              <a:rPr lang="hr-HR" dirty="0" smtClean="0"/>
              <a:t>extensive survey						leaking</a:t>
            </a:r>
          </a:p>
          <a:p>
            <a:r>
              <a:rPr lang="hr-HR" dirty="0" smtClean="0"/>
              <a:t>to dam a river						protective features</a:t>
            </a:r>
          </a:p>
          <a:p>
            <a:r>
              <a:rPr lang="hr-HR" dirty="0" smtClean="0"/>
              <a:t>cofferdam						porous material</a:t>
            </a:r>
          </a:p>
          <a:p>
            <a:r>
              <a:rPr lang="hr-HR" dirty="0" smtClean="0"/>
              <a:t>to divert river						sandstone</a:t>
            </a:r>
          </a:p>
          <a:p>
            <a:r>
              <a:rPr lang="hr-HR" dirty="0" smtClean="0"/>
              <a:t>to excavate a temporary channel				silt; silting formation</a:t>
            </a:r>
          </a:p>
          <a:p>
            <a:r>
              <a:rPr lang="hr-HR" dirty="0" smtClean="0"/>
              <a:t>proximity of transportation facilities				to avoid construction fault</a:t>
            </a:r>
          </a:p>
          <a:p>
            <a:r>
              <a:rPr lang="hr-HR" dirty="0" smtClean="0"/>
              <a:t>masonry dam						edifice</a:t>
            </a:r>
          </a:p>
          <a:p>
            <a:r>
              <a:rPr lang="hr-HR" dirty="0" smtClean="0"/>
              <a:t>embankment dam						to trigger eviction</a:t>
            </a:r>
          </a:p>
          <a:p>
            <a:r>
              <a:rPr lang="hr-HR" dirty="0" smtClean="0"/>
              <a:t>concrete dam						inundation</a:t>
            </a:r>
          </a:p>
          <a:p>
            <a:r>
              <a:rPr lang="hr-HR" dirty="0" smtClean="0"/>
              <a:t>gravity dam						to outweigh gains</a:t>
            </a:r>
          </a:p>
          <a:p>
            <a:r>
              <a:rPr lang="hr-HR" dirty="0" smtClean="0"/>
              <a:t>arch dam							navigation</a:t>
            </a:r>
          </a:p>
          <a:p>
            <a:r>
              <a:rPr lang="hr-HR" dirty="0" smtClean="0"/>
              <a:t>buttress dam												</a:t>
            </a:r>
          </a:p>
          <a:p>
            <a:endParaRPr lang="hr-HR" dirty="0" smtClean="0"/>
          </a:p>
          <a:p>
            <a:endParaRPr lang="hr-HR" dirty="0"/>
          </a:p>
        </p:txBody>
      </p:sp>
    </p:spTree>
    <p:extLst>
      <p:ext uri="{BB962C8B-B14F-4D97-AF65-F5344CB8AC3E}">
        <p14:creationId xmlns:p14="http://schemas.microsoft.com/office/powerpoint/2010/main" val="149654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3531"/>
            <a:ext cx="10515600" cy="1095185"/>
          </a:xfrm>
        </p:spPr>
        <p:txBody>
          <a:bodyPr/>
          <a:lstStyle/>
          <a:p>
            <a:pPr algn="ctr"/>
            <a:r>
              <a:rPr lang="en-IN" b="1" u="sng" dirty="0" smtClean="0"/>
              <a:t>CONCLUSION</a:t>
            </a:r>
            <a:endParaRPr lang="en-IN" b="1" u="sng" dirty="0"/>
          </a:p>
        </p:txBody>
      </p:sp>
      <p:sp>
        <p:nvSpPr>
          <p:cNvPr id="3" name="Content Placeholder 2"/>
          <p:cNvSpPr>
            <a:spLocks noGrp="1"/>
          </p:cNvSpPr>
          <p:nvPr>
            <p:ph idx="1"/>
          </p:nvPr>
        </p:nvSpPr>
        <p:spPr>
          <a:xfrm>
            <a:off x="838200" y="2141347"/>
            <a:ext cx="10680510" cy="4716653"/>
          </a:xfrm>
        </p:spPr>
        <p:txBody>
          <a:bodyPr/>
          <a:lstStyle/>
          <a:p>
            <a:pPr marL="0" indent="0">
              <a:buNone/>
            </a:pPr>
            <a:r>
              <a:rPr lang="en-IN" dirty="0"/>
              <a:t>Dams have made an important and significant contribution to human development, and the benefits derived from them have been </a:t>
            </a:r>
            <a:r>
              <a:rPr lang="en-IN" dirty="0" smtClean="0"/>
              <a:t>considerable. Dam </a:t>
            </a:r>
            <a:r>
              <a:rPr lang="en-IN" dirty="0"/>
              <a:t>building has been one of the most disputed topics affecting the environment today. </a:t>
            </a:r>
            <a:r>
              <a:rPr lang="en-IN" dirty="0" smtClean="0"/>
              <a:t>The </a:t>
            </a:r>
            <a:r>
              <a:rPr lang="en-IN" dirty="0"/>
              <a:t>push and pull between the pros and cons have created conflicts among different groups. While dams destroy the nature and people surrounding the area in which they are built, they do provide people with water and products from water. The solutions are minimal, but the damages could be decreased depending on the placement of the dam.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531" y="53539"/>
            <a:ext cx="2951202" cy="2315167"/>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99333"/>
                    </a14:imgEffect>
                  </a14:imgLayer>
                </a14:imgProps>
              </a:ext>
              <a:ext uri="{28A0092B-C50C-407E-A947-70E740481C1C}">
                <a14:useLocalDpi xmlns:a14="http://schemas.microsoft.com/office/drawing/2010/main" val="0"/>
              </a:ext>
            </a:extLst>
          </a:blip>
          <a:stretch>
            <a:fillRect/>
          </a:stretch>
        </p:blipFill>
        <p:spPr>
          <a:xfrm>
            <a:off x="2683706" y="313208"/>
            <a:ext cx="1874226" cy="1636824"/>
          </a:xfrm>
          <a:prstGeom prst="rect">
            <a:avLst/>
          </a:prstGeom>
        </p:spPr>
      </p:pic>
    </p:spTree>
    <p:extLst>
      <p:ext uri="{BB962C8B-B14F-4D97-AF65-F5344CB8AC3E}">
        <p14:creationId xmlns:p14="http://schemas.microsoft.com/office/powerpoint/2010/main" val="421785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10515600" cy="5029200"/>
          </a:xfrm>
          <a:noFill/>
        </p:spPr>
        <p:txBody>
          <a:bodyPr>
            <a:normAutofit/>
          </a:bodyPr>
          <a:lstStyle/>
          <a:p>
            <a:pPr marL="0" indent="0">
              <a:buNone/>
            </a:pPr>
            <a:r>
              <a:rPr lang="hr-HR" dirty="0" smtClean="0"/>
              <a:t>- a dam</a:t>
            </a:r>
            <a:r>
              <a:rPr lang="en-US" dirty="0"/>
              <a:t> is a barrier </a:t>
            </a:r>
            <a:r>
              <a:rPr lang="hr-HR" dirty="0" smtClean="0"/>
              <a:t>constructed across a stream to impound water and raise its level for different purposes </a:t>
            </a:r>
            <a:r>
              <a:rPr lang="en-IN" dirty="0" smtClean="0"/>
              <a:t> </a:t>
            </a:r>
            <a:endParaRPr lang="hr-HR" dirty="0" smtClean="0"/>
          </a:p>
          <a:p>
            <a:pPr marL="0" indent="0">
              <a:buNone/>
            </a:pPr>
            <a:endParaRPr lang="hr-HR" dirty="0" smtClean="0"/>
          </a:p>
          <a:p>
            <a:pPr marL="0" indent="0">
              <a:buNone/>
            </a:pPr>
            <a:r>
              <a:rPr lang="hr-HR" dirty="0" smtClean="0"/>
              <a:t>- r</a:t>
            </a:r>
            <a:r>
              <a:rPr lang="hr-HR" dirty="0" smtClean="0"/>
              <a:t>easons </a:t>
            </a:r>
            <a:r>
              <a:rPr lang="hr-HR" dirty="0" smtClean="0"/>
              <a:t>for building dams: </a:t>
            </a:r>
            <a:r>
              <a:rPr lang="en-IN" dirty="0" smtClean="0"/>
              <a:t>Irrigation</a:t>
            </a:r>
            <a:endParaRPr lang="hr-HR" dirty="0"/>
          </a:p>
          <a:p>
            <a:pPr marL="0" indent="0">
              <a:buNone/>
            </a:pPr>
            <a:r>
              <a:rPr lang="en-IN" dirty="0" smtClean="0"/>
              <a:t> </a:t>
            </a:r>
            <a:r>
              <a:rPr lang="hr-HR" dirty="0" smtClean="0"/>
              <a:t>				    </a:t>
            </a:r>
            <a:r>
              <a:rPr lang="en-IN" dirty="0" smtClean="0"/>
              <a:t>Hydropower</a:t>
            </a:r>
            <a:r>
              <a:rPr lang="hr-HR" dirty="0" smtClean="0"/>
              <a:t> (to generate electricity)</a:t>
            </a:r>
          </a:p>
          <a:p>
            <a:pPr marL="0" indent="0">
              <a:buNone/>
            </a:pPr>
            <a:r>
              <a:rPr lang="en-IN" dirty="0" smtClean="0"/>
              <a:t> </a:t>
            </a:r>
            <a:r>
              <a:rPr lang="hr-HR" dirty="0" smtClean="0"/>
              <a:t>			               </a:t>
            </a:r>
            <a:r>
              <a:rPr lang="en-IN" dirty="0" smtClean="0"/>
              <a:t>Water-supply</a:t>
            </a:r>
            <a:endParaRPr lang="hr-HR" dirty="0" smtClean="0"/>
          </a:p>
          <a:p>
            <a:pPr marL="0" indent="0">
              <a:buNone/>
            </a:pPr>
            <a:r>
              <a:rPr lang="en-IN" dirty="0" smtClean="0"/>
              <a:t> </a:t>
            </a:r>
            <a:r>
              <a:rPr lang="hr-HR" dirty="0" smtClean="0"/>
              <a:t>				    </a:t>
            </a:r>
            <a:r>
              <a:rPr lang="en-IN" dirty="0" smtClean="0"/>
              <a:t>Flood Control</a:t>
            </a:r>
            <a:endParaRPr lang="hr-HR" dirty="0" smtClean="0"/>
          </a:p>
          <a:p>
            <a:pPr marL="0" indent="0">
              <a:buNone/>
            </a:pPr>
            <a:r>
              <a:rPr lang="en-IN" dirty="0" smtClean="0"/>
              <a:t> </a:t>
            </a:r>
            <a:r>
              <a:rPr lang="hr-HR" dirty="0" smtClean="0"/>
              <a:t>				    </a:t>
            </a:r>
            <a:r>
              <a:rPr lang="en-IN" dirty="0" smtClean="0"/>
              <a:t>Navigation</a:t>
            </a:r>
            <a:endParaRPr lang="hr-HR" dirty="0" smtClean="0"/>
          </a:p>
          <a:p>
            <a:pPr marL="0" indent="0">
              <a:buNone/>
            </a:pPr>
            <a:r>
              <a:rPr lang="en-IN" dirty="0" smtClean="0"/>
              <a:t> </a:t>
            </a:r>
            <a:r>
              <a:rPr lang="hr-HR" dirty="0" smtClean="0"/>
              <a:t>				    </a:t>
            </a:r>
            <a:r>
              <a:rPr lang="en-IN" dirty="0" smtClean="0"/>
              <a:t>Fishing </a:t>
            </a:r>
            <a:r>
              <a:rPr lang="en-IN" dirty="0"/>
              <a:t>and </a:t>
            </a:r>
            <a:r>
              <a:rPr lang="en-IN" dirty="0" smtClean="0"/>
              <a:t>Recreation</a:t>
            </a:r>
          </a:p>
        </p:txBody>
      </p:sp>
      <p:sp>
        <p:nvSpPr>
          <p:cNvPr id="2" name="Title 1"/>
          <p:cNvSpPr>
            <a:spLocks noGrp="1"/>
          </p:cNvSpPr>
          <p:nvPr>
            <p:ph type="title"/>
          </p:nvPr>
        </p:nvSpPr>
        <p:spPr/>
        <p:txBody>
          <a:bodyPr/>
          <a:lstStyle/>
          <a:p>
            <a:pPr algn="ctr"/>
            <a:r>
              <a:rPr lang="en-IN" b="1" u="sng" dirty="0" smtClean="0"/>
              <a:t>INTRODUCTION</a:t>
            </a:r>
            <a:endParaRPr lang="en-IN" b="1" u="sng" dirty="0"/>
          </a:p>
        </p:txBody>
      </p:sp>
    </p:spTree>
    <p:extLst>
      <p:ext uri="{BB962C8B-B14F-4D97-AF65-F5344CB8AC3E}">
        <p14:creationId xmlns:p14="http://schemas.microsoft.com/office/powerpoint/2010/main" val="2877860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802493"/>
          </a:xfrm>
        </p:spPr>
        <p:txBody>
          <a:bodyPr/>
          <a:lstStyle/>
          <a:p>
            <a:pPr algn="ctr"/>
            <a:r>
              <a:rPr lang="en-US" dirty="0"/>
              <a:t>Requirement of dam (world wide %)</a:t>
            </a:r>
            <a:endParaRPr lang="en-IN" b="1" u="sng"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0823" y="1168400"/>
            <a:ext cx="9413966" cy="5422900"/>
          </a:xfrm>
          <a:noFill/>
        </p:spPr>
      </p:pic>
    </p:spTree>
    <p:extLst>
      <p:ext uri="{BB962C8B-B14F-4D97-AF65-F5344CB8AC3E}">
        <p14:creationId xmlns:p14="http://schemas.microsoft.com/office/powerpoint/2010/main" val="307316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6561"/>
          </a:xfrm>
        </p:spPr>
        <p:txBody>
          <a:bodyPr/>
          <a:lstStyle/>
          <a:p>
            <a:pPr algn="ctr"/>
            <a:r>
              <a:rPr lang="en-IN" b="1" u="sng" dirty="0" smtClean="0"/>
              <a:t>ANCIENT DAMS</a:t>
            </a:r>
            <a:endParaRPr lang="en-IN" b="1" u="sng" dirty="0"/>
          </a:p>
        </p:txBody>
      </p:sp>
      <p:sp>
        <p:nvSpPr>
          <p:cNvPr id="3" name="Content Placeholder 2"/>
          <p:cNvSpPr>
            <a:spLocks noGrp="1"/>
          </p:cNvSpPr>
          <p:nvPr>
            <p:ph idx="1"/>
          </p:nvPr>
        </p:nvSpPr>
        <p:spPr>
          <a:xfrm>
            <a:off x="838200" y="1406769"/>
            <a:ext cx="5494361" cy="4770194"/>
          </a:xfrm>
        </p:spPr>
        <p:txBody>
          <a:bodyPr/>
          <a:lstStyle/>
          <a:p>
            <a:r>
              <a:rPr lang="en-IN" dirty="0" smtClean="0"/>
              <a:t>The earliest known dam is the </a:t>
            </a:r>
            <a:r>
              <a:rPr lang="en-IN" b="1" dirty="0" err="1" smtClean="0"/>
              <a:t>Jawa</a:t>
            </a:r>
            <a:r>
              <a:rPr lang="en-IN" b="1" dirty="0" smtClean="0"/>
              <a:t> Dam </a:t>
            </a:r>
            <a:r>
              <a:rPr lang="en-IN" dirty="0" smtClean="0"/>
              <a:t>in Jordan, 100 </a:t>
            </a:r>
            <a:r>
              <a:rPr lang="en-IN" dirty="0" smtClean="0"/>
              <a:t>kilometres </a:t>
            </a:r>
            <a:r>
              <a:rPr lang="en-IN" dirty="0" smtClean="0"/>
              <a:t>northeast of the capital Amman. </a:t>
            </a:r>
          </a:p>
          <a:p>
            <a:r>
              <a:rPr lang="en-IN" dirty="0" smtClean="0"/>
              <a:t>The </a:t>
            </a:r>
            <a:r>
              <a:rPr lang="en-IN" dirty="0" smtClean="0"/>
              <a:t>structure is dated to 3000 BC</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61" y="1406769"/>
            <a:ext cx="5615874" cy="4107766"/>
          </a:xfrm>
          <a:prstGeom prst="rect">
            <a:avLst/>
          </a:prstGeom>
        </p:spPr>
      </p:pic>
    </p:spTree>
    <p:extLst>
      <p:ext uri="{BB962C8B-B14F-4D97-AF65-F5344CB8AC3E}">
        <p14:creationId xmlns:p14="http://schemas.microsoft.com/office/powerpoint/2010/main" val="220986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1274"/>
          </a:xfrm>
        </p:spPr>
        <p:txBody>
          <a:bodyPr/>
          <a:lstStyle/>
          <a:p>
            <a:pPr algn="ctr"/>
            <a:r>
              <a:rPr lang="en-IN" b="1" u="sng" dirty="0"/>
              <a:t>ANCIENT DAMS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21" y="1477108"/>
            <a:ext cx="5351753" cy="3558916"/>
          </a:xfrm>
        </p:spPr>
      </p:pic>
      <p:sp>
        <p:nvSpPr>
          <p:cNvPr id="5" name="Rectangle 4"/>
          <p:cNvSpPr/>
          <p:nvPr/>
        </p:nvSpPr>
        <p:spPr>
          <a:xfrm>
            <a:off x="1286303" y="5036024"/>
            <a:ext cx="3609253" cy="830997"/>
          </a:xfrm>
          <a:prstGeom prst="rect">
            <a:avLst/>
          </a:prstGeom>
        </p:spPr>
        <p:txBody>
          <a:bodyPr wrap="square">
            <a:spAutoFit/>
          </a:bodyPr>
          <a:lstStyle/>
          <a:p>
            <a:pPr algn="ctr"/>
            <a:r>
              <a:rPr lang="en-IN" dirty="0" smtClean="0"/>
              <a:t> </a:t>
            </a:r>
            <a:r>
              <a:rPr lang="en-IN" sz="2400" dirty="0" err="1" smtClean="0"/>
              <a:t>Sadd</a:t>
            </a:r>
            <a:r>
              <a:rPr lang="en-IN" sz="2400" dirty="0" smtClean="0"/>
              <a:t>-el-</a:t>
            </a:r>
            <a:r>
              <a:rPr lang="en-IN" sz="2400" dirty="0" err="1" smtClean="0"/>
              <a:t>Kafara</a:t>
            </a:r>
            <a:r>
              <a:rPr lang="en-IN" sz="2400" dirty="0" smtClean="0"/>
              <a:t> Dam, Egypt</a:t>
            </a:r>
          </a:p>
          <a:p>
            <a:pPr algn="ctr"/>
            <a:r>
              <a:rPr lang="en-IN" sz="2400" dirty="0" smtClean="0"/>
              <a:t>2800-2600 BC</a:t>
            </a:r>
            <a:endParaRPr lang="en-IN"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057" y="1477108"/>
            <a:ext cx="5131831" cy="3558916"/>
          </a:xfrm>
          <a:prstGeom prst="rect">
            <a:avLst/>
          </a:prstGeom>
        </p:spPr>
      </p:pic>
      <p:sp>
        <p:nvSpPr>
          <p:cNvPr id="7" name="Rectangle 6"/>
          <p:cNvSpPr/>
          <p:nvPr/>
        </p:nvSpPr>
        <p:spPr>
          <a:xfrm>
            <a:off x="7224801" y="5036024"/>
            <a:ext cx="3667800" cy="830997"/>
          </a:xfrm>
          <a:prstGeom prst="rect">
            <a:avLst/>
          </a:prstGeom>
        </p:spPr>
        <p:txBody>
          <a:bodyPr wrap="none">
            <a:spAutoFit/>
          </a:bodyPr>
          <a:lstStyle/>
          <a:p>
            <a:pPr algn="ctr"/>
            <a:r>
              <a:rPr lang="en-IN" sz="2400" dirty="0" smtClean="0"/>
              <a:t>Great Dam of </a:t>
            </a:r>
            <a:r>
              <a:rPr lang="en-IN" sz="2400" dirty="0" err="1" smtClean="0"/>
              <a:t>Marib</a:t>
            </a:r>
            <a:r>
              <a:rPr lang="en-IN" sz="2400" dirty="0" smtClean="0"/>
              <a:t>, Yemen</a:t>
            </a:r>
          </a:p>
          <a:p>
            <a:pPr algn="ctr"/>
            <a:r>
              <a:rPr lang="en-IN" sz="2400" dirty="0" smtClean="0"/>
              <a:t>1750-1700 BC</a:t>
            </a:r>
            <a:endParaRPr lang="en-IN" sz="2400" dirty="0"/>
          </a:p>
        </p:txBody>
      </p:sp>
    </p:spTree>
    <p:extLst>
      <p:ext uri="{BB962C8B-B14F-4D97-AF65-F5344CB8AC3E}">
        <p14:creationId xmlns:p14="http://schemas.microsoft.com/office/powerpoint/2010/main" val="100025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8855"/>
            <a:ext cx="10515600" cy="760290"/>
          </a:xfrm>
        </p:spPr>
        <p:txBody>
          <a:bodyPr/>
          <a:lstStyle/>
          <a:p>
            <a:pPr algn="ctr"/>
            <a:r>
              <a:rPr lang="en-IN" b="1" u="sng" dirty="0"/>
              <a:t>ANCIENT DAMS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100" y="1322364"/>
            <a:ext cx="5275777" cy="3956833"/>
          </a:xfrm>
        </p:spPr>
      </p:pic>
      <p:sp>
        <p:nvSpPr>
          <p:cNvPr id="5" name="Rectangle 4"/>
          <p:cNvSpPr/>
          <p:nvPr/>
        </p:nvSpPr>
        <p:spPr>
          <a:xfrm>
            <a:off x="204323" y="5404431"/>
            <a:ext cx="5561331" cy="1323439"/>
          </a:xfrm>
          <a:prstGeom prst="rect">
            <a:avLst/>
          </a:prstGeom>
        </p:spPr>
        <p:txBody>
          <a:bodyPr wrap="square">
            <a:spAutoFit/>
          </a:bodyPr>
          <a:lstStyle/>
          <a:p>
            <a:pPr algn="ctr"/>
            <a:r>
              <a:rPr lang="en-IN" sz="2000" dirty="0" err="1" smtClean="0"/>
              <a:t>Kallanai</a:t>
            </a:r>
            <a:r>
              <a:rPr lang="en-IN" sz="2000" dirty="0" smtClean="0"/>
              <a:t> Dam, India</a:t>
            </a:r>
          </a:p>
          <a:p>
            <a:pPr algn="ctr"/>
            <a:r>
              <a:rPr lang="en-IN" sz="2000" dirty="0" smtClean="0"/>
              <a:t>2nd century AD</a:t>
            </a:r>
          </a:p>
          <a:p>
            <a:r>
              <a:rPr lang="en-IN" sz="2000" i="1" dirty="0" smtClean="0"/>
              <a:t>One of the oldest </a:t>
            </a:r>
            <a:r>
              <a:rPr lang="hr-HR" sz="2000" i="1" dirty="0" smtClean="0"/>
              <a:t>hydraulic </a:t>
            </a:r>
            <a:r>
              <a:rPr lang="en-IN" sz="2000" i="1" dirty="0" smtClean="0"/>
              <a:t>structures </a:t>
            </a:r>
            <a:r>
              <a:rPr lang="en-IN" sz="2000" i="1" dirty="0" smtClean="0"/>
              <a:t>in the world </a:t>
            </a:r>
            <a:r>
              <a:rPr lang="en-IN" sz="2000" i="1" dirty="0" smtClean="0"/>
              <a:t>still </a:t>
            </a:r>
            <a:r>
              <a:rPr lang="en-IN" sz="2000" i="1" dirty="0" smtClean="0"/>
              <a:t>in use.</a:t>
            </a:r>
            <a:endParaRPr lang="en-IN" sz="20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508" y="1322364"/>
            <a:ext cx="5427514" cy="3956833"/>
          </a:xfrm>
          <a:prstGeom prst="rect">
            <a:avLst/>
          </a:prstGeom>
        </p:spPr>
      </p:pic>
      <p:sp>
        <p:nvSpPr>
          <p:cNvPr id="7" name="Rectangle 6"/>
          <p:cNvSpPr/>
          <p:nvPr/>
        </p:nvSpPr>
        <p:spPr>
          <a:xfrm>
            <a:off x="7261053" y="5404431"/>
            <a:ext cx="4051687" cy="1015663"/>
          </a:xfrm>
          <a:prstGeom prst="rect">
            <a:avLst/>
          </a:prstGeom>
        </p:spPr>
        <p:txBody>
          <a:bodyPr wrap="none">
            <a:spAutoFit/>
          </a:bodyPr>
          <a:lstStyle/>
          <a:p>
            <a:pPr algn="ctr"/>
            <a:r>
              <a:rPr lang="en-IN" sz="2000" dirty="0" err="1" smtClean="0"/>
              <a:t>Dujiangyan</a:t>
            </a:r>
            <a:r>
              <a:rPr lang="en-IN" sz="2000" dirty="0" smtClean="0"/>
              <a:t> irrigation system,  China</a:t>
            </a:r>
          </a:p>
          <a:p>
            <a:pPr algn="ctr"/>
            <a:r>
              <a:rPr lang="en-IN" sz="2000" dirty="0" smtClean="0"/>
              <a:t>256 BC</a:t>
            </a:r>
          </a:p>
          <a:p>
            <a:pPr algn="ctr"/>
            <a:r>
              <a:rPr lang="en-IN" sz="2000" dirty="0" smtClean="0"/>
              <a:t>The oldest surviving irrigation system</a:t>
            </a:r>
            <a:endParaRPr lang="en-IN" sz="2000" dirty="0"/>
          </a:p>
        </p:txBody>
      </p:sp>
    </p:spTree>
    <p:extLst>
      <p:ext uri="{BB962C8B-B14F-4D97-AF65-F5344CB8AC3E}">
        <p14:creationId xmlns:p14="http://schemas.microsoft.com/office/powerpoint/2010/main" val="132909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p:spPr>
        <p:txBody>
          <a:bodyPr>
            <a:normAutofit fontScale="90000"/>
          </a:bodyPr>
          <a:lstStyle/>
          <a:p>
            <a:pPr algn="ctr"/>
            <a:r>
              <a:rPr lang="en-IN" b="1" u="sng" dirty="0"/>
              <a:t>ROMAN ENGINEERING</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520" y="1266092"/>
            <a:ext cx="5940480" cy="3944479"/>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891" y="1266093"/>
            <a:ext cx="5625449" cy="3944478"/>
          </a:xfrm>
          <a:prstGeom prst="rect">
            <a:avLst/>
          </a:prstGeom>
        </p:spPr>
      </p:pic>
      <p:sp>
        <p:nvSpPr>
          <p:cNvPr id="12" name="Rectangle 11"/>
          <p:cNvSpPr/>
          <p:nvPr/>
        </p:nvSpPr>
        <p:spPr>
          <a:xfrm>
            <a:off x="422031" y="5385011"/>
            <a:ext cx="5673969" cy="830997"/>
          </a:xfrm>
          <a:prstGeom prst="rect">
            <a:avLst/>
          </a:prstGeom>
        </p:spPr>
        <p:txBody>
          <a:bodyPr wrap="square">
            <a:spAutoFit/>
          </a:bodyPr>
          <a:lstStyle/>
          <a:p>
            <a:pPr algn="ctr"/>
            <a:r>
              <a:rPr lang="en-IN" sz="2400" dirty="0" smtClean="0"/>
              <a:t>Remains of the Band-e </a:t>
            </a:r>
            <a:r>
              <a:rPr lang="en-IN" sz="2400" dirty="0" err="1" smtClean="0"/>
              <a:t>Kaisar</a:t>
            </a:r>
            <a:r>
              <a:rPr lang="en-IN" sz="2400" dirty="0" smtClean="0"/>
              <a:t> dam, Iran, built by the Romans in the 3rd century AD</a:t>
            </a:r>
            <a:endParaRPr lang="en-IN" sz="2400" dirty="0"/>
          </a:p>
        </p:txBody>
      </p:sp>
      <p:sp>
        <p:nvSpPr>
          <p:cNvPr id="13" name="Rectangle 12"/>
          <p:cNvSpPr/>
          <p:nvPr/>
        </p:nvSpPr>
        <p:spPr>
          <a:xfrm>
            <a:off x="6636660" y="5385010"/>
            <a:ext cx="5019909" cy="830997"/>
          </a:xfrm>
          <a:prstGeom prst="rect">
            <a:avLst/>
          </a:prstGeom>
        </p:spPr>
        <p:txBody>
          <a:bodyPr wrap="square">
            <a:spAutoFit/>
          </a:bodyPr>
          <a:lstStyle/>
          <a:p>
            <a:pPr algn="ctr"/>
            <a:r>
              <a:rPr lang="en-IN" sz="2400" dirty="0" smtClean="0"/>
              <a:t>The Roman dam at </a:t>
            </a:r>
            <a:r>
              <a:rPr lang="en-IN" sz="2400" dirty="0" err="1" smtClean="0"/>
              <a:t>Cornalvo</a:t>
            </a:r>
            <a:r>
              <a:rPr lang="en-IN" sz="2400" dirty="0" smtClean="0"/>
              <a:t>, Spain has been in use for almost two millennia.</a:t>
            </a:r>
            <a:endParaRPr lang="en-IN" sz="2400" dirty="0"/>
          </a:p>
        </p:txBody>
      </p:sp>
    </p:spTree>
    <p:extLst>
      <p:ext uri="{BB962C8B-B14F-4D97-AF65-F5344CB8AC3E}">
        <p14:creationId xmlns:p14="http://schemas.microsoft.com/office/powerpoint/2010/main" val="221528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420759" y="1258953"/>
            <a:ext cx="3838971" cy="4063524"/>
          </a:xfrm>
          <a:prstGeom prst="roundRect">
            <a:avLst/>
          </a:prstGeom>
          <a:blipFill dpi="0" rotWithShape="1">
            <a:blip r:embed="rId3">
              <a:alphaModFix amt="27000"/>
              <a:extLst>
                <a:ext uri="{BEBA8EAE-BF5A-486C-A8C5-ECC9F3942E4B}">
                  <a14:imgProps xmlns:a14="http://schemas.microsoft.com/office/drawing/2010/main">
                    <a14:imgLayer r:embed="rId4">
                      <a14:imgEffect>
                        <a14:saturation sat="127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112937"/>
            <a:ext cx="10515600" cy="982165"/>
          </a:xfrm>
        </p:spPr>
        <p:txBody>
          <a:bodyPr/>
          <a:lstStyle/>
          <a:p>
            <a:pPr algn="ctr"/>
            <a:r>
              <a:rPr lang="en-IN" b="1" u="sng" dirty="0" smtClean="0"/>
              <a:t>TYPES OF DAMS</a:t>
            </a:r>
            <a:endParaRPr lang="en-IN" b="1" u="sng" dirty="0"/>
          </a:p>
        </p:txBody>
      </p:sp>
      <p:sp>
        <p:nvSpPr>
          <p:cNvPr id="3" name="Content Placeholder 2"/>
          <p:cNvSpPr>
            <a:spLocks noGrp="1"/>
          </p:cNvSpPr>
          <p:nvPr>
            <p:ph idx="1"/>
          </p:nvPr>
        </p:nvSpPr>
        <p:spPr>
          <a:xfrm>
            <a:off x="420759" y="1095102"/>
            <a:ext cx="8801618" cy="5122817"/>
          </a:xfrm>
        </p:spPr>
        <p:txBody>
          <a:bodyPr>
            <a:normAutofit/>
          </a:bodyPr>
          <a:lstStyle/>
          <a:p>
            <a:pPr marL="0" indent="0" algn="ctr">
              <a:buNone/>
            </a:pPr>
            <a:r>
              <a:rPr lang="hr-HR" b="1" dirty="0" smtClean="0">
                <a:solidFill>
                  <a:srgbClr val="0070C0"/>
                </a:solidFill>
              </a:rPr>
              <a:t>                              </a:t>
            </a:r>
            <a:r>
              <a:rPr lang="en-IN" b="1" dirty="0" smtClean="0">
                <a:solidFill>
                  <a:srgbClr val="0070C0"/>
                </a:solidFill>
              </a:rPr>
              <a:t>BY </a:t>
            </a:r>
            <a:r>
              <a:rPr lang="en-IN" b="1" dirty="0" smtClean="0">
                <a:solidFill>
                  <a:srgbClr val="0070C0"/>
                </a:solidFill>
              </a:rPr>
              <a:t>STRUCTURE</a:t>
            </a:r>
          </a:p>
          <a:p>
            <a:pPr>
              <a:buFont typeface="Wingdings" panose="05000000000000000000" pitchFamily="2" charset="2"/>
              <a:buChar char="§"/>
            </a:pPr>
            <a:r>
              <a:rPr lang="hr-HR" dirty="0"/>
              <a:t> </a:t>
            </a:r>
            <a:r>
              <a:rPr lang="en-IN" dirty="0" smtClean="0"/>
              <a:t>Arch </a:t>
            </a:r>
            <a:r>
              <a:rPr lang="en-IN" dirty="0" smtClean="0"/>
              <a:t>dam</a:t>
            </a:r>
          </a:p>
          <a:p>
            <a:r>
              <a:rPr lang="en-IN" dirty="0" smtClean="0"/>
              <a:t>Gravity </a:t>
            </a:r>
            <a:r>
              <a:rPr lang="en-IN" dirty="0" smtClean="0"/>
              <a:t>dam</a:t>
            </a:r>
            <a:endParaRPr lang="en-IN" dirty="0" smtClean="0"/>
          </a:p>
          <a:p>
            <a:r>
              <a:rPr lang="en-IN" dirty="0" smtClean="0"/>
              <a:t>Buttress </a:t>
            </a:r>
            <a:r>
              <a:rPr lang="en-IN" dirty="0" smtClean="0"/>
              <a:t>da</a:t>
            </a:r>
            <a:r>
              <a:rPr lang="hr-HR" dirty="0" smtClean="0"/>
              <a:t>m *</a:t>
            </a:r>
            <a:endParaRPr lang="en-IN" dirty="0" smtClean="0"/>
          </a:p>
          <a:p>
            <a:r>
              <a:rPr lang="en-IN" dirty="0"/>
              <a:t>Embankment </a:t>
            </a:r>
            <a:r>
              <a:rPr lang="en-IN" dirty="0" smtClean="0"/>
              <a:t>dam</a:t>
            </a:r>
            <a:r>
              <a:rPr lang="hr-HR" dirty="0" smtClean="0"/>
              <a:t>*</a:t>
            </a:r>
            <a:endParaRPr lang="hr-HR" dirty="0" smtClean="0"/>
          </a:p>
          <a:p>
            <a:r>
              <a:rPr lang="hr-HR" dirty="0" smtClean="0"/>
              <a:t>Arch-gravity </a:t>
            </a:r>
            <a:r>
              <a:rPr lang="hr-HR" dirty="0" smtClean="0"/>
              <a:t>dam</a:t>
            </a:r>
          </a:p>
          <a:p>
            <a:pPr marL="0" indent="0">
              <a:buNone/>
            </a:pPr>
            <a:r>
              <a:rPr lang="hr-HR" dirty="0" smtClean="0"/>
              <a:t>*raščlanjena brana</a:t>
            </a:r>
          </a:p>
          <a:p>
            <a:pPr marL="0" indent="0">
              <a:buNone/>
            </a:pPr>
            <a:r>
              <a:rPr lang="hr-HR" dirty="0" smtClean="0"/>
              <a:t>*nasuta brana</a:t>
            </a:r>
            <a:endParaRPr lang="en-IN" dirty="0"/>
          </a:p>
        </p:txBody>
      </p:sp>
      <p:sp>
        <p:nvSpPr>
          <p:cNvPr id="4" name="Content Placeholder 2"/>
          <p:cNvSpPr txBox="1">
            <a:spLocks/>
          </p:cNvSpPr>
          <p:nvPr/>
        </p:nvSpPr>
        <p:spPr>
          <a:xfrm>
            <a:off x="8999467" y="3269445"/>
            <a:ext cx="4607226" cy="5158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r-HR" sz="3000" b="1" dirty="0" smtClean="0">
              <a:solidFill>
                <a:srgbClr val="0070C0"/>
              </a:solidFill>
            </a:endParaRPr>
          </a:p>
          <a:p>
            <a:pPr marL="0" indent="0" algn="ctr">
              <a:buNone/>
            </a:pPr>
            <a:endParaRPr lang="hr-HR" sz="3000" b="1" dirty="0">
              <a:solidFill>
                <a:srgbClr val="0070C0"/>
              </a:solidFill>
            </a:endParaRPr>
          </a:p>
          <a:p>
            <a:pPr marL="0" indent="0" algn="ctr">
              <a:buNone/>
            </a:pPr>
            <a:endParaRPr lang="hr-HR" sz="3000" b="1" dirty="0" smtClean="0">
              <a:solidFill>
                <a:srgbClr val="0070C0"/>
              </a:solidFill>
            </a:endParaRPr>
          </a:p>
          <a:p>
            <a:pPr marL="0" indent="0" algn="ctr">
              <a:buNone/>
            </a:pPr>
            <a:endParaRPr lang="en-IN" sz="3000" b="1" dirty="0" smtClean="0">
              <a:solidFill>
                <a:srgbClr val="0070C0"/>
              </a:solidFill>
            </a:endParaRPr>
          </a:p>
          <a:p>
            <a:endParaRPr lang="en-IN" dirty="0" smtClean="0"/>
          </a:p>
          <a:p>
            <a:endParaRPr lang="en-IN" dirty="0" smtClean="0"/>
          </a:p>
          <a:p>
            <a:endParaRPr lang="en-IN" dirty="0"/>
          </a:p>
        </p:txBody>
      </p:sp>
    </p:spTree>
    <p:extLst>
      <p:ext uri="{BB962C8B-B14F-4D97-AF65-F5344CB8AC3E}">
        <p14:creationId xmlns:p14="http://schemas.microsoft.com/office/powerpoint/2010/main" val="402633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Widescreen</PresentationFormat>
  <Paragraphs>116</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Droid Sans</vt:lpstr>
      <vt:lpstr>Gill Sans MT Condensed</vt:lpstr>
      <vt:lpstr>Lora</vt:lpstr>
      <vt:lpstr>Wingdings</vt:lpstr>
      <vt:lpstr>Office Theme</vt:lpstr>
      <vt:lpstr>DAMS </vt:lpstr>
      <vt:lpstr>Terminology:</vt:lpstr>
      <vt:lpstr>INTRODUCTION</vt:lpstr>
      <vt:lpstr>Requirement of dam (world wide %)</vt:lpstr>
      <vt:lpstr>ANCIENT DAMS</vt:lpstr>
      <vt:lpstr>ANCIENT DAMS</vt:lpstr>
      <vt:lpstr>ANCIENT DAMS</vt:lpstr>
      <vt:lpstr>ROMAN ENGINEERING</vt:lpstr>
      <vt:lpstr>TYPES OF DAMS</vt:lpstr>
      <vt:lpstr>MASSIVE DAMS</vt:lpstr>
      <vt:lpstr>GRAVITY DAM </vt:lpstr>
      <vt:lpstr> Arch Dam – Idukki Dam, India </vt:lpstr>
      <vt:lpstr>BUTTRESS DAM</vt:lpstr>
      <vt:lpstr>EMBANKMENT DAMS</vt:lpstr>
      <vt:lpstr>EMBANKMENT DAM</vt:lpstr>
      <vt:lpstr>FACTORS AFFECTING SELECTION OF TYPE OF DAM</vt:lpstr>
      <vt:lpstr>ADVANTAGES OF DAMS</vt:lpstr>
      <vt:lpstr>SOME NEGATIVE IMPACTS OF DAMS</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2017-04-09T10:47:40Z</dcterms:created>
  <dcterms:modified xsi:type="dcterms:W3CDTF">2023-03-01T09:52:38Z</dcterms:modified>
</cp:coreProperties>
</file>