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4"/>
  </p:sldMasterIdLst>
  <p:notesMasterIdLst>
    <p:notesMasterId r:id="rId13"/>
  </p:notesMasterIdLst>
  <p:handoutMasterIdLst>
    <p:handoutMasterId r:id="rId14"/>
  </p:handoutMasterIdLst>
  <p:sldIdLst>
    <p:sldId id="267" r:id="rId5"/>
    <p:sldId id="266" r:id="rId6"/>
    <p:sldId id="261" r:id="rId7"/>
    <p:sldId id="262" r:id="rId8"/>
    <p:sldId id="268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86A"/>
    <a:srgbClr val="160745"/>
    <a:srgbClr val="2D5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4" autoAdjust="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F0DE46-93D0-4039-AC1D-89FD618585C0}" type="datetime1">
              <a:rPr lang="hr-HR" smtClean="0"/>
              <a:t>9.12.2022.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5A2F8B-77F4-4019-B743-01D21DFE6C61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3245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4A167-9E47-42F8-80D6-C9C0E1904CBE}" type="datetime1">
              <a:rPr lang="hr-HR" smtClean="0"/>
              <a:pPr/>
              <a:t>9.12.2022.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F937A20-946F-4FE9-9157-769BA906E7B5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C1AEAB28-2BF9-426F-8533-27DD91BAF39D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2036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BD9A7BA-B2BD-40E1-8C34-99744678F668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827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57B1DB8-7DC4-445A-8990-EC111CE92F79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76658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59190F4-1F16-464F-B8D8-7672946B34E7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5298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4BAB84-EC96-4E9E-ACC9-2C876BC3A076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688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989756-5CA1-482D-9F3C-40C7F886D7C1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76329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8F506F-B86A-4ED9-8B4D-4ABFDC57F3B5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151058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23C2B4C-284D-44FF-BECD-F32F9DBB092D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36173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B9AC13-C681-4F0F-A324-DD3D41F3674F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45753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78CCBD-3424-42D0-841A-52940BF6B827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6185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7AB864-7BEB-44D0-A7DB-4C8921A6DE6A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48526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AA8F506F-B86A-4ED9-8B4D-4ABFDC57F3B5}" type="datetime1">
              <a:rPr lang="hr-HR" noProof="0" smtClean="0"/>
              <a:t>9.12.2022.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866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CF7F64-8EC3-B128-36BD-D070707CE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9" y="1891221"/>
            <a:ext cx="5777103" cy="43513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dirty="0"/>
              <a:t>12th – 16th </a:t>
            </a:r>
            <a:r>
              <a:rPr lang="hr-HR" dirty="0" err="1"/>
              <a:t>century</a:t>
            </a:r>
            <a:r>
              <a:rPr lang="hr-HR" dirty="0"/>
              <a:t>, Northern France</a:t>
            </a:r>
          </a:p>
          <a:p>
            <a:pPr>
              <a:lnSpc>
                <a:spcPct val="150000"/>
              </a:lnSpc>
            </a:pPr>
            <a:r>
              <a:rPr lang="hr-HR" dirty="0" err="1"/>
              <a:t>pointed</a:t>
            </a:r>
            <a:r>
              <a:rPr lang="hr-HR" dirty="0"/>
              <a:t> </a:t>
            </a:r>
            <a:r>
              <a:rPr lang="hr-HR" dirty="0" err="1"/>
              <a:t>arches</a:t>
            </a:r>
            <a:r>
              <a:rPr lang="hr-HR" dirty="0"/>
              <a:t>, </a:t>
            </a:r>
            <a:r>
              <a:rPr lang="hr-HR" dirty="0" err="1"/>
              <a:t>ribbed</a:t>
            </a:r>
            <a:r>
              <a:rPr lang="hr-HR" dirty="0"/>
              <a:t> </a:t>
            </a:r>
            <a:r>
              <a:rPr lang="hr-HR" dirty="0" err="1"/>
              <a:t>vaulting</a:t>
            </a:r>
            <a:r>
              <a:rPr lang="hr-HR" dirty="0"/>
              <a:t>, </a:t>
            </a:r>
            <a:r>
              <a:rPr lang="hr-HR" dirty="0" err="1"/>
              <a:t>flying</a:t>
            </a:r>
            <a:r>
              <a:rPr lang="hr-HR" dirty="0"/>
              <a:t> </a:t>
            </a:r>
            <a:r>
              <a:rPr lang="hr-HR" dirty="0" err="1"/>
              <a:t>buttresses</a:t>
            </a:r>
            <a:r>
              <a:rPr lang="hr-HR" dirty="0"/>
              <a:t> </a:t>
            </a:r>
          </a:p>
          <a:p>
            <a:pPr>
              <a:lnSpc>
                <a:spcPct val="150000"/>
              </a:lnSpc>
            </a:pPr>
            <a:r>
              <a:rPr lang="hr-HR" dirty="0"/>
              <a:t>„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French</a:t>
            </a:r>
            <a:r>
              <a:rPr lang="hr-HR" dirty="0"/>
              <a:t> </a:t>
            </a:r>
            <a:r>
              <a:rPr lang="hr-HR" dirty="0" err="1"/>
              <a:t>style</a:t>
            </a:r>
            <a:r>
              <a:rPr lang="hr-HR" dirty="0"/>
              <a:t>”</a:t>
            </a:r>
          </a:p>
          <a:p>
            <a:pPr>
              <a:lnSpc>
                <a:spcPct val="150000"/>
              </a:lnSpc>
            </a:pPr>
            <a:r>
              <a:rPr lang="hr-HR" dirty="0"/>
              <a:t>„</a:t>
            </a:r>
            <a:r>
              <a:rPr lang="hr-HR" dirty="0" err="1"/>
              <a:t>gothic</a:t>
            </a:r>
            <a:r>
              <a:rPr lang="hr-HR" dirty="0"/>
              <a:t>” – </a:t>
            </a:r>
            <a:r>
              <a:rPr lang="hr-HR" dirty="0" err="1"/>
              <a:t>barbaric</a:t>
            </a:r>
            <a:r>
              <a:rPr lang="hr-HR" dirty="0"/>
              <a:t> –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Goths</a:t>
            </a:r>
            <a:r>
              <a:rPr lang="hr-HR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/>
              <a:t>            410 – </a:t>
            </a:r>
            <a:r>
              <a:rPr lang="hr-HR" dirty="0" err="1"/>
              <a:t>Goths</a:t>
            </a:r>
            <a:r>
              <a:rPr lang="hr-HR" dirty="0"/>
              <a:t> </a:t>
            </a:r>
            <a:r>
              <a:rPr lang="hr-HR" dirty="0" err="1"/>
              <a:t>vandalized</a:t>
            </a:r>
            <a:r>
              <a:rPr lang="hr-HR" dirty="0"/>
              <a:t> Rome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6887DFBA-01F6-D8A8-8AE2-93E188E83733}"/>
              </a:ext>
            </a:extLst>
          </p:cNvPr>
          <p:cNvCxnSpPr/>
          <p:nvPr/>
        </p:nvCxnSpPr>
        <p:spPr>
          <a:xfrm>
            <a:off x="861134" y="4634143"/>
            <a:ext cx="328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lika 11">
            <a:extLst>
              <a:ext uri="{FF2B5EF4-FFF2-40B4-BE49-F238E27FC236}">
                <a16:creationId xmlns:a16="http://schemas.microsoft.com/office/drawing/2014/main" id="{FE80DDBE-DF8E-6584-ABAF-1C4989181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205" y="1979112"/>
            <a:ext cx="3387005" cy="451600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7309606-E468-8D9D-23D4-8BF44898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11" y="282807"/>
            <a:ext cx="11562228" cy="1325562"/>
          </a:xfrm>
        </p:spPr>
        <p:txBody>
          <a:bodyPr/>
          <a:lstStyle/>
          <a:p>
            <a:r>
              <a:rPr lang="hr-HR" dirty="0" smtClean="0"/>
              <a:t>               GOTHIC </a:t>
            </a:r>
            <a:r>
              <a:rPr lang="hr-HR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85746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44E759-8478-162F-8B33-1F65B8A1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365760"/>
            <a:ext cx="10111666" cy="832725"/>
          </a:xfrm>
        </p:spPr>
        <p:txBody>
          <a:bodyPr>
            <a:normAutofit/>
          </a:bodyPr>
          <a:lstStyle/>
          <a:p>
            <a:r>
              <a:rPr lang="hr-HR" dirty="0"/>
              <a:t>THE FIRST GOTHIC CATHEDRAL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519F7AA-FB28-62A8-EAD6-AB516438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6" y="1576525"/>
            <a:ext cx="3195739" cy="484202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770A726-492E-656E-A3D5-6B1B28195BDA}"/>
              </a:ext>
            </a:extLst>
          </p:cNvPr>
          <p:cNvSpPr txBox="1"/>
          <p:nvPr/>
        </p:nvSpPr>
        <p:spPr>
          <a:xfrm>
            <a:off x="7058024" y="1695635"/>
            <a:ext cx="45583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 err="1"/>
              <a:t>Abbot</a:t>
            </a:r>
            <a:r>
              <a:rPr lang="hr-HR" dirty="0"/>
              <a:t> </a:t>
            </a:r>
            <a:r>
              <a:rPr lang="hr-HR" dirty="0" err="1"/>
              <a:t>Suger</a:t>
            </a:r>
            <a:endParaRPr lang="hr-HR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 err="1"/>
              <a:t>Basilica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Saint-Denis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/>
              <a:t>1140 A.D. –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first</a:t>
            </a:r>
            <a:r>
              <a:rPr lang="hr-HR" dirty="0"/>
              <a:t> </a:t>
            </a:r>
            <a:r>
              <a:rPr lang="hr-HR" dirty="0" err="1"/>
              <a:t>gothic</a:t>
            </a:r>
            <a:r>
              <a:rPr lang="hr-HR" dirty="0"/>
              <a:t> </a:t>
            </a:r>
            <a:r>
              <a:rPr lang="hr-HR" dirty="0" err="1"/>
              <a:t>cathedral</a:t>
            </a:r>
            <a:endParaRPr lang="hr-HR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 err="1"/>
              <a:t>dramatic</a:t>
            </a:r>
            <a:r>
              <a:rPr lang="hr-HR" dirty="0"/>
              <a:t> </a:t>
            </a:r>
            <a:r>
              <a:rPr lang="hr-HR" dirty="0" err="1"/>
              <a:t>departure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romanesque</a:t>
            </a:r>
            <a:r>
              <a:rPr lang="hr-HR" dirty="0"/>
              <a:t> </a:t>
            </a:r>
            <a:r>
              <a:rPr lang="hr-HR" dirty="0" err="1"/>
              <a:t>style</a:t>
            </a:r>
            <a:endParaRPr lang="hr-HR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r-HR" dirty="0"/>
              <a:t>„</a:t>
            </a:r>
            <a:r>
              <a:rPr lang="hr-HR" dirty="0" err="1"/>
              <a:t>modern</a:t>
            </a:r>
            <a:r>
              <a:rPr lang="hr-HR" dirty="0"/>
              <a:t>” – „</a:t>
            </a:r>
            <a:r>
              <a:rPr lang="hr-HR" dirty="0" err="1"/>
              <a:t>gothic</a:t>
            </a:r>
            <a:r>
              <a:rPr lang="hr-HR" dirty="0"/>
              <a:t>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41E6931-0F2A-F6AD-AC3D-6A2965278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51" y="1821870"/>
            <a:ext cx="30432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1F277B-C48B-907E-5180-86D4B508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73" y="0"/>
            <a:ext cx="8877558" cy="1325562"/>
          </a:xfrm>
        </p:spPr>
        <p:txBody>
          <a:bodyPr/>
          <a:lstStyle/>
          <a:p>
            <a:r>
              <a:rPr lang="hr-HR" dirty="0"/>
              <a:t>ROMANESQUE VS. GOTHIC</a:t>
            </a:r>
          </a:p>
        </p:txBody>
      </p:sp>
      <p:graphicFrame>
        <p:nvGraphicFramePr>
          <p:cNvPr id="11" name="Tablica 11">
            <a:extLst>
              <a:ext uri="{FF2B5EF4-FFF2-40B4-BE49-F238E27FC236}">
                <a16:creationId xmlns:a16="http://schemas.microsoft.com/office/drawing/2014/main" id="{700228D5-8262-A865-FC93-1771E96DA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013014"/>
              </p:ext>
            </p:extLst>
          </p:nvPr>
        </p:nvGraphicFramePr>
        <p:xfrm>
          <a:off x="532773" y="1559085"/>
          <a:ext cx="9765438" cy="4705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82719">
                  <a:extLst>
                    <a:ext uri="{9D8B030D-6E8A-4147-A177-3AD203B41FA5}">
                      <a16:colId xmlns:a16="http://schemas.microsoft.com/office/drawing/2014/main" val="2276611637"/>
                    </a:ext>
                  </a:extLst>
                </a:gridCol>
                <a:gridCol w="4882719">
                  <a:extLst>
                    <a:ext uri="{9D8B030D-6E8A-4147-A177-3AD203B41FA5}">
                      <a16:colId xmlns:a16="http://schemas.microsoft.com/office/drawing/2014/main" val="2146670171"/>
                    </a:ext>
                  </a:extLst>
                </a:gridCol>
              </a:tblGrid>
              <a:tr h="470517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HEAVY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LIGHT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031383"/>
                  </a:ext>
                </a:extLst>
              </a:tr>
            </a:tbl>
          </a:graphicData>
        </a:graphic>
      </p:graphicFrame>
      <p:pic>
        <p:nvPicPr>
          <p:cNvPr id="13" name="Slika 12">
            <a:extLst>
              <a:ext uri="{FF2B5EF4-FFF2-40B4-BE49-F238E27FC236}">
                <a16:creationId xmlns:a16="http://schemas.microsoft.com/office/drawing/2014/main" id="{924D9244-6A23-3AD2-7962-AB2CFBA7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32" y="2263125"/>
            <a:ext cx="4388529" cy="329139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0CBC294-6B3E-957E-46D1-353BE5E68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2" b="5820"/>
          <a:stretch/>
        </p:blipFill>
        <p:spPr>
          <a:xfrm>
            <a:off x="5672942" y="2298752"/>
            <a:ext cx="4515103" cy="31161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83FE5B7-778F-3431-104C-6F20048FA177}"/>
              </a:ext>
            </a:extLst>
          </p:cNvPr>
          <p:cNvSpPr txBox="1"/>
          <p:nvPr/>
        </p:nvSpPr>
        <p:spPr>
          <a:xfrm>
            <a:off x="1595021" y="5684044"/>
            <a:ext cx="90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Santa Maria, </a:t>
            </a:r>
            <a:r>
              <a:rPr lang="hr-HR" dirty="0" err="1"/>
              <a:t>Cosmedin</a:t>
            </a:r>
            <a:r>
              <a:rPr lang="hr-HR" dirty="0"/>
              <a:t>                                        </a:t>
            </a:r>
            <a:r>
              <a:rPr lang="hr-HR" dirty="0" err="1"/>
              <a:t>Basillica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St. Denis, Paris</a:t>
            </a:r>
          </a:p>
        </p:txBody>
      </p:sp>
    </p:spTree>
    <p:extLst>
      <p:ext uri="{BB962C8B-B14F-4D97-AF65-F5344CB8AC3E}">
        <p14:creationId xmlns:p14="http://schemas.microsoft.com/office/powerpoint/2010/main" val="255921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ica 11">
            <a:extLst>
              <a:ext uri="{FF2B5EF4-FFF2-40B4-BE49-F238E27FC236}">
                <a16:creationId xmlns:a16="http://schemas.microsoft.com/office/drawing/2014/main" id="{1D1A34D3-214C-3DB2-5BB7-DCADE61464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432436"/>
              </p:ext>
            </p:extLst>
          </p:nvPr>
        </p:nvGraphicFramePr>
        <p:xfrm>
          <a:off x="685710" y="416045"/>
          <a:ext cx="9765438" cy="941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82719">
                  <a:extLst>
                    <a:ext uri="{9D8B030D-6E8A-4147-A177-3AD203B41FA5}">
                      <a16:colId xmlns:a16="http://schemas.microsoft.com/office/drawing/2014/main" val="2276611637"/>
                    </a:ext>
                  </a:extLst>
                </a:gridCol>
                <a:gridCol w="4882719">
                  <a:extLst>
                    <a:ext uri="{9D8B030D-6E8A-4147-A177-3AD203B41FA5}">
                      <a16:colId xmlns:a16="http://schemas.microsoft.com/office/drawing/2014/main" val="2146670171"/>
                    </a:ext>
                  </a:extLst>
                </a:gridCol>
              </a:tblGrid>
              <a:tr h="470517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/>
                        <a:t>USE OF SHAPE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334516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ROUNDED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POINTED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031383"/>
                  </a:ext>
                </a:extLst>
              </a:tr>
            </a:tbl>
          </a:graphicData>
        </a:graphic>
      </p:graphicFrame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A0B7B75-9133-D562-9B1A-B0B27F200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10" y="1722726"/>
            <a:ext cx="5546414" cy="417281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F78266F-0DD0-36A6-8BCE-281AC6B1F638}"/>
              </a:ext>
            </a:extLst>
          </p:cNvPr>
          <p:cNvSpPr txBox="1"/>
          <p:nvPr/>
        </p:nvSpPr>
        <p:spPr>
          <a:xfrm>
            <a:off x="1870229" y="6168799"/>
            <a:ext cx="84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Palatine </a:t>
            </a:r>
            <a:r>
              <a:rPr lang="hr-HR" dirty="0" err="1"/>
              <a:t>Chapel</a:t>
            </a:r>
            <a:r>
              <a:rPr lang="hr-HR" dirty="0"/>
              <a:t>, Aachen                                            Chartres </a:t>
            </a:r>
            <a:r>
              <a:rPr lang="hr-HR" dirty="0" err="1"/>
              <a:t>Cathedral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12B1C97-E7A0-893B-4314-4FC775D2B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876" y="1578042"/>
            <a:ext cx="3036307" cy="45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6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0B39EF6-740A-4089-011B-C0E9078A6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620" y="1935364"/>
            <a:ext cx="4589338" cy="364035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76D63BA-94D9-97E0-89DF-D2E0FE638EA5}"/>
              </a:ext>
            </a:extLst>
          </p:cNvPr>
          <p:cNvSpPr txBox="1"/>
          <p:nvPr/>
        </p:nvSpPr>
        <p:spPr>
          <a:xfrm>
            <a:off x="431954" y="1104367"/>
            <a:ext cx="10212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a </a:t>
            </a:r>
            <a:r>
              <a:rPr lang="hr-HR" sz="2400" dirty="0" err="1"/>
              <a:t>stress</a:t>
            </a:r>
            <a:r>
              <a:rPr lang="hr-HR" sz="2400" dirty="0"/>
              <a:t> line: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direction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which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arch</a:t>
            </a:r>
            <a:r>
              <a:rPr lang="hr-HR" sz="2400" dirty="0"/>
              <a:t> </a:t>
            </a:r>
            <a:r>
              <a:rPr lang="hr-HR" sz="2400" dirty="0" err="1"/>
              <a:t>distributes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pressure</a:t>
            </a:r>
            <a:r>
              <a:rPr lang="hr-HR" sz="2400" dirty="0"/>
              <a:t> </a:t>
            </a:r>
            <a:r>
              <a:rPr lang="hr-HR" sz="2400" dirty="0" err="1"/>
              <a:t>above</a:t>
            </a:r>
            <a:r>
              <a:rPr lang="hr-HR" sz="2400" dirty="0"/>
              <a:t> </a:t>
            </a:r>
            <a:r>
              <a:rPr lang="hr-HR" sz="2400" dirty="0" err="1"/>
              <a:t>it</a:t>
            </a:r>
            <a:r>
              <a:rPr lang="hr-HR" sz="2400" dirty="0"/>
              <a:t>.</a:t>
            </a:r>
          </a:p>
        </p:txBody>
      </p:sp>
      <p:sp>
        <p:nvSpPr>
          <p:cNvPr id="20" name="Strelica: prema dolje 19">
            <a:extLst>
              <a:ext uri="{FF2B5EF4-FFF2-40B4-BE49-F238E27FC236}">
                <a16:creationId xmlns:a16="http://schemas.microsoft.com/office/drawing/2014/main" id="{BA3BA5E6-CE67-AF41-2521-6F19D38579B1}"/>
              </a:ext>
            </a:extLst>
          </p:cNvPr>
          <p:cNvSpPr/>
          <p:nvPr/>
        </p:nvSpPr>
        <p:spPr>
          <a:xfrm rot="5400000">
            <a:off x="3495583" y="2407780"/>
            <a:ext cx="372862" cy="1087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/>
          </a:p>
        </p:txBody>
      </p:sp>
      <p:sp>
        <p:nvSpPr>
          <p:cNvPr id="21" name="Strelica: prema dolje 20">
            <a:extLst>
              <a:ext uri="{FF2B5EF4-FFF2-40B4-BE49-F238E27FC236}">
                <a16:creationId xmlns:a16="http://schemas.microsoft.com/office/drawing/2014/main" id="{7CE4CEF7-D639-8AB6-CBFD-37740362FACF}"/>
              </a:ext>
            </a:extLst>
          </p:cNvPr>
          <p:cNvSpPr/>
          <p:nvPr/>
        </p:nvSpPr>
        <p:spPr>
          <a:xfrm rot="16200000">
            <a:off x="5365811" y="2407779"/>
            <a:ext cx="372862" cy="10875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BF1DFA9F-2292-C116-3341-56C18B69B5FD}"/>
              </a:ext>
            </a:extLst>
          </p:cNvPr>
          <p:cNvSpPr/>
          <p:nvPr/>
        </p:nvSpPr>
        <p:spPr>
          <a:xfrm rot="904769">
            <a:off x="6284709" y="2086754"/>
            <a:ext cx="233394" cy="3041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Strelica: prema dolje 23">
            <a:extLst>
              <a:ext uri="{FF2B5EF4-FFF2-40B4-BE49-F238E27FC236}">
                <a16:creationId xmlns:a16="http://schemas.microsoft.com/office/drawing/2014/main" id="{09F6FAEE-6CB7-3958-7596-895252BBC911}"/>
              </a:ext>
            </a:extLst>
          </p:cNvPr>
          <p:cNvSpPr/>
          <p:nvPr/>
        </p:nvSpPr>
        <p:spPr>
          <a:xfrm rot="20699396">
            <a:off x="7462989" y="2087095"/>
            <a:ext cx="233394" cy="3041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528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11">
            <a:extLst>
              <a:ext uri="{FF2B5EF4-FFF2-40B4-BE49-F238E27FC236}">
                <a16:creationId xmlns:a16="http://schemas.microsoft.com/office/drawing/2014/main" id="{AFE3B826-8EAC-B57B-EEFD-0DC18DA4A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847082"/>
              </p:ext>
            </p:extLst>
          </p:nvPr>
        </p:nvGraphicFramePr>
        <p:xfrm>
          <a:off x="972108" y="677863"/>
          <a:ext cx="9765438" cy="941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82719">
                  <a:extLst>
                    <a:ext uri="{9D8B030D-6E8A-4147-A177-3AD203B41FA5}">
                      <a16:colId xmlns:a16="http://schemas.microsoft.com/office/drawing/2014/main" val="2276611637"/>
                    </a:ext>
                  </a:extLst>
                </a:gridCol>
                <a:gridCol w="4882719">
                  <a:extLst>
                    <a:ext uri="{9D8B030D-6E8A-4147-A177-3AD203B41FA5}">
                      <a16:colId xmlns:a16="http://schemas.microsoft.com/office/drawing/2014/main" val="2146670171"/>
                    </a:ext>
                  </a:extLst>
                </a:gridCol>
              </a:tblGrid>
              <a:tr h="470517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/>
                        <a:t>VAULT TYPE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334516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BARREL AND GROIN VAULTS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RIB AND FAN VAULTS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031383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AE004F93-9260-2DD2-A5BC-3AC053AE0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15" y="1852609"/>
            <a:ext cx="2416207" cy="342900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45FF8C0-263F-7591-296B-2120ABF19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5" r="3426"/>
          <a:stretch/>
        </p:blipFill>
        <p:spPr>
          <a:xfrm>
            <a:off x="6096000" y="2751136"/>
            <a:ext cx="2286001" cy="342900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947337E-C880-0233-DE52-9E211517FF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7" r="5115"/>
          <a:stretch/>
        </p:blipFill>
        <p:spPr>
          <a:xfrm>
            <a:off x="901831" y="2557460"/>
            <a:ext cx="2286001" cy="342900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06B1329-D50F-DB09-7DBE-81DD71362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046" y="1852610"/>
            <a:ext cx="2286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5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11">
            <a:extLst>
              <a:ext uri="{FF2B5EF4-FFF2-40B4-BE49-F238E27FC236}">
                <a16:creationId xmlns:a16="http://schemas.microsoft.com/office/drawing/2014/main" id="{ED7E5854-BF2B-1535-6D38-ADD0F694F6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633178"/>
              </p:ext>
            </p:extLst>
          </p:nvPr>
        </p:nvGraphicFramePr>
        <p:xfrm>
          <a:off x="972108" y="677863"/>
          <a:ext cx="9765438" cy="941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82719">
                  <a:extLst>
                    <a:ext uri="{9D8B030D-6E8A-4147-A177-3AD203B41FA5}">
                      <a16:colId xmlns:a16="http://schemas.microsoft.com/office/drawing/2014/main" val="2276611637"/>
                    </a:ext>
                  </a:extLst>
                </a:gridCol>
                <a:gridCol w="4882719">
                  <a:extLst>
                    <a:ext uri="{9D8B030D-6E8A-4147-A177-3AD203B41FA5}">
                      <a16:colId xmlns:a16="http://schemas.microsoft.com/office/drawing/2014/main" val="2146670171"/>
                    </a:ext>
                  </a:extLst>
                </a:gridCol>
              </a:tblGrid>
              <a:tr h="470517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/>
                        <a:t>MAIN VAULT SUPPORT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334516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THICK WALLS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FLYING BUTTRESSES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031383"/>
                  </a:ext>
                </a:extLst>
              </a:tr>
            </a:tbl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id="{2834001A-CBA7-E977-43A8-29E06CA0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01733"/>
            <a:ext cx="4504164" cy="24955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A8B267D-43AB-F65C-1102-03FD5187E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97" y="1806930"/>
            <a:ext cx="5007611" cy="37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28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76EB5B7-4FD6-49AD-A3C8-449A2C92F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45" b="10485"/>
          <a:stretch/>
        </p:blipFill>
        <p:spPr>
          <a:xfrm>
            <a:off x="440924" y="1145219"/>
            <a:ext cx="3234431" cy="3682966"/>
          </a:xfrm>
          <a:prstGeom prst="rect">
            <a:avLst/>
          </a:prstGeom>
        </p:spPr>
      </p:pic>
      <p:graphicFrame>
        <p:nvGraphicFramePr>
          <p:cNvPr id="4" name="Tablica 11">
            <a:extLst>
              <a:ext uri="{FF2B5EF4-FFF2-40B4-BE49-F238E27FC236}">
                <a16:creationId xmlns:a16="http://schemas.microsoft.com/office/drawing/2014/main" id="{58DFA033-70E1-44DC-6551-599CC3800B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48544"/>
              </p:ext>
            </p:extLst>
          </p:nvPr>
        </p:nvGraphicFramePr>
        <p:xfrm>
          <a:off x="440924" y="134103"/>
          <a:ext cx="11310152" cy="941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55076">
                  <a:extLst>
                    <a:ext uri="{9D8B030D-6E8A-4147-A177-3AD203B41FA5}">
                      <a16:colId xmlns:a16="http://schemas.microsoft.com/office/drawing/2014/main" val="2276611637"/>
                    </a:ext>
                  </a:extLst>
                </a:gridCol>
                <a:gridCol w="5655076">
                  <a:extLst>
                    <a:ext uri="{9D8B030D-6E8A-4147-A177-3AD203B41FA5}">
                      <a16:colId xmlns:a16="http://schemas.microsoft.com/office/drawing/2014/main" val="2146670171"/>
                    </a:ext>
                  </a:extLst>
                </a:gridCol>
              </a:tblGrid>
              <a:tr h="470517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/>
                        <a:t>ORNAMENTS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334516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ORNATE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031383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8F687BAA-42BB-39A4-CA9B-C9BCDECF9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7" b="12318"/>
          <a:stretch/>
        </p:blipFill>
        <p:spPr>
          <a:xfrm>
            <a:off x="9157999" y="3429000"/>
            <a:ext cx="2901948" cy="324922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73B1A16-F641-7843-DA95-519FAD4BE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256" y="3897297"/>
            <a:ext cx="3768800" cy="28266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29286FC-E458-FDA1-E830-E653996B89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7" t="4531" r="6267" b="5113"/>
          <a:stretch/>
        </p:blipFill>
        <p:spPr>
          <a:xfrm>
            <a:off x="5894528" y="1204984"/>
            <a:ext cx="3061999" cy="469730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3A5F3CE-FF52-8585-0385-1D99AF7E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6"/>
          <a:stretch/>
        </p:blipFill>
        <p:spPr>
          <a:xfrm>
            <a:off x="9080254" y="1204984"/>
            <a:ext cx="2979693" cy="20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8896"/>
      </p:ext>
    </p:extLst>
  </p:cSld>
  <p:clrMapOvr>
    <a:masterClrMapping/>
  </p:clrMapOvr>
</p:sld>
</file>

<file path=ppt/theme/theme1.xml><?xml version="1.0" encoding="utf-8"?>
<a:theme xmlns:a="http://schemas.openxmlformats.org/drawingml/2006/main" name="Pogled">
  <a:themeElements>
    <a:clrScheme name="Narančast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Pog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g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13C901-7F07-466C-BBFB-37B66ED1F69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Pogled</Template>
  <TotalTime>436</TotalTime>
  <Words>131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Schoolbook</vt:lpstr>
      <vt:lpstr>Wingdings 2</vt:lpstr>
      <vt:lpstr>Pogled</vt:lpstr>
      <vt:lpstr>               GOTHIC ARCHITECTURE</vt:lpstr>
      <vt:lpstr>THE FIRST GOTHIC CATHEDRAL</vt:lpstr>
      <vt:lpstr>ROMANESQUE VS. GOTHIC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Gothic Architecture</dc:title>
  <dc:creator>Marta Petek</dc:creator>
  <cp:lastModifiedBy>korisnik</cp:lastModifiedBy>
  <cp:revision>5</cp:revision>
  <dcterms:created xsi:type="dcterms:W3CDTF">2022-11-08T19:07:33Z</dcterms:created>
  <dcterms:modified xsi:type="dcterms:W3CDTF">2022-12-09T11:16:47Z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