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5" r:id="rId1"/>
  </p:sldMasterIdLst>
  <p:notesMasterIdLst>
    <p:notesMasterId r:id="rId9"/>
  </p:notesMasterIdLst>
  <p:handoutMasterIdLst>
    <p:handoutMasterId r:id="rId10"/>
  </p:handoutMasterIdLst>
  <p:sldIdLst>
    <p:sldId id="289" r:id="rId2"/>
    <p:sldId id="293" r:id="rId3"/>
    <p:sldId id="290" r:id="rId4"/>
    <p:sldId id="291" r:id="rId5"/>
    <p:sldId id="294" r:id="rId6"/>
    <p:sldId id="292" r:id="rId7"/>
    <p:sldId id="295" r:id="rId8"/>
  </p:sldIdLst>
  <p:sldSz cx="9144000" cy="6858000" type="screen4x3"/>
  <p:notesSz cx="7099300" cy="10234613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bg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2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hiddenSlides="1" scaleToFitPaper="1" frameSlides="1"/>
  <p:clrMru>
    <a:srgbClr val="595959"/>
    <a:srgbClr val="E220BD"/>
    <a:srgbClr val="131313"/>
    <a:srgbClr val="FF3300"/>
    <a:srgbClr val="D5742B"/>
    <a:srgbClr val="FF9933"/>
    <a:srgbClr val="F16201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2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5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-1836" y="-10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3" y="1"/>
            <a:ext cx="30757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29" tIns="49514" rIns="99029" bIns="49514" numCol="1" anchor="t" anchorCtr="0" compatLnSpc="1">
            <a:prstTxWarp prst="textNoShape">
              <a:avLst/>
            </a:prstTxWarp>
          </a:bodyPr>
          <a:lstStyle>
            <a:lvl1pPr defTabSz="915895">
              <a:defRPr sz="13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021986" y="1"/>
            <a:ext cx="30757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29" tIns="49514" rIns="99029" bIns="49514" numCol="1" anchor="t" anchorCtr="0" compatLnSpc="1">
            <a:prstTxWarp prst="textNoShape">
              <a:avLst/>
            </a:prstTxWarp>
          </a:bodyPr>
          <a:lstStyle>
            <a:lvl1pPr algn="r" defTabSz="915895">
              <a:defRPr sz="13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3" y="9721295"/>
            <a:ext cx="30757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29" tIns="49514" rIns="99029" bIns="49514" numCol="1" anchor="b" anchorCtr="0" compatLnSpc="1">
            <a:prstTxWarp prst="textNoShape">
              <a:avLst/>
            </a:prstTxWarp>
          </a:bodyPr>
          <a:lstStyle>
            <a:lvl1pPr defTabSz="915895">
              <a:defRPr sz="13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021986" y="9721295"/>
            <a:ext cx="30757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29" tIns="49514" rIns="99029" bIns="49514" numCol="1" anchor="b" anchorCtr="0" compatLnSpc="1">
            <a:prstTxWarp prst="textNoShape">
              <a:avLst/>
            </a:prstTxWarp>
          </a:bodyPr>
          <a:lstStyle>
            <a:lvl1pPr algn="r" defTabSz="915895">
              <a:defRPr sz="13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20BD68E-4252-41F7-8558-0D4801A1085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48111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3" y="1"/>
            <a:ext cx="30757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29" tIns="49514" rIns="99029" bIns="49514" numCol="1" anchor="t" anchorCtr="0" compatLnSpc="1">
            <a:prstTxWarp prst="textNoShape">
              <a:avLst/>
            </a:prstTxWarp>
          </a:bodyPr>
          <a:lstStyle>
            <a:lvl1pPr defTabSz="915895">
              <a:defRPr sz="13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021986" y="1"/>
            <a:ext cx="30757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29" tIns="49514" rIns="99029" bIns="49514" numCol="1" anchor="t" anchorCtr="0" compatLnSpc="1">
            <a:prstTxWarp prst="textNoShape">
              <a:avLst/>
            </a:prstTxWarp>
          </a:bodyPr>
          <a:lstStyle>
            <a:lvl1pPr algn="r" defTabSz="915895">
              <a:defRPr sz="13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8538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8901" tIns="49450" rIns="98901" bIns="4945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9294" y="4859852"/>
            <a:ext cx="5680712" cy="4607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29" tIns="49514" rIns="99029" bIns="49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r-H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3" y="9721295"/>
            <a:ext cx="30757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29" tIns="49514" rIns="99029" bIns="49514" numCol="1" anchor="b" anchorCtr="0" compatLnSpc="1">
            <a:prstTxWarp prst="textNoShape">
              <a:avLst/>
            </a:prstTxWarp>
          </a:bodyPr>
          <a:lstStyle>
            <a:lvl1pPr defTabSz="915895">
              <a:defRPr sz="13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021986" y="9721295"/>
            <a:ext cx="30757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29" tIns="49514" rIns="99029" bIns="49514" numCol="1" anchor="b" anchorCtr="0" compatLnSpc="1">
            <a:prstTxWarp prst="textNoShape">
              <a:avLst/>
            </a:prstTxWarp>
          </a:bodyPr>
          <a:lstStyle>
            <a:lvl1pPr algn="r" defTabSz="915895">
              <a:defRPr sz="13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2C9D3CB-3FB5-41BD-B3C6-6D3D0880517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2092733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r-HR"/>
          </a:p>
        </p:txBody>
      </p:sp>
      <p:sp>
        <p:nvSpPr>
          <p:cNvPr id="51204" name="Slide Number Placeholder 3"/>
          <p:cNvSpPr txBox="1">
            <a:spLocks noGrp="1"/>
          </p:cNvSpPr>
          <p:nvPr/>
        </p:nvSpPr>
        <p:spPr bwMode="auto">
          <a:xfrm>
            <a:off x="4021986" y="9721295"/>
            <a:ext cx="30757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29" tIns="49514" rIns="99029" bIns="49514" anchor="b"/>
          <a:lstStyle/>
          <a:p>
            <a:pPr algn="r"/>
            <a:fld id="{18183125-EDF9-4325-8D5F-FCC8B7134DB6}" type="slidenum">
              <a:rPr lang="hr-HR" sz="1300">
                <a:solidFill>
                  <a:schemeClr val="tx1"/>
                </a:solidFill>
                <a:latin typeface="Calibri" pitchFamily="34" charset="0"/>
              </a:rPr>
              <a:pPr algn="r"/>
              <a:t>1</a:t>
            </a:fld>
            <a:endParaRPr lang="hr-HR" sz="130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202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r-HR"/>
          </a:p>
        </p:txBody>
      </p:sp>
      <p:sp>
        <p:nvSpPr>
          <p:cNvPr id="51204" name="Slide Number Placeholder 3"/>
          <p:cNvSpPr txBox="1">
            <a:spLocks noGrp="1"/>
          </p:cNvSpPr>
          <p:nvPr/>
        </p:nvSpPr>
        <p:spPr bwMode="auto">
          <a:xfrm>
            <a:off x="4021986" y="9721295"/>
            <a:ext cx="30757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29" tIns="49514" rIns="99029" bIns="49514" anchor="b"/>
          <a:lstStyle/>
          <a:p>
            <a:pPr algn="r"/>
            <a:fld id="{18183125-EDF9-4325-8D5F-FCC8B7134DB6}" type="slidenum">
              <a:rPr lang="hr-HR" sz="1300">
                <a:solidFill>
                  <a:schemeClr val="tx1"/>
                </a:solidFill>
                <a:latin typeface="Calibri" pitchFamily="34" charset="0"/>
              </a:rPr>
              <a:pPr algn="r"/>
              <a:t>2</a:t>
            </a:fld>
            <a:endParaRPr lang="hr-HR" sz="130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4621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r-HR"/>
          </a:p>
        </p:txBody>
      </p:sp>
      <p:sp>
        <p:nvSpPr>
          <p:cNvPr id="52228" name="Slide Number Placeholder 3"/>
          <p:cNvSpPr txBox="1">
            <a:spLocks noGrp="1"/>
          </p:cNvSpPr>
          <p:nvPr/>
        </p:nvSpPr>
        <p:spPr bwMode="auto">
          <a:xfrm>
            <a:off x="4021986" y="9721295"/>
            <a:ext cx="30757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29" tIns="49514" rIns="99029" bIns="49514" anchor="b"/>
          <a:lstStyle/>
          <a:p>
            <a:pPr algn="r"/>
            <a:fld id="{ADA01A69-F460-4D36-82B1-852E7FA1F05E}" type="slidenum">
              <a:rPr lang="hr-HR" sz="1300">
                <a:solidFill>
                  <a:schemeClr val="tx1"/>
                </a:solidFill>
                <a:latin typeface="Calibri" pitchFamily="34" charset="0"/>
              </a:rPr>
              <a:pPr algn="r"/>
              <a:t>3</a:t>
            </a:fld>
            <a:endParaRPr lang="hr-HR" sz="130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392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r-HR"/>
          </a:p>
        </p:txBody>
      </p:sp>
      <p:sp>
        <p:nvSpPr>
          <p:cNvPr id="53252" name="Slide Number Placeholder 3"/>
          <p:cNvSpPr txBox="1">
            <a:spLocks noGrp="1"/>
          </p:cNvSpPr>
          <p:nvPr/>
        </p:nvSpPr>
        <p:spPr bwMode="auto">
          <a:xfrm>
            <a:off x="4021986" y="9721295"/>
            <a:ext cx="30757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29" tIns="49514" rIns="99029" bIns="49514" anchor="b"/>
          <a:lstStyle/>
          <a:p>
            <a:pPr algn="r"/>
            <a:fld id="{D9C4E411-C8FA-42D7-893F-7FE1D5839C1D}" type="slidenum">
              <a:rPr lang="hr-HR" sz="1300">
                <a:solidFill>
                  <a:schemeClr val="tx1"/>
                </a:solidFill>
                <a:latin typeface="Calibri" pitchFamily="34" charset="0"/>
              </a:rPr>
              <a:pPr algn="r"/>
              <a:t>4</a:t>
            </a:fld>
            <a:endParaRPr lang="hr-HR" sz="130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41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r-HR"/>
          </a:p>
        </p:txBody>
      </p:sp>
      <p:sp>
        <p:nvSpPr>
          <p:cNvPr id="53252" name="Slide Number Placeholder 3"/>
          <p:cNvSpPr txBox="1">
            <a:spLocks noGrp="1"/>
          </p:cNvSpPr>
          <p:nvPr/>
        </p:nvSpPr>
        <p:spPr bwMode="auto">
          <a:xfrm>
            <a:off x="4021986" y="9721295"/>
            <a:ext cx="30757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29" tIns="49514" rIns="99029" bIns="49514" anchor="b"/>
          <a:lstStyle/>
          <a:p>
            <a:pPr algn="r"/>
            <a:fld id="{D9C4E411-C8FA-42D7-893F-7FE1D5839C1D}" type="slidenum">
              <a:rPr lang="hr-HR" sz="1300">
                <a:solidFill>
                  <a:schemeClr val="tx1"/>
                </a:solidFill>
                <a:latin typeface="Calibri" pitchFamily="34" charset="0"/>
              </a:rPr>
              <a:pPr algn="r"/>
              <a:t>5</a:t>
            </a:fld>
            <a:endParaRPr lang="hr-HR" sz="130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163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r-HR"/>
          </a:p>
        </p:txBody>
      </p:sp>
      <p:sp>
        <p:nvSpPr>
          <p:cNvPr id="54276" name="Slide Number Placeholder 3"/>
          <p:cNvSpPr txBox="1">
            <a:spLocks noGrp="1"/>
          </p:cNvSpPr>
          <p:nvPr/>
        </p:nvSpPr>
        <p:spPr bwMode="auto">
          <a:xfrm>
            <a:off x="4021986" y="9721295"/>
            <a:ext cx="30757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29" tIns="49514" rIns="99029" bIns="49514" anchor="b"/>
          <a:lstStyle/>
          <a:p>
            <a:pPr algn="r"/>
            <a:fld id="{CD1BE000-4B42-45D4-8641-F4702C6E0615}" type="slidenum">
              <a:rPr lang="hr-HR" sz="1300">
                <a:solidFill>
                  <a:schemeClr val="tx1"/>
                </a:solidFill>
                <a:latin typeface="Calibri" pitchFamily="34" charset="0"/>
              </a:rPr>
              <a:pPr algn="r"/>
              <a:t>6</a:t>
            </a:fld>
            <a:endParaRPr lang="hr-HR" sz="130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2977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r-HR"/>
          </a:p>
        </p:txBody>
      </p:sp>
      <p:sp>
        <p:nvSpPr>
          <p:cNvPr id="54276" name="Slide Number Placeholder 3"/>
          <p:cNvSpPr txBox="1">
            <a:spLocks noGrp="1"/>
          </p:cNvSpPr>
          <p:nvPr/>
        </p:nvSpPr>
        <p:spPr bwMode="auto">
          <a:xfrm>
            <a:off x="4021986" y="9721295"/>
            <a:ext cx="307572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29" tIns="49514" rIns="99029" bIns="49514" anchor="b"/>
          <a:lstStyle/>
          <a:p>
            <a:pPr algn="r"/>
            <a:fld id="{CD1BE000-4B42-45D4-8641-F4702C6E0615}" type="slidenum">
              <a:rPr lang="hr-HR" sz="1300">
                <a:solidFill>
                  <a:schemeClr val="tx1"/>
                </a:solidFill>
                <a:latin typeface="Calibri" pitchFamily="34" charset="0"/>
              </a:rPr>
              <a:pPr algn="r"/>
              <a:t>7</a:t>
            </a:fld>
            <a:endParaRPr lang="hr-HR" sz="130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420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3F8743D-C1F8-42E5-AEE6-713C1102A24E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7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6B28B8F-2914-4AA0-A191-4F1A40B807EA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5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45680-FD26-4B6F-945E-00088F8088D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1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006B3-19F2-4065-9DE0-504AE8258AF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36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" name="Date Placeholder 20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rtlCol="0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5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623C1B-3802-4FF1-919D-BC5F37D9B03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sp>
        <p:nvSpPr>
          <p:cNvPr id="26" name="Footer Placeholder 2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 bwMode="auto">
          <a:xfrm>
            <a:off x="142875" y="6334125"/>
            <a:ext cx="8785225" cy="15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3316" name="Group 7"/>
          <p:cNvGrpSpPr>
            <a:grpSpLocks/>
          </p:cNvGrpSpPr>
          <p:nvPr/>
        </p:nvGrpSpPr>
        <p:grpSpPr bwMode="auto">
          <a:xfrm>
            <a:off x="0" y="141288"/>
            <a:ext cx="8943975" cy="636587"/>
            <a:chOff x="0" y="126771"/>
            <a:chExt cx="8958169" cy="635229"/>
          </a:xfrm>
        </p:grpSpPr>
        <p:pic>
          <p:nvPicPr>
            <p:cNvPr id="13335" name="Picture 8" descr="C:\Ivana 2007_2008\2008\grb gf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168939"/>
              <a:ext cx="1689100" cy="5930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2" name="Straight Connector 11"/>
            <p:cNvCxnSpPr/>
            <p:nvPr/>
          </p:nvCxnSpPr>
          <p:spPr>
            <a:xfrm>
              <a:off x="171722" y="760416"/>
              <a:ext cx="8786447" cy="158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3337" name="TextBox 15"/>
            <p:cNvSpPr txBox="1">
              <a:spLocks noChangeArrowheads="1"/>
            </p:cNvSpPr>
            <p:nvPr/>
          </p:nvSpPr>
          <p:spPr bwMode="auto">
            <a:xfrm>
              <a:off x="1238250" y="211435"/>
              <a:ext cx="3956050" cy="461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r-HR" sz="1200">
                  <a:solidFill>
                    <a:srgbClr val="002060"/>
                  </a:solidFill>
                </a:rPr>
                <a:t>Sveučilište J.J.Strossmayera u Osijeku </a:t>
              </a:r>
            </a:p>
            <a:p>
              <a:r>
                <a:rPr lang="hr-HR" sz="1200">
                  <a:solidFill>
                    <a:srgbClr val="002060"/>
                  </a:solidFill>
                </a:rPr>
                <a:t>Građevinski fakultet </a:t>
              </a:r>
            </a:p>
          </p:txBody>
        </p:sp>
        <p:sp>
          <p:nvSpPr>
            <p:cNvPr id="13338" name="TextBox 17"/>
            <p:cNvSpPr txBox="1">
              <a:spLocks noChangeArrowheads="1"/>
            </p:cNvSpPr>
            <p:nvPr/>
          </p:nvSpPr>
          <p:spPr bwMode="auto">
            <a:xfrm>
              <a:off x="6504891" y="126771"/>
              <a:ext cx="2395303" cy="2766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r-HR" sz="1200">
                  <a:solidFill>
                    <a:srgbClr val="002060"/>
                  </a:solidFill>
                </a:rPr>
                <a:t>Zavod za tehničku mehaniku</a:t>
              </a:r>
            </a:p>
          </p:txBody>
        </p:sp>
      </p:grpSp>
      <p:sp>
        <p:nvSpPr>
          <p:cNvPr id="13317" name="TextBox 17"/>
          <p:cNvSpPr txBox="1">
            <a:spLocks noChangeArrowheads="1"/>
          </p:cNvSpPr>
          <p:nvPr/>
        </p:nvSpPr>
        <p:spPr bwMode="auto">
          <a:xfrm>
            <a:off x="6269038" y="434975"/>
            <a:ext cx="2874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1400" b="1" dirty="0">
                <a:solidFill>
                  <a:srgbClr val="002060"/>
                </a:solidFill>
              </a:rPr>
              <a:t>Građevna statika I – 1. vježbe</a:t>
            </a:r>
          </a:p>
        </p:txBody>
      </p:sp>
      <p:sp>
        <p:nvSpPr>
          <p:cNvPr id="13318" name="Rectangle 1"/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hr-HR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4000" y="1335088"/>
            <a:ext cx="8145463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hr-HR" sz="2000" dirty="0">
                <a:solidFill>
                  <a:schemeClr val="bg2"/>
                </a:solidFill>
                <a:latin typeface="Calibri" pitchFamily="34" charset="0"/>
              </a:rPr>
              <a:t>a) Parabola 2. reda (jednoliko kontinuirano opterećenje)</a:t>
            </a:r>
          </a:p>
        </p:txBody>
      </p:sp>
      <p:sp>
        <p:nvSpPr>
          <p:cNvPr id="19" name="Title 16"/>
          <p:cNvSpPr txBox="1">
            <a:spLocks/>
          </p:cNvSpPr>
          <p:nvPr/>
        </p:nvSpPr>
        <p:spPr>
          <a:xfrm>
            <a:off x="211138" y="6324600"/>
            <a:ext cx="5808662" cy="357188"/>
          </a:xfrm>
          <a:prstGeom prst="rect">
            <a:avLst/>
          </a:prstGeom>
        </p:spPr>
        <p:txBody>
          <a:bodyPr anchor="b">
            <a:normAutofit fontScale="90000" lnSpcReduction="10000"/>
          </a:bodyPr>
          <a:lstStyle/>
          <a:p>
            <a:pPr eaLnBrk="0" hangingPunct="0">
              <a:defRPr/>
            </a:pPr>
            <a:r>
              <a:rPr lang="hr-HR" sz="2000" cap="small">
                <a:solidFill>
                  <a:schemeClr val="tx2"/>
                </a:solidFill>
                <a:latin typeface="+mn-lt"/>
                <a:ea typeface="+mj-ea"/>
                <a:cs typeface="+mj-cs"/>
              </a:rPr>
              <a:t>konstrukcija parabole</a:t>
            </a:r>
            <a:endParaRPr lang="hr-HR" sz="2000" cap="small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3859213" y="4816475"/>
          <a:ext cx="109378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9" name="Equation" r:id="rId5" imgW="545863" imgH="418918" progId="Equation.3">
                  <p:embed/>
                </p:oleObj>
              </mc:Choice>
              <mc:Fallback>
                <p:oleObj name="Equation" r:id="rId5" imgW="545863" imgH="418918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9213" y="4816475"/>
                        <a:ext cx="1093787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33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itle 16"/>
          <p:cNvSpPr>
            <a:spLocks noGrp="1"/>
          </p:cNvSpPr>
          <p:nvPr>
            <p:ph type="title"/>
          </p:nvPr>
        </p:nvSpPr>
        <p:spPr>
          <a:xfrm>
            <a:off x="457200" y="814388"/>
            <a:ext cx="8307388" cy="5365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r-HR" sz="2400" b="1" dirty="0">
                <a:latin typeface="+mj-lt"/>
              </a:rPr>
              <a:t>konstrukcija parabole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5278" y="2100279"/>
            <a:ext cx="8709026" cy="30162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hr-HR" sz="2000">
                <a:solidFill>
                  <a:schemeClr val="bg2"/>
                </a:solidFill>
                <a:latin typeface="Calibri" pitchFamily="34" charset="0"/>
              </a:rPr>
              <a:t>1. Odredimo </a:t>
            </a:r>
            <a:r>
              <a:rPr lang="hr-HR" sz="2000" dirty="0">
                <a:solidFill>
                  <a:schemeClr val="bg2"/>
                </a:solidFill>
                <a:latin typeface="Calibri" pitchFamily="34" charset="0"/>
              </a:rPr>
              <a:t>početnu i krajnju </a:t>
            </a:r>
            <a:r>
              <a:rPr lang="hr-HR" sz="2000">
                <a:solidFill>
                  <a:schemeClr val="bg2"/>
                </a:solidFill>
                <a:latin typeface="Calibri" pitchFamily="34" charset="0"/>
              </a:rPr>
              <a:t>točku parabole     i     (</a:t>
            </a:r>
            <a:r>
              <a:rPr lang="hr-HR" sz="2000" dirty="0">
                <a:solidFill>
                  <a:schemeClr val="bg2"/>
                </a:solidFill>
                <a:latin typeface="Calibri" pitchFamily="34" charset="0"/>
              </a:rPr>
              <a:t>spajamo te dvije točke pravcem);</a:t>
            </a:r>
          </a:p>
          <a:p>
            <a:pPr algn="just">
              <a:defRPr/>
            </a:pPr>
            <a:r>
              <a:rPr lang="hr-HR" sz="2000">
                <a:solidFill>
                  <a:schemeClr val="bg2"/>
                </a:solidFill>
                <a:latin typeface="Calibri" pitchFamily="34" charset="0"/>
              </a:rPr>
              <a:t>2. Spuštamo </a:t>
            </a:r>
            <a:r>
              <a:rPr lang="hr-HR" sz="2000" dirty="0">
                <a:solidFill>
                  <a:schemeClr val="bg2"/>
                </a:solidFill>
                <a:latin typeface="Calibri" pitchFamily="34" charset="0"/>
              </a:rPr>
              <a:t>pravac djelovanja zamjenjujuće sile Q (dobivamo točku  3  );</a:t>
            </a:r>
          </a:p>
          <a:p>
            <a:pPr algn="just">
              <a:defRPr/>
            </a:pPr>
            <a:r>
              <a:rPr lang="hr-HR" sz="2000">
                <a:solidFill>
                  <a:schemeClr val="bg2"/>
                </a:solidFill>
                <a:latin typeface="Calibri" pitchFamily="34" charset="0"/>
              </a:rPr>
              <a:t>3. Nanosimo </a:t>
            </a:r>
            <a:r>
              <a:rPr lang="hr-HR" sz="2000" dirty="0">
                <a:solidFill>
                  <a:schemeClr val="bg2"/>
                </a:solidFill>
                <a:latin typeface="Calibri" pitchFamily="34" charset="0"/>
              </a:rPr>
              <a:t>dva puta strelicu f (točka  4  i  5  );</a:t>
            </a:r>
          </a:p>
          <a:p>
            <a:pPr algn="just">
              <a:spcAft>
                <a:spcPts val="1200"/>
              </a:spcAft>
              <a:defRPr/>
            </a:pPr>
            <a:r>
              <a:rPr lang="hr-HR" sz="2000" dirty="0">
                <a:solidFill>
                  <a:schemeClr val="bg2"/>
                </a:solidFill>
                <a:latin typeface="Calibri" pitchFamily="34" charset="0"/>
              </a:rPr>
              <a:t>4. Spajamo točke  1  i  5  </a:t>
            </a:r>
            <a:r>
              <a:rPr lang="hr-HR" sz="2000" dirty="0">
                <a:solidFill>
                  <a:schemeClr val="bg2"/>
                </a:solidFill>
                <a:latin typeface="Calibri" pitchFamily="34" charset="0"/>
                <a:sym typeface="Symbol"/>
              </a:rPr>
              <a:t>t</a:t>
            </a:r>
            <a:r>
              <a:rPr lang="hr-HR" sz="2000" baseline="-25000" dirty="0">
                <a:solidFill>
                  <a:schemeClr val="bg2"/>
                </a:solidFill>
                <a:latin typeface="Calibri" pitchFamily="34" charset="0"/>
                <a:sym typeface="Symbol"/>
              </a:rPr>
              <a:t>1</a:t>
            </a:r>
          </a:p>
          <a:p>
            <a:pPr algn="just">
              <a:spcAft>
                <a:spcPts val="1200"/>
              </a:spcAft>
              <a:defRPr/>
            </a:pPr>
            <a:r>
              <a:rPr lang="hr-HR" sz="2000" dirty="0">
                <a:solidFill>
                  <a:schemeClr val="bg2"/>
                </a:solidFill>
                <a:latin typeface="Calibri" pitchFamily="34" charset="0"/>
                <a:sym typeface="Symbol"/>
              </a:rPr>
              <a:t>Spajamo točke  2  i   5  t</a:t>
            </a:r>
            <a:r>
              <a:rPr lang="hr-HR" sz="2000" baseline="-25000" dirty="0">
                <a:solidFill>
                  <a:schemeClr val="bg2"/>
                </a:solidFill>
                <a:latin typeface="Calibri" pitchFamily="34" charset="0"/>
                <a:sym typeface="Symbol"/>
              </a:rPr>
              <a:t>2</a:t>
            </a:r>
          </a:p>
          <a:p>
            <a:pPr algn="just">
              <a:spcAft>
                <a:spcPts val="1200"/>
              </a:spcAft>
              <a:defRPr/>
            </a:pPr>
            <a:r>
              <a:rPr lang="hr-HR" sz="2000" dirty="0">
                <a:solidFill>
                  <a:schemeClr val="bg2"/>
                </a:solidFill>
                <a:latin typeface="Calibri" pitchFamily="34" charset="0"/>
                <a:sym typeface="Symbol"/>
              </a:rPr>
              <a:t>5. Kroz točku  4  nanosimo tangentu </a:t>
            </a:r>
            <a:r>
              <a:rPr lang="hr-HR" sz="2000" dirty="0" err="1">
                <a:solidFill>
                  <a:schemeClr val="bg2"/>
                </a:solidFill>
                <a:latin typeface="Calibri" pitchFamily="34" charset="0"/>
                <a:sym typeface="Symbol"/>
              </a:rPr>
              <a:t>t</a:t>
            </a:r>
            <a:r>
              <a:rPr lang="hr-HR" sz="2000" baseline="-25000" dirty="0" err="1">
                <a:solidFill>
                  <a:schemeClr val="bg2"/>
                </a:solidFill>
                <a:latin typeface="Calibri" pitchFamily="34" charset="0"/>
                <a:sym typeface="Symbol"/>
              </a:rPr>
              <a:t>3</a:t>
            </a:r>
            <a:r>
              <a:rPr lang="hr-HR" sz="2000" dirty="0">
                <a:solidFill>
                  <a:schemeClr val="bg2"/>
                </a:solidFill>
                <a:latin typeface="Calibri" pitchFamily="34" charset="0"/>
                <a:sym typeface="Symbol"/>
              </a:rPr>
              <a:t> paralelno s pravcem 12</a:t>
            </a:r>
            <a:endParaRPr lang="hr-HR" sz="2000" dirty="0">
              <a:solidFill>
                <a:schemeClr val="bg2"/>
              </a:solidFill>
              <a:latin typeface="Calibri" pitchFamily="34" charset="0"/>
            </a:endParaRPr>
          </a:p>
          <a:p>
            <a:pPr>
              <a:defRPr/>
            </a:pPr>
            <a:endParaRPr lang="hr-HR" sz="2000" dirty="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25" name="TextBox 44"/>
          <p:cNvSpPr txBox="1"/>
          <p:nvPr/>
        </p:nvSpPr>
        <p:spPr>
          <a:xfrm>
            <a:off x="5388022" y="2153363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6" name="TextBox 44"/>
          <p:cNvSpPr txBox="1"/>
          <p:nvPr/>
        </p:nvSpPr>
        <p:spPr>
          <a:xfrm>
            <a:off x="5908911" y="2141990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>
                <a:solidFill>
                  <a:schemeClr val="bg1"/>
                </a:solidFill>
                <a:latin typeface="Calibri" pitchFamily="34" charset="0"/>
              </a:rPr>
              <a:t>2</a:t>
            </a:r>
            <a:endParaRPr lang="hr-HR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TextBox 44"/>
          <p:cNvSpPr txBox="1"/>
          <p:nvPr/>
        </p:nvSpPr>
        <p:spPr>
          <a:xfrm>
            <a:off x="7355575" y="2769788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>
                <a:solidFill>
                  <a:schemeClr val="bg1"/>
                </a:solidFill>
                <a:latin typeface="Calibri" pitchFamily="34" charset="0"/>
              </a:rPr>
              <a:t>3</a:t>
            </a:r>
            <a:endParaRPr lang="hr-HR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8" name="TextBox 44"/>
          <p:cNvSpPr txBox="1"/>
          <p:nvPr/>
        </p:nvSpPr>
        <p:spPr>
          <a:xfrm>
            <a:off x="4257532" y="3056390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>
                <a:solidFill>
                  <a:schemeClr val="bg1"/>
                </a:solidFill>
                <a:latin typeface="Calibri" pitchFamily="34" charset="0"/>
              </a:rPr>
              <a:t>4</a:t>
            </a:r>
            <a:endParaRPr lang="hr-HR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9" name="TextBox 44"/>
          <p:cNvSpPr txBox="1"/>
          <p:nvPr/>
        </p:nvSpPr>
        <p:spPr>
          <a:xfrm>
            <a:off x="4666966" y="3056390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>
                <a:solidFill>
                  <a:schemeClr val="bg1"/>
                </a:solidFill>
                <a:latin typeface="Calibri" pitchFamily="34" charset="0"/>
              </a:rPr>
              <a:t>5</a:t>
            </a:r>
            <a:endParaRPr lang="hr-HR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" name="TextBox 44"/>
          <p:cNvSpPr txBox="1"/>
          <p:nvPr/>
        </p:nvSpPr>
        <p:spPr>
          <a:xfrm>
            <a:off x="2128481" y="3356641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1" name="TextBox 44"/>
          <p:cNvSpPr txBox="1"/>
          <p:nvPr/>
        </p:nvSpPr>
        <p:spPr>
          <a:xfrm>
            <a:off x="2537915" y="3356641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>
                <a:solidFill>
                  <a:schemeClr val="bg1"/>
                </a:solidFill>
                <a:latin typeface="Calibri" pitchFamily="34" charset="0"/>
              </a:rPr>
              <a:t>5</a:t>
            </a:r>
            <a:endParaRPr lang="hr-HR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2" name="TextBox 44"/>
          <p:cNvSpPr txBox="1"/>
          <p:nvPr/>
        </p:nvSpPr>
        <p:spPr>
          <a:xfrm>
            <a:off x="1885096" y="3836587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>
                <a:solidFill>
                  <a:schemeClr val="bg1"/>
                </a:solidFill>
                <a:latin typeface="Calibri" pitchFamily="34" charset="0"/>
              </a:rPr>
              <a:t>2</a:t>
            </a:r>
            <a:endParaRPr lang="hr-HR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3" name="TextBox 44"/>
          <p:cNvSpPr txBox="1"/>
          <p:nvPr/>
        </p:nvSpPr>
        <p:spPr>
          <a:xfrm>
            <a:off x="2349121" y="3836587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>
                <a:solidFill>
                  <a:schemeClr val="bg1"/>
                </a:solidFill>
                <a:latin typeface="Calibri" pitchFamily="34" charset="0"/>
              </a:rPr>
              <a:t>5</a:t>
            </a:r>
            <a:endParaRPr lang="hr-HR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3" name="TextBox 44"/>
          <p:cNvSpPr txBox="1"/>
          <p:nvPr/>
        </p:nvSpPr>
        <p:spPr>
          <a:xfrm>
            <a:off x="1707676" y="4300611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>
                <a:solidFill>
                  <a:schemeClr val="bg1"/>
                </a:solidFill>
                <a:latin typeface="Calibri" pitchFamily="34" charset="0"/>
              </a:rPr>
              <a:t>4</a:t>
            </a:r>
            <a:endParaRPr lang="hr-HR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4" name="TextBox 44"/>
          <p:cNvSpPr txBox="1"/>
          <p:nvPr/>
        </p:nvSpPr>
        <p:spPr>
          <a:xfrm>
            <a:off x="6443450" y="4286963"/>
            <a:ext cx="360000" cy="3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sz="1500">
                <a:solidFill>
                  <a:schemeClr val="bg1"/>
                </a:solidFill>
                <a:latin typeface="Calibri" pitchFamily="34" charset="0"/>
              </a:rPr>
              <a:t>1-2</a:t>
            </a:r>
            <a:endParaRPr lang="hr-HR" sz="15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43" grpId="0" animBg="1"/>
      <p:bldP spid="4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 bwMode="auto">
          <a:xfrm>
            <a:off x="142875" y="6334125"/>
            <a:ext cx="8785225" cy="15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141288"/>
            <a:ext cx="8943975" cy="636587"/>
            <a:chOff x="0" y="126771"/>
            <a:chExt cx="8958169" cy="635229"/>
          </a:xfrm>
        </p:grpSpPr>
        <p:pic>
          <p:nvPicPr>
            <p:cNvPr id="13335" name="Picture 8" descr="C:\Ivana 2007_2008\2008\grb gf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168939"/>
              <a:ext cx="1689100" cy="5930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2" name="Straight Connector 11"/>
            <p:cNvCxnSpPr/>
            <p:nvPr/>
          </p:nvCxnSpPr>
          <p:spPr>
            <a:xfrm>
              <a:off x="171722" y="760416"/>
              <a:ext cx="8786447" cy="158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3337" name="TextBox 15"/>
            <p:cNvSpPr txBox="1">
              <a:spLocks noChangeArrowheads="1"/>
            </p:cNvSpPr>
            <p:nvPr/>
          </p:nvSpPr>
          <p:spPr bwMode="auto">
            <a:xfrm>
              <a:off x="1238250" y="211435"/>
              <a:ext cx="3956050" cy="461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r-HR" sz="1200">
                  <a:solidFill>
                    <a:srgbClr val="002060"/>
                  </a:solidFill>
                </a:rPr>
                <a:t>Sveučilište J.J.Strossmayera u Osijeku </a:t>
              </a:r>
            </a:p>
            <a:p>
              <a:r>
                <a:rPr lang="hr-HR" sz="1200">
                  <a:solidFill>
                    <a:srgbClr val="002060"/>
                  </a:solidFill>
                </a:rPr>
                <a:t>Građevinski fakultet </a:t>
              </a:r>
            </a:p>
          </p:txBody>
        </p:sp>
        <p:sp>
          <p:nvSpPr>
            <p:cNvPr id="13338" name="TextBox 17"/>
            <p:cNvSpPr txBox="1">
              <a:spLocks noChangeArrowheads="1"/>
            </p:cNvSpPr>
            <p:nvPr/>
          </p:nvSpPr>
          <p:spPr bwMode="auto">
            <a:xfrm>
              <a:off x="6504891" y="126771"/>
              <a:ext cx="2395303" cy="2766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r-HR" sz="1200">
                  <a:solidFill>
                    <a:srgbClr val="002060"/>
                  </a:solidFill>
                </a:rPr>
                <a:t>Zavod za tehničku mehaniku</a:t>
              </a:r>
            </a:p>
          </p:txBody>
        </p:sp>
      </p:grpSp>
      <p:sp>
        <p:nvSpPr>
          <p:cNvPr id="13317" name="TextBox 17"/>
          <p:cNvSpPr txBox="1">
            <a:spLocks noChangeArrowheads="1"/>
          </p:cNvSpPr>
          <p:nvPr/>
        </p:nvSpPr>
        <p:spPr bwMode="auto">
          <a:xfrm>
            <a:off x="6269038" y="434975"/>
            <a:ext cx="2874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1400" b="1" dirty="0">
                <a:solidFill>
                  <a:srgbClr val="002060"/>
                </a:solidFill>
              </a:rPr>
              <a:t>Građevna statika I – 1. vježbe</a:t>
            </a:r>
          </a:p>
        </p:txBody>
      </p:sp>
      <p:sp>
        <p:nvSpPr>
          <p:cNvPr id="13318" name="Rectangle 1"/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hr-HR">
              <a:solidFill>
                <a:schemeClr val="tx1"/>
              </a:solidFill>
            </a:endParaRPr>
          </a:p>
        </p:txBody>
      </p:sp>
      <p:sp>
        <p:nvSpPr>
          <p:cNvPr id="19" name="Title 16"/>
          <p:cNvSpPr txBox="1">
            <a:spLocks/>
          </p:cNvSpPr>
          <p:nvPr/>
        </p:nvSpPr>
        <p:spPr>
          <a:xfrm>
            <a:off x="211138" y="6324600"/>
            <a:ext cx="5808662" cy="357188"/>
          </a:xfrm>
          <a:prstGeom prst="rect">
            <a:avLst/>
          </a:prstGeom>
        </p:spPr>
        <p:txBody>
          <a:bodyPr anchor="b">
            <a:normAutofit fontScale="90000" lnSpcReduction="10000"/>
          </a:bodyPr>
          <a:lstStyle/>
          <a:p>
            <a:pPr eaLnBrk="0" hangingPunct="0">
              <a:defRPr/>
            </a:pPr>
            <a:r>
              <a:rPr lang="hr-HR" sz="2000" cap="small">
                <a:solidFill>
                  <a:schemeClr val="tx2"/>
                </a:solidFill>
                <a:latin typeface="+mn-lt"/>
                <a:ea typeface="+mj-ea"/>
                <a:cs typeface="+mj-cs"/>
              </a:rPr>
              <a:t>konstrukcija parabole</a:t>
            </a:r>
            <a:endParaRPr lang="hr-HR" sz="2000" cap="small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pic>
        <p:nvPicPr>
          <p:cNvPr id="13334" name="Picture 34" descr="81.bmp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36725" y="1279525"/>
            <a:ext cx="4686300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6" name="Straight Connector 35"/>
          <p:cNvCxnSpPr/>
          <p:nvPr/>
        </p:nvCxnSpPr>
        <p:spPr>
          <a:xfrm>
            <a:off x="1885949" y="2714625"/>
            <a:ext cx="44640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1757363" y="2281237"/>
            <a:ext cx="866775" cy="1588"/>
          </a:xfrm>
          <a:prstGeom prst="line">
            <a:avLst/>
          </a:prstGeom>
          <a:ln w="3175">
            <a:solidFill>
              <a:srgbClr val="13131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5614990" y="2290762"/>
            <a:ext cx="866775" cy="1588"/>
          </a:xfrm>
          <a:prstGeom prst="line">
            <a:avLst/>
          </a:prstGeom>
          <a:ln w="3175">
            <a:solidFill>
              <a:srgbClr val="13131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866899" y="2371726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086474" y="2381251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3899594" y="1312169"/>
            <a:ext cx="432000" cy="0"/>
          </a:xfrm>
          <a:prstGeom prst="straightConnector1">
            <a:avLst/>
          </a:prstGeom>
          <a:ln w="19050">
            <a:solidFill>
              <a:schemeClr val="bg2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067175" y="1076325"/>
            <a:ext cx="390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alibri" pitchFamily="34" charset="0"/>
              </a:rPr>
              <a:t>Q</a:t>
            </a:r>
          </a:p>
        </p:txBody>
      </p:sp>
      <p:cxnSp>
        <p:nvCxnSpPr>
          <p:cNvPr id="51" name="Straight Connector 50"/>
          <p:cNvCxnSpPr/>
          <p:nvPr/>
        </p:nvCxnSpPr>
        <p:spPr>
          <a:xfrm rot="5400000">
            <a:off x="2206800" y="3393900"/>
            <a:ext cx="3816000" cy="1588"/>
          </a:xfrm>
          <a:prstGeom prst="line">
            <a:avLst/>
          </a:prstGeom>
          <a:ln w="3175">
            <a:solidFill>
              <a:srgbClr val="13131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4076700" y="2676525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3" name="TextBox 52"/>
          <p:cNvSpPr txBox="1"/>
          <p:nvPr/>
        </p:nvSpPr>
        <p:spPr>
          <a:xfrm>
            <a:off x="4171949" y="2381251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7459663" y="1882775"/>
          <a:ext cx="875030" cy="690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2" name="Equation" r:id="rId6" imgW="545863" imgH="418918" progId="Equation.3">
                  <p:embed/>
                </p:oleObj>
              </mc:Choice>
              <mc:Fallback>
                <p:oleObj name="Equation" r:id="rId6" imgW="545863" imgH="418918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9663" y="1882775"/>
                        <a:ext cx="875030" cy="6908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33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7067549" y="2066925"/>
            <a:ext cx="809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2×</a:t>
            </a:r>
          </a:p>
        </p:txBody>
      </p:sp>
      <p:sp>
        <p:nvSpPr>
          <p:cNvPr id="55" name="Right Brace 54"/>
          <p:cNvSpPr/>
          <p:nvPr/>
        </p:nvSpPr>
        <p:spPr>
          <a:xfrm>
            <a:off x="4114800" y="2724150"/>
            <a:ext cx="180000" cy="1044000"/>
          </a:xfrm>
          <a:prstGeom prst="righ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7" name="Right Brace 56"/>
          <p:cNvSpPr/>
          <p:nvPr/>
        </p:nvSpPr>
        <p:spPr>
          <a:xfrm>
            <a:off x="4114800" y="3771900"/>
            <a:ext cx="180000" cy="1044000"/>
          </a:xfrm>
          <a:prstGeom prst="righ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8" name="TextBox 57"/>
          <p:cNvSpPr txBox="1"/>
          <p:nvPr/>
        </p:nvSpPr>
        <p:spPr>
          <a:xfrm>
            <a:off x="3743324" y="3867151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3771899" y="4905376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cxnSp>
        <p:nvCxnSpPr>
          <p:cNvPr id="60" name="Straight Connector 59"/>
          <p:cNvCxnSpPr>
            <a:stCxn id="45" idx="5"/>
          </p:cNvCxnSpPr>
          <p:nvPr/>
        </p:nvCxnSpPr>
        <p:spPr>
          <a:xfrm rot="16200000" flipH="1">
            <a:off x="2003186" y="2727085"/>
            <a:ext cx="2306879" cy="2087806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1914524" y="3771900"/>
            <a:ext cx="4464000" cy="158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238375" y="2952750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t</a:t>
            </a:r>
            <a:r>
              <a:rPr lang="hr-HR" baseline="-25000" dirty="0" err="1"/>
              <a:t>1</a:t>
            </a:r>
            <a:endParaRPr lang="hr-HR" baseline="-25000" dirty="0"/>
          </a:p>
        </p:txBody>
      </p:sp>
      <p:cxnSp>
        <p:nvCxnSpPr>
          <p:cNvPr id="67" name="Straight Connector 66"/>
          <p:cNvCxnSpPr>
            <a:endCxn id="47" idx="3"/>
          </p:cNvCxnSpPr>
          <p:nvPr/>
        </p:nvCxnSpPr>
        <p:spPr>
          <a:xfrm rot="5400000" flipH="1" flipV="1">
            <a:off x="3934035" y="2725051"/>
            <a:ext cx="2292592" cy="2096639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819775" y="3105150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t</a:t>
            </a:r>
            <a:r>
              <a:rPr lang="hr-HR" baseline="-25000" dirty="0" err="1"/>
              <a:t>2</a:t>
            </a:r>
            <a:endParaRPr lang="hr-HR" baseline="-25000" dirty="0"/>
          </a:p>
        </p:txBody>
      </p:sp>
      <p:sp>
        <p:nvSpPr>
          <p:cNvPr id="70" name="TextBox 69"/>
          <p:cNvSpPr txBox="1"/>
          <p:nvPr/>
        </p:nvSpPr>
        <p:spPr>
          <a:xfrm>
            <a:off x="4905375" y="2543175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//</a:t>
            </a:r>
            <a:endParaRPr lang="hr-HR" baseline="-25000" dirty="0"/>
          </a:p>
        </p:txBody>
      </p:sp>
      <p:sp>
        <p:nvSpPr>
          <p:cNvPr id="71" name="TextBox 70"/>
          <p:cNvSpPr txBox="1"/>
          <p:nvPr/>
        </p:nvSpPr>
        <p:spPr>
          <a:xfrm>
            <a:off x="5505450" y="3590925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//</a:t>
            </a:r>
            <a:endParaRPr lang="hr-HR" baseline="-25000" dirty="0"/>
          </a:p>
        </p:txBody>
      </p:sp>
      <p:sp>
        <p:nvSpPr>
          <p:cNvPr id="75" name="Freeform 74"/>
          <p:cNvSpPr/>
          <p:nvPr/>
        </p:nvSpPr>
        <p:spPr>
          <a:xfrm>
            <a:off x="2198451" y="2714017"/>
            <a:ext cx="1926077" cy="1073285"/>
          </a:xfrm>
          <a:custGeom>
            <a:avLst/>
            <a:gdLst>
              <a:gd name="connsiteX0" fmla="*/ 0 w 1926077"/>
              <a:gd name="connsiteY0" fmla="*/ 0 h 1073285"/>
              <a:gd name="connsiteX1" fmla="*/ 729575 w 1926077"/>
              <a:gd name="connsiteY1" fmla="*/ 705255 h 1073285"/>
              <a:gd name="connsiteX2" fmla="*/ 1420238 w 1926077"/>
              <a:gd name="connsiteY2" fmla="*/ 1001949 h 1073285"/>
              <a:gd name="connsiteX3" fmla="*/ 1926077 w 1926077"/>
              <a:gd name="connsiteY3" fmla="*/ 1060315 h 1073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26077" h="1073285">
                <a:moveTo>
                  <a:pt x="0" y="0"/>
                </a:moveTo>
                <a:cubicBezTo>
                  <a:pt x="246434" y="269132"/>
                  <a:pt x="492869" y="538264"/>
                  <a:pt x="729575" y="705255"/>
                </a:cubicBezTo>
                <a:cubicBezTo>
                  <a:pt x="966281" y="872246"/>
                  <a:pt x="1220821" y="942772"/>
                  <a:pt x="1420238" y="1001949"/>
                </a:cubicBezTo>
                <a:cubicBezTo>
                  <a:pt x="1619655" y="1061126"/>
                  <a:pt x="1844203" y="1073285"/>
                  <a:pt x="1926077" y="1060315"/>
                </a:cubicBezTo>
              </a:path>
            </a:pathLst>
          </a:cu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6" name="Freeform 75"/>
          <p:cNvSpPr/>
          <p:nvPr/>
        </p:nvSpPr>
        <p:spPr>
          <a:xfrm flipH="1">
            <a:off x="4121347" y="2705905"/>
            <a:ext cx="1926077" cy="1073285"/>
          </a:xfrm>
          <a:custGeom>
            <a:avLst/>
            <a:gdLst>
              <a:gd name="connsiteX0" fmla="*/ 0 w 1926077"/>
              <a:gd name="connsiteY0" fmla="*/ 0 h 1073285"/>
              <a:gd name="connsiteX1" fmla="*/ 729575 w 1926077"/>
              <a:gd name="connsiteY1" fmla="*/ 705255 h 1073285"/>
              <a:gd name="connsiteX2" fmla="*/ 1420238 w 1926077"/>
              <a:gd name="connsiteY2" fmla="*/ 1001949 h 1073285"/>
              <a:gd name="connsiteX3" fmla="*/ 1926077 w 1926077"/>
              <a:gd name="connsiteY3" fmla="*/ 1060315 h 1073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26077" h="1073285">
                <a:moveTo>
                  <a:pt x="0" y="0"/>
                </a:moveTo>
                <a:cubicBezTo>
                  <a:pt x="246434" y="269132"/>
                  <a:pt x="492869" y="538264"/>
                  <a:pt x="729575" y="705255"/>
                </a:cubicBezTo>
                <a:cubicBezTo>
                  <a:pt x="966281" y="872246"/>
                  <a:pt x="1220821" y="942772"/>
                  <a:pt x="1420238" y="1001949"/>
                </a:cubicBezTo>
                <a:cubicBezTo>
                  <a:pt x="1619655" y="1061126"/>
                  <a:pt x="1844203" y="1073285"/>
                  <a:pt x="1926077" y="1060315"/>
                </a:cubicBezTo>
              </a:path>
            </a:pathLst>
          </a:cu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2" name="TextBox 61"/>
          <p:cNvSpPr txBox="1"/>
          <p:nvPr/>
        </p:nvSpPr>
        <p:spPr>
          <a:xfrm>
            <a:off x="6438900" y="3590925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t</a:t>
            </a:r>
            <a:r>
              <a:rPr lang="hr-HR" baseline="-25000" dirty="0" err="1"/>
              <a:t>3</a:t>
            </a:r>
            <a:endParaRPr lang="hr-HR" baseline="-25000" dirty="0"/>
          </a:p>
        </p:txBody>
      </p:sp>
      <p:sp>
        <p:nvSpPr>
          <p:cNvPr id="63" name="TextBox 62"/>
          <p:cNvSpPr txBox="1"/>
          <p:nvPr/>
        </p:nvSpPr>
        <p:spPr>
          <a:xfrm>
            <a:off x="1247774" y="3457576"/>
            <a:ext cx="396000" cy="396000"/>
          </a:xfrm>
          <a:prstGeom prst="ellipse">
            <a:avLst/>
          </a:prstGeom>
          <a:solidFill>
            <a:schemeClr val="bg1"/>
          </a:solidFill>
          <a:ln w="3175">
            <a:solidFill>
              <a:srgbClr val="131313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sz="2000" dirty="0">
                <a:latin typeface="Calibri" pitchFamily="34" charset="0"/>
              </a:rPr>
              <a:t>M</a:t>
            </a:r>
          </a:p>
        </p:txBody>
      </p:sp>
      <p:sp>
        <p:nvSpPr>
          <p:cNvPr id="46" name="Oval 45"/>
          <p:cNvSpPr/>
          <p:nvPr/>
        </p:nvSpPr>
        <p:spPr>
          <a:xfrm>
            <a:off x="4076700" y="3733800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6" name="Oval 55"/>
          <p:cNvSpPr/>
          <p:nvPr/>
        </p:nvSpPr>
        <p:spPr>
          <a:xfrm>
            <a:off x="4076700" y="4781550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3" name="Oval 42"/>
          <p:cNvSpPr/>
          <p:nvPr/>
        </p:nvSpPr>
        <p:spPr>
          <a:xfrm>
            <a:off x="6019800" y="2686050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2" name="Oval 41"/>
          <p:cNvSpPr/>
          <p:nvPr/>
        </p:nvSpPr>
        <p:spPr>
          <a:xfrm>
            <a:off x="2152650" y="2676525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7" grpId="0" animBg="1"/>
      <p:bldP spid="50" grpId="0"/>
      <p:bldP spid="52" grpId="0" animBg="1"/>
      <p:bldP spid="53" grpId="0" animBg="1"/>
      <p:bldP spid="54" grpId="0"/>
      <p:bldP spid="55" grpId="0" animBg="1"/>
      <p:bldP spid="57" grpId="0" animBg="1"/>
      <p:bldP spid="58" grpId="0" animBg="1"/>
      <p:bldP spid="59" grpId="0" animBg="1"/>
      <p:bldP spid="66" grpId="0"/>
      <p:bldP spid="69" grpId="0"/>
      <p:bldP spid="70" grpId="0"/>
      <p:bldP spid="71" grpId="0"/>
      <p:bldP spid="75" grpId="0" animBg="1"/>
      <p:bldP spid="76" grpId="0" animBg="1"/>
      <p:bldP spid="62" grpId="0"/>
      <p:bldP spid="63" grpId="0" animBg="1"/>
      <p:bldP spid="46" grpId="0" animBg="1"/>
      <p:bldP spid="56" grpId="0" animBg="1"/>
      <p:bldP spid="43" grpId="0" animBg="1"/>
      <p:bldP spid="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 bwMode="auto">
          <a:xfrm>
            <a:off x="142875" y="6334125"/>
            <a:ext cx="8785225" cy="15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6627" name="Group 7"/>
          <p:cNvGrpSpPr>
            <a:grpSpLocks/>
          </p:cNvGrpSpPr>
          <p:nvPr/>
        </p:nvGrpSpPr>
        <p:grpSpPr bwMode="auto">
          <a:xfrm>
            <a:off x="0" y="141288"/>
            <a:ext cx="8943975" cy="636587"/>
            <a:chOff x="0" y="126771"/>
            <a:chExt cx="8958169" cy="635229"/>
          </a:xfrm>
        </p:grpSpPr>
        <p:pic>
          <p:nvPicPr>
            <p:cNvPr id="26635" name="Picture 8" descr="C:\Ivana 2007_2008\2008\grb gf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168939"/>
              <a:ext cx="1689100" cy="5930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2" name="Straight Connector 11"/>
            <p:cNvCxnSpPr/>
            <p:nvPr/>
          </p:nvCxnSpPr>
          <p:spPr>
            <a:xfrm>
              <a:off x="171722" y="760416"/>
              <a:ext cx="8786447" cy="158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26637" name="TextBox 15"/>
            <p:cNvSpPr txBox="1">
              <a:spLocks noChangeArrowheads="1"/>
            </p:cNvSpPr>
            <p:nvPr/>
          </p:nvSpPr>
          <p:spPr bwMode="auto">
            <a:xfrm>
              <a:off x="1238250" y="211435"/>
              <a:ext cx="3956050" cy="461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r-HR" sz="1200">
                  <a:solidFill>
                    <a:srgbClr val="002060"/>
                  </a:solidFill>
                </a:rPr>
                <a:t>Sveučilište J.J.Strossmayera u Osijeku </a:t>
              </a:r>
            </a:p>
            <a:p>
              <a:r>
                <a:rPr lang="hr-HR" sz="1200">
                  <a:solidFill>
                    <a:srgbClr val="002060"/>
                  </a:solidFill>
                </a:rPr>
                <a:t>Građevinski fakultet </a:t>
              </a:r>
            </a:p>
          </p:txBody>
        </p:sp>
        <p:sp>
          <p:nvSpPr>
            <p:cNvPr id="26638" name="TextBox 17"/>
            <p:cNvSpPr txBox="1">
              <a:spLocks noChangeArrowheads="1"/>
            </p:cNvSpPr>
            <p:nvPr/>
          </p:nvSpPr>
          <p:spPr bwMode="auto">
            <a:xfrm>
              <a:off x="6504891" y="126771"/>
              <a:ext cx="2395303" cy="2766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r-HR" sz="1200">
                  <a:solidFill>
                    <a:srgbClr val="002060"/>
                  </a:solidFill>
                </a:rPr>
                <a:t>Zavod za tehničku mehaniku</a:t>
              </a:r>
            </a:p>
          </p:txBody>
        </p:sp>
      </p:grpSp>
      <p:sp>
        <p:nvSpPr>
          <p:cNvPr id="26628" name="TextBox 17"/>
          <p:cNvSpPr txBox="1">
            <a:spLocks noChangeArrowheads="1"/>
          </p:cNvSpPr>
          <p:nvPr/>
        </p:nvSpPr>
        <p:spPr bwMode="auto">
          <a:xfrm>
            <a:off x="6269038" y="434975"/>
            <a:ext cx="2874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1400" b="1" dirty="0">
                <a:solidFill>
                  <a:srgbClr val="002060"/>
                </a:solidFill>
              </a:rPr>
              <a:t>Građevna statika I – 1. vježbe</a:t>
            </a:r>
          </a:p>
        </p:txBody>
      </p:sp>
      <p:sp>
        <p:nvSpPr>
          <p:cNvPr id="26629" name="Rectangle 1"/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hr-HR">
              <a:solidFill>
                <a:schemeClr val="tx1"/>
              </a:solidFill>
            </a:endParaRPr>
          </a:p>
        </p:txBody>
      </p:sp>
      <p:sp>
        <p:nvSpPr>
          <p:cNvPr id="19" name="Title 16"/>
          <p:cNvSpPr txBox="1">
            <a:spLocks/>
          </p:cNvSpPr>
          <p:nvPr/>
        </p:nvSpPr>
        <p:spPr>
          <a:xfrm>
            <a:off x="211138" y="6324600"/>
            <a:ext cx="5808662" cy="357188"/>
          </a:xfrm>
          <a:prstGeom prst="rect">
            <a:avLst/>
          </a:prstGeom>
        </p:spPr>
        <p:txBody>
          <a:bodyPr anchor="b">
            <a:normAutofit fontScale="90000" lnSpcReduction="10000"/>
          </a:bodyPr>
          <a:lstStyle/>
          <a:p>
            <a:pPr eaLnBrk="0" hangingPunct="0">
              <a:defRPr/>
            </a:pPr>
            <a:r>
              <a:rPr lang="hr-HR" sz="2000" cap="small">
                <a:solidFill>
                  <a:schemeClr val="tx2"/>
                </a:solidFill>
                <a:latin typeface="+mn-lt"/>
                <a:ea typeface="+mj-ea"/>
                <a:cs typeface="+mj-cs"/>
              </a:rPr>
              <a:t>osnovni statički sustavi</a:t>
            </a:r>
            <a:endParaRPr lang="hr-HR" sz="2000" cap="small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74913" y="858838"/>
            <a:ext cx="6486525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hr-HR" dirty="0">
                <a:solidFill>
                  <a:schemeClr val="accent6"/>
                </a:solidFill>
                <a:latin typeface="Calibri" pitchFamily="34" charset="0"/>
              </a:rPr>
              <a:t>Za zadani sustav i opterećenje nacrtati M dijagram s konstrukcijom parabole.</a:t>
            </a:r>
          </a:p>
        </p:txBody>
      </p:sp>
      <p:sp>
        <p:nvSpPr>
          <p:cNvPr id="15" name="Content Placeholder 17"/>
          <p:cNvSpPr txBox="1">
            <a:spLocks/>
          </p:cNvSpPr>
          <p:nvPr/>
        </p:nvSpPr>
        <p:spPr bwMode="auto">
          <a:xfrm>
            <a:off x="239713" y="896938"/>
            <a:ext cx="2095500" cy="466725"/>
          </a:xfrm>
          <a:prstGeom prst="rect">
            <a:avLst/>
          </a:prstGeom>
          <a:solidFill>
            <a:srgbClr val="002060"/>
          </a:solidFill>
          <a:ln w="34925" algn="ctr">
            <a:noFill/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r>
              <a:rPr lang="hr-H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PRIMJER 1</a:t>
            </a:r>
          </a:p>
          <a:p>
            <a:pPr algn="just" eaLnBrk="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endParaRPr lang="hr-HR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6634" name="Picture 15" descr="82.bmp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24048" y="1447210"/>
            <a:ext cx="663575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1556352" y="3044234"/>
            <a:ext cx="5652000" cy="1588"/>
          </a:xfrm>
          <a:prstGeom prst="line">
            <a:avLst/>
          </a:prstGeom>
          <a:ln w="28575">
            <a:solidFill>
              <a:srgbClr val="1313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1084795" y="2560395"/>
            <a:ext cx="936000" cy="1588"/>
          </a:xfrm>
          <a:prstGeom prst="line">
            <a:avLst/>
          </a:prstGeom>
          <a:ln w="3175">
            <a:solidFill>
              <a:srgbClr val="13131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2081681" y="3002083"/>
            <a:ext cx="1764000" cy="1588"/>
          </a:xfrm>
          <a:prstGeom prst="line">
            <a:avLst/>
          </a:prstGeom>
          <a:ln w="3175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V="1">
            <a:off x="6914301" y="3104161"/>
            <a:ext cx="612000" cy="0"/>
          </a:xfrm>
          <a:prstGeom prst="straightConnector1">
            <a:avLst/>
          </a:prstGeom>
          <a:ln w="19050">
            <a:solidFill>
              <a:schemeClr val="bg2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235677" y="3075246"/>
            <a:ext cx="4729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err="1">
                <a:latin typeface="Calibri" pitchFamily="34" charset="0"/>
              </a:rPr>
              <a:t>R</a:t>
            </a:r>
            <a:r>
              <a:rPr lang="hr-HR" sz="2000" baseline="-25000" dirty="0" err="1">
                <a:latin typeface="Calibri" pitchFamily="34" charset="0"/>
              </a:rPr>
              <a:t>B</a:t>
            </a:r>
            <a:endParaRPr lang="hr-HR" sz="2000" baseline="-25000" dirty="0">
              <a:latin typeface="Calibri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3572684" y="3861772"/>
            <a:ext cx="1620000" cy="1588"/>
          </a:xfrm>
          <a:prstGeom prst="line">
            <a:avLst/>
          </a:prstGeom>
          <a:ln>
            <a:solidFill>
              <a:schemeClr val="accent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453490" y="3514725"/>
            <a:ext cx="1149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alibri" pitchFamily="34" charset="0"/>
              </a:rPr>
              <a:t>M=</a:t>
            </a:r>
            <a:r>
              <a:rPr lang="hr-HR" dirty="0" err="1">
                <a:latin typeface="Calibri" pitchFamily="34" charset="0"/>
              </a:rPr>
              <a:t>R</a:t>
            </a:r>
            <a:r>
              <a:rPr lang="hr-HR" baseline="-25000" dirty="0" err="1">
                <a:latin typeface="Calibri" pitchFamily="34" charset="0"/>
              </a:rPr>
              <a:t>B</a:t>
            </a:r>
            <a:r>
              <a:rPr lang="hr-HR" dirty="0">
                <a:latin typeface="Calibri" pitchFamily="34" charset="0"/>
              </a:rPr>
              <a:t>×l</a:t>
            </a:r>
            <a:endParaRPr lang="hr-HR" baseline="-25000" dirty="0">
              <a:latin typeface="Calibri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10800000" flipV="1">
            <a:off x="4391247" y="3051544"/>
            <a:ext cx="2828260" cy="1605516"/>
          </a:xfrm>
          <a:prstGeom prst="line">
            <a:avLst/>
          </a:prstGeom>
          <a:ln w="28575">
            <a:solidFill>
              <a:srgbClr val="1313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1524780" y="3006148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7" name="Oval 26"/>
          <p:cNvSpPr/>
          <p:nvPr/>
        </p:nvSpPr>
        <p:spPr>
          <a:xfrm>
            <a:off x="4346063" y="4636535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28" name="Straight Connector 27"/>
          <p:cNvCxnSpPr>
            <a:stCxn id="26" idx="5"/>
            <a:endCxn id="27" idx="2"/>
          </p:cNvCxnSpPr>
          <p:nvPr/>
        </p:nvCxnSpPr>
        <p:spPr>
          <a:xfrm rot="16200000" flipH="1">
            <a:off x="2163684" y="2490155"/>
            <a:ext cx="1604931" cy="275982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2648594" y="1772594"/>
            <a:ext cx="648000" cy="0"/>
          </a:xfrm>
          <a:prstGeom prst="straightConnector1">
            <a:avLst/>
          </a:prstGeom>
          <a:ln w="19050">
            <a:solidFill>
              <a:schemeClr val="bg2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924175" y="1428750"/>
            <a:ext cx="390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alibri" pitchFamily="34" charset="0"/>
              </a:rPr>
              <a:t>Q</a:t>
            </a:r>
          </a:p>
        </p:txBody>
      </p:sp>
      <p:sp>
        <p:nvSpPr>
          <p:cNvPr id="33" name="Oval 32"/>
          <p:cNvSpPr/>
          <p:nvPr/>
        </p:nvSpPr>
        <p:spPr>
          <a:xfrm>
            <a:off x="2926838" y="3826910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991681" y="4863733"/>
            <a:ext cx="1944000" cy="1588"/>
          </a:xfrm>
          <a:prstGeom prst="line">
            <a:avLst/>
          </a:prstGeom>
          <a:ln w="3175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ight Brace 34"/>
          <p:cNvSpPr/>
          <p:nvPr/>
        </p:nvSpPr>
        <p:spPr>
          <a:xfrm>
            <a:off x="3000375" y="3867150"/>
            <a:ext cx="180000" cy="810000"/>
          </a:xfrm>
          <a:prstGeom prst="righ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6" name="Right Brace 35"/>
          <p:cNvSpPr/>
          <p:nvPr/>
        </p:nvSpPr>
        <p:spPr>
          <a:xfrm>
            <a:off x="3009900" y="4686300"/>
            <a:ext cx="180000" cy="810000"/>
          </a:xfrm>
          <a:prstGeom prst="righ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8" name="Oval 37"/>
          <p:cNvSpPr/>
          <p:nvPr/>
        </p:nvSpPr>
        <p:spPr>
          <a:xfrm>
            <a:off x="2926838" y="4646060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42" name="Straight Connector 41"/>
          <p:cNvCxnSpPr/>
          <p:nvPr/>
        </p:nvCxnSpPr>
        <p:spPr>
          <a:xfrm rot="10800000" flipV="1">
            <a:off x="2133600" y="4689844"/>
            <a:ext cx="2218882" cy="1253756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26" idx="4"/>
          </p:cNvCxnSpPr>
          <p:nvPr/>
        </p:nvCxnSpPr>
        <p:spPr>
          <a:xfrm rot="16200000" flipH="1">
            <a:off x="1052639" y="3586289"/>
            <a:ext cx="2484452" cy="14681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409950" y="4029075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//</a:t>
            </a:r>
            <a:endParaRPr lang="hr-HR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3819525" y="5114925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//</a:t>
            </a:r>
            <a:endParaRPr lang="hr-HR" baseline="-25000" dirty="0"/>
          </a:p>
        </p:txBody>
      </p:sp>
      <p:cxnSp>
        <p:nvCxnSpPr>
          <p:cNvPr id="49" name="Straight Connector 48"/>
          <p:cNvCxnSpPr/>
          <p:nvPr/>
        </p:nvCxnSpPr>
        <p:spPr>
          <a:xfrm rot="16200000" flipH="1">
            <a:off x="1982709" y="3204530"/>
            <a:ext cx="1604931" cy="275982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reeform 49"/>
          <p:cNvSpPr/>
          <p:nvPr/>
        </p:nvSpPr>
        <p:spPr>
          <a:xfrm>
            <a:off x="1571757" y="3084520"/>
            <a:ext cx="1361065" cy="1588612"/>
          </a:xfrm>
          <a:custGeom>
            <a:avLst/>
            <a:gdLst>
              <a:gd name="connsiteX0" fmla="*/ 0 w 1361065"/>
              <a:gd name="connsiteY0" fmla="*/ 0 h 1588612"/>
              <a:gd name="connsiteX1" fmla="*/ 434024 w 1361065"/>
              <a:gd name="connsiteY1" fmla="*/ 737419 h 1588612"/>
              <a:gd name="connsiteX2" fmla="*/ 804840 w 1361065"/>
              <a:gd name="connsiteY2" fmla="*/ 1184085 h 1588612"/>
              <a:gd name="connsiteX3" fmla="*/ 1129305 w 1361065"/>
              <a:gd name="connsiteY3" fmla="*/ 1453769 h 1588612"/>
              <a:gd name="connsiteX4" fmla="*/ 1361065 w 1361065"/>
              <a:gd name="connsiteY4" fmla="*/ 1588612 h 158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1065" h="1588612">
                <a:moveTo>
                  <a:pt x="0" y="0"/>
                </a:moveTo>
                <a:cubicBezTo>
                  <a:pt x="149942" y="270036"/>
                  <a:pt x="299884" y="540072"/>
                  <a:pt x="434024" y="737419"/>
                </a:cubicBezTo>
                <a:cubicBezTo>
                  <a:pt x="568164" y="934766"/>
                  <a:pt x="688960" y="1064693"/>
                  <a:pt x="804840" y="1184085"/>
                </a:cubicBezTo>
                <a:cubicBezTo>
                  <a:pt x="920720" y="1303477"/>
                  <a:pt x="1036601" y="1386348"/>
                  <a:pt x="1129305" y="1453769"/>
                </a:cubicBezTo>
                <a:cubicBezTo>
                  <a:pt x="1222009" y="1521190"/>
                  <a:pt x="1302774" y="1564734"/>
                  <a:pt x="1361065" y="1588612"/>
                </a:cubicBezTo>
              </a:path>
            </a:pathLst>
          </a:custGeom>
          <a:ln w="28575">
            <a:solidFill>
              <a:srgbClr val="1313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1" name="Freeform 50"/>
          <p:cNvSpPr/>
          <p:nvPr/>
        </p:nvSpPr>
        <p:spPr>
          <a:xfrm>
            <a:off x="2992019" y="4678159"/>
            <a:ext cx="1356852" cy="145329"/>
          </a:xfrm>
          <a:custGeom>
            <a:avLst/>
            <a:gdLst>
              <a:gd name="connsiteX0" fmla="*/ 0 w 1356852"/>
              <a:gd name="connsiteY0" fmla="*/ 21069 h 202264"/>
              <a:gd name="connsiteX1" fmla="*/ 307610 w 1356852"/>
              <a:gd name="connsiteY1" fmla="*/ 160125 h 202264"/>
              <a:gd name="connsiteX2" fmla="*/ 728992 w 1356852"/>
              <a:gd name="connsiteY2" fmla="*/ 202264 h 202264"/>
              <a:gd name="connsiteX3" fmla="*/ 1049243 w 1356852"/>
              <a:gd name="connsiteY3" fmla="*/ 160125 h 202264"/>
              <a:gd name="connsiteX4" fmla="*/ 1356852 w 1356852"/>
              <a:gd name="connsiteY4" fmla="*/ 0 h 202264"/>
              <a:gd name="connsiteX5" fmla="*/ 1356852 w 1356852"/>
              <a:gd name="connsiteY5" fmla="*/ 0 h 202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56852" h="202264">
                <a:moveTo>
                  <a:pt x="0" y="21069"/>
                </a:moveTo>
                <a:cubicBezTo>
                  <a:pt x="93055" y="75497"/>
                  <a:pt x="186111" y="129926"/>
                  <a:pt x="307610" y="160125"/>
                </a:cubicBezTo>
                <a:cubicBezTo>
                  <a:pt x="429109" y="190324"/>
                  <a:pt x="605387" y="202264"/>
                  <a:pt x="728992" y="202264"/>
                </a:cubicBezTo>
                <a:cubicBezTo>
                  <a:pt x="852597" y="202264"/>
                  <a:pt x="944600" y="193836"/>
                  <a:pt x="1049243" y="160125"/>
                </a:cubicBezTo>
                <a:cubicBezTo>
                  <a:pt x="1153886" y="126414"/>
                  <a:pt x="1356852" y="0"/>
                  <a:pt x="1356852" y="0"/>
                </a:cubicBezTo>
                <a:lnTo>
                  <a:pt x="1356852" y="0"/>
                </a:lnTo>
              </a:path>
            </a:pathLst>
          </a:custGeom>
          <a:ln w="28575">
            <a:solidFill>
              <a:srgbClr val="1313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2" name="TextBox 51"/>
          <p:cNvSpPr txBox="1"/>
          <p:nvPr/>
        </p:nvSpPr>
        <p:spPr>
          <a:xfrm>
            <a:off x="914399" y="3714751"/>
            <a:ext cx="396000" cy="396000"/>
          </a:xfrm>
          <a:prstGeom prst="ellipse">
            <a:avLst/>
          </a:prstGeom>
          <a:solidFill>
            <a:schemeClr val="bg1"/>
          </a:solidFill>
          <a:ln w="3175">
            <a:solidFill>
              <a:srgbClr val="131313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sz="2000" dirty="0">
                <a:latin typeface="Calibri" pitchFamily="34" charset="0"/>
              </a:rPr>
              <a:t>M</a:t>
            </a:r>
          </a:p>
        </p:txBody>
      </p:sp>
      <p:sp>
        <p:nvSpPr>
          <p:cNvPr id="37" name="Oval 36"/>
          <p:cNvSpPr/>
          <p:nvPr/>
        </p:nvSpPr>
        <p:spPr>
          <a:xfrm>
            <a:off x="2936363" y="5436635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6" grpId="0" animBg="1"/>
      <p:bldP spid="27" grpId="0" animBg="1"/>
      <p:bldP spid="32" grpId="0"/>
      <p:bldP spid="33" grpId="0" animBg="1"/>
      <p:bldP spid="35" grpId="0" animBg="1"/>
      <p:bldP spid="36" grpId="0" animBg="1"/>
      <p:bldP spid="38" grpId="0" animBg="1"/>
      <p:bldP spid="47" grpId="0"/>
      <p:bldP spid="48" grpId="0"/>
      <p:bldP spid="50" grpId="0" animBg="1"/>
      <p:bldP spid="51" grpId="0" animBg="1"/>
      <p:bldP spid="52" grpId="0" animBg="1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 bwMode="auto">
          <a:xfrm>
            <a:off x="142875" y="6334125"/>
            <a:ext cx="8785225" cy="15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4340" name="Group 7"/>
          <p:cNvGrpSpPr>
            <a:grpSpLocks/>
          </p:cNvGrpSpPr>
          <p:nvPr/>
        </p:nvGrpSpPr>
        <p:grpSpPr bwMode="auto">
          <a:xfrm>
            <a:off x="0" y="141288"/>
            <a:ext cx="8943975" cy="636587"/>
            <a:chOff x="0" y="126771"/>
            <a:chExt cx="8958169" cy="635229"/>
          </a:xfrm>
        </p:grpSpPr>
        <p:pic>
          <p:nvPicPr>
            <p:cNvPr id="14360" name="Picture 8" descr="C:\Ivana 2007_2008\2008\grb gf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168939"/>
              <a:ext cx="1689100" cy="5930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2" name="Straight Connector 11"/>
            <p:cNvCxnSpPr/>
            <p:nvPr/>
          </p:nvCxnSpPr>
          <p:spPr>
            <a:xfrm>
              <a:off x="171722" y="760416"/>
              <a:ext cx="8786447" cy="158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4362" name="TextBox 15"/>
            <p:cNvSpPr txBox="1">
              <a:spLocks noChangeArrowheads="1"/>
            </p:cNvSpPr>
            <p:nvPr/>
          </p:nvSpPr>
          <p:spPr bwMode="auto">
            <a:xfrm>
              <a:off x="1238250" y="211435"/>
              <a:ext cx="3956050" cy="461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r-HR" sz="1200">
                  <a:solidFill>
                    <a:srgbClr val="002060"/>
                  </a:solidFill>
                </a:rPr>
                <a:t>Sveučilište J.J.Strossmayera u Osijeku </a:t>
              </a:r>
            </a:p>
            <a:p>
              <a:r>
                <a:rPr lang="hr-HR" sz="1200">
                  <a:solidFill>
                    <a:srgbClr val="002060"/>
                  </a:solidFill>
                </a:rPr>
                <a:t>Građevinski fakultet </a:t>
              </a:r>
            </a:p>
          </p:txBody>
        </p:sp>
        <p:sp>
          <p:nvSpPr>
            <p:cNvPr id="14363" name="TextBox 17"/>
            <p:cNvSpPr txBox="1">
              <a:spLocks noChangeArrowheads="1"/>
            </p:cNvSpPr>
            <p:nvPr/>
          </p:nvSpPr>
          <p:spPr bwMode="auto">
            <a:xfrm>
              <a:off x="6504891" y="126771"/>
              <a:ext cx="2395303" cy="2766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r-HR" sz="1200">
                  <a:solidFill>
                    <a:srgbClr val="002060"/>
                  </a:solidFill>
                </a:rPr>
                <a:t>Zavod za tehničku mehaniku</a:t>
              </a:r>
            </a:p>
          </p:txBody>
        </p:sp>
      </p:grpSp>
      <p:sp>
        <p:nvSpPr>
          <p:cNvPr id="14341" name="TextBox 17"/>
          <p:cNvSpPr txBox="1">
            <a:spLocks noChangeArrowheads="1"/>
          </p:cNvSpPr>
          <p:nvPr/>
        </p:nvSpPr>
        <p:spPr bwMode="auto">
          <a:xfrm>
            <a:off x="6269038" y="434975"/>
            <a:ext cx="2874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1400" b="1" dirty="0">
                <a:solidFill>
                  <a:srgbClr val="002060"/>
                </a:solidFill>
              </a:rPr>
              <a:t>Građevna statika I – 1. vježbe</a:t>
            </a:r>
          </a:p>
        </p:txBody>
      </p:sp>
      <p:sp>
        <p:nvSpPr>
          <p:cNvPr id="14342" name="Rectangle 1"/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hr-HR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5913" y="971550"/>
            <a:ext cx="8145462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hr-HR" sz="2000" b="1" dirty="0">
                <a:solidFill>
                  <a:schemeClr val="bg2"/>
                </a:solidFill>
                <a:latin typeface="Calibri" pitchFamily="34" charset="0"/>
              </a:rPr>
              <a:t>b) Parabola 3. reda (trokutasto opterećenje)</a:t>
            </a:r>
          </a:p>
        </p:txBody>
      </p:sp>
      <p:sp>
        <p:nvSpPr>
          <p:cNvPr id="19" name="Title 16"/>
          <p:cNvSpPr txBox="1">
            <a:spLocks/>
          </p:cNvSpPr>
          <p:nvPr/>
        </p:nvSpPr>
        <p:spPr>
          <a:xfrm>
            <a:off x="211138" y="6324600"/>
            <a:ext cx="5808662" cy="357188"/>
          </a:xfrm>
          <a:prstGeom prst="rect">
            <a:avLst/>
          </a:prstGeom>
        </p:spPr>
        <p:txBody>
          <a:bodyPr anchor="b">
            <a:normAutofit fontScale="90000" lnSpcReduction="10000"/>
          </a:bodyPr>
          <a:lstStyle/>
          <a:p>
            <a:pPr eaLnBrk="0" hangingPunct="0">
              <a:defRPr/>
            </a:pPr>
            <a:r>
              <a:rPr lang="hr-HR" sz="2000" cap="small">
                <a:solidFill>
                  <a:schemeClr val="tx2"/>
                </a:solidFill>
                <a:latin typeface="+mn-lt"/>
                <a:ea typeface="+mj-ea"/>
                <a:cs typeface="+mj-cs"/>
              </a:rPr>
              <a:t>konstrukcija parabole</a:t>
            </a:r>
            <a:endParaRPr lang="hr-HR" sz="2000" cap="small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3378200" y="4899025"/>
          <a:ext cx="875030" cy="690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73" name="Equation" r:id="rId5" imgW="545863" imgH="418918" progId="Equation.3">
                  <p:embed/>
                </p:oleObj>
              </mc:Choice>
              <mc:Fallback>
                <p:oleObj name="Equation" r:id="rId5" imgW="545863" imgH="418918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4899025"/>
                        <a:ext cx="875030" cy="6908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33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00050" y="1835150"/>
            <a:ext cx="8575675" cy="3508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hr-HR" sz="2000" dirty="0">
                <a:solidFill>
                  <a:schemeClr val="accent6"/>
                </a:solidFill>
                <a:latin typeface="Calibri" pitchFamily="34" charset="0"/>
              </a:rPr>
              <a:t>1.Odredimo početnu i krajnju točku parabole    i    (spajamo te dvije točke pravcem);</a:t>
            </a:r>
          </a:p>
          <a:p>
            <a:pPr algn="just">
              <a:defRPr/>
            </a:pPr>
            <a:r>
              <a:rPr lang="hr-HR" sz="2000" dirty="0">
                <a:solidFill>
                  <a:schemeClr val="accent6"/>
                </a:solidFill>
                <a:latin typeface="Calibri" pitchFamily="34" charset="0"/>
              </a:rPr>
              <a:t>2. Spuštamo pravac djelovanja zamjenjujuće sile Q trokutastog opterećenja (dobivamo točku       );</a:t>
            </a:r>
          </a:p>
          <a:p>
            <a:pPr algn="just">
              <a:defRPr/>
            </a:pPr>
            <a:r>
              <a:rPr lang="hr-HR" sz="2000" dirty="0">
                <a:solidFill>
                  <a:schemeClr val="accent6"/>
                </a:solidFill>
                <a:latin typeface="Calibri" pitchFamily="34" charset="0"/>
              </a:rPr>
              <a:t>3.Nanosimo jedan put strelicu f (točka       );</a:t>
            </a:r>
          </a:p>
          <a:p>
            <a:pPr algn="just">
              <a:spcAft>
                <a:spcPts val="600"/>
              </a:spcAft>
              <a:defRPr/>
            </a:pPr>
            <a:r>
              <a:rPr lang="hr-HR" sz="2000" dirty="0">
                <a:solidFill>
                  <a:schemeClr val="accent6"/>
                </a:solidFill>
                <a:latin typeface="Calibri" pitchFamily="34" charset="0"/>
              </a:rPr>
              <a:t>4.       &amp;       </a:t>
            </a:r>
            <a:r>
              <a:rPr lang="hr-HR" sz="2000" dirty="0">
                <a:solidFill>
                  <a:schemeClr val="accent6"/>
                </a:solidFill>
                <a:latin typeface="Calibri" pitchFamily="34" charset="0"/>
                <a:sym typeface="Symbol"/>
              </a:rPr>
              <a:t></a:t>
            </a:r>
            <a:r>
              <a:rPr lang="hr-HR" sz="2000" dirty="0" err="1">
                <a:solidFill>
                  <a:schemeClr val="accent6"/>
                </a:solidFill>
                <a:latin typeface="Calibri" pitchFamily="34" charset="0"/>
                <a:sym typeface="Symbol"/>
              </a:rPr>
              <a:t>t</a:t>
            </a:r>
            <a:r>
              <a:rPr lang="hr-HR" sz="2000" baseline="-25000" dirty="0" err="1">
                <a:solidFill>
                  <a:schemeClr val="accent6"/>
                </a:solidFill>
                <a:latin typeface="Calibri" pitchFamily="34" charset="0"/>
                <a:sym typeface="Symbol"/>
              </a:rPr>
              <a:t>1</a:t>
            </a:r>
            <a:r>
              <a:rPr lang="hr-HR" sz="2000" dirty="0">
                <a:solidFill>
                  <a:schemeClr val="accent6"/>
                </a:solidFill>
                <a:latin typeface="Calibri" pitchFamily="34" charset="0"/>
                <a:sym typeface="Symbol"/>
              </a:rPr>
              <a:t> ;        &amp;        </a:t>
            </a:r>
            <a:r>
              <a:rPr lang="hr-HR" sz="2000" dirty="0" err="1">
                <a:solidFill>
                  <a:schemeClr val="accent6"/>
                </a:solidFill>
                <a:latin typeface="Calibri" pitchFamily="34" charset="0"/>
                <a:sym typeface="Symbol"/>
              </a:rPr>
              <a:t>t</a:t>
            </a:r>
            <a:r>
              <a:rPr lang="hr-HR" sz="2000" baseline="-25000" dirty="0" err="1">
                <a:solidFill>
                  <a:schemeClr val="accent6"/>
                </a:solidFill>
                <a:latin typeface="Calibri" pitchFamily="34" charset="0"/>
                <a:sym typeface="Symbol"/>
              </a:rPr>
              <a:t>2</a:t>
            </a:r>
            <a:endParaRPr lang="hr-HR" sz="2000" baseline="-25000" dirty="0">
              <a:solidFill>
                <a:schemeClr val="accent6"/>
              </a:solidFill>
              <a:latin typeface="Calibri" pitchFamily="34" charset="0"/>
              <a:sym typeface="Symbol"/>
            </a:endParaRPr>
          </a:p>
          <a:p>
            <a:pPr algn="just">
              <a:spcAft>
                <a:spcPts val="600"/>
              </a:spcAft>
              <a:defRPr/>
            </a:pPr>
            <a:r>
              <a:rPr lang="hr-HR" sz="2000" dirty="0">
                <a:solidFill>
                  <a:schemeClr val="accent6"/>
                </a:solidFill>
                <a:latin typeface="Calibri" pitchFamily="34" charset="0"/>
                <a:sym typeface="Symbol"/>
              </a:rPr>
              <a:t>5. Spuštamo pravce djelovanja sila </a:t>
            </a:r>
            <a:r>
              <a:rPr lang="hr-HR" sz="2000" dirty="0" err="1">
                <a:solidFill>
                  <a:schemeClr val="accent6"/>
                </a:solidFill>
                <a:latin typeface="Calibri" pitchFamily="34" charset="0"/>
                <a:sym typeface="Symbol"/>
              </a:rPr>
              <a:t>Q</a:t>
            </a:r>
            <a:r>
              <a:rPr lang="hr-HR" sz="2000" baseline="-25000" dirty="0" err="1">
                <a:solidFill>
                  <a:schemeClr val="accent6"/>
                </a:solidFill>
                <a:latin typeface="Calibri" pitchFamily="34" charset="0"/>
                <a:sym typeface="Symbol"/>
              </a:rPr>
              <a:t>1</a:t>
            </a:r>
            <a:r>
              <a:rPr lang="hr-HR" sz="2000" dirty="0">
                <a:solidFill>
                  <a:schemeClr val="accent6"/>
                </a:solidFill>
                <a:latin typeface="Calibri" pitchFamily="34" charset="0"/>
                <a:sym typeface="Symbol"/>
              </a:rPr>
              <a:t> i </a:t>
            </a:r>
            <a:r>
              <a:rPr lang="hr-HR" sz="2000" dirty="0" err="1">
                <a:solidFill>
                  <a:schemeClr val="accent6"/>
                </a:solidFill>
                <a:latin typeface="Calibri" pitchFamily="34" charset="0"/>
                <a:sym typeface="Symbol"/>
              </a:rPr>
              <a:t>Q</a:t>
            </a:r>
            <a:r>
              <a:rPr lang="hr-HR" sz="2000" baseline="-25000" dirty="0" err="1">
                <a:solidFill>
                  <a:schemeClr val="accent6"/>
                </a:solidFill>
                <a:latin typeface="Calibri" pitchFamily="34" charset="0"/>
                <a:sym typeface="Symbol"/>
              </a:rPr>
              <a:t>2</a:t>
            </a:r>
            <a:r>
              <a:rPr lang="hr-HR" sz="2000" baseline="-25000" dirty="0">
                <a:solidFill>
                  <a:schemeClr val="accent6"/>
                </a:solidFill>
                <a:latin typeface="Calibri" pitchFamily="34" charset="0"/>
                <a:sym typeface="Symbol"/>
              </a:rPr>
              <a:t> </a:t>
            </a:r>
            <a:r>
              <a:rPr lang="hr-HR" sz="2000" dirty="0">
                <a:solidFill>
                  <a:schemeClr val="accent6"/>
                </a:solidFill>
                <a:latin typeface="Calibri" pitchFamily="34" charset="0"/>
                <a:sym typeface="Symbol"/>
              </a:rPr>
              <a:t> točke       &amp;       </a:t>
            </a:r>
            <a:r>
              <a:rPr lang="hr-HR" sz="2000" dirty="0" err="1">
                <a:solidFill>
                  <a:schemeClr val="accent6"/>
                </a:solidFill>
                <a:latin typeface="Calibri" pitchFamily="34" charset="0"/>
                <a:sym typeface="Symbol"/>
              </a:rPr>
              <a:t>t</a:t>
            </a:r>
            <a:r>
              <a:rPr lang="hr-HR" sz="2000" baseline="-25000" dirty="0" err="1">
                <a:solidFill>
                  <a:schemeClr val="accent6"/>
                </a:solidFill>
                <a:latin typeface="Calibri" pitchFamily="34" charset="0"/>
                <a:sym typeface="Symbol"/>
              </a:rPr>
              <a:t>3</a:t>
            </a:r>
            <a:endParaRPr lang="hr-HR" sz="2000" baseline="-25000" dirty="0">
              <a:solidFill>
                <a:schemeClr val="accent6"/>
              </a:solidFill>
              <a:latin typeface="Calibri" pitchFamily="34" charset="0"/>
              <a:sym typeface="Symbol"/>
            </a:endParaRPr>
          </a:p>
          <a:p>
            <a:pPr algn="just">
              <a:spcAft>
                <a:spcPts val="600"/>
              </a:spcAft>
              <a:defRPr/>
            </a:pPr>
            <a:r>
              <a:rPr lang="hr-HR" sz="2000" dirty="0">
                <a:solidFill>
                  <a:schemeClr val="accent6"/>
                </a:solidFill>
                <a:latin typeface="Calibri" pitchFamily="34" charset="0"/>
                <a:sym typeface="Symbol"/>
              </a:rPr>
              <a:t>6. Spuštamo pravce djelovanja sila </a:t>
            </a:r>
            <a:r>
              <a:rPr lang="hr-HR" sz="2000" dirty="0" err="1">
                <a:solidFill>
                  <a:schemeClr val="accent6"/>
                </a:solidFill>
                <a:latin typeface="Calibri" pitchFamily="34" charset="0"/>
                <a:sym typeface="Symbol"/>
              </a:rPr>
              <a:t>Q</a:t>
            </a:r>
            <a:r>
              <a:rPr lang="hr-HR" sz="2000" baseline="-25000" dirty="0" err="1">
                <a:solidFill>
                  <a:schemeClr val="accent6"/>
                </a:solidFill>
                <a:latin typeface="Calibri" pitchFamily="34" charset="0"/>
                <a:sym typeface="Symbol"/>
              </a:rPr>
              <a:t>3</a:t>
            </a:r>
            <a:r>
              <a:rPr lang="hr-HR" sz="2000" dirty="0">
                <a:solidFill>
                  <a:schemeClr val="accent6"/>
                </a:solidFill>
                <a:latin typeface="Calibri" pitchFamily="34" charset="0"/>
                <a:sym typeface="Symbol"/>
              </a:rPr>
              <a:t> i </a:t>
            </a:r>
            <a:r>
              <a:rPr lang="hr-HR" sz="2000" dirty="0" err="1">
                <a:solidFill>
                  <a:schemeClr val="accent6"/>
                </a:solidFill>
                <a:latin typeface="Calibri" pitchFamily="34" charset="0"/>
                <a:sym typeface="Symbol"/>
              </a:rPr>
              <a:t>Q</a:t>
            </a:r>
            <a:r>
              <a:rPr lang="hr-HR" sz="2000" baseline="-25000" dirty="0" err="1">
                <a:solidFill>
                  <a:schemeClr val="accent6"/>
                </a:solidFill>
                <a:latin typeface="Calibri" pitchFamily="34" charset="0"/>
                <a:sym typeface="Symbol"/>
              </a:rPr>
              <a:t>4</a:t>
            </a:r>
            <a:r>
              <a:rPr lang="hr-HR" sz="2000" baseline="-25000" dirty="0">
                <a:solidFill>
                  <a:schemeClr val="accent6"/>
                </a:solidFill>
                <a:latin typeface="Calibri" pitchFamily="34" charset="0"/>
                <a:sym typeface="Symbol"/>
              </a:rPr>
              <a:t> </a:t>
            </a:r>
            <a:r>
              <a:rPr lang="hr-HR" sz="2000" dirty="0">
                <a:solidFill>
                  <a:schemeClr val="accent6"/>
                </a:solidFill>
                <a:latin typeface="Calibri" pitchFamily="34" charset="0"/>
                <a:sym typeface="Symbol"/>
              </a:rPr>
              <a:t> točke       &amp;       </a:t>
            </a:r>
            <a:r>
              <a:rPr lang="hr-HR" sz="2000" dirty="0" err="1">
                <a:solidFill>
                  <a:schemeClr val="accent6"/>
                </a:solidFill>
                <a:latin typeface="Calibri" pitchFamily="34" charset="0"/>
                <a:sym typeface="Symbol"/>
              </a:rPr>
              <a:t>t</a:t>
            </a:r>
            <a:r>
              <a:rPr lang="hr-HR" sz="2000" baseline="-25000" dirty="0" err="1">
                <a:solidFill>
                  <a:schemeClr val="accent6"/>
                </a:solidFill>
                <a:latin typeface="Calibri" pitchFamily="34" charset="0"/>
                <a:sym typeface="Symbol"/>
              </a:rPr>
              <a:t>4</a:t>
            </a:r>
            <a:endParaRPr lang="hr-HR" sz="2000" dirty="0">
              <a:solidFill>
                <a:schemeClr val="accent6"/>
              </a:solidFill>
              <a:latin typeface="Calibri" pitchFamily="34" charset="0"/>
              <a:sym typeface="Symbol"/>
            </a:endParaRPr>
          </a:p>
          <a:p>
            <a:pPr algn="just">
              <a:spcAft>
                <a:spcPts val="600"/>
              </a:spcAft>
              <a:defRPr/>
            </a:pPr>
            <a:endParaRPr lang="hr-HR" sz="2000" dirty="0">
              <a:solidFill>
                <a:schemeClr val="bg2"/>
              </a:solidFill>
              <a:latin typeface="Calibri" pitchFamily="34" charset="0"/>
              <a:sym typeface="Symbol"/>
            </a:endParaRPr>
          </a:p>
          <a:p>
            <a:pPr>
              <a:spcAft>
                <a:spcPts val="600"/>
              </a:spcAft>
              <a:defRPr/>
            </a:pPr>
            <a:endParaRPr lang="hr-HR" sz="2200" dirty="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95924" y="1885951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981699" y="1895476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95524" y="2809876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476749" y="3095626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3899" y="3419476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352549" y="3419476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305049" y="3419476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857499" y="3409951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248399" y="4171951"/>
            <a:ext cx="288000" cy="288000"/>
          </a:xfrm>
          <a:prstGeom prst="ellipse">
            <a:avLst/>
          </a:prstGeom>
          <a:solidFill>
            <a:srgbClr val="E220BD"/>
          </a:solidFill>
          <a:ln>
            <a:solidFill>
              <a:srgbClr val="E220BD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14999" y="4171951"/>
            <a:ext cx="288000" cy="288000"/>
          </a:xfrm>
          <a:prstGeom prst="ellipse">
            <a:avLst/>
          </a:prstGeom>
          <a:solidFill>
            <a:srgbClr val="E220BD"/>
          </a:solidFill>
          <a:ln>
            <a:solidFill>
              <a:srgbClr val="E220BD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257924" y="3762376"/>
            <a:ext cx="288000" cy="2880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705474" y="3771901"/>
            <a:ext cx="288000" cy="2880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 bwMode="auto">
          <a:xfrm>
            <a:off x="142875" y="6334125"/>
            <a:ext cx="8785225" cy="15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141288"/>
            <a:ext cx="8943975" cy="636587"/>
            <a:chOff x="0" y="126771"/>
            <a:chExt cx="8958169" cy="635229"/>
          </a:xfrm>
        </p:grpSpPr>
        <p:pic>
          <p:nvPicPr>
            <p:cNvPr id="14360" name="Picture 8" descr="C:\Ivana 2007_2008\2008\grb gf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168939"/>
              <a:ext cx="1689100" cy="5930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2" name="Straight Connector 11"/>
            <p:cNvCxnSpPr/>
            <p:nvPr/>
          </p:nvCxnSpPr>
          <p:spPr>
            <a:xfrm>
              <a:off x="171722" y="760416"/>
              <a:ext cx="8786447" cy="158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4362" name="TextBox 15"/>
            <p:cNvSpPr txBox="1">
              <a:spLocks noChangeArrowheads="1"/>
            </p:cNvSpPr>
            <p:nvPr/>
          </p:nvSpPr>
          <p:spPr bwMode="auto">
            <a:xfrm>
              <a:off x="1238250" y="211435"/>
              <a:ext cx="3956050" cy="461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r-HR" sz="1200">
                  <a:solidFill>
                    <a:srgbClr val="002060"/>
                  </a:solidFill>
                </a:rPr>
                <a:t>Sveučilište J.J.Strossmayera u Osijeku </a:t>
              </a:r>
            </a:p>
            <a:p>
              <a:r>
                <a:rPr lang="hr-HR" sz="1200">
                  <a:solidFill>
                    <a:srgbClr val="002060"/>
                  </a:solidFill>
                </a:rPr>
                <a:t>Građevinski fakultet </a:t>
              </a:r>
            </a:p>
          </p:txBody>
        </p:sp>
        <p:sp>
          <p:nvSpPr>
            <p:cNvPr id="14363" name="TextBox 17"/>
            <p:cNvSpPr txBox="1">
              <a:spLocks noChangeArrowheads="1"/>
            </p:cNvSpPr>
            <p:nvPr/>
          </p:nvSpPr>
          <p:spPr bwMode="auto">
            <a:xfrm>
              <a:off x="6504891" y="126771"/>
              <a:ext cx="2395303" cy="2766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r-HR" sz="1200">
                  <a:solidFill>
                    <a:srgbClr val="002060"/>
                  </a:solidFill>
                </a:rPr>
                <a:t>Zavod za tehničku mehaniku</a:t>
              </a:r>
            </a:p>
          </p:txBody>
        </p:sp>
      </p:grpSp>
      <p:sp>
        <p:nvSpPr>
          <p:cNvPr id="14341" name="TextBox 17"/>
          <p:cNvSpPr txBox="1">
            <a:spLocks noChangeArrowheads="1"/>
          </p:cNvSpPr>
          <p:nvPr/>
        </p:nvSpPr>
        <p:spPr bwMode="auto">
          <a:xfrm>
            <a:off x="6269038" y="434975"/>
            <a:ext cx="2874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1400" b="1" dirty="0">
                <a:solidFill>
                  <a:srgbClr val="002060"/>
                </a:solidFill>
              </a:rPr>
              <a:t>Građevna statika I – 1. vježbe</a:t>
            </a:r>
          </a:p>
        </p:txBody>
      </p:sp>
      <p:sp>
        <p:nvSpPr>
          <p:cNvPr id="14342" name="Rectangle 1"/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hr-HR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9713" y="771525"/>
            <a:ext cx="8145462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hr-HR" sz="2000" b="1" dirty="0">
                <a:solidFill>
                  <a:schemeClr val="bg2"/>
                </a:solidFill>
                <a:latin typeface="Calibri" pitchFamily="34" charset="0"/>
              </a:rPr>
              <a:t>b) Parabola 3. reda </a:t>
            </a:r>
            <a:r>
              <a:rPr lang="hr-HR" sz="2000" dirty="0">
                <a:solidFill>
                  <a:schemeClr val="bg2"/>
                </a:solidFill>
                <a:latin typeface="Calibri" pitchFamily="34" charset="0"/>
              </a:rPr>
              <a:t>(trokutasto opterećenje)</a:t>
            </a:r>
          </a:p>
          <a:p>
            <a:pPr>
              <a:defRPr/>
            </a:pPr>
            <a:endParaRPr lang="hr-HR" sz="2000" dirty="0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19" name="Title 16"/>
          <p:cNvSpPr txBox="1">
            <a:spLocks/>
          </p:cNvSpPr>
          <p:nvPr/>
        </p:nvSpPr>
        <p:spPr>
          <a:xfrm>
            <a:off x="211138" y="6324600"/>
            <a:ext cx="5808662" cy="357188"/>
          </a:xfrm>
          <a:prstGeom prst="rect">
            <a:avLst/>
          </a:prstGeom>
        </p:spPr>
        <p:txBody>
          <a:bodyPr anchor="b">
            <a:normAutofit fontScale="90000" lnSpcReduction="10000"/>
          </a:bodyPr>
          <a:lstStyle/>
          <a:p>
            <a:pPr eaLnBrk="0" hangingPunct="0">
              <a:defRPr/>
            </a:pPr>
            <a:r>
              <a:rPr lang="hr-HR" sz="2000" cap="small">
                <a:solidFill>
                  <a:schemeClr val="tx2"/>
                </a:solidFill>
                <a:latin typeface="+mn-lt"/>
                <a:ea typeface="+mj-ea"/>
                <a:cs typeface="+mj-cs"/>
              </a:rPr>
              <a:t>konstrukcija parabole</a:t>
            </a:r>
            <a:endParaRPr lang="hr-HR" sz="2000" cap="small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graphicFrame>
        <p:nvGraphicFramePr>
          <p:cNvPr id="14338" name="Object 4"/>
          <p:cNvGraphicFramePr>
            <a:graphicFrameLocks noChangeAspect="1"/>
          </p:cNvGraphicFramePr>
          <p:nvPr/>
        </p:nvGraphicFramePr>
        <p:xfrm>
          <a:off x="7797800" y="1993900"/>
          <a:ext cx="875030" cy="6908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5" name="Equation" r:id="rId5" imgW="545863" imgH="418918" progId="Equation.3">
                  <p:embed/>
                </p:oleObj>
              </mc:Choice>
              <mc:Fallback>
                <p:oleObj name="Equation" r:id="rId5" imgW="545863" imgH="418918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7800" y="1993900"/>
                        <a:ext cx="875030" cy="6908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33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59" name="Picture 26" descr="83.bmp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19225" y="1300163"/>
            <a:ext cx="49815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3648074" y="5086351"/>
            <a:ext cx="288000" cy="2880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1899252" y="2872784"/>
            <a:ext cx="4104000" cy="1588"/>
          </a:xfrm>
          <a:prstGeom prst="line">
            <a:avLst/>
          </a:prstGeom>
          <a:ln w="19050">
            <a:solidFill>
              <a:srgbClr val="1313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504949" y="2647951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34099" y="2619376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676774" y="2552701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267199" y="5695951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cxnSp>
        <p:nvCxnSpPr>
          <p:cNvPr id="46" name="Straight Connector 45"/>
          <p:cNvCxnSpPr/>
          <p:nvPr/>
        </p:nvCxnSpPr>
        <p:spPr>
          <a:xfrm rot="5400000">
            <a:off x="1490170" y="2507445"/>
            <a:ext cx="792000" cy="158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5595445" y="2507445"/>
            <a:ext cx="792000" cy="158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5963430" y="2844223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52" name="Straight Connector 51"/>
          <p:cNvCxnSpPr/>
          <p:nvPr/>
        </p:nvCxnSpPr>
        <p:spPr>
          <a:xfrm rot="5400000">
            <a:off x="4350895" y="2561370"/>
            <a:ext cx="576000" cy="158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4601355" y="2844223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3234895" y="4334595"/>
            <a:ext cx="2808000" cy="158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ight Brace 55"/>
          <p:cNvSpPr/>
          <p:nvPr/>
        </p:nvSpPr>
        <p:spPr>
          <a:xfrm>
            <a:off x="4695825" y="2886075"/>
            <a:ext cx="180000" cy="2844000"/>
          </a:xfrm>
          <a:prstGeom prst="rightBrac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7" name="Oval 56"/>
          <p:cNvSpPr/>
          <p:nvPr/>
        </p:nvSpPr>
        <p:spPr>
          <a:xfrm>
            <a:off x="4601355" y="5701723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58" name="Straight Connector 57"/>
          <p:cNvCxnSpPr>
            <a:endCxn id="57" idx="7"/>
          </p:cNvCxnSpPr>
          <p:nvPr/>
        </p:nvCxnSpPr>
        <p:spPr>
          <a:xfrm rot="5400000">
            <a:off x="3920235" y="3651245"/>
            <a:ext cx="2803598" cy="1318446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933575" y="3076575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t</a:t>
            </a:r>
            <a:r>
              <a:rPr lang="hr-HR" baseline="-25000" dirty="0" err="1"/>
              <a:t>1</a:t>
            </a:r>
            <a:endParaRPr lang="hr-HR" baseline="-25000" dirty="0"/>
          </a:p>
        </p:txBody>
      </p:sp>
      <p:cxnSp>
        <p:nvCxnSpPr>
          <p:cNvPr id="61" name="Straight Connector 60"/>
          <p:cNvCxnSpPr>
            <a:endCxn id="57" idx="1"/>
          </p:cNvCxnSpPr>
          <p:nvPr/>
        </p:nvCxnSpPr>
        <p:spPr>
          <a:xfrm rot="16200000" flipH="1">
            <a:off x="1842142" y="2942509"/>
            <a:ext cx="2813123" cy="272639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16200000" flipH="1">
            <a:off x="4649751" y="1639851"/>
            <a:ext cx="844184" cy="829119"/>
          </a:xfrm>
          <a:prstGeom prst="line">
            <a:avLst/>
          </a:prstGeom>
          <a:ln w="3175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772150" y="3124200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t</a:t>
            </a:r>
            <a:r>
              <a:rPr lang="hr-HR" baseline="-25000" dirty="0" err="1"/>
              <a:t>2</a:t>
            </a:r>
            <a:endParaRPr lang="hr-HR" baseline="-25000" dirty="0"/>
          </a:p>
        </p:txBody>
      </p:sp>
      <p:sp>
        <p:nvSpPr>
          <p:cNvPr id="65" name="TextBox 64"/>
          <p:cNvSpPr txBox="1"/>
          <p:nvPr/>
        </p:nvSpPr>
        <p:spPr>
          <a:xfrm>
            <a:off x="7419974" y="2162175"/>
            <a:ext cx="809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1×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 rot="5400000">
            <a:off x="3611669" y="1981094"/>
            <a:ext cx="684000" cy="0"/>
          </a:xfrm>
          <a:prstGeom prst="straightConnector1">
            <a:avLst/>
          </a:prstGeom>
          <a:ln w="19050">
            <a:solidFill>
              <a:schemeClr val="accent1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600451" y="1428750"/>
            <a:ext cx="4762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dirty="0" err="1">
                <a:solidFill>
                  <a:schemeClr val="accent1"/>
                </a:solidFill>
                <a:latin typeface="Calibri" pitchFamily="34" charset="0"/>
              </a:rPr>
              <a:t>Q</a:t>
            </a:r>
            <a:r>
              <a:rPr lang="hr-HR" baseline="-25000" dirty="0" err="1">
                <a:solidFill>
                  <a:schemeClr val="accent1"/>
                </a:solidFill>
                <a:latin typeface="Calibri" pitchFamily="34" charset="0"/>
              </a:rPr>
              <a:t>1</a:t>
            </a:r>
            <a:endParaRPr lang="hr-HR" baseline="-25000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68" name="Right Brace 67"/>
          <p:cNvSpPr/>
          <p:nvPr/>
        </p:nvSpPr>
        <p:spPr>
          <a:xfrm rot="16200000">
            <a:off x="3166612" y="-129262"/>
            <a:ext cx="144000" cy="2772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9" name="Right Brace 68"/>
          <p:cNvSpPr/>
          <p:nvPr/>
        </p:nvSpPr>
        <p:spPr>
          <a:xfrm rot="16200000">
            <a:off x="5237437" y="590738"/>
            <a:ext cx="144000" cy="1332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71" name="Straight Connector 70"/>
          <p:cNvCxnSpPr/>
          <p:nvPr/>
        </p:nvCxnSpPr>
        <p:spPr>
          <a:xfrm rot="5400000">
            <a:off x="5019675" y="2114550"/>
            <a:ext cx="20955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5400000">
            <a:off x="5419725" y="2133600"/>
            <a:ext cx="209550" cy="15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>
            <a:off x="5124452" y="1590673"/>
            <a:ext cx="1038225" cy="695328"/>
          </a:xfrm>
          <a:prstGeom prst="line">
            <a:avLst/>
          </a:prstGeom>
          <a:ln w="3175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rot="5400000">
            <a:off x="5030894" y="2190644"/>
            <a:ext cx="684000" cy="0"/>
          </a:xfrm>
          <a:prstGeom prst="straightConnector1">
            <a:avLst/>
          </a:prstGeom>
          <a:ln w="19050">
            <a:solidFill>
              <a:schemeClr val="accent1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305425" y="1638300"/>
            <a:ext cx="58102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dirty="0" err="1">
                <a:solidFill>
                  <a:schemeClr val="accent1"/>
                </a:solidFill>
                <a:latin typeface="Calibri" pitchFamily="34" charset="0"/>
              </a:rPr>
              <a:t>Q</a:t>
            </a:r>
            <a:r>
              <a:rPr lang="hr-HR" baseline="-25000" dirty="0" err="1">
                <a:solidFill>
                  <a:schemeClr val="accent1"/>
                </a:solidFill>
                <a:latin typeface="Calibri" pitchFamily="34" charset="0"/>
              </a:rPr>
              <a:t>2</a:t>
            </a:r>
            <a:endParaRPr lang="hr-HR" baseline="-25000" dirty="0">
              <a:solidFill>
                <a:schemeClr val="accent1"/>
              </a:solidFill>
              <a:latin typeface="Calibri" pitchFamily="34" charset="0"/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 rot="5400000">
            <a:off x="2567095" y="3649845"/>
            <a:ext cx="2772000" cy="158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5400000">
            <a:off x="4508320" y="3385020"/>
            <a:ext cx="1728000" cy="158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84" idx="3"/>
            <a:endCxn id="53" idx="3"/>
          </p:cNvCxnSpPr>
          <p:nvPr/>
        </p:nvCxnSpPr>
        <p:spPr>
          <a:xfrm rot="5400000">
            <a:off x="4240424" y="3962954"/>
            <a:ext cx="800100" cy="14097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Oval 83"/>
          <p:cNvSpPr/>
          <p:nvPr/>
        </p:nvSpPr>
        <p:spPr>
          <a:xfrm>
            <a:off x="5334780" y="4206298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5" name="TextBox 84"/>
          <p:cNvSpPr txBox="1"/>
          <p:nvPr/>
        </p:nvSpPr>
        <p:spPr>
          <a:xfrm>
            <a:off x="5438774" y="4171951"/>
            <a:ext cx="288000" cy="2880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828924" y="4181476"/>
            <a:ext cx="288000" cy="288000"/>
          </a:xfrm>
          <a:prstGeom prst="ellipse">
            <a:avLst/>
          </a:prstGeom>
          <a:solidFill>
            <a:srgbClr val="E220BD"/>
          </a:solidFill>
          <a:ln>
            <a:solidFill>
              <a:srgbClr val="E220BD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238624" y="4914901"/>
            <a:ext cx="288000" cy="288000"/>
          </a:xfrm>
          <a:prstGeom prst="ellipse">
            <a:avLst/>
          </a:prstGeom>
          <a:solidFill>
            <a:srgbClr val="E220BD"/>
          </a:solidFill>
          <a:ln>
            <a:solidFill>
              <a:srgbClr val="E220BD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876800" y="4391025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t</a:t>
            </a:r>
            <a:r>
              <a:rPr lang="hr-HR" baseline="-25000" dirty="0" err="1"/>
              <a:t>3</a:t>
            </a:r>
            <a:endParaRPr lang="hr-HR" baseline="-25000" dirty="0"/>
          </a:p>
        </p:txBody>
      </p:sp>
      <p:sp>
        <p:nvSpPr>
          <p:cNvPr id="91" name="TextBox 90"/>
          <p:cNvSpPr txBox="1"/>
          <p:nvPr/>
        </p:nvSpPr>
        <p:spPr>
          <a:xfrm>
            <a:off x="3680583" y="4541183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t</a:t>
            </a:r>
            <a:r>
              <a:rPr lang="hr-HR" baseline="-25000" dirty="0" err="1"/>
              <a:t>4</a:t>
            </a:r>
            <a:endParaRPr lang="hr-HR" baseline="-25000" dirty="0"/>
          </a:p>
        </p:txBody>
      </p:sp>
      <p:sp>
        <p:nvSpPr>
          <p:cNvPr id="92" name="Right Brace 91"/>
          <p:cNvSpPr/>
          <p:nvPr/>
        </p:nvSpPr>
        <p:spPr>
          <a:xfrm rot="16200000">
            <a:off x="2824612" y="422288"/>
            <a:ext cx="144000" cy="2088000"/>
          </a:xfrm>
          <a:prstGeom prst="rightBrace">
            <a:avLst/>
          </a:prstGeom>
          <a:ln>
            <a:solidFill>
              <a:srgbClr val="E220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3" name="Right Brace 92"/>
          <p:cNvSpPr/>
          <p:nvPr/>
        </p:nvSpPr>
        <p:spPr>
          <a:xfrm rot="16200000">
            <a:off x="4227637" y="1124288"/>
            <a:ext cx="144000" cy="684000"/>
          </a:xfrm>
          <a:prstGeom prst="rightBrace">
            <a:avLst/>
          </a:prstGeom>
          <a:ln>
            <a:solidFill>
              <a:srgbClr val="E220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94" name="Straight Arrow Connector 93"/>
          <p:cNvCxnSpPr/>
          <p:nvPr/>
        </p:nvCxnSpPr>
        <p:spPr>
          <a:xfrm rot="5400000">
            <a:off x="2878244" y="2104919"/>
            <a:ext cx="684000" cy="0"/>
          </a:xfrm>
          <a:prstGeom prst="straightConnector1">
            <a:avLst/>
          </a:prstGeom>
          <a:ln w="19050">
            <a:solidFill>
              <a:srgbClr val="E220BD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2828926" y="2095500"/>
            <a:ext cx="4762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dirty="0" err="1">
                <a:solidFill>
                  <a:srgbClr val="E220BD"/>
                </a:solidFill>
                <a:latin typeface="Calibri" pitchFamily="34" charset="0"/>
              </a:rPr>
              <a:t>Q</a:t>
            </a:r>
            <a:r>
              <a:rPr lang="hr-HR" baseline="-25000" dirty="0" err="1">
                <a:solidFill>
                  <a:srgbClr val="E220BD"/>
                </a:solidFill>
                <a:latin typeface="Calibri" pitchFamily="34" charset="0"/>
              </a:rPr>
              <a:t>3</a:t>
            </a:r>
            <a:endParaRPr lang="hr-HR" baseline="-25000" dirty="0">
              <a:solidFill>
                <a:srgbClr val="E220BD"/>
              </a:solidFill>
              <a:latin typeface="Calibri" pitchFamily="34" charset="0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 rot="5400000">
            <a:off x="4072425" y="2128350"/>
            <a:ext cx="180000" cy="1588"/>
          </a:xfrm>
          <a:prstGeom prst="line">
            <a:avLst/>
          </a:prstGeom>
          <a:ln w="19050">
            <a:solidFill>
              <a:srgbClr val="E220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rot="5400000">
            <a:off x="4291500" y="2128350"/>
            <a:ext cx="180000" cy="1588"/>
          </a:xfrm>
          <a:prstGeom prst="line">
            <a:avLst/>
          </a:prstGeom>
          <a:ln w="19050">
            <a:solidFill>
              <a:srgbClr val="E220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rot="16200000" flipH="1">
            <a:off x="3816314" y="1892263"/>
            <a:ext cx="729883" cy="457645"/>
          </a:xfrm>
          <a:prstGeom prst="line">
            <a:avLst/>
          </a:prstGeom>
          <a:ln w="3175">
            <a:solidFill>
              <a:srgbClr val="E220B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 rot="5400000">
            <a:off x="3933826" y="1752600"/>
            <a:ext cx="866778" cy="581029"/>
          </a:xfrm>
          <a:prstGeom prst="line">
            <a:avLst/>
          </a:prstGeom>
          <a:ln w="3175">
            <a:solidFill>
              <a:srgbClr val="E220B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rot="5400000">
            <a:off x="3916469" y="2247794"/>
            <a:ext cx="684000" cy="0"/>
          </a:xfrm>
          <a:prstGeom prst="straightConnector1">
            <a:avLst/>
          </a:prstGeom>
          <a:ln w="19050">
            <a:solidFill>
              <a:srgbClr val="E220BD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4257676" y="2124075"/>
            <a:ext cx="4762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hr-HR" dirty="0" err="1">
                <a:solidFill>
                  <a:srgbClr val="E220BD"/>
                </a:solidFill>
                <a:latin typeface="Calibri" pitchFamily="34" charset="0"/>
              </a:rPr>
              <a:t>Q</a:t>
            </a:r>
            <a:r>
              <a:rPr lang="hr-HR" baseline="-25000" dirty="0" err="1">
                <a:solidFill>
                  <a:srgbClr val="E220BD"/>
                </a:solidFill>
                <a:latin typeface="Calibri" pitchFamily="34" charset="0"/>
              </a:rPr>
              <a:t>4</a:t>
            </a:r>
            <a:endParaRPr lang="hr-HR" baseline="-25000" dirty="0">
              <a:solidFill>
                <a:srgbClr val="E220BD"/>
              </a:solidFill>
              <a:latin typeface="Calibri" pitchFamily="34" charset="0"/>
            </a:endParaRPr>
          </a:p>
        </p:txBody>
      </p:sp>
      <p:cxnSp>
        <p:nvCxnSpPr>
          <p:cNvPr id="104" name="Straight Connector 103"/>
          <p:cNvCxnSpPr/>
          <p:nvPr/>
        </p:nvCxnSpPr>
        <p:spPr>
          <a:xfrm rot="5400000">
            <a:off x="2247670" y="3407295"/>
            <a:ext cx="1944000" cy="158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5400000">
            <a:off x="3079420" y="3775695"/>
            <a:ext cx="2376000" cy="158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30" idx="1"/>
            <a:endCxn id="83" idx="6"/>
          </p:cNvCxnSpPr>
          <p:nvPr/>
        </p:nvCxnSpPr>
        <p:spPr>
          <a:xfrm rot="16200000" flipV="1">
            <a:off x="3459968" y="4074561"/>
            <a:ext cx="574619" cy="98629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Freeform 113"/>
          <p:cNvSpPr/>
          <p:nvPr/>
        </p:nvSpPr>
        <p:spPr>
          <a:xfrm>
            <a:off x="1909482" y="2904565"/>
            <a:ext cx="4074459" cy="1856815"/>
          </a:xfrm>
          <a:custGeom>
            <a:avLst/>
            <a:gdLst>
              <a:gd name="connsiteX0" fmla="*/ 0 w 4074459"/>
              <a:gd name="connsiteY0" fmla="*/ 0 h 1856815"/>
              <a:gd name="connsiteX1" fmla="*/ 726142 w 4074459"/>
              <a:gd name="connsiteY1" fmla="*/ 753035 h 1856815"/>
              <a:gd name="connsiteX2" fmla="*/ 1627094 w 4074459"/>
              <a:gd name="connsiteY2" fmla="*/ 1532964 h 1856815"/>
              <a:gd name="connsiteX3" fmla="*/ 2373406 w 4074459"/>
              <a:gd name="connsiteY3" fmla="*/ 1842247 h 1856815"/>
              <a:gd name="connsiteX4" fmla="*/ 2971800 w 4074459"/>
              <a:gd name="connsiteY4" fmla="*/ 1620370 h 1856815"/>
              <a:gd name="connsiteX5" fmla="*/ 3523130 w 4074459"/>
              <a:gd name="connsiteY5" fmla="*/ 1095935 h 1856815"/>
              <a:gd name="connsiteX6" fmla="*/ 4074459 w 4074459"/>
              <a:gd name="connsiteY6" fmla="*/ 20170 h 18568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74459" h="1856815">
                <a:moveTo>
                  <a:pt x="0" y="0"/>
                </a:moveTo>
                <a:cubicBezTo>
                  <a:pt x="227480" y="248770"/>
                  <a:pt x="454960" y="497541"/>
                  <a:pt x="726142" y="753035"/>
                </a:cubicBezTo>
                <a:cubicBezTo>
                  <a:pt x="997324" y="1008529"/>
                  <a:pt x="1352550" y="1351429"/>
                  <a:pt x="1627094" y="1532964"/>
                </a:cubicBezTo>
                <a:cubicBezTo>
                  <a:pt x="1901638" y="1714499"/>
                  <a:pt x="2149288" y="1827679"/>
                  <a:pt x="2373406" y="1842247"/>
                </a:cubicBezTo>
                <a:cubicBezTo>
                  <a:pt x="2597524" y="1856815"/>
                  <a:pt x="2780179" y="1744755"/>
                  <a:pt x="2971800" y="1620370"/>
                </a:cubicBezTo>
                <a:cubicBezTo>
                  <a:pt x="3163421" y="1495985"/>
                  <a:pt x="3339353" y="1362635"/>
                  <a:pt x="3523130" y="1095935"/>
                </a:cubicBezTo>
                <a:cubicBezTo>
                  <a:pt x="3706907" y="829235"/>
                  <a:pt x="3970244" y="196102"/>
                  <a:pt x="4074459" y="20170"/>
                </a:cubicBezTo>
              </a:path>
            </a:pathLst>
          </a:custGeom>
          <a:ln w="19050">
            <a:solidFill>
              <a:srgbClr val="1313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5" name="TextBox 114"/>
          <p:cNvSpPr txBox="1"/>
          <p:nvPr/>
        </p:nvSpPr>
        <p:spPr>
          <a:xfrm>
            <a:off x="1476374" y="3600451"/>
            <a:ext cx="396000" cy="396000"/>
          </a:xfrm>
          <a:prstGeom prst="ellipse">
            <a:avLst/>
          </a:prstGeom>
          <a:solidFill>
            <a:schemeClr val="bg1"/>
          </a:solidFill>
          <a:ln w="3175">
            <a:solidFill>
              <a:srgbClr val="131313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sz="2000" dirty="0">
                <a:latin typeface="Calibri" pitchFamily="34" charset="0"/>
              </a:rPr>
              <a:t>M</a:t>
            </a:r>
          </a:p>
        </p:txBody>
      </p:sp>
      <p:sp>
        <p:nvSpPr>
          <p:cNvPr id="29" name="Oval 28"/>
          <p:cNvSpPr/>
          <p:nvPr/>
        </p:nvSpPr>
        <p:spPr>
          <a:xfrm>
            <a:off x="1848630" y="2834698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50" name="Straight Arrow Connector 49"/>
          <p:cNvCxnSpPr/>
          <p:nvPr/>
        </p:nvCxnSpPr>
        <p:spPr>
          <a:xfrm rot="5400000">
            <a:off x="4270994" y="1902794"/>
            <a:ext cx="756000" cy="0"/>
          </a:xfrm>
          <a:prstGeom prst="straightConnector1">
            <a:avLst/>
          </a:prstGeom>
          <a:ln w="19050">
            <a:solidFill>
              <a:schemeClr val="bg2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371975" y="1581150"/>
            <a:ext cx="390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alibri" pitchFamily="34" charset="0"/>
              </a:rPr>
              <a:t>Q</a:t>
            </a:r>
          </a:p>
        </p:txBody>
      </p:sp>
      <p:sp>
        <p:nvSpPr>
          <p:cNvPr id="53" name="Oval 52"/>
          <p:cNvSpPr/>
          <p:nvPr/>
        </p:nvSpPr>
        <p:spPr>
          <a:xfrm>
            <a:off x="3925080" y="5006398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3" name="Oval 82"/>
          <p:cNvSpPr/>
          <p:nvPr/>
        </p:nvSpPr>
        <p:spPr>
          <a:xfrm>
            <a:off x="3182130" y="4244398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0" name="Oval 29"/>
          <p:cNvSpPr/>
          <p:nvPr/>
        </p:nvSpPr>
        <p:spPr>
          <a:xfrm>
            <a:off x="4229880" y="4844473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9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8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9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3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4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2000"/>
                            </p:stCondLst>
                            <p:childTnLst>
                              <p:par>
                                <p:cTn id="2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1" grpId="0" animBg="1"/>
      <p:bldP spid="32" grpId="0" animBg="1"/>
      <p:bldP spid="33" grpId="0" animBg="1"/>
      <p:bldP spid="34" grpId="0" animBg="1"/>
      <p:bldP spid="49" grpId="0" animBg="1"/>
      <p:bldP spid="54" grpId="0" animBg="1"/>
      <p:bldP spid="56" grpId="0" animBg="1"/>
      <p:bldP spid="57" grpId="0" animBg="1"/>
      <p:bldP spid="60" grpId="0"/>
      <p:bldP spid="64" grpId="0"/>
      <p:bldP spid="65" grpId="0"/>
      <p:bldP spid="67" grpId="0"/>
      <p:bldP spid="68" grpId="0" animBg="1"/>
      <p:bldP spid="69" grpId="0" animBg="1"/>
      <p:bldP spid="69" grpId="1" animBg="1"/>
      <p:bldP spid="69" grpId="2" animBg="1"/>
      <p:bldP spid="79" grpId="0"/>
      <p:bldP spid="84" grpId="0" animBg="1"/>
      <p:bldP spid="85" grpId="0" animBg="1"/>
      <p:bldP spid="88" grpId="0" animBg="1"/>
      <p:bldP spid="89" grpId="0" animBg="1"/>
      <p:bldP spid="90" grpId="0"/>
      <p:bldP spid="91" grpId="0"/>
      <p:bldP spid="92" grpId="0" animBg="1"/>
      <p:bldP spid="93" grpId="0" animBg="1"/>
      <p:bldP spid="95" grpId="0"/>
      <p:bldP spid="103" grpId="0"/>
      <p:bldP spid="114" grpId="0" animBg="1"/>
      <p:bldP spid="115" grpId="0" animBg="1"/>
      <p:bldP spid="29" grpId="0" animBg="1"/>
      <p:bldP spid="51" grpId="0"/>
      <p:bldP spid="53" grpId="0" animBg="1"/>
      <p:bldP spid="83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 bwMode="auto">
          <a:xfrm>
            <a:off x="142875" y="6334125"/>
            <a:ext cx="8785225" cy="15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7652" name="Group 7"/>
          <p:cNvGrpSpPr>
            <a:grpSpLocks/>
          </p:cNvGrpSpPr>
          <p:nvPr/>
        </p:nvGrpSpPr>
        <p:grpSpPr bwMode="auto">
          <a:xfrm>
            <a:off x="0" y="141288"/>
            <a:ext cx="8943975" cy="636587"/>
            <a:chOff x="0" y="126771"/>
            <a:chExt cx="8958169" cy="635229"/>
          </a:xfrm>
        </p:grpSpPr>
        <p:pic>
          <p:nvPicPr>
            <p:cNvPr id="27676" name="Picture 8" descr="C:\Ivana 2007_2008\2008\grb gf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168939"/>
              <a:ext cx="1689100" cy="5930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2" name="Straight Connector 11"/>
            <p:cNvCxnSpPr/>
            <p:nvPr/>
          </p:nvCxnSpPr>
          <p:spPr>
            <a:xfrm>
              <a:off x="171722" y="760416"/>
              <a:ext cx="8786447" cy="158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27678" name="TextBox 15"/>
            <p:cNvSpPr txBox="1">
              <a:spLocks noChangeArrowheads="1"/>
            </p:cNvSpPr>
            <p:nvPr/>
          </p:nvSpPr>
          <p:spPr bwMode="auto">
            <a:xfrm>
              <a:off x="1238250" y="211435"/>
              <a:ext cx="3956050" cy="461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r-HR" sz="1200">
                  <a:solidFill>
                    <a:srgbClr val="002060"/>
                  </a:solidFill>
                </a:rPr>
                <a:t>Sveučilište J.J.Strossmayera u Osijeku </a:t>
              </a:r>
            </a:p>
            <a:p>
              <a:r>
                <a:rPr lang="hr-HR" sz="1200">
                  <a:solidFill>
                    <a:srgbClr val="002060"/>
                  </a:solidFill>
                </a:rPr>
                <a:t>Građevinski fakultet </a:t>
              </a:r>
            </a:p>
          </p:txBody>
        </p:sp>
        <p:sp>
          <p:nvSpPr>
            <p:cNvPr id="27679" name="TextBox 17"/>
            <p:cNvSpPr txBox="1">
              <a:spLocks noChangeArrowheads="1"/>
            </p:cNvSpPr>
            <p:nvPr/>
          </p:nvSpPr>
          <p:spPr bwMode="auto">
            <a:xfrm>
              <a:off x="6504891" y="126771"/>
              <a:ext cx="2395303" cy="2766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r-HR" sz="1200">
                  <a:solidFill>
                    <a:srgbClr val="002060"/>
                  </a:solidFill>
                </a:rPr>
                <a:t>Zavod za tehničku mehaniku</a:t>
              </a:r>
            </a:p>
          </p:txBody>
        </p:sp>
      </p:grpSp>
      <p:sp>
        <p:nvSpPr>
          <p:cNvPr id="27653" name="TextBox 17"/>
          <p:cNvSpPr txBox="1">
            <a:spLocks noChangeArrowheads="1"/>
          </p:cNvSpPr>
          <p:nvPr/>
        </p:nvSpPr>
        <p:spPr bwMode="auto">
          <a:xfrm>
            <a:off x="6269038" y="434975"/>
            <a:ext cx="2874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1400" b="1" dirty="0">
                <a:solidFill>
                  <a:srgbClr val="002060"/>
                </a:solidFill>
              </a:rPr>
              <a:t>Građevna statika I – 1. vježbe</a:t>
            </a:r>
          </a:p>
        </p:txBody>
      </p:sp>
      <p:sp>
        <p:nvSpPr>
          <p:cNvPr id="27654" name="Rectangle 1"/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hr-HR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8223" y="869950"/>
            <a:ext cx="8771861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hr-HR" sz="2000" b="1" dirty="0">
                <a:solidFill>
                  <a:schemeClr val="bg2"/>
                </a:solidFill>
                <a:latin typeface="Calibri" pitchFamily="34" charset="0"/>
              </a:rPr>
              <a:t>c) Parabola 2. reda </a:t>
            </a:r>
            <a:r>
              <a:rPr lang="hr-HR" sz="2000" dirty="0">
                <a:solidFill>
                  <a:schemeClr val="bg2"/>
                </a:solidFill>
                <a:latin typeface="Calibri" pitchFamily="34" charset="0"/>
              </a:rPr>
              <a:t>(dijagram poprečnih sila kod sustava opterećenog trokutastim opterećenjem)</a:t>
            </a:r>
          </a:p>
        </p:txBody>
      </p:sp>
      <p:sp>
        <p:nvSpPr>
          <p:cNvPr id="19" name="Title 16"/>
          <p:cNvSpPr txBox="1">
            <a:spLocks/>
          </p:cNvSpPr>
          <p:nvPr/>
        </p:nvSpPr>
        <p:spPr>
          <a:xfrm>
            <a:off x="211138" y="6324600"/>
            <a:ext cx="5808662" cy="357188"/>
          </a:xfrm>
          <a:prstGeom prst="rect">
            <a:avLst/>
          </a:prstGeom>
        </p:spPr>
        <p:txBody>
          <a:bodyPr anchor="b">
            <a:normAutofit fontScale="90000" lnSpcReduction="10000"/>
          </a:bodyPr>
          <a:lstStyle/>
          <a:p>
            <a:pPr eaLnBrk="0" hangingPunct="0">
              <a:defRPr/>
            </a:pPr>
            <a:r>
              <a:rPr lang="hr-HR" sz="2000" cap="small">
                <a:solidFill>
                  <a:schemeClr val="tx2"/>
                </a:solidFill>
                <a:latin typeface="+mn-lt"/>
                <a:ea typeface="+mj-ea"/>
                <a:cs typeface="+mj-cs"/>
              </a:rPr>
              <a:t>konstrukcija parabole</a:t>
            </a:r>
            <a:endParaRPr lang="hr-HR" sz="2000" cap="small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3746" y="1754373"/>
            <a:ext cx="8198626" cy="41447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600"/>
              </a:spcAft>
              <a:defRPr/>
            </a:pPr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1. Početnu i krajnju točku parabole         i        odredimo pomoću vrijednosti poprečnih sila u rubnim točkama trokutastog opterećenja</a:t>
            </a:r>
          </a:p>
          <a:p>
            <a:pPr>
              <a:spcAft>
                <a:spcPts val="600"/>
              </a:spcAft>
              <a:defRPr/>
            </a:pPr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2. Spuštamo  vertikalni pravac u l/2 jer je V dijagram parabola 2. reda </a:t>
            </a:r>
          </a:p>
          <a:p>
            <a:pPr algn="just">
              <a:spcAft>
                <a:spcPts val="600"/>
              </a:spcAft>
              <a:defRPr/>
            </a:pPr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3. Povlačimo horizontalu s one strane s koje raste q (dobivamo točku        );</a:t>
            </a:r>
          </a:p>
          <a:p>
            <a:pPr algn="just">
              <a:spcAft>
                <a:spcPts val="600"/>
              </a:spcAft>
              <a:defRPr/>
            </a:pPr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4. Spajamo točke       &amp;      u pravac i dijelimo ga na trećine (dobivamo točke   </a:t>
            </a:r>
          </a:p>
          <a:p>
            <a:pPr algn="just">
              <a:spcAft>
                <a:spcPts val="600"/>
              </a:spcAft>
              <a:defRPr/>
            </a:pPr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&amp;       ); ponovimo s točkama       &amp;       (dobivamo točke       &amp;      );</a:t>
            </a:r>
          </a:p>
          <a:p>
            <a:pPr marL="457200" indent="-457200" algn="just">
              <a:spcAft>
                <a:spcPts val="600"/>
              </a:spcAft>
              <a:buAutoNum type="arabicPeriod" startAt="5"/>
              <a:defRPr/>
            </a:pPr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   &amp;        </a:t>
            </a:r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/>
              </a:rPr>
              <a:t></a:t>
            </a:r>
            <a:r>
              <a:rPr lang="hr-HR" sz="2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/>
              </a:rPr>
              <a:t>t</a:t>
            </a:r>
            <a:r>
              <a:rPr lang="hr-HR" sz="2000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/>
              </a:rPr>
              <a:t>1</a:t>
            </a:r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/>
              </a:rPr>
              <a:t> ;  </a:t>
            </a:r>
          </a:p>
          <a:p>
            <a:pPr marL="457200" indent="-457200" algn="just">
              <a:spcAft>
                <a:spcPts val="600"/>
              </a:spcAft>
              <a:defRPr/>
            </a:pPr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/>
              </a:rPr>
              <a:t>            &amp;        </a:t>
            </a:r>
            <a:r>
              <a:rPr lang="hr-HR" sz="2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/>
              </a:rPr>
              <a:t>t</a:t>
            </a:r>
            <a:r>
              <a:rPr lang="hr-HR" sz="2000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/>
              </a:rPr>
              <a:t>2</a:t>
            </a:r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/>
              </a:rPr>
              <a:t>;  </a:t>
            </a:r>
          </a:p>
          <a:p>
            <a:pPr algn="just">
              <a:spcAft>
                <a:spcPts val="600"/>
              </a:spcAft>
              <a:defRPr/>
            </a:pPr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/>
              </a:rPr>
              <a:t>            &amp;        </a:t>
            </a:r>
            <a:r>
              <a:rPr lang="hr-HR" sz="2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/>
              </a:rPr>
              <a:t>t</a:t>
            </a:r>
            <a:r>
              <a:rPr lang="hr-HR" sz="2000" baseline="-250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  <a:sym typeface="Symbol"/>
              </a:rPr>
              <a:t>3</a:t>
            </a:r>
            <a:endParaRPr lang="hr-HR" sz="2000" baseline="-25000" dirty="0">
              <a:solidFill>
                <a:schemeClr val="bg1">
                  <a:lumMod val="50000"/>
                </a:schemeClr>
              </a:solidFill>
              <a:latin typeface="Calibri" pitchFamily="34" charset="0"/>
              <a:sym typeface="Symbol"/>
            </a:endParaRPr>
          </a:p>
          <a:p>
            <a:pPr algn="just">
              <a:spcAft>
                <a:spcPts val="1200"/>
              </a:spcAft>
              <a:defRPr/>
            </a:pPr>
            <a:endParaRPr lang="hr-HR" sz="2000" baseline="-25000" dirty="0">
              <a:solidFill>
                <a:schemeClr val="bg1">
                  <a:lumMod val="50000"/>
                </a:schemeClr>
              </a:solidFill>
              <a:latin typeface="Calibri" pitchFamily="34" charset="0"/>
              <a:sym typeface="Symbol"/>
            </a:endParaRPr>
          </a:p>
          <a:p>
            <a:pPr algn="just">
              <a:spcAft>
                <a:spcPts val="1200"/>
              </a:spcAft>
              <a:defRPr/>
            </a:pPr>
            <a:r>
              <a:rPr lang="hr-HR" sz="20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305078" y="1811523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971606" y="1810416"/>
            <a:ext cx="288000" cy="288000"/>
          </a:xfrm>
          <a:prstGeom prst="ellipse">
            <a:avLst/>
          </a:prstGeom>
          <a:solidFill>
            <a:srgbClr val="E220BD"/>
          </a:solidFill>
          <a:ln>
            <a:solidFill>
              <a:srgbClr val="E220BD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643700" y="2884312"/>
            <a:ext cx="288000" cy="288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871233" y="3255115"/>
            <a:ext cx="288000" cy="288000"/>
          </a:xfrm>
          <a:prstGeom prst="ellipse">
            <a:avLst/>
          </a:prstGeom>
          <a:solidFill>
            <a:srgbClr val="FF0000"/>
          </a:solidFill>
          <a:ln>
            <a:solidFill>
              <a:srgbClr val="FF330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40048" y="3249355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242447" y="3259987"/>
            <a:ext cx="288000" cy="2880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442732" y="3621495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027080" y="3622602"/>
            <a:ext cx="288000" cy="288000"/>
          </a:xfrm>
          <a:prstGeom prst="ellipse">
            <a:avLst/>
          </a:prstGeom>
          <a:solidFill>
            <a:srgbClr val="FF0000"/>
          </a:solidFill>
          <a:ln>
            <a:solidFill>
              <a:srgbClr val="FF330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399953" y="4405867"/>
            <a:ext cx="288000" cy="2880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703827" y="3640323"/>
            <a:ext cx="288000" cy="2880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183496" y="3634785"/>
            <a:ext cx="288000" cy="2880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50702" y="3623045"/>
            <a:ext cx="288000" cy="288000"/>
          </a:xfrm>
          <a:prstGeom prst="ellipse">
            <a:avLst/>
          </a:prstGeom>
          <a:solidFill>
            <a:srgbClr val="E220BD"/>
          </a:solidFill>
          <a:ln>
            <a:solidFill>
              <a:srgbClr val="E220BD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10510" y="4016007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391757" y="4021102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2567" y="4390582"/>
            <a:ext cx="288000" cy="2880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96777" y="4764273"/>
            <a:ext cx="288000" cy="288000"/>
          </a:xfrm>
          <a:prstGeom prst="ellipse">
            <a:avLst/>
          </a:prstGeom>
          <a:solidFill>
            <a:srgbClr val="E220BD"/>
          </a:solidFill>
          <a:ln>
            <a:solidFill>
              <a:srgbClr val="E220BD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426090" y="4773356"/>
            <a:ext cx="288000" cy="288000"/>
          </a:xfrm>
          <a:prstGeom prst="ellipse">
            <a:avLst/>
          </a:prstGeom>
          <a:solidFill>
            <a:srgbClr val="E220BD"/>
          </a:solidFill>
          <a:ln>
            <a:solidFill>
              <a:srgbClr val="E220BD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Freeform 92"/>
          <p:cNvSpPr/>
          <p:nvPr/>
        </p:nvSpPr>
        <p:spPr>
          <a:xfrm>
            <a:off x="2171700" y="3175000"/>
            <a:ext cx="4057650" cy="2070100"/>
          </a:xfrm>
          <a:custGeom>
            <a:avLst/>
            <a:gdLst>
              <a:gd name="connsiteX0" fmla="*/ 0 w 4032250"/>
              <a:gd name="connsiteY0" fmla="*/ 0 h 2051050"/>
              <a:gd name="connsiteX1" fmla="*/ 717550 w 4032250"/>
              <a:gd name="connsiteY1" fmla="*/ 133350 h 2051050"/>
              <a:gd name="connsiteX2" fmla="*/ 1701800 w 4032250"/>
              <a:gd name="connsiteY2" fmla="*/ 514350 h 2051050"/>
              <a:gd name="connsiteX3" fmla="*/ 3060700 w 4032250"/>
              <a:gd name="connsiteY3" fmla="*/ 1276350 h 2051050"/>
              <a:gd name="connsiteX4" fmla="*/ 4032250 w 4032250"/>
              <a:gd name="connsiteY4" fmla="*/ 2051050 h 2051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32250" h="2051050">
                <a:moveTo>
                  <a:pt x="0" y="0"/>
                </a:moveTo>
                <a:cubicBezTo>
                  <a:pt x="216958" y="23812"/>
                  <a:pt x="433917" y="47625"/>
                  <a:pt x="717550" y="133350"/>
                </a:cubicBezTo>
                <a:cubicBezTo>
                  <a:pt x="1001183" y="219075"/>
                  <a:pt x="1311275" y="323850"/>
                  <a:pt x="1701800" y="514350"/>
                </a:cubicBezTo>
                <a:cubicBezTo>
                  <a:pt x="2092325" y="704850"/>
                  <a:pt x="2672292" y="1020233"/>
                  <a:pt x="3060700" y="1276350"/>
                </a:cubicBezTo>
                <a:cubicBezTo>
                  <a:pt x="3449108" y="1532467"/>
                  <a:pt x="3893608" y="1928283"/>
                  <a:pt x="4032250" y="2051050"/>
                </a:cubicBezTo>
              </a:path>
            </a:pathLst>
          </a:custGeom>
          <a:ln w="28575">
            <a:solidFill>
              <a:srgbClr val="1313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76" name="Straight Connector 75"/>
          <p:cNvCxnSpPr>
            <a:endCxn id="60" idx="5"/>
          </p:cNvCxnSpPr>
          <p:nvPr/>
        </p:nvCxnSpPr>
        <p:spPr>
          <a:xfrm>
            <a:off x="4007793" y="2971416"/>
            <a:ext cx="2283793" cy="231551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650" name="Picture 30" descr="83.bmp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0577" y="985986"/>
            <a:ext cx="49815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/>
        </p:nvCxnSpPr>
        <p:spPr bwMode="auto">
          <a:xfrm>
            <a:off x="142875" y="6334125"/>
            <a:ext cx="8785225" cy="15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0" y="141288"/>
            <a:ext cx="8943975" cy="636587"/>
            <a:chOff x="0" y="126771"/>
            <a:chExt cx="8958169" cy="635229"/>
          </a:xfrm>
        </p:grpSpPr>
        <p:pic>
          <p:nvPicPr>
            <p:cNvPr id="27676" name="Picture 8" descr="C:\Ivana 2007_2008\2008\grb gf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168939"/>
              <a:ext cx="1689100" cy="5930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2" name="Straight Connector 11"/>
            <p:cNvCxnSpPr/>
            <p:nvPr/>
          </p:nvCxnSpPr>
          <p:spPr>
            <a:xfrm>
              <a:off x="171722" y="760416"/>
              <a:ext cx="8786447" cy="1584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27678" name="TextBox 15"/>
            <p:cNvSpPr txBox="1">
              <a:spLocks noChangeArrowheads="1"/>
            </p:cNvSpPr>
            <p:nvPr/>
          </p:nvSpPr>
          <p:spPr bwMode="auto">
            <a:xfrm>
              <a:off x="1238250" y="211435"/>
              <a:ext cx="3956050" cy="461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r-HR" sz="1200">
                  <a:solidFill>
                    <a:srgbClr val="002060"/>
                  </a:solidFill>
                </a:rPr>
                <a:t>Sveučilište J.J.Strossmayera u Osijeku </a:t>
              </a:r>
            </a:p>
            <a:p>
              <a:r>
                <a:rPr lang="hr-HR" sz="1200">
                  <a:solidFill>
                    <a:srgbClr val="002060"/>
                  </a:solidFill>
                </a:rPr>
                <a:t>Građevinski fakultet </a:t>
              </a:r>
            </a:p>
          </p:txBody>
        </p:sp>
        <p:sp>
          <p:nvSpPr>
            <p:cNvPr id="27679" name="TextBox 17"/>
            <p:cNvSpPr txBox="1">
              <a:spLocks noChangeArrowheads="1"/>
            </p:cNvSpPr>
            <p:nvPr/>
          </p:nvSpPr>
          <p:spPr bwMode="auto">
            <a:xfrm>
              <a:off x="6504891" y="126771"/>
              <a:ext cx="2395303" cy="2766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hr-HR" sz="1200">
                  <a:solidFill>
                    <a:srgbClr val="002060"/>
                  </a:solidFill>
                </a:rPr>
                <a:t>Zavod za tehničku mehaniku</a:t>
              </a:r>
            </a:p>
          </p:txBody>
        </p:sp>
      </p:grpSp>
      <p:sp>
        <p:nvSpPr>
          <p:cNvPr id="27653" name="TextBox 17"/>
          <p:cNvSpPr txBox="1">
            <a:spLocks noChangeArrowheads="1"/>
          </p:cNvSpPr>
          <p:nvPr/>
        </p:nvSpPr>
        <p:spPr bwMode="auto">
          <a:xfrm>
            <a:off x="6269038" y="434975"/>
            <a:ext cx="2874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r-HR" sz="1400" b="1" dirty="0">
                <a:solidFill>
                  <a:srgbClr val="002060"/>
                </a:solidFill>
              </a:rPr>
              <a:t>Građevna statika I – 1. vježbe</a:t>
            </a:r>
          </a:p>
        </p:txBody>
      </p:sp>
      <p:sp>
        <p:nvSpPr>
          <p:cNvPr id="27654" name="Rectangle 1"/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hr-HR">
              <a:solidFill>
                <a:schemeClr val="tx1"/>
              </a:solidFill>
            </a:endParaRPr>
          </a:p>
        </p:txBody>
      </p:sp>
      <p:sp>
        <p:nvSpPr>
          <p:cNvPr id="19" name="Title 16"/>
          <p:cNvSpPr txBox="1">
            <a:spLocks/>
          </p:cNvSpPr>
          <p:nvPr/>
        </p:nvSpPr>
        <p:spPr>
          <a:xfrm>
            <a:off x="211138" y="6324600"/>
            <a:ext cx="5808662" cy="357188"/>
          </a:xfrm>
          <a:prstGeom prst="rect">
            <a:avLst/>
          </a:prstGeom>
        </p:spPr>
        <p:txBody>
          <a:bodyPr anchor="b">
            <a:normAutofit fontScale="90000" lnSpcReduction="10000"/>
          </a:bodyPr>
          <a:lstStyle/>
          <a:p>
            <a:pPr eaLnBrk="0" hangingPunct="0">
              <a:defRPr/>
            </a:pPr>
            <a:r>
              <a:rPr lang="hr-HR" sz="2000" cap="small">
                <a:solidFill>
                  <a:schemeClr val="tx2"/>
                </a:solidFill>
                <a:latin typeface="+mn-lt"/>
                <a:ea typeface="+mj-ea"/>
                <a:cs typeface="+mj-cs"/>
              </a:rPr>
              <a:t>konstrukcija parabole</a:t>
            </a:r>
            <a:endParaRPr lang="hr-HR" sz="2000" cap="small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2165066" y="3861612"/>
            <a:ext cx="4104000" cy="1588"/>
          </a:xfrm>
          <a:prstGeom prst="line">
            <a:avLst/>
          </a:prstGeom>
          <a:ln w="19050">
            <a:solidFill>
              <a:srgbClr val="1313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6200000" flipV="1">
            <a:off x="1863836" y="2615063"/>
            <a:ext cx="612000" cy="0"/>
          </a:xfrm>
          <a:prstGeom prst="straightConnector1">
            <a:avLst/>
          </a:prstGeom>
          <a:ln w="19050">
            <a:solidFill>
              <a:schemeClr val="bg2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6200000" flipV="1">
            <a:off x="5968003" y="2636327"/>
            <a:ext cx="612000" cy="0"/>
          </a:xfrm>
          <a:prstGeom prst="straightConnector1">
            <a:avLst/>
          </a:prstGeom>
          <a:ln w="19050">
            <a:solidFill>
              <a:schemeClr val="bg2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090065" y="2416029"/>
            <a:ext cx="1281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latin typeface="Calibri" pitchFamily="34" charset="0"/>
              </a:rPr>
              <a:t>R</a:t>
            </a:r>
            <a:r>
              <a:rPr lang="hr-HR" sz="2000" baseline="-25000" dirty="0">
                <a:latin typeface="Calibri" pitchFamily="34" charset="0"/>
              </a:rPr>
              <a:t>A</a:t>
            </a:r>
            <a:r>
              <a:rPr lang="hr-HR" sz="2000" dirty="0">
                <a:latin typeface="Calibri" pitchFamily="34" charset="0"/>
              </a:rPr>
              <a:t>=q×l/6</a:t>
            </a:r>
            <a:endParaRPr lang="hr-HR" sz="2000" baseline="-25000" dirty="0">
              <a:latin typeface="Calibri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335453" y="2408939"/>
            <a:ext cx="14085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err="1">
                <a:latin typeface="Calibri" pitchFamily="34" charset="0"/>
              </a:rPr>
              <a:t>R</a:t>
            </a:r>
            <a:r>
              <a:rPr lang="hr-HR" sz="2000" baseline="-25000" dirty="0" err="1">
                <a:latin typeface="Calibri" pitchFamily="34" charset="0"/>
              </a:rPr>
              <a:t>B</a:t>
            </a:r>
            <a:r>
              <a:rPr lang="hr-HR" sz="2000" dirty="0">
                <a:latin typeface="Calibri" pitchFamily="34" charset="0"/>
              </a:rPr>
              <a:t>=q×l/3</a:t>
            </a:r>
            <a:endParaRPr lang="hr-HR" sz="2000" baseline="-25000" dirty="0">
              <a:latin typeface="Calibri" pitchFamily="34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1808527" y="3512858"/>
            <a:ext cx="720000" cy="1588"/>
          </a:xfrm>
          <a:prstGeom prst="line">
            <a:avLst/>
          </a:prstGeom>
          <a:ln w="19050">
            <a:solidFill>
              <a:srgbClr val="1313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5552694" y="4563975"/>
            <a:ext cx="1440000" cy="1588"/>
          </a:xfrm>
          <a:prstGeom prst="line">
            <a:avLst/>
          </a:prstGeom>
          <a:ln w="19050">
            <a:solidFill>
              <a:srgbClr val="1313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16200000" flipH="1">
            <a:off x="3360586" y="1983085"/>
            <a:ext cx="0" cy="23760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209071" y="1445932"/>
            <a:ext cx="0" cy="395699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2134380" y="3129973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0" name="Oval 59"/>
          <p:cNvSpPr/>
          <p:nvPr/>
        </p:nvSpPr>
        <p:spPr>
          <a:xfrm>
            <a:off x="6230130" y="5225473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2" name="Oval 61"/>
          <p:cNvSpPr/>
          <p:nvPr/>
        </p:nvSpPr>
        <p:spPr>
          <a:xfrm>
            <a:off x="2810655" y="3129973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3" name="Oval 62"/>
          <p:cNvSpPr/>
          <p:nvPr/>
        </p:nvSpPr>
        <p:spPr>
          <a:xfrm>
            <a:off x="3515505" y="3129973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5" name="Oval 64"/>
          <p:cNvSpPr/>
          <p:nvPr/>
        </p:nvSpPr>
        <p:spPr>
          <a:xfrm>
            <a:off x="5553855" y="4530148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7" name="TextBox 66"/>
          <p:cNvSpPr txBox="1"/>
          <p:nvPr/>
        </p:nvSpPr>
        <p:spPr>
          <a:xfrm>
            <a:off x="3419474" y="2771776"/>
            <a:ext cx="288000" cy="288000"/>
          </a:xfrm>
          <a:prstGeom prst="ellipse">
            <a:avLst/>
          </a:prstGeom>
          <a:solidFill>
            <a:srgbClr val="E220BD"/>
          </a:solidFill>
          <a:ln>
            <a:solidFill>
              <a:srgbClr val="E220BD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790699" y="2886076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362699" y="5114926"/>
            <a:ext cx="288000" cy="288000"/>
          </a:xfrm>
          <a:prstGeom prst="ellipse">
            <a:avLst/>
          </a:prstGeom>
          <a:solidFill>
            <a:srgbClr val="E220BD"/>
          </a:solidFill>
          <a:ln>
            <a:solidFill>
              <a:srgbClr val="E220BD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286249" y="2819401"/>
            <a:ext cx="288000" cy="288000"/>
          </a:xfrm>
          <a:prstGeom prst="ellipse">
            <a:avLst/>
          </a:prstGeom>
          <a:solidFill>
            <a:srgbClr val="FF0000"/>
          </a:solidFill>
          <a:ln>
            <a:solidFill>
              <a:srgbClr val="FF3300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695574" y="2771776"/>
            <a:ext cx="288000" cy="2880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867274" y="3476626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638799" y="4267201"/>
            <a:ext cx="288000" cy="2880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hr-HR" dirty="0">
                <a:solidFill>
                  <a:schemeClr val="bg1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75" name="Oval 74"/>
          <p:cNvSpPr/>
          <p:nvPr/>
        </p:nvSpPr>
        <p:spPr>
          <a:xfrm>
            <a:off x="4172730" y="3139498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79" name="Straight Connector 78"/>
          <p:cNvCxnSpPr/>
          <p:nvPr/>
        </p:nvCxnSpPr>
        <p:spPr>
          <a:xfrm rot="16200000" flipH="1">
            <a:off x="3218130" y="2169134"/>
            <a:ext cx="619125" cy="26065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62" idx="5"/>
            <a:endCxn id="65" idx="1"/>
          </p:cNvCxnSpPr>
          <p:nvPr/>
        </p:nvCxnSpPr>
        <p:spPr>
          <a:xfrm rot="16200000" flipH="1">
            <a:off x="3543624" y="2519916"/>
            <a:ext cx="1349263" cy="269228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endCxn id="60" idx="1"/>
          </p:cNvCxnSpPr>
          <p:nvPr/>
        </p:nvCxnSpPr>
        <p:spPr>
          <a:xfrm>
            <a:off x="3605536" y="3172380"/>
            <a:ext cx="2635138" cy="20636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2324100" y="2790825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t</a:t>
            </a:r>
            <a:r>
              <a:rPr lang="hr-HR" baseline="-25000" dirty="0" err="1"/>
              <a:t>1</a:t>
            </a:r>
            <a:endParaRPr lang="hr-HR" baseline="-25000" dirty="0"/>
          </a:p>
        </p:txBody>
      </p:sp>
      <p:sp>
        <p:nvSpPr>
          <p:cNvPr id="90" name="TextBox 89"/>
          <p:cNvSpPr txBox="1"/>
          <p:nvPr/>
        </p:nvSpPr>
        <p:spPr>
          <a:xfrm>
            <a:off x="4143375" y="3295650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t</a:t>
            </a:r>
            <a:r>
              <a:rPr lang="hr-HR" baseline="-25000" dirty="0" err="1"/>
              <a:t>2</a:t>
            </a:r>
            <a:endParaRPr lang="hr-HR" baseline="-25000" dirty="0"/>
          </a:p>
        </p:txBody>
      </p:sp>
      <p:sp>
        <p:nvSpPr>
          <p:cNvPr id="91" name="TextBox 90"/>
          <p:cNvSpPr txBox="1"/>
          <p:nvPr/>
        </p:nvSpPr>
        <p:spPr>
          <a:xfrm>
            <a:off x="5762625" y="4953000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/>
              <a:t>t</a:t>
            </a:r>
            <a:r>
              <a:rPr lang="hr-HR" baseline="-25000" dirty="0" err="1"/>
              <a:t>3</a:t>
            </a:r>
            <a:endParaRPr lang="hr-HR" baseline="-25000" dirty="0"/>
          </a:p>
        </p:txBody>
      </p:sp>
      <p:sp>
        <p:nvSpPr>
          <p:cNvPr id="64" name="Oval 63"/>
          <p:cNvSpPr/>
          <p:nvPr/>
        </p:nvSpPr>
        <p:spPr>
          <a:xfrm>
            <a:off x="4791855" y="3749098"/>
            <a:ext cx="72000" cy="72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44" name="Group 43"/>
          <p:cNvGrpSpPr/>
          <p:nvPr/>
        </p:nvGrpSpPr>
        <p:grpSpPr>
          <a:xfrm>
            <a:off x="1362670" y="3987243"/>
            <a:ext cx="436371" cy="436371"/>
            <a:chOff x="720191" y="5454630"/>
            <a:chExt cx="436371" cy="436371"/>
          </a:xfrm>
        </p:grpSpPr>
        <p:sp>
          <p:nvSpPr>
            <p:cNvPr id="45" name="Oval 44"/>
            <p:cNvSpPr/>
            <p:nvPr/>
          </p:nvSpPr>
          <p:spPr>
            <a:xfrm>
              <a:off x="720191" y="5454630"/>
              <a:ext cx="436371" cy="436371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ln>
                  <a:solidFill>
                    <a:schemeClr val="bg2"/>
                  </a:solidFill>
                </a:ln>
                <a:solidFill>
                  <a:schemeClr val="bg1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16995" y="5481784"/>
              <a:ext cx="24276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r-HR" sz="2000" b="1" dirty="0"/>
                <a:t>V</a:t>
              </a:r>
            </a:p>
          </p:txBody>
        </p:sp>
      </p:grpSp>
      <p:cxnSp>
        <p:nvCxnSpPr>
          <p:cNvPr id="47" name="Straight Arrow Connector 46"/>
          <p:cNvCxnSpPr/>
          <p:nvPr/>
        </p:nvCxnSpPr>
        <p:spPr>
          <a:xfrm flipV="1">
            <a:off x="2810655" y="1316181"/>
            <a:ext cx="1158091" cy="176098"/>
          </a:xfrm>
          <a:prstGeom prst="straightConnector1">
            <a:avLst/>
          </a:prstGeom>
          <a:ln w="19050">
            <a:solidFill>
              <a:srgbClr val="E220BD"/>
            </a:solidFill>
            <a:prstDash val="sysDash"/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53" grpId="0"/>
      <p:bldP spid="54" grpId="0"/>
      <p:bldP spid="59" grpId="0" animBg="1"/>
      <p:bldP spid="60" grpId="0" animBg="1"/>
      <p:bldP spid="62" grpId="0" animBg="1"/>
      <p:bldP spid="63" grpId="0" animBg="1"/>
      <p:bldP spid="65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5" grpId="0" animBg="1"/>
      <p:bldP spid="89" grpId="0"/>
      <p:bldP spid="90" grpId="0"/>
      <p:bldP spid="91" grpId="0"/>
      <p:bldP spid="6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riel">
  <a:themeElements>
    <a:clrScheme name="IVANA">
      <a:dk1>
        <a:srgbClr val="FFFFFF"/>
      </a:dk1>
      <a:lt1>
        <a:srgbClr val="FFFFFF"/>
      </a:lt1>
      <a:dk2>
        <a:srgbClr val="000000"/>
      </a:dk2>
      <a:lt2>
        <a:srgbClr val="000000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FE8637"/>
      </a:hlink>
      <a:folHlink>
        <a:srgbClr val="3B435B"/>
      </a:folHlink>
    </a:clrScheme>
    <a:fontScheme name="1_Oriel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5167</TotalTime>
  <Words>529</Words>
  <Application>Microsoft Office PowerPoint</Application>
  <PresentationFormat>On-screen Show (4:3)</PresentationFormat>
  <Paragraphs>162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Century Schoolbook</vt:lpstr>
      <vt:lpstr>Symbol</vt:lpstr>
      <vt:lpstr>Wingdings</vt:lpstr>
      <vt:lpstr>Wingdings 2</vt:lpstr>
      <vt:lpstr>1_Oriel</vt:lpstr>
      <vt:lpstr>Equation</vt:lpstr>
      <vt:lpstr>konstrukcija parabole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gfos110</dc:creator>
  <cp:lastModifiedBy>Tanja Kalman Šipoš</cp:lastModifiedBy>
  <cp:revision>570</cp:revision>
  <cp:lastPrinted>2014-02-25T13:11:18Z</cp:lastPrinted>
  <dcterms:created xsi:type="dcterms:W3CDTF">2008-03-19T18:18:21Z</dcterms:created>
  <dcterms:modified xsi:type="dcterms:W3CDTF">2018-04-06T09:39:58Z</dcterms:modified>
</cp:coreProperties>
</file>