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6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A7D73761-7933-4533-9700-9F41F2D21EF7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668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4217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6817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021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4551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310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683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0679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6950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3761-7933-4533-9700-9F41F2D21EF7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8709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A7D73761-7933-4533-9700-9F41F2D21EF7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3162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A7D73761-7933-4533-9700-9F41F2D21EF7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F60E8BCC-C993-4354-BF7C-748AFBAEE7E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568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691372" cy="3352800"/>
          </a:xfrm>
        </p:spPr>
        <p:txBody>
          <a:bodyPr/>
          <a:lstStyle/>
          <a:p>
            <a:r>
              <a:rPr lang="hr-HR" sz="7200" dirty="0" smtClean="0">
                <a:latin typeface="Century Gothic" panose="020B0502020202020204" pitchFamily="34" charset="0"/>
              </a:rPr>
              <a:t>Konstrukcija </a:t>
            </a:r>
            <a:br>
              <a:rPr lang="hr-HR" sz="7200" dirty="0" smtClean="0">
                <a:latin typeface="Century Gothic" panose="020B0502020202020204" pitchFamily="34" charset="0"/>
              </a:rPr>
            </a:br>
            <a:r>
              <a:rPr lang="hr-HR" sz="7200" dirty="0" smtClean="0">
                <a:latin typeface="Century Gothic" panose="020B0502020202020204" pitchFamily="34" charset="0"/>
              </a:rPr>
              <a:t>parabole</a:t>
            </a:r>
            <a:endParaRPr lang="hr-HR" sz="7200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>
                <a:latin typeface="Century Gothic" panose="020B0502020202020204" pitchFamily="34" charset="0"/>
              </a:rPr>
              <a:t>Preddiplomski studij arhitekture</a:t>
            </a:r>
          </a:p>
          <a:p>
            <a:r>
              <a:rPr lang="hr-HR" dirty="0">
                <a:latin typeface="Century Gothic" panose="020B0502020202020204" pitchFamily="34" charset="0"/>
              </a:rPr>
              <a:t>Kolegij: </a:t>
            </a:r>
            <a:r>
              <a:rPr lang="hr-HR" i="1" dirty="0">
                <a:latin typeface="Century Gothic" panose="020B0502020202020204" pitchFamily="34" charset="0"/>
              </a:rPr>
              <a:t>Statika</a:t>
            </a:r>
          </a:p>
          <a:p>
            <a:endParaRPr lang="hr-H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83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90" y="405404"/>
            <a:ext cx="8079581" cy="1006537"/>
          </a:xfrm>
        </p:spPr>
        <p:txBody>
          <a:bodyPr>
            <a:normAutofit/>
          </a:bodyPr>
          <a:lstStyle/>
          <a:p>
            <a:r>
              <a:rPr lang="hr-HR" sz="4000" dirty="0" smtClean="0">
                <a:latin typeface="Century Gothic" panose="020B0502020202020204" pitchFamily="34" charset="0"/>
              </a:rPr>
              <a:t>Parabola 2. stupnja</a:t>
            </a:r>
            <a:endParaRPr lang="hr-HR" sz="40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3970" t="34306" r="13089" b="46599"/>
          <a:stretch/>
        </p:blipFill>
        <p:spPr>
          <a:xfrm>
            <a:off x="898268" y="1411941"/>
            <a:ext cx="6669741" cy="98163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273735" y="2393577"/>
            <a:ext cx="0" cy="4020671"/>
          </a:xfrm>
          <a:prstGeom prst="line">
            <a:avLst/>
          </a:prstGeom>
          <a:ln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618006" y="2393576"/>
            <a:ext cx="0" cy="4020671"/>
          </a:xfrm>
          <a:prstGeom prst="line">
            <a:avLst/>
          </a:prstGeom>
          <a:ln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50970" y="2393576"/>
            <a:ext cx="0" cy="4020671"/>
          </a:xfrm>
          <a:prstGeom prst="line">
            <a:avLst/>
          </a:prstGeom>
          <a:ln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74970" y="2393575"/>
            <a:ext cx="0" cy="4020671"/>
          </a:xfrm>
          <a:prstGeom prst="line">
            <a:avLst/>
          </a:prstGeom>
          <a:ln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273735" y="2971801"/>
            <a:ext cx="540123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674970" y="2971801"/>
            <a:ext cx="0" cy="672353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5150970" y="3644154"/>
            <a:ext cx="152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618006" y="3644154"/>
            <a:ext cx="1532964" cy="7597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273735" y="2971801"/>
            <a:ext cx="2344271" cy="143210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445868" y="4305301"/>
            <a:ext cx="2" cy="6331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282700" y="3583362"/>
            <a:ext cx="2344271" cy="1432109"/>
          </a:xfrm>
          <a:prstGeom prst="line">
            <a:avLst/>
          </a:prstGeom>
          <a:ln w="952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273734" y="2971801"/>
            <a:ext cx="1432296" cy="23849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024062" y="4403910"/>
            <a:ext cx="1593943" cy="7280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445868" y="3687855"/>
            <a:ext cx="1" cy="6174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 42"/>
          <p:cNvSpPr/>
          <p:nvPr/>
        </p:nvSpPr>
        <p:spPr>
          <a:xfrm>
            <a:off x="1275080" y="2964181"/>
            <a:ext cx="2346960" cy="1563590"/>
          </a:xfrm>
          <a:custGeom>
            <a:avLst/>
            <a:gdLst>
              <a:gd name="connsiteX0" fmla="*/ 0 w 2346960"/>
              <a:gd name="connsiteY0" fmla="*/ 0 h 1563590"/>
              <a:gd name="connsiteX1" fmla="*/ 365760 w 2346960"/>
              <a:gd name="connsiteY1" fmla="*/ 579120 h 1563590"/>
              <a:gd name="connsiteX2" fmla="*/ 1013460 w 2346960"/>
              <a:gd name="connsiteY2" fmla="*/ 1226820 h 1563590"/>
              <a:gd name="connsiteX3" fmla="*/ 1653540 w 2346960"/>
              <a:gd name="connsiteY3" fmla="*/ 1554480 h 1563590"/>
              <a:gd name="connsiteX4" fmla="*/ 2346960 w 2346960"/>
              <a:gd name="connsiteY4" fmla="*/ 1440180 h 1563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6960" h="1563590">
                <a:moveTo>
                  <a:pt x="0" y="0"/>
                </a:moveTo>
                <a:cubicBezTo>
                  <a:pt x="98425" y="187325"/>
                  <a:pt x="196850" y="374650"/>
                  <a:pt x="365760" y="579120"/>
                </a:cubicBezTo>
                <a:cubicBezTo>
                  <a:pt x="534670" y="783590"/>
                  <a:pt x="798830" y="1064260"/>
                  <a:pt x="1013460" y="1226820"/>
                </a:cubicBezTo>
                <a:cubicBezTo>
                  <a:pt x="1228090" y="1389380"/>
                  <a:pt x="1431290" y="1518920"/>
                  <a:pt x="1653540" y="1554480"/>
                </a:cubicBezTo>
                <a:cubicBezTo>
                  <a:pt x="1875790" y="1590040"/>
                  <a:pt x="2111375" y="1515110"/>
                  <a:pt x="2346960" y="144018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44" name="Right Brace 43"/>
          <p:cNvSpPr/>
          <p:nvPr/>
        </p:nvSpPr>
        <p:spPr>
          <a:xfrm>
            <a:off x="2454835" y="3687855"/>
            <a:ext cx="142315" cy="61744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45" name="Right Brace 44"/>
          <p:cNvSpPr/>
          <p:nvPr/>
        </p:nvSpPr>
        <p:spPr>
          <a:xfrm>
            <a:off x="2445867" y="4312921"/>
            <a:ext cx="142315" cy="61744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618068" y="3816648"/>
            <a:ext cx="274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</a:t>
            </a:r>
            <a:endParaRPr lang="hr-HR" sz="14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618068" y="4441714"/>
            <a:ext cx="274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f</a:t>
            </a:r>
            <a:endParaRPr lang="hr-HR" sz="14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6977945" y="2200479"/>
                <a:ext cx="2114064" cy="1059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q</m:t>
                          </m:r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hr-HR" sz="1400" b="0" i="0" smtClean="0">
                                  <a:solidFill>
                                    <a:srgbClr val="FF0000"/>
                                  </a:solidFill>
                                  <a:latin typeface="Century Gothic" panose="020B0502020202020204" pitchFamily="34" charset="0"/>
                                </a:rPr>
                                <m:t>l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hr-HR" sz="1400" b="0" i="0" smtClean="0">
                                  <a:solidFill>
                                    <a:srgbClr val="FF0000"/>
                                  </a:solidFill>
                                  <a:latin typeface="Century Gothic" panose="020B0502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hr-HR" sz="1400" dirty="0" smtClean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20</m:t>
                          </m:r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hr-HR" sz="1400" b="0" i="0" smtClean="0">
                                  <a:solidFill>
                                    <a:srgbClr val="FF0000"/>
                                  </a:solidFill>
                                  <a:latin typeface="Century Gothic" panose="020B0502020202020204" pitchFamily="34" charset="0"/>
                                </a:rPr>
                                <m:t>3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hr-HR" sz="1400" b="0" i="0" smtClean="0">
                                  <a:solidFill>
                                    <a:srgbClr val="FF0000"/>
                                  </a:solidFill>
                                  <a:latin typeface="Century Gothic" panose="020B0502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8</m:t>
                          </m:r>
                        </m:den>
                      </m:f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=22,5 </m:t>
                      </m:r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kNm</m:t>
                      </m:r>
                    </m:oMath>
                  </m:oMathPara>
                </a14:m>
                <a:endParaRPr lang="hr-HR" sz="1400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945" y="2200479"/>
                <a:ext cx="2114064" cy="10591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5113047" y="3687855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dirty="0" smtClean="0">
                <a:latin typeface="Century Gothic" panose="020B0502020202020204" pitchFamily="34" charset="0"/>
              </a:rPr>
              <a:t>25</a:t>
            </a:r>
            <a:endParaRPr lang="hr-HR" sz="1400" dirty="0">
              <a:latin typeface="Century Gothic" panose="020B0502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80857" y="3932878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dirty="0" smtClean="0">
                <a:latin typeface="Century Gothic" panose="020B0502020202020204" pitchFamily="34" charset="0"/>
              </a:rPr>
              <a:t>51</a:t>
            </a:r>
            <a:endParaRPr lang="hr-HR" sz="1400" dirty="0">
              <a:latin typeface="Century Gothic" panose="020B0502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98268" y="2803370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dirty="0" smtClean="0">
                <a:latin typeface="Eras Medium ITC" panose="020B0602030504020804" pitchFamily="34" charset="0"/>
              </a:rPr>
              <a:t>0</a:t>
            </a:r>
            <a:endParaRPr lang="hr-HR" sz="1400" dirty="0">
              <a:latin typeface="Eras Medium ITC" panose="020B06020305040208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733478" y="2803370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dirty="0" smtClean="0">
                <a:latin typeface="Eras Medium ITC" panose="020B0602030504020804" pitchFamily="34" charset="0"/>
              </a:rPr>
              <a:t>0</a:t>
            </a:r>
            <a:endParaRPr lang="hr-HR" sz="1400" dirty="0">
              <a:latin typeface="Eras Medium ITC" panose="020B0602030504020804" pitchFamily="34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1220087" y="2924036"/>
            <a:ext cx="97432" cy="9743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3568391" y="4356223"/>
            <a:ext cx="97432" cy="9743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686844" y="3991550"/>
            <a:ext cx="376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</a:t>
            </a:r>
            <a:r>
              <a:rPr lang="hr-HR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1</a:t>
            </a:r>
            <a:endParaRPr lang="hr-HR" sz="1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878228" y="4628011"/>
            <a:ext cx="376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</a:t>
            </a:r>
            <a:r>
              <a:rPr lang="hr-HR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2</a:t>
            </a:r>
            <a:endParaRPr lang="hr-HR" sz="1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 rot="17805932">
            <a:off x="1561290" y="3031443"/>
            <a:ext cx="39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=</a:t>
            </a:r>
            <a:endParaRPr lang="hr-HR" dirty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 rot="17805932">
            <a:off x="1514517" y="3631981"/>
            <a:ext cx="39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=</a:t>
            </a:r>
            <a:endParaRPr lang="hr-HR" dirty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2402085" y="4893525"/>
            <a:ext cx="97432" cy="9743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2402085" y="4251697"/>
            <a:ext cx="97432" cy="9743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2402085" y="3645353"/>
            <a:ext cx="97432" cy="9743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630886" y="3624733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dirty="0" smtClean="0">
                <a:latin typeface="Century Gothic" panose="020B0502020202020204" pitchFamily="34" charset="0"/>
              </a:rPr>
              <a:t>25</a:t>
            </a:r>
            <a:endParaRPr lang="hr-HR" sz="1400" dirty="0">
              <a:latin typeface="Century Gothic" panose="020B0502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243158" y="2652136"/>
            <a:ext cx="188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Adobe Kaiti Std R" panose="02020400000000000000" pitchFamily="18" charset="-128"/>
              </a:rPr>
              <a:t>1</a:t>
            </a:r>
            <a:endParaRPr lang="hr-HR" sz="1400" b="1" dirty="0">
              <a:solidFill>
                <a:schemeClr val="tx2">
                  <a:lumMod val="50000"/>
                  <a:lumOff val="50000"/>
                </a:schemeClr>
              </a:solidFill>
              <a:latin typeface="Century Gothic" panose="020B0502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624536" y="4325858"/>
            <a:ext cx="188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Adobe Kaiti Std R" panose="02020400000000000000" pitchFamily="18" charset="-128"/>
              </a:rPr>
              <a:t>2</a:t>
            </a:r>
            <a:endParaRPr lang="hr-HR" sz="1400" b="1" dirty="0">
              <a:solidFill>
                <a:schemeClr val="tx2">
                  <a:lumMod val="50000"/>
                  <a:lumOff val="50000"/>
                </a:schemeClr>
              </a:solidFill>
              <a:latin typeface="Century Gothic" panose="020B0502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309907" y="3345389"/>
            <a:ext cx="188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Adobe Kaiti Std R" panose="02020400000000000000" pitchFamily="18" charset="-128"/>
              </a:rPr>
              <a:t>3</a:t>
            </a:r>
            <a:endParaRPr lang="hr-HR" sz="1400" b="1" dirty="0">
              <a:solidFill>
                <a:schemeClr val="tx2">
                  <a:lumMod val="50000"/>
                  <a:lumOff val="50000"/>
                </a:schemeClr>
              </a:solidFill>
              <a:latin typeface="Century Gothic" panose="020B0502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176417" y="4183272"/>
            <a:ext cx="188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Adobe Kaiti Std R" panose="02020400000000000000" pitchFamily="18" charset="-128"/>
              </a:rPr>
              <a:t>4</a:t>
            </a:r>
            <a:endParaRPr lang="hr-HR" sz="1400" b="1" dirty="0">
              <a:solidFill>
                <a:schemeClr val="tx2">
                  <a:lumMod val="50000"/>
                  <a:lumOff val="50000"/>
                </a:schemeClr>
              </a:solidFill>
              <a:latin typeface="Century Gothic" panose="020B0502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304876" y="4959594"/>
            <a:ext cx="188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Adobe Kaiti Std R" panose="02020400000000000000" pitchFamily="18" charset="-128"/>
              </a:rPr>
              <a:t>5</a:t>
            </a:r>
            <a:endParaRPr lang="hr-HR" sz="1400" b="1" dirty="0">
              <a:solidFill>
                <a:schemeClr val="tx2">
                  <a:lumMod val="50000"/>
                  <a:lumOff val="50000"/>
                </a:schemeClr>
              </a:solidFill>
              <a:latin typeface="Century Gothic" panose="020B0502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974352" y="3334816"/>
            <a:ext cx="410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</a:rPr>
              <a:t>+</a:t>
            </a:r>
          </a:p>
        </p:txBody>
      </p:sp>
      <p:sp>
        <p:nvSpPr>
          <p:cNvPr id="74" name="Oval 73"/>
          <p:cNvSpPr/>
          <p:nvPr/>
        </p:nvSpPr>
        <p:spPr>
          <a:xfrm>
            <a:off x="3948935" y="3356034"/>
            <a:ext cx="331821" cy="3318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5150970" y="2971801"/>
            <a:ext cx="0" cy="672353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43" idx="4"/>
          </p:cNvCxnSpPr>
          <p:nvPr/>
        </p:nvCxnSpPr>
        <p:spPr>
          <a:xfrm>
            <a:off x="3618005" y="2979422"/>
            <a:ext cx="4035" cy="142493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301118" y="3654700"/>
            <a:ext cx="376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</a:t>
            </a:r>
            <a:r>
              <a:rPr lang="hr-HR" sz="1000" dirty="0">
                <a:solidFill>
                  <a:srgbClr val="FF0000"/>
                </a:solidFill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3348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6" grpId="0"/>
      <p:bldP spid="47" grpId="0"/>
      <p:bldP spid="48" grpId="0"/>
      <p:bldP spid="50" grpId="0"/>
      <p:bldP spid="51" grpId="0"/>
      <p:bldP spid="52" grpId="0"/>
      <p:bldP spid="53" grpId="0"/>
      <p:bldP spid="55" grpId="0" animBg="1"/>
      <p:bldP spid="57" grpId="0" animBg="1"/>
      <p:bldP spid="58" grpId="0"/>
      <p:bldP spid="59" grpId="0"/>
      <p:bldP spid="60" grpId="0"/>
      <p:bldP spid="61" grpId="0"/>
      <p:bldP spid="62" grpId="0" animBg="1"/>
      <p:bldP spid="65" grpId="0" animBg="1"/>
      <p:bldP spid="66" grpId="0" animBg="1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 animBg="1"/>
      <p:bldP spid="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6" y="372533"/>
            <a:ext cx="8079581" cy="935567"/>
          </a:xfrm>
        </p:spPr>
        <p:txBody>
          <a:bodyPr>
            <a:normAutofit/>
          </a:bodyPr>
          <a:lstStyle/>
          <a:p>
            <a:r>
              <a:rPr lang="hr-HR" sz="4000" dirty="0" smtClean="0">
                <a:latin typeface="Century Gothic" panose="020B0502020202020204" pitchFamily="34" charset="0"/>
              </a:rPr>
              <a:t>Parabola 3. stupnja </a:t>
            </a:r>
            <a:endParaRPr lang="hr-HR" sz="40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28306" t="23741" r="27117" b="15169"/>
          <a:stretch/>
        </p:blipFill>
        <p:spPr bwMode="auto">
          <a:xfrm>
            <a:off x="228999" y="1798757"/>
            <a:ext cx="3483251" cy="26833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0" name="TextBox 99"/>
              <p:cNvSpPr txBox="1"/>
              <p:nvPr/>
            </p:nvSpPr>
            <p:spPr>
              <a:xfrm>
                <a:off x="1012968" y="4825256"/>
                <a:ext cx="2114064" cy="1059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q</m:t>
                          </m:r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hr-HR" sz="1400" b="0" i="0" smtClean="0">
                                  <a:solidFill>
                                    <a:srgbClr val="FF0000"/>
                                  </a:solidFill>
                                  <a:latin typeface="Century Gothic" panose="020B0502020202020204" pitchFamily="34" charset="0"/>
                                </a:rPr>
                                <m:t>l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hr-HR" sz="1400" b="0" i="0" smtClean="0">
                                  <a:solidFill>
                                    <a:srgbClr val="FF0000"/>
                                  </a:solidFill>
                                  <a:latin typeface="Century Gothic" panose="020B0502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hr-HR" sz="1400" dirty="0" smtClean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10</m:t>
                          </m:r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hr-HR" sz="1400" b="0" i="0" smtClean="0">
                                  <a:solidFill>
                                    <a:srgbClr val="FF0000"/>
                                  </a:solidFill>
                                  <a:latin typeface="Century Gothic" panose="020B0502020202020204" pitchFamily="34" charset="0"/>
                                </a:rPr>
                                <m:t>3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hr-HR" sz="1400" b="0" i="0" smtClean="0">
                                  <a:solidFill>
                                    <a:srgbClr val="FF0000"/>
                                  </a:solidFill>
                                  <a:latin typeface="Century Gothic" panose="020B0502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9</m:t>
                          </m:r>
                        </m:den>
                      </m:f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=9 </m:t>
                      </m:r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kNm</m:t>
                      </m:r>
                    </m:oMath>
                  </m:oMathPara>
                </a14:m>
                <a:endParaRPr lang="hr-HR" sz="1400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968" y="4825256"/>
                <a:ext cx="2114064" cy="10591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83" t="30582" r="34689" b="24132"/>
          <a:stretch/>
        </p:blipFill>
        <p:spPr bwMode="auto">
          <a:xfrm>
            <a:off x="4371010" y="1936137"/>
            <a:ext cx="4170361" cy="41418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4744903" y="4007074"/>
            <a:ext cx="9395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744903" y="4007074"/>
            <a:ext cx="939529" cy="17749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5678713" y="2314598"/>
            <a:ext cx="5720" cy="16924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289033" y="1640454"/>
            <a:ext cx="3074" cy="623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289033" y="2263613"/>
            <a:ext cx="6159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292107" y="5782056"/>
            <a:ext cx="6159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905000" y="2263613"/>
            <a:ext cx="3073" cy="35184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773664" y="2292373"/>
            <a:ext cx="4795" cy="1042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773664" y="1640454"/>
            <a:ext cx="3518443" cy="169419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160569" y="2181792"/>
            <a:ext cx="3480" cy="148445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ight Brace 33"/>
          <p:cNvSpPr/>
          <p:nvPr/>
        </p:nvSpPr>
        <p:spPr>
          <a:xfrm flipH="1">
            <a:off x="6840806" y="2166953"/>
            <a:ext cx="308810" cy="1499293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50149" y="2670841"/>
            <a:ext cx="256675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f</a:t>
            </a:r>
            <a:endParaRPr lang="hr-HR" dirty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03809" y="2933902"/>
            <a:ext cx="284060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1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979404" y="1340430"/>
            <a:ext cx="284060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2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063593" y="1801934"/>
            <a:ext cx="284060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3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40470" y="3513693"/>
            <a:ext cx="284060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7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357365" y="3601352"/>
            <a:ext cx="284060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5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4792459" y="3349097"/>
            <a:ext cx="2878776" cy="3789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6812119" y="1640453"/>
            <a:ext cx="1478255" cy="262738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7690880" y="2605694"/>
            <a:ext cx="284060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6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cxnSp>
        <p:nvCxnSpPr>
          <p:cNvPr id="107" name="Straight Connector 106"/>
          <p:cNvCxnSpPr/>
          <p:nvPr/>
        </p:nvCxnSpPr>
        <p:spPr>
          <a:xfrm flipV="1">
            <a:off x="6107096" y="2425032"/>
            <a:ext cx="1932697" cy="13756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6961551" y="3697556"/>
            <a:ext cx="284060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4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714711" y="3250421"/>
            <a:ext cx="284060" cy="557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  <a:ea typeface="Adobe Kaiti Std R" panose="02020400000000000000" pitchFamily="18" charset="-128"/>
              </a:rPr>
              <a:t>8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  <a:ea typeface="Adobe Kaiti Std R" panose="02020400000000000000" pitchFamily="18" charset="-128"/>
            </a:endParaRPr>
          </a:p>
        </p:txBody>
      </p:sp>
      <p:cxnSp>
        <p:nvCxnSpPr>
          <p:cNvPr id="117" name="Straight Connector 116"/>
          <p:cNvCxnSpPr/>
          <p:nvPr/>
        </p:nvCxnSpPr>
        <p:spPr>
          <a:xfrm flipV="1">
            <a:off x="5450892" y="3214949"/>
            <a:ext cx="1698724" cy="3595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Freeform 119"/>
          <p:cNvSpPr/>
          <p:nvPr/>
        </p:nvSpPr>
        <p:spPr>
          <a:xfrm>
            <a:off x="4773664" y="1613431"/>
            <a:ext cx="3515369" cy="1824053"/>
          </a:xfrm>
          <a:custGeom>
            <a:avLst/>
            <a:gdLst>
              <a:gd name="connsiteX0" fmla="*/ 0 w 2319338"/>
              <a:gd name="connsiteY0" fmla="*/ 1143000 h 1206142"/>
              <a:gd name="connsiteX1" fmla="*/ 357188 w 2319338"/>
              <a:gd name="connsiteY1" fmla="*/ 1195388 h 1206142"/>
              <a:gd name="connsiteX2" fmla="*/ 985838 w 2319338"/>
              <a:gd name="connsiteY2" fmla="*/ 1176338 h 1206142"/>
              <a:gd name="connsiteX3" fmla="*/ 1638300 w 2319338"/>
              <a:gd name="connsiteY3" fmla="*/ 904875 h 1206142"/>
              <a:gd name="connsiteX4" fmla="*/ 2109788 w 2319338"/>
              <a:gd name="connsiteY4" fmla="*/ 376238 h 1206142"/>
              <a:gd name="connsiteX5" fmla="*/ 2319338 w 2319338"/>
              <a:gd name="connsiteY5" fmla="*/ 0 h 1206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19338" h="1206142">
                <a:moveTo>
                  <a:pt x="0" y="1143000"/>
                </a:moveTo>
                <a:cubicBezTo>
                  <a:pt x="96441" y="1166416"/>
                  <a:pt x="192882" y="1189832"/>
                  <a:pt x="357188" y="1195388"/>
                </a:cubicBezTo>
                <a:cubicBezTo>
                  <a:pt x="521494" y="1200944"/>
                  <a:pt x="772319" y="1224757"/>
                  <a:pt x="985838" y="1176338"/>
                </a:cubicBezTo>
                <a:cubicBezTo>
                  <a:pt x="1199357" y="1127919"/>
                  <a:pt x="1450975" y="1038225"/>
                  <a:pt x="1638300" y="904875"/>
                </a:cubicBezTo>
                <a:cubicBezTo>
                  <a:pt x="1825625" y="771525"/>
                  <a:pt x="1996282" y="527050"/>
                  <a:pt x="2109788" y="376238"/>
                </a:cubicBezTo>
                <a:cubicBezTo>
                  <a:pt x="2223294" y="225426"/>
                  <a:pt x="2271713" y="53181"/>
                  <a:pt x="2319338" y="0"/>
                </a:cubicBezTo>
              </a:path>
            </a:pathLst>
          </a:custGeom>
          <a:noFill/>
          <a:ln w="381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95288" y="3865232"/>
            <a:ext cx="58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latin typeface="Century Gothic" panose="020B0502020202020204" pitchFamily="34" charset="0"/>
              </a:rPr>
              <a:t>45</a:t>
            </a:r>
            <a:endParaRPr lang="hr-HR" sz="1600" dirty="0">
              <a:latin typeface="Century Gothic" panose="020B0502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695288" y="1936136"/>
            <a:ext cx="58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latin typeface="Century Gothic" panose="020B0502020202020204" pitchFamily="34" charset="0"/>
              </a:rPr>
              <a:t>45</a:t>
            </a:r>
            <a:endParaRPr lang="hr-HR" sz="1600" dirty="0">
              <a:latin typeface="Century Gothic" panose="020B0502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299721" y="3144021"/>
            <a:ext cx="444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latin typeface="Century Gothic" panose="020B0502020202020204" pitchFamily="34" charset="0"/>
              </a:rPr>
              <a:t>45</a:t>
            </a:r>
            <a:endParaRPr lang="hr-HR" sz="1600" dirty="0">
              <a:latin typeface="Century Gothic" panose="020B0502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330419" y="1426342"/>
            <a:ext cx="58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latin typeface="Century Gothic" panose="020B0502020202020204" pitchFamily="34" charset="0"/>
              </a:rPr>
              <a:t>20</a:t>
            </a:r>
            <a:endParaRPr lang="hr-HR" sz="1600" dirty="0">
              <a:latin typeface="Century Gothic" panose="020B0502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686964" y="5782056"/>
            <a:ext cx="58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latin typeface="Century Gothic" panose="020B0502020202020204" pitchFamily="34" charset="0"/>
              </a:rPr>
              <a:t>20</a:t>
            </a:r>
            <a:endParaRPr lang="hr-HR" sz="1600" dirty="0">
              <a:latin typeface="Century Gothic" panose="020B0502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665716" y="1894280"/>
            <a:ext cx="4816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latin typeface="Century Gothic" panose="020B0502020202020204" pitchFamily="34" charset="0"/>
              </a:rPr>
              <a:t>20</a:t>
            </a:r>
            <a:endParaRPr lang="hr-HR" sz="1600" dirty="0">
              <a:latin typeface="Century Gothic" panose="020B05020202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580709" y="1500433"/>
            <a:ext cx="2881251" cy="343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</a:rPr>
              <a:t>M – dijagram</a:t>
            </a:r>
            <a:endParaRPr lang="hr-HR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4739184" y="3296554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6" name="Oval 75"/>
          <p:cNvSpPr/>
          <p:nvPr/>
        </p:nvSpPr>
        <p:spPr>
          <a:xfrm>
            <a:off x="5787122" y="3463976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7" name="Oval 76"/>
          <p:cNvSpPr/>
          <p:nvPr/>
        </p:nvSpPr>
        <p:spPr>
          <a:xfrm>
            <a:off x="6819846" y="3228101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8" name="Oval 77"/>
          <p:cNvSpPr/>
          <p:nvPr/>
        </p:nvSpPr>
        <p:spPr>
          <a:xfrm>
            <a:off x="7115891" y="3628830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9" name="Oval 78"/>
          <p:cNvSpPr/>
          <p:nvPr/>
        </p:nvSpPr>
        <p:spPr>
          <a:xfrm>
            <a:off x="7698828" y="2608673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0" name="Oval 79"/>
          <p:cNvSpPr/>
          <p:nvPr/>
        </p:nvSpPr>
        <p:spPr>
          <a:xfrm>
            <a:off x="7132476" y="2136987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1" name="Oval 80"/>
          <p:cNvSpPr/>
          <p:nvPr/>
        </p:nvSpPr>
        <p:spPr>
          <a:xfrm>
            <a:off x="8251604" y="1596764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2" name="Oval 81"/>
          <p:cNvSpPr/>
          <p:nvPr/>
        </p:nvSpPr>
        <p:spPr>
          <a:xfrm>
            <a:off x="6377887" y="3549506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90" name="Straight Connector 89"/>
          <p:cNvCxnSpPr/>
          <p:nvPr/>
        </p:nvCxnSpPr>
        <p:spPr>
          <a:xfrm>
            <a:off x="4739184" y="2314598"/>
            <a:ext cx="9395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4537048" y="5772654"/>
            <a:ext cx="58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Eras Medium ITC" panose="020B0602030504020804" pitchFamily="34" charset="0"/>
              </a:rPr>
              <a:t>0</a:t>
            </a:r>
            <a:endParaRPr lang="hr-HR" dirty="0">
              <a:latin typeface="Eras Medium ITC" panose="020B06020305040208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381758" y="3690020"/>
            <a:ext cx="376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t</a:t>
            </a:r>
            <a:r>
              <a:rPr lang="hr-HR" sz="1100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1</a:t>
            </a:r>
            <a:endParaRPr lang="hr-HR" sz="1100" dirty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838911" y="4050337"/>
            <a:ext cx="376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t</a:t>
            </a:r>
            <a:r>
              <a:rPr lang="hr-HR" sz="1100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2</a:t>
            </a:r>
            <a:endParaRPr lang="hr-HR" sz="1100" dirty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925689" y="4200575"/>
            <a:ext cx="410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</a:rPr>
              <a:t>+</a:t>
            </a:r>
          </a:p>
        </p:txBody>
      </p:sp>
      <p:sp>
        <p:nvSpPr>
          <p:cNvPr id="98" name="Oval 97"/>
          <p:cNvSpPr/>
          <p:nvPr/>
        </p:nvSpPr>
        <p:spPr>
          <a:xfrm>
            <a:off x="4900272" y="4221793"/>
            <a:ext cx="331821" cy="3318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160391" y="2800642"/>
            <a:ext cx="410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</a:rPr>
              <a:t>+</a:t>
            </a:r>
          </a:p>
        </p:txBody>
      </p:sp>
      <p:sp>
        <p:nvSpPr>
          <p:cNvPr id="101" name="Oval 100"/>
          <p:cNvSpPr/>
          <p:nvPr/>
        </p:nvSpPr>
        <p:spPr>
          <a:xfrm>
            <a:off x="6134974" y="2821860"/>
            <a:ext cx="331821" cy="3318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480041" y="3819411"/>
            <a:ext cx="434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</a:rPr>
              <a:t>-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8429068" y="3838167"/>
            <a:ext cx="331821" cy="3318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66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34" grpId="0" animBg="1"/>
      <p:bldP spid="36" grpId="0"/>
      <p:bldP spid="41" grpId="0"/>
      <p:bldP spid="43" grpId="0"/>
      <p:bldP spid="45" grpId="0"/>
      <p:bldP spid="47" grpId="0"/>
      <p:bldP spid="49" grpId="0"/>
      <p:bldP spid="105" grpId="0"/>
      <p:bldP spid="113" grpId="0"/>
      <p:bldP spid="115" grpId="0"/>
      <p:bldP spid="120" grpId="0" animBg="1"/>
      <p:bldP spid="56" grpId="0"/>
      <p:bldP spid="67" grpId="0"/>
      <p:bldP spid="68" grpId="0"/>
      <p:bldP spid="69" grpId="0"/>
      <p:bldP spid="70" grpId="0"/>
      <p:bldP spid="71" grpId="0"/>
      <p:bldP spid="59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93" grpId="0"/>
      <p:bldP spid="95" grpId="0"/>
      <p:bldP spid="96" grpId="0"/>
      <p:bldP spid="97" grpId="0"/>
      <p:bldP spid="98" grpId="0" animBg="1"/>
      <p:bldP spid="99" grpId="0"/>
      <p:bldP spid="101" grpId="0" animBg="1"/>
      <p:bldP spid="102" grpId="0"/>
      <p:bldP spid="1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6" y="372533"/>
            <a:ext cx="8079581" cy="935567"/>
          </a:xfrm>
        </p:spPr>
        <p:txBody>
          <a:bodyPr>
            <a:normAutofit/>
          </a:bodyPr>
          <a:lstStyle/>
          <a:p>
            <a:r>
              <a:rPr lang="hr-HR" sz="4000" dirty="0" smtClean="0">
                <a:latin typeface="Century Gothic" panose="020B0502020202020204" pitchFamily="34" charset="0"/>
              </a:rPr>
              <a:t>Parabola 2. </a:t>
            </a:r>
            <a:r>
              <a:rPr lang="hr-HR" sz="4000" dirty="0" smtClean="0">
                <a:latin typeface="Century Gothic" panose="020B0502020202020204" pitchFamily="34" charset="0"/>
              </a:rPr>
              <a:t>stupnja</a:t>
            </a:r>
            <a:endParaRPr lang="hr-HR" sz="40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28306" t="23741" r="27117" b="15169"/>
          <a:stretch/>
        </p:blipFill>
        <p:spPr bwMode="auto">
          <a:xfrm>
            <a:off x="122898" y="1748092"/>
            <a:ext cx="3452052" cy="26593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0" name="TextBox 99"/>
              <p:cNvSpPr txBox="1"/>
              <p:nvPr/>
            </p:nvSpPr>
            <p:spPr>
              <a:xfrm>
                <a:off x="995709" y="4844007"/>
                <a:ext cx="2114064" cy="1059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q</m:t>
                          </m:r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hr-HR" sz="1400" b="0" i="0" smtClean="0">
                                  <a:solidFill>
                                    <a:srgbClr val="FF0000"/>
                                  </a:solidFill>
                                  <a:latin typeface="Century Gothic" panose="020B0502020202020204" pitchFamily="34" charset="0"/>
                                </a:rPr>
                                <m:t>l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hr-HR" sz="1400" b="0" i="0" smtClean="0">
                                  <a:solidFill>
                                    <a:srgbClr val="FF0000"/>
                                  </a:solidFill>
                                  <a:latin typeface="Century Gothic" panose="020B0502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hr-HR" sz="1400" dirty="0" smtClean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10</m:t>
                          </m:r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hr-HR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hr-HR" sz="1400" b="0" i="0" smtClean="0">
                                  <a:solidFill>
                                    <a:srgbClr val="FF0000"/>
                                  </a:solidFill>
                                  <a:latin typeface="Century Gothic" panose="020B0502020202020204" pitchFamily="34" charset="0"/>
                                </a:rPr>
                                <m:t>3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hr-HR" sz="1400" b="0" i="0" smtClean="0">
                                  <a:solidFill>
                                    <a:srgbClr val="FF0000"/>
                                  </a:solidFill>
                                  <a:latin typeface="Century Gothic" panose="020B0502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hr-HR" sz="1400" b="0" i="0" smtClean="0">
                              <a:solidFill>
                                <a:srgbClr val="FF0000"/>
                              </a:solidFill>
                              <a:latin typeface="Century Gothic" panose="020B0502020202020204" pitchFamily="34" charset="0"/>
                            </a:rPr>
                            <m:t>9</m:t>
                          </m:r>
                        </m:den>
                      </m:f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=9 </m:t>
                      </m:r>
                      <m:r>
                        <m:rPr>
                          <m:nor/>
                        </m:rPr>
                        <a:rPr lang="hr-HR" sz="1400" b="0" i="0" smtClean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m:t>kNm</m:t>
                      </m:r>
                    </m:oMath>
                  </m:oMathPara>
                </a14:m>
                <a:endParaRPr lang="hr-HR" sz="1400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709" y="4844007"/>
                <a:ext cx="2114064" cy="10591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Picture 3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83" t="30582" r="34689" b="24132"/>
          <a:stretch/>
        </p:blipFill>
        <p:spPr bwMode="auto">
          <a:xfrm>
            <a:off x="4448721" y="1935216"/>
            <a:ext cx="4063423" cy="40356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H="1">
            <a:off x="3852388" y="5678873"/>
            <a:ext cx="917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3852388" y="4009141"/>
            <a:ext cx="9094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52388" y="4009141"/>
            <a:ext cx="0" cy="16697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34759" y="2269837"/>
            <a:ext cx="4969" cy="477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209633" y="2229646"/>
            <a:ext cx="7682" cy="1185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34759" y="2746903"/>
            <a:ext cx="206728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294246" y="2639848"/>
            <a:ext cx="1894340" cy="79745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933989" y="3476304"/>
            <a:ext cx="294485" cy="57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ISOCPEUR" panose="020B0604020202020204" pitchFamily="34" charset="0"/>
                <a:ea typeface="Adobe Kaiti Std R" panose="02020400000000000000" pitchFamily="18" charset="-128"/>
              </a:rPr>
              <a:t>2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ISOCPEUR" panose="020B0604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772578" y="2799453"/>
            <a:ext cx="294485" cy="57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ISOCPEUR" panose="020B0604020202020204" pitchFamily="34" charset="0"/>
                <a:ea typeface="Adobe Kaiti Std R" panose="02020400000000000000" pitchFamily="18" charset="-128"/>
              </a:rPr>
              <a:t>1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ISOCPEUR" panose="020B0604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553653" y="2387764"/>
            <a:ext cx="294485" cy="57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ISOCPEUR" panose="020B0604020202020204" pitchFamily="34" charset="0"/>
                <a:ea typeface="Adobe Kaiti Std R" panose="02020400000000000000" pitchFamily="18" charset="-128"/>
              </a:rPr>
              <a:t>3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ISOCPEUR" panose="020B0604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362996" y="2374570"/>
            <a:ext cx="294485" cy="57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ISOCPEUR" panose="020B0604020202020204" pitchFamily="34" charset="0"/>
                <a:ea typeface="Adobe Kaiti Std R" panose="02020400000000000000" pitchFamily="18" charset="-128"/>
              </a:rPr>
              <a:t>4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ISOCPEUR" panose="020B0604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936819" y="2374570"/>
            <a:ext cx="294485" cy="57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ISOCPEUR" panose="020B0604020202020204" pitchFamily="34" charset="0"/>
                <a:ea typeface="Adobe Kaiti Std R" panose="02020400000000000000" pitchFamily="18" charset="-128"/>
              </a:rPr>
              <a:t>5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ISOCPEUR" panose="020B0604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083477" y="2642245"/>
            <a:ext cx="294485" cy="57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ISOCPEUR" panose="020B0604020202020204" pitchFamily="34" charset="0"/>
                <a:ea typeface="Adobe Kaiti Std R" panose="02020400000000000000" pitchFamily="18" charset="-128"/>
              </a:rPr>
              <a:t>6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ISOCPEUR" panose="020B0604020202020204" pitchFamily="34" charset="0"/>
              <a:ea typeface="Adobe Kaiti Std R" panose="02020400000000000000" pitchFamily="18" charset="-12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09936" y="2889679"/>
            <a:ext cx="294485" cy="57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ISOCPEUR" panose="020B0604020202020204" pitchFamily="34" charset="0"/>
                <a:ea typeface="Adobe Kaiti Std R" panose="02020400000000000000" pitchFamily="18" charset="-128"/>
              </a:rPr>
              <a:t>7</a:t>
            </a:r>
            <a:endParaRPr lang="hr-HR" b="1" dirty="0">
              <a:solidFill>
                <a:schemeClr val="tx2">
                  <a:lumMod val="50000"/>
                  <a:lumOff val="50000"/>
                </a:schemeClr>
              </a:solidFill>
              <a:latin typeface="ISOCPEUR" panose="020B0604020202020204" pitchFamily="34" charset="0"/>
              <a:ea typeface="Adobe Kaiti Std R" panose="02020400000000000000" pitchFamily="18" charset="-128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4785154" y="2755227"/>
            <a:ext cx="2271720" cy="21060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785154" y="2755227"/>
            <a:ext cx="2791595" cy="4449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900591" y="2754698"/>
            <a:ext cx="2287994" cy="6826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328669" y="2754698"/>
            <a:ext cx="2859917" cy="6826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Freeform 97"/>
          <p:cNvSpPr/>
          <p:nvPr/>
        </p:nvSpPr>
        <p:spPr>
          <a:xfrm>
            <a:off x="4839728" y="2758712"/>
            <a:ext cx="3406550" cy="715599"/>
          </a:xfrm>
          <a:custGeom>
            <a:avLst/>
            <a:gdLst>
              <a:gd name="connsiteX0" fmla="*/ 0 w 2176462"/>
              <a:gd name="connsiteY0" fmla="*/ 0 h 457200"/>
              <a:gd name="connsiteX1" fmla="*/ 600075 w 2176462"/>
              <a:gd name="connsiteY1" fmla="*/ 104775 h 457200"/>
              <a:gd name="connsiteX2" fmla="*/ 1452562 w 2176462"/>
              <a:gd name="connsiteY2" fmla="*/ 285750 h 457200"/>
              <a:gd name="connsiteX3" fmla="*/ 1976437 w 2176462"/>
              <a:gd name="connsiteY3" fmla="*/ 400050 h 457200"/>
              <a:gd name="connsiteX4" fmla="*/ 2176462 w 2176462"/>
              <a:gd name="connsiteY4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6462" h="457200">
                <a:moveTo>
                  <a:pt x="0" y="0"/>
                </a:moveTo>
                <a:cubicBezTo>
                  <a:pt x="178990" y="28575"/>
                  <a:pt x="357981" y="57150"/>
                  <a:pt x="600075" y="104775"/>
                </a:cubicBezTo>
                <a:cubicBezTo>
                  <a:pt x="842169" y="152400"/>
                  <a:pt x="1452562" y="285750"/>
                  <a:pt x="1452562" y="285750"/>
                </a:cubicBezTo>
                <a:lnTo>
                  <a:pt x="1976437" y="400050"/>
                </a:lnTo>
                <a:cubicBezTo>
                  <a:pt x="2097087" y="428625"/>
                  <a:pt x="2142331" y="444500"/>
                  <a:pt x="2176462" y="457200"/>
                </a:cubicBezTo>
              </a:path>
            </a:pathLst>
          </a:custGeom>
          <a:noFill/>
          <a:ln w="381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3" name="TextBox 32"/>
          <p:cNvSpPr txBox="1"/>
          <p:nvPr/>
        </p:nvSpPr>
        <p:spPr>
          <a:xfrm>
            <a:off x="3746469" y="5705036"/>
            <a:ext cx="627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latin typeface="Century Gothic" panose="020B0502020202020204" pitchFamily="34" charset="0"/>
              </a:rPr>
              <a:t>30</a:t>
            </a:r>
            <a:endParaRPr lang="hr-HR" sz="1600" dirty="0">
              <a:latin typeface="Century Gothic" panose="020B0502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46468" y="3675583"/>
            <a:ext cx="627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latin typeface="Century Gothic" panose="020B0502020202020204" pitchFamily="34" charset="0"/>
              </a:rPr>
              <a:t>30</a:t>
            </a:r>
            <a:endParaRPr lang="hr-HR" sz="1600" dirty="0">
              <a:latin typeface="Century Gothic" panose="020B0502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88925" y="2566208"/>
            <a:ext cx="827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latin typeface="Century Gothic" panose="020B0502020202020204" pitchFamily="34" charset="0"/>
              </a:rPr>
              <a:t>-16,67</a:t>
            </a:r>
            <a:endParaRPr lang="hr-HR" sz="1600" dirty="0">
              <a:latin typeface="Century Gothic" panose="020B0502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299886" y="3332692"/>
            <a:ext cx="841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latin typeface="Century Gothic" panose="020B0502020202020204" pitchFamily="34" charset="0"/>
              </a:rPr>
              <a:t>-31,67</a:t>
            </a:r>
            <a:endParaRPr lang="hr-HR" sz="1600" dirty="0"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7556" y="1608495"/>
            <a:ext cx="3093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Eras Medium ITC" panose="020B0602030504020804" pitchFamily="34" charset="0"/>
              </a:rPr>
              <a:t>T – dijagram</a:t>
            </a:r>
            <a:endParaRPr lang="hr-HR" dirty="0">
              <a:solidFill>
                <a:schemeClr val="tx2">
                  <a:lumMod val="50000"/>
                  <a:lumOff val="50000"/>
                </a:schemeClr>
              </a:solidFill>
              <a:latin typeface="Eras Medium ITC" panose="020B0602030504020804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4794846" y="2709894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5" name="Oval 44"/>
          <p:cNvSpPr/>
          <p:nvPr/>
        </p:nvSpPr>
        <p:spPr>
          <a:xfrm>
            <a:off x="5316093" y="2708803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6" name="Oval 45"/>
          <p:cNvSpPr/>
          <p:nvPr/>
        </p:nvSpPr>
        <p:spPr>
          <a:xfrm>
            <a:off x="5887379" y="2709381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7" name="Oval 46"/>
          <p:cNvSpPr/>
          <p:nvPr/>
        </p:nvSpPr>
        <p:spPr>
          <a:xfrm>
            <a:off x="6529471" y="2720299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8" name="Oval 47"/>
          <p:cNvSpPr/>
          <p:nvPr/>
        </p:nvSpPr>
        <p:spPr>
          <a:xfrm>
            <a:off x="7035615" y="2927823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9" name="Oval 48"/>
          <p:cNvSpPr/>
          <p:nvPr/>
        </p:nvSpPr>
        <p:spPr>
          <a:xfrm>
            <a:off x="7589325" y="3150848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Oval 50"/>
          <p:cNvSpPr/>
          <p:nvPr/>
        </p:nvSpPr>
        <p:spPr>
          <a:xfrm>
            <a:off x="8182753" y="3406996"/>
            <a:ext cx="76200" cy="76200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Rectangle 2"/>
          <p:cNvSpPr/>
          <p:nvPr/>
        </p:nvSpPr>
        <p:spPr>
          <a:xfrm>
            <a:off x="581849" y="1028902"/>
            <a:ext cx="80049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ispod trokutastog opterećenja u dijagramu poprečnih sila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58" grpId="0"/>
      <p:bldP spid="60" grpId="0"/>
      <p:bldP spid="62" grpId="0"/>
      <p:bldP spid="64" grpId="0"/>
      <p:bldP spid="66" grpId="0"/>
      <p:bldP spid="68" grpId="0"/>
      <p:bldP spid="70" grpId="0"/>
      <p:bldP spid="98" grpId="0" animBg="1"/>
      <p:bldP spid="33" grpId="0"/>
      <p:bldP spid="34" grpId="0"/>
      <p:bldP spid="35" grpId="0"/>
      <p:bldP spid="36" grpId="0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</p:bld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258</TotalTime>
  <Words>105</Words>
  <Application>Microsoft Office PowerPoint</Application>
  <PresentationFormat>On-screen Show (4:3)</PresentationFormat>
  <Paragraphs>65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Adobe Kaiti Std R</vt:lpstr>
      <vt:lpstr>Arial</vt:lpstr>
      <vt:lpstr>Calibri Light</vt:lpstr>
      <vt:lpstr>Cambria Math</vt:lpstr>
      <vt:lpstr>Century Gothic</vt:lpstr>
      <vt:lpstr>Eras Medium ITC</vt:lpstr>
      <vt:lpstr>ISOCPEUR</vt:lpstr>
      <vt:lpstr>Metropolitan</vt:lpstr>
      <vt:lpstr>Konstrukcija  parabole</vt:lpstr>
      <vt:lpstr>Parabola 2. stupnja</vt:lpstr>
      <vt:lpstr>Parabola 3. stupnja </vt:lpstr>
      <vt:lpstr>Parabola 2. stupnja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Kontrukcija parabole</dc:title>
  <dc:creator>Kristina</dc:creator>
  <cp:lastModifiedBy>kstrukar</cp:lastModifiedBy>
  <cp:revision>20</cp:revision>
  <dcterms:created xsi:type="dcterms:W3CDTF">2018-01-16T08:50:12Z</dcterms:created>
  <dcterms:modified xsi:type="dcterms:W3CDTF">2020-03-18T08:32:21Z</dcterms:modified>
</cp:coreProperties>
</file>