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44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668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4217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6817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021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455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310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683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067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695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870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3162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A7D73761-7933-4533-9700-9F41F2D21EF7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568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691372" cy="3352800"/>
          </a:xfrm>
        </p:spPr>
        <p:txBody>
          <a:bodyPr/>
          <a:lstStyle/>
          <a:p>
            <a:r>
              <a:rPr lang="hr-HR" sz="7200" dirty="0" smtClean="0">
                <a:latin typeface="Eras Medium ITC" panose="020B0602030504020804" pitchFamily="34" charset="0"/>
              </a:rPr>
              <a:t>Konstrukcija </a:t>
            </a:r>
            <a:br>
              <a:rPr lang="hr-HR" sz="7200" dirty="0" smtClean="0">
                <a:latin typeface="Eras Medium ITC" panose="020B0602030504020804" pitchFamily="34" charset="0"/>
              </a:rPr>
            </a:br>
            <a:r>
              <a:rPr lang="hr-HR" sz="7200" dirty="0" smtClean="0">
                <a:latin typeface="Eras Medium ITC" panose="020B0602030504020804" pitchFamily="34" charset="0"/>
              </a:rPr>
              <a:t>parabole</a:t>
            </a:r>
            <a:endParaRPr lang="hr-HR" sz="7200" dirty="0">
              <a:latin typeface="Eras Medium ITC" panose="020B06020305040208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Preddiplomski studij arhitekture</a:t>
            </a:r>
          </a:p>
          <a:p>
            <a:r>
              <a:rPr lang="hr-HR" dirty="0"/>
              <a:t>Kolegij: </a:t>
            </a:r>
            <a:r>
              <a:rPr lang="hr-HR" i="1" dirty="0"/>
              <a:t>Statika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098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90" y="405404"/>
            <a:ext cx="8079581" cy="1006537"/>
          </a:xfrm>
        </p:spPr>
        <p:txBody>
          <a:bodyPr/>
          <a:lstStyle/>
          <a:p>
            <a:r>
              <a:rPr lang="hr-HR" dirty="0" smtClean="0">
                <a:latin typeface="Eras Medium ITC" panose="020B0602030504020804" pitchFamily="34" charset="0"/>
              </a:rPr>
              <a:t>Parabola 2. stupnja</a:t>
            </a:r>
            <a:endParaRPr lang="hr-HR" dirty="0">
              <a:latin typeface="Eras Medium ITC" panose="020B06020305040208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970" t="34306" r="13089" b="46599"/>
          <a:stretch/>
        </p:blipFill>
        <p:spPr>
          <a:xfrm>
            <a:off x="898268" y="1411941"/>
            <a:ext cx="6669741" cy="98163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273735" y="2393577"/>
            <a:ext cx="0" cy="40206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18006" y="2393576"/>
            <a:ext cx="0" cy="40206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50970" y="2393576"/>
            <a:ext cx="0" cy="40206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74970" y="2393575"/>
            <a:ext cx="0" cy="40206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73735" y="2971801"/>
            <a:ext cx="54012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674970" y="2971801"/>
            <a:ext cx="0" cy="67235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5150970" y="3644154"/>
            <a:ext cx="152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618006" y="3644154"/>
            <a:ext cx="1532964" cy="7597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273735" y="2971801"/>
            <a:ext cx="2344271" cy="143210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445868" y="4305301"/>
            <a:ext cx="2" cy="6331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282700" y="3583362"/>
            <a:ext cx="2344271" cy="1432109"/>
          </a:xfrm>
          <a:prstGeom prst="line">
            <a:avLst/>
          </a:prstGeom>
          <a:ln w="952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273734" y="2971801"/>
            <a:ext cx="1432296" cy="23849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024062" y="4403910"/>
            <a:ext cx="1593943" cy="7280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445868" y="3687855"/>
            <a:ext cx="1" cy="6174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42"/>
          <p:cNvSpPr/>
          <p:nvPr/>
        </p:nvSpPr>
        <p:spPr>
          <a:xfrm>
            <a:off x="1275080" y="2964181"/>
            <a:ext cx="2346960" cy="1563590"/>
          </a:xfrm>
          <a:custGeom>
            <a:avLst/>
            <a:gdLst>
              <a:gd name="connsiteX0" fmla="*/ 0 w 2346960"/>
              <a:gd name="connsiteY0" fmla="*/ 0 h 1563590"/>
              <a:gd name="connsiteX1" fmla="*/ 365760 w 2346960"/>
              <a:gd name="connsiteY1" fmla="*/ 579120 h 1563590"/>
              <a:gd name="connsiteX2" fmla="*/ 1013460 w 2346960"/>
              <a:gd name="connsiteY2" fmla="*/ 1226820 h 1563590"/>
              <a:gd name="connsiteX3" fmla="*/ 1653540 w 2346960"/>
              <a:gd name="connsiteY3" fmla="*/ 1554480 h 1563590"/>
              <a:gd name="connsiteX4" fmla="*/ 2346960 w 2346960"/>
              <a:gd name="connsiteY4" fmla="*/ 1440180 h 1563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6960" h="1563590">
                <a:moveTo>
                  <a:pt x="0" y="0"/>
                </a:moveTo>
                <a:cubicBezTo>
                  <a:pt x="98425" y="187325"/>
                  <a:pt x="196850" y="374650"/>
                  <a:pt x="365760" y="579120"/>
                </a:cubicBezTo>
                <a:cubicBezTo>
                  <a:pt x="534670" y="783590"/>
                  <a:pt x="798830" y="1064260"/>
                  <a:pt x="1013460" y="1226820"/>
                </a:cubicBezTo>
                <a:cubicBezTo>
                  <a:pt x="1228090" y="1389380"/>
                  <a:pt x="1431290" y="1518920"/>
                  <a:pt x="1653540" y="1554480"/>
                </a:cubicBezTo>
                <a:cubicBezTo>
                  <a:pt x="1875790" y="1590040"/>
                  <a:pt x="2111375" y="1515110"/>
                  <a:pt x="2346960" y="144018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44" name="Right Brace 43"/>
          <p:cNvSpPr/>
          <p:nvPr/>
        </p:nvSpPr>
        <p:spPr>
          <a:xfrm>
            <a:off x="2454835" y="3687855"/>
            <a:ext cx="142315" cy="61744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45" name="Right Brace 44"/>
          <p:cNvSpPr/>
          <p:nvPr/>
        </p:nvSpPr>
        <p:spPr>
          <a:xfrm>
            <a:off x="2445867" y="4312921"/>
            <a:ext cx="142315" cy="61744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618068" y="3816648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f</a:t>
            </a:r>
            <a:endParaRPr lang="hr-HR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18068" y="4441714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f</a:t>
            </a:r>
            <a:endParaRPr lang="hr-HR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977945" y="2200479"/>
                <a:ext cx="2114064" cy="956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hr-HR" sz="1400" dirty="0" smtClean="0">
                  <a:solidFill>
                    <a:srgbClr val="FF0000"/>
                  </a:solidFill>
                  <a:latin typeface="Eras Medium ITC" panose="020B06020305040208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hr-HR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=22,5 </m:t>
                      </m:r>
                      <m:r>
                        <m:rPr>
                          <m:sty m:val="p"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kNm</m:t>
                      </m:r>
                    </m:oMath>
                  </m:oMathPara>
                </a14:m>
                <a:endParaRPr lang="hr-HR" sz="1400" dirty="0">
                  <a:solidFill>
                    <a:srgbClr val="FF0000"/>
                  </a:solidFill>
                  <a:latin typeface="Eras Medium ITC" panose="020B0602030504020804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945" y="2200479"/>
                <a:ext cx="2114064" cy="9568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 rot="16200000">
            <a:off x="4806960" y="3187094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latin typeface="Eras Medium ITC" panose="020B0602030504020804" pitchFamily="34" charset="0"/>
              </a:rPr>
              <a:t>25</a:t>
            </a:r>
            <a:endParaRPr lang="hr-HR" sz="1400" dirty="0">
              <a:latin typeface="Eras Medium ITC" panose="020B06020305040208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rot="16200000">
            <a:off x="3264711" y="3485910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latin typeface="Eras Medium ITC" panose="020B0602030504020804" pitchFamily="34" charset="0"/>
              </a:rPr>
              <a:t>51</a:t>
            </a:r>
            <a:endParaRPr lang="hr-HR" sz="1400" dirty="0">
              <a:latin typeface="Eras Medium ITC" panose="020B06020305040208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98268" y="2803370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latin typeface="Eras Medium ITC" panose="020B0602030504020804" pitchFamily="34" charset="0"/>
              </a:rPr>
              <a:t>0</a:t>
            </a:r>
            <a:endParaRPr lang="hr-HR" sz="1400" dirty="0">
              <a:latin typeface="Eras Medium ITC" panose="020B06020305040208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33478" y="2803370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latin typeface="Eras Medium ITC" panose="020B0602030504020804" pitchFamily="34" charset="0"/>
              </a:rPr>
              <a:t>0</a:t>
            </a:r>
            <a:endParaRPr lang="hr-HR" sz="1400" dirty="0">
              <a:latin typeface="Eras Medium ITC" panose="020B0602030504020804" pitchFamily="34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220087" y="2924036"/>
            <a:ext cx="97432" cy="974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3568391" y="4356223"/>
            <a:ext cx="97432" cy="974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686844" y="3991550"/>
            <a:ext cx="37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t</a:t>
            </a:r>
            <a:r>
              <a:rPr lang="hr-HR" sz="11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1</a:t>
            </a:r>
            <a:endParaRPr lang="hr-HR" sz="1100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78228" y="4628011"/>
            <a:ext cx="37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t</a:t>
            </a:r>
            <a:r>
              <a:rPr lang="hr-HR" sz="11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2</a:t>
            </a:r>
            <a:endParaRPr lang="hr-HR" sz="1100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 rot="17805932">
            <a:off x="1561290" y="3031443"/>
            <a:ext cx="39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=</a:t>
            </a:r>
            <a:endParaRPr lang="hr-HR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rot="17805932">
            <a:off x="1514517" y="3631981"/>
            <a:ext cx="39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=</a:t>
            </a:r>
            <a:endParaRPr lang="hr-HR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2402085" y="4893525"/>
            <a:ext cx="97432" cy="974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2402085" y="4251697"/>
            <a:ext cx="97432" cy="974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402085" y="3645353"/>
            <a:ext cx="97432" cy="974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16200000">
            <a:off x="6353010" y="3180928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latin typeface="Eras Medium ITC" panose="020B0602030504020804" pitchFamily="34" charset="0"/>
              </a:rPr>
              <a:t>25</a:t>
            </a:r>
            <a:endParaRPr lang="hr-HR" sz="1400" dirty="0">
              <a:latin typeface="Eras Medium ITC" panose="020B06020305040208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43158" y="2652136"/>
            <a:ext cx="18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1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624536" y="4325858"/>
            <a:ext cx="18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2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309907" y="3345389"/>
            <a:ext cx="18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3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176417" y="4183272"/>
            <a:ext cx="18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4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04876" y="4959594"/>
            <a:ext cx="18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5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974352" y="3334816"/>
            <a:ext cx="41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+</a:t>
            </a:r>
          </a:p>
        </p:txBody>
      </p:sp>
      <p:sp>
        <p:nvSpPr>
          <p:cNvPr id="74" name="Oval 73"/>
          <p:cNvSpPr/>
          <p:nvPr/>
        </p:nvSpPr>
        <p:spPr>
          <a:xfrm>
            <a:off x="3948935" y="3356034"/>
            <a:ext cx="331821" cy="331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5150970" y="2971801"/>
            <a:ext cx="0" cy="67235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43" idx="4"/>
          </p:cNvCxnSpPr>
          <p:nvPr/>
        </p:nvCxnSpPr>
        <p:spPr>
          <a:xfrm>
            <a:off x="3618005" y="2979422"/>
            <a:ext cx="4035" cy="142493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301118" y="3654700"/>
            <a:ext cx="37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t</a:t>
            </a:r>
            <a:r>
              <a:rPr lang="hr-HR" sz="1100" dirty="0">
                <a:solidFill>
                  <a:srgbClr val="FF0000"/>
                </a:solidFill>
                <a:latin typeface="Eras Medium ITC" panose="020B06020305040208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3348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/>
      <p:bldP spid="47" grpId="0"/>
      <p:bldP spid="48" grpId="0"/>
      <p:bldP spid="50" grpId="0"/>
      <p:bldP spid="51" grpId="0"/>
      <p:bldP spid="52" grpId="0"/>
      <p:bldP spid="53" grpId="0"/>
      <p:bldP spid="55" grpId="0" animBg="1"/>
      <p:bldP spid="57" grpId="0" animBg="1"/>
      <p:bldP spid="58" grpId="0"/>
      <p:bldP spid="59" grpId="0"/>
      <p:bldP spid="60" grpId="0"/>
      <p:bldP spid="61" grpId="0"/>
      <p:bldP spid="62" grpId="0" animBg="1"/>
      <p:bldP spid="65" grpId="0" animBg="1"/>
      <p:bldP spid="66" grpId="0" animBg="1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" y="372533"/>
            <a:ext cx="8079581" cy="935567"/>
          </a:xfrm>
        </p:spPr>
        <p:txBody>
          <a:bodyPr/>
          <a:lstStyle/>
          <a:p>
            <a:r>
              <a:rPr lang="hr-HR" dirty="0" smtClean="0">
                <a:latin typeface="Eras Medium ITC" panose="020B0602030504020804" pitchFamily="34" charset="0"/>
              </a:rPr>
              <a:t>Parabola 3. stupnja </a:t>
            </a:r>
            <a:endParaRPr lang="hr-HR" dirty="0">
              <a:latin typeface="Eras Medium ITC" panose="020B0602030504020804" pitchFamily="34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8306" t="23741" r="27117" b="15169"/>
          <a:stretch/>
        </p:blipFill>
        <p:spPr bwMode="auto">
          <a:xfrm>
            <a:off x="228999" y="1798757"/>
            <a:ext cx="3483251" cy="26833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1012968" y="4825256"/>
                <a:ext cx="2114064" cy="956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hr-HR" sz="1400" dirty="0" smtClean="0">
                  <a:solidFill>
                    <a:srgbClr val="FF0000"/>
                  </a:solidFill>
                  <a:latin typeface="Eras Medium ITC" panose="020B06020305040208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hr-HR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 </m:t>
                      </m:r>
                      <m:r>
                        <m:rPr>
                          <m:sty m:val="p"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kNm</m:t>
                      </m:r>
                    </m:oMath>
                  </m:oMathPara>
                </a14:m>
                <a:endParaRPr lang="hr-HR" sz="1400" dirty="0">
                  <a:solidFill>
                    <a:srgbClr val="FF0000"/>
                  </a:solidFill>
                  <a:latin typeface="Eras Medium ITC" panose="020B0602030504020804" pitchFamily="34" charset="0"/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968" y="4825256"/>
                <a:ext cx="2114064" cy="9568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83" t="30582" r="34689" b="24132"/>
          <a:stretch/>
        </p:blipFill>
        <p:spPr bwMode="auto">
          <a:xfrm>
            <a:off x="4416426" y="2515922"/>
            <a:ext cx="4170361" cy="41418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790319" y="4586859"/>
            <a:ext cx="9395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790319" y="4586859"/>
            <a:ext cx="939529" cy="17749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5724129" y="2894383"/>
            <a:ext cx="5720" cy="16924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34449" y="2220239"/>
            <a:ext cx="3074" cy="62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334449" y="2843398"/>
            <a:ext cx="6159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37523" y="6361841"/>
            <a:ext cx="6159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950416" y="2843398"/>
            <a:ext cx="3073" cy="35184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819080" y="2872158"/>
            <a:ext cx="4795" cy="1042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819080" y="2220239"/>
            <a:ext cx="3518443" cy="169419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154321" y="2746511"/>
            <a:ext cx="3480" cy="14844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Brace 33"/>
          <p:cNvSpPr/>
          <p:nvPr/>
        </p:nvSpPr>
        <p:spPr>
          <a:xfrm flipH="1">
            <a:off x="6886222" y="2773902"/>
            <a:ext cx="308810" cy="147212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95565" y="3250626"/>
            <a:ext cx="256675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f</a:t>
            </a:r>
            <a:endParaRPr lang="hr-HR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49225" y="3513687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1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24820" y="1920215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2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09009" y="2381719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3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85886" y="4093478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7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02781" y="4181137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5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4837875" y="3928882"/>
            <a:ext cx="2878776" cy="3789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6798853" y="2220238"/>
            <a:ext cx="1536938" cy="25813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7736296" y="3185479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6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6152512" y="3004817"/>
            <a:ext cx="1932697" cy="13756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7006967" y="4277341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4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760127" y="3830206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8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cxnSp>
        <p:nvCxnSpPr>
          <p:cNvPr id="117" name="Straight Connector 116"/>
          <p:cNvCxnSpPr/>
          <p:nvPr/>
        </p:nvCxnSpPr>
        <p:spPr>
          <a:xfrm flipV="1">
            <a:off x="5496308" y="3807125"/>
            <a:ext cx="1695542" cy="3471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Freeform 119"/>
          <p:cNvSpPr/>
          <p:nvPr/>
        </p:nvSpPr>
        <p:spPr>
          <a:xfrm>
            <a:off x="4819080" y="2193216"/>
            <a:ext cx="3515369" cy="1824053"/>
          </a:xfrm>
          <a:custGeom>
            <a:avLst/>
            <a:gdLst>
              <a:gd name="connsiteX0" fmla="*/ 0 w 2319338"/>
              <a:gd name="connsiteY0" fmla="*/ 1143000 h 1206142"/>
              <a:gd name="connsiteX1" fmla="*/ 357188 w 2319338"/>
              <a:gd name="connsiteY1" fmla="*/ 1195388 h 1206142"/>
              <a:gd name="connsiteX2" fmla="*/ 985838 w 2319338"/>
              <a:gd name="connsiteY2" fmla="*/ 1176338 h 1206142"/>
              <a:gd name="connsiteX3" fmla="*/ 1638300 w 2319338"/>
              <a:gd name="connsiteY3" fmla="*/ 904875 h 1206142"/>
              <a:gd name="connsiteX4" fmla="*/ 2109788 w 2319338"/>
              <a:gd name="connsiteY4" fmla="*/ 376238 h 1206142"/>
              <a:gd name="connsiteX5" fmla="*/ 2319338 w 2319338"/>
              <a:gd name="connsiteY5" fmla="*/ 0 h 120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19338" h="1206142">
                <a:moveTo>
                  <a:pt x="0" y="1143000"/>
                </a:moveTo>
                <a:cubicBezTo>
                  <a:pt x="96441" y="1166416"/>
                  <a:pt x="192882" y="1189832"/>
                  <a:pt x="357188" y="1195388"/>
                </a:cubicBezTo>
                <a:cubicBezTo>
                  <a:pt x="521494" y="1200944"/>
                  <a:pt x="772319" y="1224757"/>
                  <a:pt x="985838" y="1176338"/>
                </a:cubicBezTo>
                <a:cubicBezTo>
                  <a:pt x="1199357" y="1127919"/>
                  <a:pt x="1450975" y="1038225"/>
                  <a:pt x="1638300" y="904875"/>
                </a:cubicBezTo>
                <a:cubicBezTo>
                  <a:pt x="1825625" y="771525"/>
                  <a:pt x="1996282" y="527050"/>
                  <a:pt x="2109788" y="376238"/>
                </a:cubicBezTo>
                <a:cubicBezTo>
                  <a:pt x="2223294" y="225426"/>
                  <a:pt x="2271713" y="53181"/>
                  <a:pt x="2319338" y="0"/>
                </a:cubicBezTo>
              </a:path>
            </a:pathLst>
          </a:custGeom>
          <a:noFill/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40704" y="4445017"/>
            <a:ext cx="584036" cy="343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45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740704" y="2515921"/>
            <a:ext cx="584036" cy="343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45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345137" y="3723806"/>
            <a:ext cx="44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45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375835" y="2006127"/>
            <a:ext cx="584036" cy="343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20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732380" y="6361841"/>
            <a:ext cx="584036" cy="343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20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711132" y="2474065"/>
            <a:ext cx="481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20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626125" y="2080218"/>
            <a:ext cx="2881251" cy="343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M – dijagram</a:t>
            </a:r>
            <a:endParaRPr lang="hr-HR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4784600" y="3876339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6" name="Oval 75"/>
          <p:cNvSpPr/>
          <p:nvPr/>
        </p:nvSpPr>
        <p:spPr>
          <a:xfrm>
            <a:off x="5832538" y="4043761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7" name="Oval 76"/>
          <p:cNvSpPr/>
          <p:nvPr/>
        </p:nvSpPr>
        <p:spPr>
          <a:xfrm>
            <a:off x="6726034" y="3857612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8" name="Oval 77"/>
          <p:cNvSpPr/>
          <p:nvPr/>
        </p:nvSpPr>
        <p:spPr>
          <a:xfrm>
            <a:off x="7099812" y="4199198"/>
            <a:ext cx="76200" cy="74694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9" name="Oval 78"/>
          <p:cNvSpPr/>
          <p:nvPr/>
        </p:nvSpPr>
        <p:spPr>
          <a:xfrm>
            <a:off x="7665693" y="3251962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0" name="Oval 79"/>
          <p:cNvSpPr/>
          <p:nvPr/>
        </p:nvSpPr>
        <p:spPr>
          <a:xfrm>
            <a:off x="7136681" y="2730973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1" name="Oval 80"/>
          <p:cNvSpPr/>
          <p:nvPr/>
        </p:nvSpPr>
        <p:spPr>
          <a:xfrm>
            <a:off x="8297020" y="2176549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2" name="Oval 81"/>
          <p:cNvSpPr/>
          <p:nvPr/>
        </p:nvSpPr>
        <p:spPr>
          <a:xfrm>
            <a:off x="6423303" y="4129291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90" name="Straight Connector 89"/>
          <p:cNvCxnSpPr/>
          <p:nvPr/>
        </p:nvCxnSpPr>
        <p:spPr>
          <a:xfrm>
            <a:off x="4784600" y="2894383"/>
            <a:ext cx="9395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582464" y="6352439"/>
            <a:ext cx="58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0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427174" y="4269805"/>
            <a:ext cx="37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t</a:t>
            </a:r>
            <a:r>
              <a:rPr lang="hr-HR" sz="11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1</a:t>
            </a:r>
            <a:endParaRPr lang="hr-HR" sz="1100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884327" y="4630122"/>
            <a:ext cx="37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t</a:t>
            </a:r>
            <a:r>
              <a:rPr lang="hr-HR" sz="11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2</a:t>
            </a:r>
            <a:endParaRPr lang="hr-HR" sz="1100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71105" y="4780360"/>
            <a:ext cx="41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+</a:t>
            </a:r>
          </a:p>
        </p:txBody>
      </p:sp>
      <p:sp>
        <p:nvSpPr>
          <p:cNvPr id="98" name="Oval 97"/>
          <p:cNvSpPr/>
          <p:nvPr/>
        </p:nvSpPr>
        <p:spPr>
          <a:xfrm>
            <a:off x="4945688" y="4801578"/>
            <a:ext cx="331821" cy="331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205807" y="3380427"/>
            <a:ext cx="41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+</a:t>
            </a:r>
          </a:p>
        </p:txBody>
      </p:sp>
      <p:sp>
        <p:nvSpPr>
          <p:cNvPr id="101" name="Oval 100"/>
          <p:cNvSpPr/>
          <p:nvPr/>
        </p:nvSpPr>
        <p:spPr>
          <a:xfrm>
            <a:off x="6180390" y="3401645"/>
            <a:ext cx="331821" cy="331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525457" y="4399196"/>
            <a:ext cx="434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-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8474484" y="4417952"/>
            <a:ext cx="331821" cy="331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23823" t="47384" r="30588" b="34568"/>
          <a:stretch/>
        </p:blipFill>
        <p:spPr>
          <a:xfrm>
            <a:off x="4728491" y="1385230"/>
            <a:ext cx="3696545" cy="605914"/>
          </a:xfrm>
          <a:prstGeom prst="rect">
            <a:avLst/>
          </a:prstGeom>
        </p:spPr>
      </p:pic>
      <p:sp>
        <p:nvSpPr>
          <p:cNvPr id="8" name="Right Brace 7"/>
          <p:cNvSpPr/>
          <p:nvPr/>
        </p:nvSpPr>
        <p:spPr>
          <a:xfrm rot="16200000">
            <a:off x="7650975" y="712386"/>
            <a:ext cx="236583" cy="1186505"/>
          </a:xfrm>
          <a:prstGeom prst="rightBrace">
            <a:avLst>
              <a:gd name="adj1" fmla="val 511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0" name="Right Brace 59"/>
          <p:cNvSpPr/>
          <p:nvPr/>
        </p:nvSpPr>
        <p:spPr>
          <a:xfrm rot="16200000">
            <a:off x="5819820" y="94705"/>
            <a:ext cx="285599" cy="24267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7178903" y="1610692"/>
            <a:ext cx="6690" cy="1131439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195032" y="1504550"/>
            <a:ext cx="1113848" cy="415666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195032" y="1610693"/>
            <a:ext cx="1113848" cy="292774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688656" y="1776034"/>
            <a:ext cx="3683" cy="1476213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6452410" y="1710014"/>
            <a:ext cx="11159" cy="2431957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6461403" y="1621813"/>
            <a:ext cx="730447" cy="301184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52410" y="1710014"/>
            <a:ext cx="729838" cy="210201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752537" y="1815114"/>
            <a:ext cx="12708" cy="2086923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76" idx="0"/>
          </p:cNvCxnSpPr>
          <p:nvPr/>
        </p:nvCxnSpPr>
        <p:spPr>
          <a:xfrm flipH="1" flipV="1">
            <a:off x="5851799" y="1799086"/>
            <a:ext cx="18839" cy="2244675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ight Brace 54"/>
          <p:cNvSpPr/>
          <p:nvPr/>
        </p:nvSpPr>
        <p:spPr>
          <a:xfrm rot="16200000">
            <a:off x="5230817" y="1157234"/>
            <a:ext cx="137160" cy="10891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7" name="Left Brace 56"/>
          <p:cNvSpPr/>
          <p:nvPr/>
        </p:nvSpPr>
        <p:spPr>
          <a:xfrm rot="5400000">
            <a:off x="5528906" y="670686"/>
            <a:ext cx="154064" cy="17109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8" name="TextBox 57"/>
          <p:cNvSpPr txBox="1"/>
          <p:nvPr/>
        </p:nvSpPr>
        <p:spPr>
          <a:xfrm>
            <a:off x="7507376" y="85733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1/3</a:t>
            </a:r>
            <a:endParaRPr lang="hr-HR" dirty="0"/>
          </a:p>
        </p:txBody>
      </p:sp>
      <p:sp>
        <p:nvSpPr>
          <p:cNvPr id="91" name="TextBox 90"/>
          <p:cNvSpPr txBox="1"/>
          <p:nvPr/>
        </p:nvSpPr>
        <p:spPr>
          <a:xfrm>
            <a:off x="5711588" y="83969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2/3</a:t>
            </a:r>
            <a:endParaRPr lang="hr-HR" dirty="0"/>
          </a:p>
        </p:txBody>
      </p:sp>
      <p:sp>
        <p:nvSpPr>
          <p:cNvPr id="92" name="TextBox 91"/>
          <p:cNvSpPr txBox="1"/>
          <p:nvPr/>
        </p:nvSpPr>
        <p:spPr>
          <a:xfrm>
            <a:off x="5576885" y="1290567"/>
            <a:ext cx="5020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2/3</a:t>
            </a:r>
            <a:endParaRPr lang="hr-HR" sz="1200" dirty="0"/>
          </a:p>
        </p:txBody>
      </p:sp>
      <p:sp>
        <p:nvSpPr>
          <p:cNvPr id="94" name="TextBox 93"/>
          <p:cNvSpPr txBox="1"/>
          <p:nvPr/>
        </p:nvSpPr>
        <p:spPr>
          <a:xfrm>
            <a:off x="5229548" y="1473931"/>
            <a:ext cx="5020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2/3</a:t>
            </a: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59266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34" grpId="0" animBg="1"/>
      <p:bldP spid="36" grpId="0"/>
      <p:bldP spid="41" grpId="0"/>
      <p:bldP spid="43" grpId="0"/>
      <p:bldP spid="45" grpId="0"/>
      <p:bldP spid="47" grpId="0"/>
      <p:bldP spid="49" grpId="0"/>
      <p:bldP spid="105" grpId="0"/>
      <p:bldP spid="113" grpId="0"/>
      <p:bldP spid="115" grpId="0"/>
      <p:bldP spid="120" grpId="0" animBg="1"/>
      <p:bldP spid="56" grpId="0"/>
      <p:bldP spid="67" grpId="0"/>
      <p:bldP spid="68" grpId="0"/>
      <p:bldP spid="69" grpId="0"/>
      <p:bldP spid="70" grpId="0"/>
      <p:bldP spid="71" grpId="0"/>
      <p:bldP spid="59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93" grpId="0"/>
      <p:bldP spid="95" grpId="0"/>
      <p:bldP spid="96" grpId="0"/>
      <p:bldP spid="97" grpId="0"/>
      <p:bldP spid="98" grpId="0" animBg="1"/>
      <p:bldP spid="99" grpId="0"/>
      <p:bldP spid="101" grpId="0" animBg="1"/>
      <p:bldP spid="102" grpId="0"/>
      <p:bldP spid="1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" y="372533"/>
            <a:ext cx="8079581" cy="935567"/>
          </a:xfrm>
        </p:spPr>
        <p:txBody>
          <a:bodyPr/>
          <a:lstStyle/>
          <a:p>
            <a:r>
              <a:rPr lang="hr-HR" dirty="0" smtClean="0"/>
              <a:t>Parabola 2. stupnja 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8306" t="23741" r="27117" b="15169"/>
          <a:stretch/>
        </p:blipFill>
        <p:spPr bwMode="auto">
          <a:xfrm>
            <a:off x="122898" y="1748092"/>
            <a:ext cx="3452052" cy="26593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941887" y="4722073"/>
                <a:ext cx="2114064" cy="956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hr-HR" sz="1400" dirty="0" smtClean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r-HR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hr-HR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 </m:t>
                      </m:r>
                      <m:r>
                        <m:rPr>
                          <m:sty m:val="p"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kNm</m:t>
                      </m:r>
                    </m:oMath>
                  </m:oMathPara>
                </a14:m>
                <a:endParaRPr lang="hr-HR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87" y="4722073"/>
                <a:ext cx="2114064" cy="9568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83" t="30582" r="34689" b="24132"/>
          <a:stretch/>
        </p:blipFill>
        <p:spPr bwMode="auto">
          <a:xfrm>
            <a:off x="4448721" y="1935216"/>
            <a:ext cx="4063423" cy="40356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H="1">
            <a:off x="3852388" y="5678873"/>
            <a:ext cx="917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3852388" y="4009141"/>
            <a:ext cx="909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52388" y="4009141"/>
            <a:ext cx="0" cy="16697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34759" y="2269837"/>
            <a:ext cx="4969" cy="477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209633" y="2229646"/>
            <a:ext cx="7682" cy="1185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34759" y="2746903"/>
            <a:ext cx="206728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294246" y="2639848"/>
            <a:ext cx="1894340" cy="7974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933989" y="3476304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2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72578" y="2799453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1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53653" y="2387764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3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62996" y="2374570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4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936819" y="2374570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5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083477" y="2642245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6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09936" y="2889679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7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4785154" y="2755227"/>
            <a:ext cx="2271720" cy="2106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785154" y="2755227"/>
            <a:ext cx="2791595" cy="4449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900591" y="2754698"/>
            <a:ext cx="2287994" cy="6826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328669" y="2754698"/>
            <a:ext cx="2859917" cy="6826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reeform 97"/>
          <p:cNvSpPr/>
          <p:nvPr/>
        </p:nvSpPr>
        <p:spPr>
          <a:xfrm>
            <a:off x="4839728" y="2758712"/>
            <a:ext cx="3406550" cy="715599"/>
          </a:xfrm>
          <a:custGeom>
            <a:avLst/>
            <a:gdLst>
              <a:gd name="connsiteX0" fmla="*/ 0 w 2176462"/>
              <a:gd name="connsiteY0" fmla="*/ 0 h 457200"/>
              <a:gd name="connsiteX1" fmla="*/ 600075 w 2176462"/>
              <a:gd name="connsiteY1" fmla="*/ 104775 h 457200"/>
              <a:gd name="connsiteX2" fmla="*/ 1452562 w 2176462"/>
              <a:gd name="connsiteY2" fmla="*/ 285750 h 457200"/>
              <a:gd name="connsiteX3" fmla="*/ 1976437 w 2176462"/>
              <a:gd name="connsiteY3" fmla="*/ 400050 h 457200"/>
              <a:gd name="connsiteX4" fmla="*/ 2176462 w 2176462"/>
              <a:gd name="connsiteY4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6462" h="457200">
                <a:moveTo>
                  <a:pt x="0" y="0"/>
                </a:moveTo>
                <a:cubicBezTo>
                  <a:pt x="178990" y="28575"/>
                  <a:pt x="357981" y="57150"/>
                  <a:pt x="600075" y="104775"/>
                </a:cubicBezTo>
                <a:cubicBezTo>
                  <a:pt x="842169" y="152400"/>
                  <a:pt x="1452562" y="285750"/>
                  <a:pt x="1452562" y="285750"/>
                </a:cubicBezTo>
                <a:lnTo>
                  <a:pt x="1976437" y="400050"/>
                </a:lnTo>
                <a:cubicBezTo>
                  <a:pt x="2097087" y="428625"/>
                  <a:pt x="2142331" y="444500"/>
                  <a:pt x="2176462" y="457200"/>
                </a:cubicBezTo>
              </a:path>
            </a:pathLst>
          </a:custGeom>
          <a:noFill/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3" name="TextBox 32"/>
          <p:cNvSpPr txBox="1"/>
          <p:nvPr/>
        </p:nvSpPr>
        <p:spPr>
          <a:xfrm>
            <a:off x="3746469" y="5705036"/>
            <a:ext cx="627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30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6468" y="3675583"/>
            <a:ext cx="627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30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88925" y="2566208"/>
            <a:ext cx="827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-16,67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99886" y="3332692"/>
            <a:ext cx="841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-31,67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7556" y="1608495"/>
            <a:ext cx="3093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T – dijagram</a:t>
            </a:r>
            <a:endParaRPr lang="hr-HR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4794846" y="2709894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5" name="Oval 44"/>
          <p:cNvSpPr/>
          <p:nvPr/>
        </p:nvSpPr>
        <p:spPr>
          <a:xfrm>
            <a:off x="5316093" y="2708803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6" name="Oval 45"/>
          <p:cNvSpPr/>
          <p:nvPr/>
        </p:nvSpPr>
        <p:spPr>
          <a:xfrm>
            <a:off x="5887379" y="2709381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7" name="Oval 46"/>
          <p:cNvSpPr/>
          <p:nvPr/>
        </p:nvSpPr>
        <p:spPr>
          <a:xfrm>
            <a:off x="6529471" y="2720299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8" name="Oval 47"/>
          <p:cNvSpPr/>
          <p:nvPr/>
        </p:nvSpPr>
        <p:spPr>
          <a:xfrm>
            <a:off x="7035615" y="2927823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9" name="Oval 48"/>
          <p:cNvSpPr/>
          <p:nvPr/>
        </p:nvSpPr>
        <p:spPr>
          <a:xfrm>
            <a:off x="7589325" y="3150848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Oval 50"/>
          <p:cNvSpPr/>
          <p:nvPr/>
        </p:nvSpPr>
        <p:spPr>
          <a:xfrm>
            <a:off x="8182753" y="3406996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80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58" grpId="0"/>
      <p:bldP spid="60" grpId="0"/>
      <p:bldP spid="62" grpId="0"/>
      <p:bldP spid="64" grpId="0"/>
      <p:bldP spid="66" grpId="0"/>
      <p:bldP spid="68" grpId="0"/>
      <p:bldP spid="70" grpId="0"/>
      <p:bldP spid="98" grpId="0" animBg="1"/>
      <p:bldP spid="33" grpId="0"/>
      <p:bldP spid="34" grpId="0"/>
      <p:bldP spid="35" grpId="0"/>
      <p:bldP spid="36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443</TotalTime>
  <Words>102</Words>
  <Application>Microsoft Office PowerPoint</Application>
  <PresentationFormat>On-screen Show (4:3)</PresentationFormat>
  <Paragraphs>68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Adobe Kaiti Std R</vt:lpstr>
      <vt:lpstr>Arial</vt:lpstr>
      <vt:lpstr>Calibri Light</vt:lpstr>
      <vt:lpstr>Cambria Math</vt:lpstr>
      <vt:lpstr>Eras Medium ITC</vt:lpstr>
      <vt:lpstr>ISOCPEUR</vt:lpstr>
      <vt:lpstr>Metropolitan</vt:lpstr>
      <vt:lpstr>Konstrukcija  parabole</vt:lpstr>
      <vt:lpstr>Parabola 2. stupnja</vt:lpstr>
      <vt:lpstr>Parabola 3. stupnja </vt:lpstr>
      <vt:lpstr>Parabola 2. stupnja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Kontrukcija parabole</dc:title>
  <dc:creator>Kristina</dc:creator>
  <cp:lastModifiedBy>Kristina</cp:lastModifiedBy>
  <cp:revision>21</cp:revision>
  <dcterms:created xsi:type="dcterms:W3CDTF">2018-01-16T08:50:12Z</dcterms:created>
  <dcterms:modified xsi:type="dcterms:W3CDTF">2018-05-07T13:56:49Z</dcterms:modified>
</cp:coreProperties>
</file>