
<file path=[Content_Types].xml><?xml version="1.0" encoding="utf-8"?>
<Types xmlns="http://schemas.openxmlformats.org/package/2006/content-types">
  <Default Extension="png" ContentType="image/png"/>
  <Default Extension="bin" ContentType="application/vnd.openxmlformats-officedocument.oleObject"/>
  <Default Extension="wmf" ContentType="image/x-wmf"/>
  <Default Extension="jpeg" ContentType="image/jpeg"/>
  <Default Extension="emf" ContentType="image/x-emf"/>
  <Default Extension="rels" ContentType="application/vnd.openxmlformats-package.relationships+xml"/>
  <Default Extension="xml" ContentType="application/xml"/>
  <Default Extension="wav" ContentType="audio/wav"/>
  <Default Extension="vml" ContentType="application/vnd.openxmlformats-officedocument.vmlDrawing"/>
  <Default Extension="doc" ContentType="application/msword"/>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50" r:id="rId1"/>
  </p:sldMasterIdLst>
  <p:notesMasterIdLst>
    <p:notesMasterId r:id="rId89"/>
  </p:notesMasterIdLst>
  <p:handoutMasterIdLst>
    <p:handoutMasterId r:id="rId90"/>
  </p:handoutMasterIdLst>
  <p:sldIdLst>
    <p:sldId id="530" r:id="rId2"/>
    <p:sldId id="622" r:id="rId3"/>
    <p:sldId id="398" r:id="rId4"/>
    <p:sldId id="625" r:id="rId5"/>
    <p:sldId id="851" r:id="rId6"/>
    <p:sldId id="626" r:id="rId7"/>
    <p:sldId id="627" r:id="rId8"/>
    <p:sldId id="628" r:id="rId9"/>
    <p:sldId id="629" r:id="rId10"/>
    <p:sldId id="971" r:id="rId11"/>
    <p:sldId id="992" r:id="rId12"/>
    <p:sldId id="993" r:id="rId13"/>
    <p:sldId id="994" r:id="rId14"/>
    <p:sldId id="995" r:id="rId15"/>
    <p:sldId id="997" r:id="rId16"/>
    <p:sldId id="998" r:id="rId17"/>
    <p:sldId id="999" r:id="rId18"/>
    <p:sldId id="1000" r:id="rId19"/>
    <p:sldId id="1005" r:id="rId20"/>
    <p:sldId id="1006" r:id="rId21"/>
    <p:sldId id="1007" r:id="rId22"/>
    <p:sldId id="1008" r:id="rId23"/>
    <p:sldId id="1009" r:id="rId24"/>
    <p:sldId id="1010" r:id="rId25"/>
    <p:sldId id="1011" r:id="rId26"/>
    <p:sldId id="1012" r:id="rId27"/>
    <p:sldId id="1013" r:id="rId28"/>
    <p:sldId id="1014" r:id="rId29"/>
    <p:sldId id="1015" r:id="rId30"/>
    <p:sldId id="1016" r:id="rId31"/>
    <p:sldId id="1017" r:id="rId32"/>
    <p:sldId id="541" r:id="rId33"/>
    <p:sldId id="418" r:id="rId34"/>
    <p:sldId id="420" r:id="rId35"/>
    <p:sldId id="438" r:id="rId36"/>
    <p:sldId id="614" r:id="rId37"/>
    <p:sldId id="921" r:id="rId38"/>
    <p:sldId id="982" r:id="rId39"/>
    <p:sldId id="983" r:id="rId40"/>
    <p:sldId id="924" r:id="rId41"/>
    <p:sldId id="925" r:id="rId42"/>
    <p:sldId id="926" r:id="rId43"/>
    <p:sldId id="927" r:id="rId44"/>
    <p:sldId id="917" r:id="rId45"/>
    <p:sldId id="970" r:id="rId46"/>
    <p:sldId id="918" r:id="rId47"/>
    <p:sldId id="919" r:id="rId48"/>
    <p:sldId id="920" r:id="rId49"/>
    <p:sldId id="542" r:id="rId50"/>
    <p:sldId id="458" r:id="rId51"/>
    <p:sldId id="494" r:id="rId52"/>
    <p:sldId id="461" r:id="rId53"/>
    <p:sldId id="495" r:id="rId54"/>
    <p:sldId id="463" r:id="rId55"/>
    <p:sldId id="496" r:id="rId56"/>
    <p:sldId id="497" r:id="rId57"/>
    <p:sldId id="498" r:id="rId58"/>
    <p:sldId id="464" r:id="rId59"/>
    <p:sldId id="469" r:id="rId60"/>
    <p:sldId id="470" r:id="rId61"/>
    <p:sldId id="953" r:id="rId62"/>
    <p:sldId id="954" r:id="rId63"/>
    <p:sldId id="956" r:id="rId64"/>
    <p:sldId id="957" r:id="rId65"/>
    <p:sldId id="958" r:id="rId66"/>
    <p:sldId id="959" r:id="rId67"/>
    <p:sldId id="961" r:id="rId68"/>
    <p:sldId id="962" r:id="rId69"/>
    <p:sldId id="960" r:id="rId70"/>
    <p:sldId id="955" r:id="rId71"/>
    <p:sldId id="474" r:id="rId72"/>
    <p:sldId id="871" r:id="rId73"/>
    <p:sldId id="966" r:id="rId74"/>
    <p:sldId id="965" r:id="rId75"/>
    <p:sldId id="964" r:id="rId76"/>
    <p:sldId id="963" r:id="rId77"/>
    <p:sldId id="967" r:id="rId78"/>
    <p:sldId id="875" r:id="rId79"/>
    <p:sldId id="968" r:id="rId80"/>
    <p:sldId id="504" r:id="rId81"/>
    <p:sldId id="509" r:id="rId82"/>
    <p:sldId id="508" r:id="rId83"/>
    <p:sldId id="867" r:id="rId84"/>
    <p:sldId id="868" r:id="rId85"/>
    <p:sldId id="869" r:id="rId86"/>
    <p:sldId id="870" r:id="rId87"/>
    <p:sldId id="859" r:id="rId88"/>
  </p:sldIdLst>
  <p:sldSz cx="9144000" cy="6858000" type="screen4x3"/>
  <p:notesSz cx="6858000" cy="9144000"/>
  <p:defaultTextStyle>
    <a:defPPr>
      <a:defRPr lang="en-US"/>
    </a:defPPr>
    <a:lvl1pPr algn="l" rtl="0" fontAlgn="base">
      <a:spcBef>
        <a:spcPct val="0"/>
      </a:spcBef>
      <a:spcAft>
        <a:spcPct val="0"/>
      </a:spcAft>
      <a:defRPr sz="2400" kern="1200">
        <a:solidFill>
          <a:schemeClr val="tx1"/>
        </a:solidFill>
        <a:latin typeface="Tahoma" pitchFamily="34" charset="0"/>
        <a:ea typeface="+mn-ea"/>
        <a:cs typeface="Times New Roman" pitchFamily="18" charset="0"/>
      </a:defRPr>
    </a:lvl1pPr>
    <a:lvl2pPr marL="457200" algn="l" rtl="0" fontAlgn="base">
      <a:spcBef>
        <a:spcPct val="0"/>
      </a:spcBef>
      <a:spcAft>
        <a:spcPct val="0"/>
      </a:spcAft>
      <a:defRPr sz="2400" kern="1200">
        <a:solidFill>
          <a:schemeClr val="tx1"/>
        </a:solidFill>
        <a:latin typeface="Tahoma" pitchFamily="34" charset="0"/>
        <a:ea typeface="+mn-ea"/>
        <a:cs typeface="Times New Roman" pitchFamily="18" charset="0"/>
      </a:defRPr>
    </a:lvl2pPr>
    <a:lvl3pPr marL="914400" algn="l" rtl="0" fontAlgn="base">
      <a:spcBef>
        <a:spcPct val="0"/>
      </a:spcBef>
      <a:spcAft>
        <a:spcPct val="0"/>
      </a:spcAft>
      <a:defRPr sz="2400" kern="1200">
        <a:solidFill>
          <a:schemeClr val="tx1"/>
        </a:solidFill>
        <a:latin typeface="Tahoma" pitchFamily="34" charset="0"/>
        <a:ea typeface="+mn-ea"/>
        <a:cs typeface="Times New Roman" pitchFamily="18" charset="0"/>
      </a:defRPr>
    </a:lvl3pPr>
    <a:lvl4pPr marL="1371600" algn="l" rtl="0" fontAlgn="base">
      <a:spcBef>
        <a:spcPct val="0"/>
      </a:spcBef>
      <a:spcAft>
        <a:spcPct val="0"/>
      </a:spcAft>
      <a:defRPr sz="2400" kern="1200">
        <a:solidFill>
          <a:schemeClr val="tx1"/>
        </a:solidFill>
        <a:latin typeface="Tahoma" pitchFamily="34" charset="0"/>
        <a:ea typeface="+mn-ea"/>
        <a:cs typeface="Times New Roman" pitchFamily="18" charset="0"/>
      </a:defRPr>
    </a:lvl4pPr>
    <a:lvl5pPr marL="1828800" algn="l" rtl="0" fontAlgn="base">
      <a:spcBef>
        <a:spcPct val="0"/>
      </a:spcBef>
      <a:spcAft>
        <a:spcPct val="0"/>
      </a:spcAft>
      <a:defRPr sz="2400" kern="1200">
        <a:solidFill>
          <a:schemeClr val="tx1"/>
        </a:solidFill>
        <a:latin typeface="Tahoma" pitchFamily="34" charset="0"/>
        <a:ea typeface="+mn-ea"/>
        <a:cs typeface="Times New Roman" pitchFamily="18" charset="0"/>
      </a:defRPr>
    </a:lvl5pPr>
    <a:lvl6pPr marL="2286000" algn="l" defTabSz="914400" rtl="0" eaLnBrk="1" latinLnBrk="0" hangingPunct="1">
      <a:defRPr sz="2400" kern="1200">
        <a:solidFill>
          <a:schemeClr val="tx1"/>
        </a:solidFill>
        <a:latin typeface="Tahoma" pitchFamily="34" charset="0"/>
        <a:ea typeface="+mn-ea"/>
        <a:cs typeface="Times New Roman" pitchFamily="18" charset="0"/>
      </a:defRPr>
    </a:lvl6pPr>
    <a:lvl7pPr marL="2743200" algn="l" defTabSz="914400" rtl="0" eaLnBrk="1" latinLnBrk="0" hangingPunct="1">
      <a:defRPr sz="2400" kern="1200">
        <a:solidFill>
          <a:schemeClr val="tx1"/>
        </a:solidFill>
        <a:latin typeface="Tahoma" pitchFamily="34" charset="0"/>
        <a:ea typeface="+mn-ea"/>
        <a:cs typeface="Times New Roman" pitchFamily="18" charset="0"/>
      </a:defRPr>
    </a:lvl7pPr>
    <a:lvl8pPr marL="3200400" algn="l" defTabSz="914400" rtl="0" eaLnBrk="1" latinLnBrk="0" hangingPunct="1">
      <a:defRPr sz="2400" kern="1200">
        <a:solidFill>
          <a:schemeClr val="tx1"/>
        </a:solidFill>
        <a:latin typeface="Tahoma" pitchFamily="34" charset="0"/>
        <a:ea typeface="+mn-ea"/>
        <a:cs typeface="Times New Roman" pitchFamily="18" charset="0"/>
      </a:defRPr>
    </a:lvl8pPr>
    <a:lvl9pPr marL="3657600" algn="l" defTabSz="914400" rtl="0" eaLnBrk="1" latinLnBrk="0" hangingPunct="1">
      <a:defRPr sz="2400" kern="1200">
        <a:solidFill>
          <a:schemeClr val="tx1"/>
        </a:solidFill>
        <a:latin typeface="Tahoma" pitchFamily="34" charset="0"/>
        <a:ea typeface="+mn-ea"/>
        <a:cs typeface="Times New Roman" pitchFamily="18"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chemeClr val="tx1"/>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5D"/>
    <a:srgbClr val="003399"/>
    <a:srgbClr val="3FD95C"/>
    <a:srgbClr val="116958"/>
    <a:srgbClr val="FF0000"/>
    <a:srgbClr val="008000"/>
    <a:srgbClr val="CC0066"/>
    <a:srgbClr val="FF9900"/>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aximized">
    <p:restoredLeft sz="21906" autoAdjust="0"/>
    <p:restoredTop sz="94872" autoAdjust="0"/>
  </p:normalViewPr>
  <p:slideViewPr>
    <p:cSldViewPr>
      <p:cViewPr varScale="1">
        <p:scale>
          <a:sx n="42" d="100"/>
          <a:sy n="42" d="100"/>
        </p:scale>
        <p:origin x="-802" y="-6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50" d="100"/>
          <a:sy n="50" d="100"/>
        </p:scale>
        <p:origin x="-2676"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slide" Target="slides/slide83.xml"/><Relationship Id="rId89" Type="http://schemas.openxmlformats.org/officeDocument/2006/relationships/notesMaster" Target="notesMasters/notesMaster1.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handoutMaster" Target="handoutMasters/handoutMaster1.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theme" Target="theme/theme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wmf"/></Relationships>
</file>

<file path=ppt/drawings/_rels/vmlDrawing2.v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image" Target="../media/image6.jpeg"/></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7410"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0" hangingPunct="0">
              <a:defRPr sz="1200">
                <a:latin typeface="Times New Roman" pitchFamily="18" charset="0"/>
              </a:defRPr>
            </a:lvl1pPr>
          </a:lstStyle>
          <a:p>
            <a:pPr>
              <a:defRPr/>
            </a:pPr>
            <a:endParaRPr lang="en-US"/>
          </a:p>
        </p:txBody>
      </p:sp>
      <p:sp>
        <p:nvSpPr>
          <p:cNvPr id="17411" name="Rectangle 3"/>
          <p:cNvSpPr>
            <a:spLocks noGrp="1" noChangeArrowheads="1"/>
          </p:cNvSpPr>
          <p:nvPr>
            <p:ph type="dt" sz="quarter" idx="1"/>
          </p:nvPr>
        </p:nvSpPr>
        <p:spPr bwMode="auto">
          <a:xfrm>
            <a:off x="388620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0" hangingPunct="0">
              <a:defRPr sz="1200">
                <a:latin typeface="Times New Roman" pitchFamily="18" charset="0"/>
              </a:defRPr>
            </a:lvl1pPr>
          </a:lstStyle>
          <a:p>
            <a:pPr>
              <a:defRPr/>
            </a:pPr>
            <a:endParaRPr lang="en-US"/>
          </a:p>
        </p:txBody>
      </p:sp>
      <p:sp>
        <p:nvSpPr>
          <p:cNvPr id="17412" name="Rectangle 4"/>
          <p:cNvSpPr>
            <a:spLocks noGrp="1" noChangeArrowheads="1"/>
          </p:cNvSpPr>
          <p:nvPr>
            <p:ph type="ftr" sz="quarter" idx="2"/>
          </p:nvPr>
        </p:nvSpPr>
        <p:spPr bwMode="auto">
          <a:xfrm>
            <a:off x="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0" hangingPunct="0">
              <a:defRPr sz="1200">
                <a:latin typeface="Times New Roman" pitchFamily="18" charset="0"/>
              </a:defRPr>
            </a:lvl1pPr>
          </a:lstStyle>
          <a:p>
            <a:pPr>
              <a:defRPr/>
            </a:pPr>
            <a:endParaRPr lang="hr-HR"/>
          </a:p>
        </p:txBody>
      </p:sp>
      <p:sp>
        <p:nvSpPr>
          <p:cNvPr id="17413" name="Rectangle 5"/>
          <p:cNvSpPr>
            <a:spLocks noGrp="1" noChangeArrowheads="1"/>
          </p:cNvSpPr>
          <p:nvPr>
            <p:ph type="sldNum" sz="quarter" idx="3"/>
          </p:nvPr>
        </p:nvSpPr>
        <p:spPr bwMode="auto">
          <a:xfrm>
            <a:off x="388620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0" hangingPunct="0">
              <a:defRPr sz="1200">
                <a:latin typeface="Times New Roman" pitchFamily="18" charset="0"/>
              </a:defRPr>
            </a:lvl1pPr>
          </a:lstStyle>
          <a:p>
            <a:pPr>
              <a:defRPr/>
            </a:pPr>
            <a:fld id="{9841F60E-6DD5-40BB-AC7B-9C5F0D042D48}" type="slidenum">
              <a:rPr lang="en-US"/>
              <a:pPr>
                <a:defRPr/>
              </a:pPr>
              <a:t>‹#›</a:t>
            </a:fld>
            <a:endParaRPr lang="en-US"/>
          </a:p>
        </p:txBody>
      </p:sp>
    </p:spTree>
    <p:extLst>
      <p:ext uri="{BB962C8B-B14F-4D97-AF65-F5344CB8AC3E}">
        <p14:creationId xmlns:p14="http://schemas.microsoft.com/office/powerpoint/2010/main" val="205176839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5362"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0" hangingPunct="0">
              <a:defRPr sz="1200">
                <a:latin typeface="Times New Roman" pitchFamily="18" charset="0"/>
              </a:defRPr>
            </a:lvl1pPr>
          </a:lstStyle>
          <a:p>
            <a:pPr>
              <a:defRPr/>
            </a:pPr>
            <a:endParaRPr lang="en-US"/>
          </a:p>
        </p:txBody>
      </p:sp>
      <p:sp>
        <p:nvSpPr>
          <p:cNvPr id="15363" name="Rectangle 3"/>
          <p:cNvSpPr>
            <a:spLocks noGrp="1" noChangeArrowheads="1"/>
          </p:cNvSpPr>
          <p:nvPr>
            <p:ph type="dt" idx="1"/>
          </p:nvPr>
        </p:nvSpPr>
        <p:spPr bwMode="auto">
          <a:xfrm>
            <a:off x="388620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0" hangingPunct="0">
              <a:defRPr sz="1200">
                <a:latin typeface="Times New Roman" pitchFamily="18" charset="0"/>
              </a:defRPr>
            </a:lvl1pPr>
          </a:lstStyle>
          <a:p>
            <a:pPr>
              <a:defRPr/>
            </a:pPr>
            <a:endParaRPr lang="en-US"/>
          </a:p>
        </p:txBody>
      </p:sp>
      <p:sp>
        <p:nvSpPr>
          <p:cNvPr id="133124"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15365" name="Rectangle 5"/>
          <p:cNvSpPr>
            <a:spLocks noGrp="1" noChangeArrowheads="1"/>
          </p:cNvSpPr>
          <p:nvPr>
            <p:ph type="body" sz="quarter" idx="3"/>
          </p:nvPr>
        </p:nvSpPr>
        <p:spPr bwMode="auto">
          <a:xfrm>
            <a:off x="914400" y="4343400"/>
            <a:ext cx="50292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15366" name="Rectangle 6"/>
          <p:cNvSpPr>
            <a:spLocks noGrp="1" noChangeArrowheads="1"/>
          </p:cNvSpPr>
          <p:nvPr>
            <p:ph type="ftr" sz="quarter" idx="4"/>
          </p:nvPr>
        </p:nvSpPr>
        <p:spPr bwMode="auto">
          <a:xfrm>
            <a:off x="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0" hangingPunct="0">
              <a:defRPr sz="1200">
                <a:latin typeface="Times New Roman" pitchFamily="18" charset="0"/>
              </a:defRPr>
            </a:lvl1pPr>
          </a:lstStyle>
          <a:p>
            <a:pPr>
              <a:defRPr/>
            </a:pPr>
            <a:endParaRPr lang="en-US"/>
          </a:p>
        </p:txBody>
      </p:sp>
      <p:sp>
        <p:nvSpPr>
          <p:cNvPr id="15367" name="Rectangle 7"/>
          <p:cNvSpPr>
            <a:spLocks noGrp="1" noChangeArrowheads="1"/>
          </p:cNvSpPr>
          <p:nvPr>
            <p:ph type="sldNum" sz="quarter" idx="5"/>
          </p:nvPr>
        </p:nvSpPr>
        <p:spPr bwMode="auto">
          <a:xfrm>
            <a:off x="388620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0" hangingPunct="0">
              <a:defRPr sz="1200">
                <a:latin typeface="Times New Roman" pitchFamily="18" charset="0"/>
              </a:defRPr>
            </a:lvl1pPr>
          </a:lstStyle>
          <a:p>
            <a:pPr>
              <a:defRPr/>
            </a:pPr>
            <a:fld id="{6E020B9B-EE3F-4D21-A619-D8CBBE6BA88B}" type="slidenum">
              <a:rPr lang="en-US"/>
              <a:pPr>
                <a:defRPr/>
              </a:pPr>
              <a:t>‹#›</a:t>
            </a:fld>
            <a:endParaRPr lang="en-US"/>
          </a:p>
        </p:txBody>
      </p:sp>
    </p:spTree>
    <p:extLst>
      <p:ext uri="{BB962C8B-B14F-4D97-AF65-F5344CB8AC3E}">
        <p14:creationId xmlns:p14="http://schemas.microsoft.com/office/powerpoint/2010/main" val="218393529"/>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kumimoji="1" sz="1200" kern="1200">
        <a:solidFill>
          <a:schemeClr val="tx1"/>
        </a:solidFill>
        <a:latin typeface="Arial" charset="0"/>
        <a:ea typeface="+mn-ea"/>
        <a:cs typeface="+mn-cs"/>
      </a:defRPr>
    </a:lvl1pPr>
    <a:lvl2pPr marL="457200" algn="l" rtl="0" eaLnBrk="0" fontAlgn="base" hangingPunct="0">
      <a:spcBef>
        <a:spcPct val="30000"/>
      </a:spcBef>
      <a:spcAft>
        <a:spcPct val="0"/>
      </a:spcAft>
      <a:defRPr kumimoji="1" sz="1200" kern="1200">
        <a:solidFill>
          <a:schemeClr val="tx1"/>
        </a:solidFill>
        <a:latin typeface="Arial" charset="0"/>
        <a:ea typeface="+mn-ea"/>
        <a:cs typeface="+mn-cs"/>
      </a:defRPr>
    </a:lvl2pPr>
    <a:lvl3pPr marL="914400" algn="l" rtl="0" eaLnBrk="0" fontAlgn="base" hangingPunct="0">
      <a:spcBef>
        <a:spcPct val="30000"/>
      </a:spcBef>
      <a:spcAft>
        <a:spcPct val="0"/>
      </a:spcAft>
      <a:defRPr kumimoji="1" sz="1200" kern="1200">
        <a:solidFill>
          <a:schemeClr val="tx1"/>
        </a:solidFill>
        <a:latin typeface="Arial" charset="0"/>
        <a:ea typeface="+mn-ea"/>
        <a:cs typeface="+mn-cs"/>
      </a:defRPr>
    </a:lvl3pPr>
    <a:lvl4pPr marL="1371600" algn="l" rtl="0" eaLnBrk="0" fontAlgn="base" hangingPunct="0">
      <a:spcBef>
        <a:spcPct val="30000"/>
      </a:spcBef>
      <a:spcAft>
        <a:spcPct val="0"/>
      </a:spcAft>
      <a:defRPr kumimoji="1" sz="1200" kern="1200">
        <a:solidFill>
          <a:schemeClr val="tx1"/>
        </a:solidFill>
        <a:latin typeface="Arial" charset="0"/>
        <a:ea typeface="+mn-ea"/>
        <a:cs typeface="+mn-cs"/>
      </a:defRPr>
    </a:lvl4pPr>
    <a:lvl5pPr marL="1828800" algn="l" rtl="0" eaLnBrk="0" fontAlgn="base" hangingPunct="0">
      <a:spcBef>
        <a:spcPct val="30000"/>
      </a:spcBef>
      <a:spcAft>
        <a:spcPct val="0"/>
      </a:spcAft>
      <a:defRPr kumimoji="1"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4" name="Group 2"/>
          <p:cNvGrpSpPr>
            <a:grpSpLocks/>
          </p:cNvGrpSpPr>
          <p:nvPr/>
        </p:nvGrpSpPr>
        <p:grpSpPr bwMode="auto">
          <a:xfrm>
            <a:off x="0" y="1981200"/>
            <a:ext cx="9009063" cy="1052513"/>
            <a:chOff x="0" y="1536"/>
            <a:chExt cx="5675" cy="663"/>
          </a:xfrm>
        </p:grpSpPr>
        <p:grpSp>
          <p:nvGrpSpPr>
            <p:cNvPr id="5" name="Group 3"/>
            <p:cNvGrpSpPr>
              <a:grpSpLocks/>
            </p:cNvGrpSpPr>
            <p:nvPr/>
          </p:nvGrpSpPr>
          <p:grpSpPr bwMode="auto">
            <a:xfrm>
              <a:off x="185" y="1604"/>
              <a:ext cx="449" cy="299"/>
              <a:chOff x="720" y="336"/>
              <a:chExt cx="624" cy="432"/>
            </a:xfrm>
          </p:grpSpPr>
          <p:sp>
            <p:nvSpPr>
              <p:cNvPr id="12" name="Rectangle 4"/>
              <p:cNvSpPr>
                <a:spLocks noChangeArrowheads="1"/>
              </p:cNvSpPr>
              <p:nvPr/>
            </p:nvSpPr>
            <p:spPr bwMode="auto">
              <a:xfrm>
                <a:off x="720" y="336"/>
                <a:ext cx="384" cy="432"/>
              </a:xfrm>
              <a:prstGeom prst="rect">
                <a:avLst/>
              </a:prstGeom>
              <a:solidFill>
                <a:schemeClr val="folHlink"/>
              </a:solidFill>
              <a:ln w="9525">
                <a:noFill/>
                <a:miter lim="800000"/>
                <a:headEnd/>
                <a:tailEnd/>
              </a:ln>
              <a:effectLst/>
            </p:spPr>
            <p:txBody>
              <a:bodyPr wrap="none" anchor="ctr"/>
              <a:lstStyle/>
              <a:p>
                <a:pPr>
                  <a:defRPr/>
                </a:pPr>
                <a:endParaRPr lang="hr-HR"/>
              </a:p>
            </p:txBody>
          </p:sp>
          <p:sp>
            <p:nvSpPr>
              <p:cNvPr id="13" name="Rectangle 5"/>
              <p:cNvSpPr>
                <a:spLocks noChangeArrowheads="1"/>
              </p:cNvSpPr>
              <p:nvPr/>
            </p:nvSpPr>
            <p:spPr bwMode="auto">
              <a:xfrm>
                <a:off x="1056" y="336"/>
                <a:ext cx="288" cy="432"/>
              </a:xfrm>
              <a:prstGeom prst="rect">
                <a:avLst/>
              </a:prstGeom>
              <a:gradFill rotWithShape="0">
                <a:gsLst>
                  <a:gs pos="0">
                    <a:schemeClr val="folHlink"/>
                  </a:gs>
                  <a:gs pos="100000">
                    <a:schemeClr val="bg1"/>
                  </a:gs>
                </a:gsLst>
                <a:lin ang="0" scaled="1"/>
              </a:gradFill>
              <a:ln w="9525">
                <a:noFill/>
                <a:miter lim="800000"/>
                <a:headEnd/>
                <a:tailEnd/>
              </a:ln>
              <a:effectLst/>
            </p:spPr>
            <p:txBody>
              <a:bodyPr wrap="none" anchor="ctr"/>
              <a:lstStyle/>
              <a:p>
                <a:pPr>
                  <a:defRPr/>
                </a:pPr>
                <a:endParaRPr lang="hr-HR"/>
              </a:p>
            </p:txBody>
          </p:sp>
        </p:grpSp>
        <p:grpSp>
          <p:nvGrpSpPr>
            <p:cNvPr id="6" name="Group 6"/>
            <p:cNvGrpSpPr>
              <a:grpSpLocks/>
            </p:cNvGrpSpPr>
            <p:nvPr/>
          </p:nvGrpSpPr>
          <p:grpSpPr bwMode="auto">
            <a:xfrm>
              <a:off x="263" y="1870"/>
              <a:ext cx="466" cy="299"/>
              <a:chOff x="912" y="2640"/>
              <a:chExt cx="672" cy="432"/>
            </a:xfrm>
          </p:grpSpPr>
          <p:sp>
            <p:nvSpPr>
              <p:cNvPr id="10" name="Rectangle 7"/>
              <p:cNvSpPr>
                <a:spLocks noChangeArrowheads="1"/>
              </p:cNvSpPr>
              <p:nvPr/>
            </p:nvSpPr>
            <p:spPr bwMode="auto">
              <a:xfrm>
                <a:off x="912" y="2640"/>
                <a:ext cx="384" cy="432"/>
              </a:xfrm>
              <a:prstGeom prst="rect">
                <a:avLst/>
              </a:prstGeom>
              <a:solidFill>
                <a:schemeClr val="accent2"/>
              </a:solidFill>
              <a:ln w="9525">
                <a:noFill/>
                <a:miter lim="800000"/>
                <a:headEnd/>
                <a:tailEnd/>
              </a:ln>
              <a:effectLst/>
            </p:spPr>
            <p:txBody>
              <a:bodyPr wrap="none" anchor="ctr"/>
              <a:lstStyle/>
              <a:p>
                <a:pPr>
                  <a:defRPr/>
                </a:pPr>
                <a:endParaRPr lang="hr-HR"/>
              </a:p>
            </p:txBody>
          </p:sp>
          <p:sp>
            <p:nvSpPr>
              <p:cNvPr id="11" name="Rectangle 8"/>
              <p:cNvSpPr>
                <a:spLocks noChangeArrowheads="1"/>
              </p:cNvSpPr>
              <p:nvPr/>
            </p:nvSpPr>
            <p:spPr bwMode="auto">
              <a:xfrm>
                <a:off x="1248" y="2640"/>
                <a:ext cx="336" cy="432"/>
              </a:xfrm>
              <a:prstGeom prst="rect">
                <a:avLst/>
              </a:prstGeom>
              <a:gradFill rotWithShape="0">
                <a:gsLst>
                  <a:gs pos="0">
                    <a:schemeClr val="accent2"/>
                  </a:gs>
                  <a:gs pos="100000">
                    <a:schemeClr val="bg1"/>
                  </a:gs>
                </a:gsLst>
                <a:lin ang="0" scaled="1"/>
              </a:gradFill>
              <a:ln w="9525">
                <a:noFill/>
                <a:miter lim="800000"/>
                <a:headEnd/>
                <a:tailEnd/>
              </a:ln>
              <a:effectLst/>
            </p:spPr>
            <p:txBody>
              <a:bodyPr wrap="none" anchor="ctr"/>
              <a:lstStyle/>
              <a:p>
                <a:pPr>
                  <a:defRPr/>
                </a:pPr>
                <a:endParaRPr lang="hr-HR"/>
              </a:p>
            </p:txBody>
          </p:sp>
        </p:grpSp>
        <p:sp>
          <p:nvSpPr>
            <p:cNvPr id="7" name="Rectangle 9"/>
            <p:cNvSpPr>
              <a:spLocks noChangeArrowheads="1"/>
            </p:cNvSpPr>
            <p:nvPr/>
          </p:nvSpPr>
          <p:spPr bwMode="auto">
            <a:xfrm>
              <a:off x="0" y="1824"/>
              <a:ext cx="353" cy="266"/>
            </a:xfrm>
            <a:prstGeom prst="rect">
              <a:avLst/>
            </a:prstGeom>
            <a:gradFill rotWithShape="0">
              <a:gsLst>
                <a:gs pos="0">
                  <a:schemeClr val="bg1"/>
                </a:gs>
                <a:gs pos="100000">
                  <a:schemeClr val="hlink"/>
                </a:gs>
              </a:gsLst>
              <a:lin ang="18900000" scaled="1"/>
            </a:gradFill>
            <a:ln w="9525">
              <a:noFill/>
              <a:miter lim="800000"/>
              <a:headEnd/>
              <a:tailEnd/>
            </a:ln>
            <a:effectLst/>
          </p:spPr>
          <p:txBody>
            <a:bodyPr wrap="none" anchor="ctr"/>
            <a:lstStyle/>
            <a:p>
              <a:pPr>
                <a:defRPr/>
              </a:pPr>
              <a:endParaRPr lang="hr-HR"/>
            </a:p>
          </p:txBody>
        </p:sp>
        <p:sp>
          <p:nvSpPr>
            <p:cNvPr id="8" name="Rectangle 10"/>
            <p:cNvSpPr>
              <a:spLocks noChangeArrowheads="1"/>
            </p:cNvSpPr>
            <p:nvPr/>
          </p:nvSpPr>
          <p:spPr bwMode="auto">
            <a:xfrm>
              <a:off x="400" y="1536"/>
              <a:ext cx="20" cy="663"/>
            </a:xfrm>
            <a:prstGeom prst="rect">
              <a:avLst/>
            </a:prstGeom>
            <a:solidFill>
              <a:schemeClr val="bg2"/>
            </a:solidFill>
            <a:ln w="9525">
              <a:noFill/>
              <a:miter lim="800000"/>
              <a:headEnd/>
              <a:tailEnd/>
            </a:ln>
            <a:effectLst/>
          </p:spPr>
          <p:txBody>
            <a:bodyPr wrap="none" anchor="ctr"/>
            <a:lstStyle/>
            <a:p>
              <a:pPr>
                <a:defRPr/>
              </a:pPr>
              <a:endParaRPr lang="hr-HR"/>
            </a:p>
          </p:txBody>
        </p:sp>
        <p:sp>
          <p:nvSpPr>
            <p:cNvPr id="9" name="Rectangle 11"/>
            <p:cNvSpPr>
              <a:spLocks noChangeArrowheads="1"/>
            </p:cNvSpPr>
            <p:nvPr/>
          </p:nvSpPr>
          <p:spPr bwMode="auto">
            <a:xfrm flipV="1">
              <a:off x="199" y="2054"/>
              <a:ext cx="5476" cy="35"/>
            </a:xfrm>
            <a:prstGeom prst="rect">
              <a:avLst/>
            </a:prstGeom>
            <a:gradFill rotWithShape="0">
              <a:gsLst>
                <a:gs pos="0">
                  <a:schemeClr val="bg2"/>
                </a:gs>
                <a:gs pos="100000">
                  <a:schemeClr val="bg1"/>
                </a:gs>
              </a:gsLst>
              <a:lin ang="0" scaled="1"/>
            </a:gradFill>
            <a:ln w="9525">
              <a:noFill/>
              <a:miter lim="800000"/>
              <a:headEnd/>
              <a:tailEnd/>
            </a:ln>
            <a:effectLst/>
          </p:spPr>
          <p:txBody>
            <a:bodyPr wrap="none" anchor="ctr"/>
            <a:lstStyle/>
            <a:p>
              <a:pPr>
                <a:defRPr/>
              </a:pPr>
              <a:endParaRPr lang="hr-HR"/>
            </a:p>
          </p:txBody>
        </p:sp>
      </p:grpSp>
      <p:sp>
        <p:nvSpPr>
          <p:cNvPr id="299020" name="Rectangle 12"/>
          <p:cNvSpPr>
            <a:spLocks noGrp="1" noChangeArrowheads="1"/>
          </p:cNvSpPr>
          <p:nvPr>
            <p:ph type="ctrTitle"/>
          </p:nvPr>
        </p:nvSpPr>
        <p:spPr>
          <a:xfrm>
            <a:off x="1066800" y="990600"/>
            <a:ext cx="7772400" cy="1143000"/>
          </a:xfrm>
        </p:spPr>
        <p:txBody>
          <a:bodyPr/>
          <a:lstStyle>
            <a:lvl1pPr>
              <a:defRPr/>
            </a:lvl1pPr>
          </a:lstStyle>
          <a:p>
            <a:r>
              <a:rPr lang="en-US"/>
              <a:t>Click to edit Master title style</a:t>
            </a:r>
          </a:p>
        </p:txBody>
      </p:sp>
      <p:sp>
        <p:nvSpPr>
          <p:cNvPr id="299021" name="Rectangle 13"/>
          <p:cNvSpPr>
            <a:spLocks noGrp="1" noChangeArrowheads="1"/>
          </p:cNvSpPr>
          <p:nvPr>
            <p:ph type="subTitle" idx="1"/>
          </p:nvPr>
        </p:nvSpPr>
        <p:spPr>
          <a:xfrm>
            <a:off x="1371600" y="3886200"/>
            <a:ext cx="6400800" cy="1752600"/>
          </a:xfrm>
        </p:spPr>
        <p:txBody>
          <a:bodyPr/>
          <a:lstStyle>
            <a:lvl1pPr algn="ctr">
              <a:defRPr/>
            </a:lvl1pPr>
          </a:lstStyle>
          <a:p>
            <a:r>
              <a:rPr lang="en-US"/>
              <a:t>Click to edit Master subtitle style</a:t>
            </a:r>
          </a:p>
        </p:txBody>
      </p:sp>
      <p:sp>
        <p:nvSpPr>
          <p:cNvPr id="14" name="Rectangle 14"/>
          <p:cNvSpPr>
            <a:spLocks noGrp="1" noChangeArrowheads="1"/>
          </p:cNvSpPr>
          <p:nvPr>
            <p:ph type="dt" sz="half" idx="10"/>
          </p:nvPr>
        </p:nvSpPr>
        <p:spPr>
          <a:xfrm>
            <a:off x="990600" y="6248400"/>
            <a:ext cx="1905000" cy="457200"/>
          </a:xfrm>
        </p:spPr>
        <p:txBody>
          <a:bodyPr/>
          <a:lstStyle>
            <a:lvl1pPr>
              <a:defRPr>
                <a:solidFill>
                  <a:schemeClr val="bg2"/>
                </a:solidFill>
              </a:defRPr>
            </a:lvl1pPr>
          </a:lstStyle>
          <a:p>
            <a:pPr>
              <a:defRPr/>
            </a:pPr>
            <a:endParaRPr lang="en-US"/>
          </a:p>
        </p:txBody>
      </p:sp>
      <p:sp>
        <p:nvSpPr>
          <p:cNvPr id="15" name="Rectangle 15"/>
          <p:cNvSpPr>
            <a:spLocks noGrp="1" noChangeArrowheads="1"/>
          </p:cNvSpPr>
          <p:nvPr>
            <p:ph type="ftr" sz="quarter" idx="11"/>
          </p:nvPr>
        </p:nvSpPr>
        <p:spPr>
          <a:xfrm>
            <a:off x="3429000" y="6248400"/>
            <a:ext cx="2895600" cy="457200"/>
          </a:xfrm>
        </p:spPr>
        <p:txBody>
          <a:bodyPr/>
          <a:lstStyle>
            <a:lvl1pPr>
              <a:defRPr>
                <a:solidFill>
                  <a:schemeClr val="bg2"/>
                </a:solidFill>
              </a:defRPr>
            </a:lvl1pPr>
          </a:lstStyle>
          <a:p>
            <a:pPr>
              <a:defRPr/>
            </a:pPr>
            <a:r>
              <a:rPr lang="en-US" smtClean="0"/>
              <a:t>ODGOVORNOST</a:t>
            </a:r>
            <a:endParaRPr lang="en-US"/>
          </a:p>
        </p:txBody>
      </p:sp>
      <p:sp>
        <p:nvSpPr>
          <p:cNvPr id="16" name="Rectangle 16"/>
          <p:cNvSpPr>
            <a:spLocks noGrp="1" noChangeArrowheads="1"/>
          </p:cNvSpPr>
          <p:nvPr>
            <p:ph type="sldNum" sz="quarter" idx="12"/>
          </p:nvPr>
        </p:nvSpPr>
        <p:spPr>
          <a:xfrm>
            <a:off x="6858000" y="6248400"/>
            <a:ext cx="1905000" cy="457200"/>
          </a:xfrm>
        </p:spPr>
        <p:txBody>
          <a:bodyPr/>
          <a:lstStyle>
            <a:lvl1pPr>
              <a:defRPr>
                <a:solidFill>
                  <a:schemeClr val="bg2"/>
                </a:solidFill>
              </a:defRPr>
            </a:lvl1pPr>
          </a:lstStyle>
          <a:p>
            <a:pPr>
              <a:defRPr/>
            </a:pPr>
            <a:fld id="{99BBAB26-AB84-40B7-9267-D8CCFEA36479}" type="slidenum">
              <a:rPr lang="en-US"/>
              <a:pPr>
                <a:defRPr/>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hr-HR"/>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hr-HR"/>
          </a:p>
        </p:txBody>
      </p:sp>
      <p:sp>
        <p:nvSpPr>
          <p:cNvPr id="4" name="Rectangle 11"/>
          <p:cNvSpPr>
            <a:spLocks noGrp="1" noChangeArrowheads="1"/>
          </p:cNvSpPr>
          <p:nvPr>
            <p:ph type="dt" sz="half" idx="10"/>
          </p:nvPr>
        </p:nvSpPr>
        <p:spPr/>
        <p:txBody>
          <a:bodyPr/>
          <a:lstStyle>
            <a:lvl1pPr>
              <a:defRPr/>
            </a:lvl1pPr>
          </a:lstStyle>
          <a:p>
            <a:pPr>
              <a:defRPr/>
            </a:pPr>
            <a:endParaRPr lang="en-US"/>
          </a:p>
        </p:txBody>
      </p:sp>
      <p:sp>
        <p:nvSpPr>
          <p:cNvPr id="5" name="Rectangle 12"/>
          <p:cNvSpPr>
            <a:spLocks noGrp="1" noChangeArrowheads="1"/>
          </p:cNvSpPr>
          <p:nvPr>
            <p:ph type="ftr" sz="quarter" idx="11"/>
          </p:nvPr>
        </p:nvSpPr>
        <p:spPr/>
        <p:txBody>
          <a:bodyPr/>
          <a:lstStyle>
            <a:lvl1pPr>
              <a:defRPr/>
            </a:lvl1pPr>
          </a:lstStyle>
          <a:p>
            <a:pPr>
              <a:defRPr/>
            </a:pPr>
            <a:r>
              <a:rPr lang="en-US" smtClean="0"/>
              <a:t>ODGOVORNOST</a:t>
            </a:r>
            <a:endParaRPr lang="en-US"/>
          </a:p>
        </p:txBody>
      </p:sp>
      <p:sp>
        <p:nvSpPr>
          <p:cNvPr id="6" name="Rectangle 13"/>
          <p:cNvSpPr>
            <a:spLocks noGrp="1" noChangeArrowheads="1"/>
          </p:cNvSpPr>
          <p:nvPr>
            <p:ph type="sldNum" sz="quarter" idx="12"/>
          </p:nvPr>
        </p:nvSpPr>
        <p:spPr/>
        <p:txBody>
          <a:bodyPr/>
          <a:lstStyle>
            <a:lvl1pPr>
              <a:defRPr/>
            </a:lvl1pPr>
          </a:lstStyle>
          <a:p>
            <a:pPr>
              <a:defRPr/>
            </a:pPr>
            <a:fld id="{975BB9B9-155F-482C-9A89-3B7A06DED6B3}"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002463" y="381000"/>
            <a:ext cx="1952625" cy="5751513"/>
          </a:xfrm>
        </p:spPr>
        <p:txBody>
          <a:bodyPr vert="eaVert"/>
          <a:lstStyle/>
          <a:p>
            <a:r>
              <a:rPr lang="en-US" smtClean="0"/>
              <a:t>Click to edit Master title style</a:t>
            </a:r>
            <a:endParaRPr lang="hr-HR"/>
          </a:p>
        </p:txBody>
      </p:sp>
      <p:sp>
        <p:nvSpPr>
          <p:cNvPr id="3" name="Vertical Text Placeholder 2"/>
          <p:cNvSpPr>
            <a:spLocks noGrp="1"/>
          </p:cNvSpPr>
          <p:nvPr>
            <p:ph type="body" orient="vert" idx="1"/>
          </p:nvPr>
        </p:nvSpPr>
        <p:spPr>
          <a:xfrm>
            <a:off x="1143000" y="381000"/>
            <a:ext cx="5707063" cy="5751513"/>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hr-HR"/>
          </a:p>
        </p:txBody>
      </p:sp>
      <p:sp>
        <p:nvSpPr>
          <p:cNvPr id="4" name="Rectangle 11"/>
          <p:cNvSpPr>
            <a:spLocks noGrp="1" noChangeArrowheads="1"/>
          </p:cNvSpPr>
          <p:nvPr>
            <p:ph type="dt" sz="half" idx="10"/>
          </p:nvPr>
        </p:nvSpPr>
        <p:spPr/>
        <p:txBody>
          <a:bodyPr/>
          <a:lstStyle>
            <a:lvl1pPr>
              <a:defRPr/>
            </a:lvl1pPr>
          </a:lstStyle>
          <a:p>
            <a:pPr>
              <a:defRPr/>
            </a:pPr>
            <a:endParaRPr lang="en-US"/>
          </a:p>
        </p:txBody>
      </p:sp>
      <p:sp>
        <p:nvSpPr>
          <p:cNvPr id="5" name="Rectangle 12"/>
          <p:cNvSpPr>
            <a:spLocks noGrp="1" noChangeArrowheads="1"/>
          </p:cNvSpPr>
          <p:nvPr>
            <p:ph type="ftr" sz="quarter" idx="11"/>
          </p:nvPr>
        </p:nvSpPr>
        <p:spPr/>
        <p:txBody>
          <a:bodyPr/>
          <a:lstStyle>
            <a:lvl1pPr>
              <a:defRPr/>
            </a:lvl1pPr>
          </a:lstStyle>
          <a:p>
            <a:pPr>
              <a:defRPr/>
            </a:pPr>
            <a:r>
              <a:rPr lang="en-US" smtClean="0"/>
              <a:t>ODGOVORNOST</a:t>
            </a:r>
            <a:endParaRPr lang="en-US"/>
          </a:p>
        </p:txBody>
      </p:sp>
      <p:sp>
        <p:nvSpPr>
          <p:cNvPr id="6" name="Rectangle 13"/>
          <p:cNvSpPr>
            <a:spLocks noGrp="1" noChangeArrowheads="1"/>
          </p:cNvSpPr>
          <p:nvPr>
            <p:ph type="sldNum" sz="quarter" idx="12"/>
          </p:nvPr>
        </p:nvSpPr>
        <p:spPr/>
        <p:txBody>
          <a:bodyPr/>
          <a:lstStyle>
            <a:lvl1pPr>
              <a:defRPr/>
            </a:lvl1pPr>
          </a:lstStyle>
          <a:p>
            <a:pPr>
              <a:defRPr/>
            </a:pPr>
            <a:fld id="{12C42D81-7E8C-42A1-91A9-ED59CD04837B}"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hr-HR"/>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hr-HR"/>
          </a:p>
        </p:txBody>
      </p:sp>
      <p:sp>
        <p:nvSpPr>
          <p:cNvPr id="4" name="Rectangle 11"/>
          <p:cNvSpPr>
            <a:spLocks noGrp="1" noChangeArrowheads="1"/>
          </p:cNvSpPr>
          <p:nvPr>
            <p:ph type="dt" sz="half" idx="10"/>
          </p:nvPr>
        </p:nvSpPr>
        <p:spPr/>
        <p:txBody>
          <a:bodyPr/>
          <a:lstStyle>
            <a:lvl1pPr>
              <a:defRPr/>
            </a:lvl1pPr>
          </a:lstStyle>
          <a:p>
            <a:pPr>
              <a:defRPr/>
            </a:pPr>
            <a:endParaRPr lang="en-US"/>
          </a:p>
        </p:txBody>
      </p:sp>
      <p:sp>
        <p:nvSpPr>
          <p:cNvPr id="5" name="Rectangle 12"/>
          <p:cNvSpPr>
            <a:spLocks noGrp="1" noChangeArrowheads="1"/>
          </p:cNvSpPr>
          <p:nvPr>
            <p:ph type="ftr" sz="quarter" idx="11"/>
          </p:nvPr>
        </p:nvSpPr>
        <p:spPr/>
        <p:txBody>
          <a:bodyPr/>
          <a:lstStyle>
            <a:lvl1pPr>
              <a:defRPr/>
            </a:lvl1pPr>
          </a:lstStyle>
          <a:p>
            <a:pPr>
              <a:defRPr/>
            </a:pPr>
            <a:r>
              <a:rPr lang="en-US" smtClean="0"/>
              <a:t>ODGOVORNOST</a:t>
            </a:r>
            <a:endParaRPr lang="en-US"/>
          </a:p>
        </p:txBody>
      </p:sp>
      <p:sp>
        <p:nvSpPr>
          <p:cNvPr id="6" name="Rectangle 13"/>
          <p:cNvSpPr>
            <a:spLocks noGrp="1" noChangeArrowheads="1"/>
          </p:cNvSpPr>
          <p:nvPr>
            <p:ph type="sldNum" sz="quarter" idx="12"/>
          </p:nvPr>
        </p:nvSpPr>
        <p:spPr/>
        <p:txBody>
          <a:bodyPr/>
          <a:lstStyle>
            <a:lvl1pPr>
              <a:defRPr/>
            </a:lvl1pPr>
          </a:lstStyle>
          <a:p>
            <a:pPr>
              <a:defRPr/>
            </a:pPr>
            <a:fld id="{835A5F6B-D375-4026-BB83-D5142A8EDCE3}" type="slidenum">
              <a:rPr lang="en-US"/>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hr-H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11"/>
          <p:cNvSpPr>
            <a:spLocks noGrp="1" noChangeArrowheads="1"/>
          </p:cNvSpPr>
          <p:nvPr>
            <p:ph type="dt" sz="half" idx="10"/>
          </p:nvPr>
        </p:nvSpPr>
        <p:spPr/>
        <p:txBody>
          <a:bodyPr/>
          <a:lstStyle>
            <a:lvl1pPr>
              <a:defRPr/>
            </a:lvl1pPr>
          </a:lstStyle>
          <a:p>
            <a:pPr>
              <a:defRPr/>
            </a:pPr>
            <a:endParaRPr lang="en-US"/>
          </a:p>
        </p:txBody>
      </p:sp>
      <p:sp>
        <p:nvSpPr>
          <p:cNvPr id="5" name="Rectangle 12"/>
          <p:cNvSpPr>
            <a:spLocks noGrp="1" noChangeArrowheads="1"/>
          </p:cNvSpPr>
          <p:nvPr>
            <p:ph type="ftr" sz="quarter" idx="11"/>
          </p:nvPr>
        </p:nvSpPr>
        <p:spPr/>
        <p:txBody>
          <a:bodyPr/>
          <a:lstStyle>
            <a:lvl1pPr>
              <a:defRPr/>
            </a:lvl1pPr>
          </a:lstStyle>
          <a:p>
            <a:pPr>
              <a:defRPr/>
            </a:pPr>
            <a:r>
              <a:rPr lang="en-US" smtClean="0"/>
              <a:t>ODGOVORNOST</a:t>
            </a:r>
            <a:endParaRPr lang="en-US"/>
          </a:p>
        </p:txBody>
      </p:sp>
      <p:sp>
        <p:nvSpPr>
          <p:cNvPr id="6" name="Rectangle 13"/>
          <p:cNvSpPr>
            <a:spLocks noGrp="1" noChangeArrowheads="1"/>
          </p:cNvSpPr>
          <p:nvPr>
            <p:ph type="sldNum" sz="quarter" idx="12"/>
          </p:nvPr>
        </p:nvSpPr>
        <p:spPr/>
        <p:txBody>
          <a:bodyPr/>
          <a:lstStyle>
            <a:lvl1pPr>
              <a:defRPr/>
            </a:lvl1pPr>
          </a:lstStyle>
          <a:p>
            <a:pPr>
              <a:defRPr/>
            </a:pPr>
            <a:fld id="{000410FB-627C-403F-AE12-745D8A621354}" type="slidenum">
              <a:rPr lang="en-US"/>
              <a:pPr>
                <a:defRPr/>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hr-HR"/>
          </a:p>
        </p:txBody>
      </p:sp>
      <p:sp>
        <p:nvSpPr>
          <p:cNvPr id="3" name="Content Placeholder 2"/>
          <p:cNvSpPr>
            <a:spLocks noGrp="1"/>
          </p:cNvSpPr>
          <p:nvPr>
            <p:ph sz="half" idx="1"/>
          </p:nvPr>
        </p:nvSpPr>
        <p:spPr>
          <a:xfrm>
            <a:off x="1182688" y="1600200"/>
            <a:ext cx="3810000" cy="453231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hr-HR"/>
          </a:p>
        </p:txBody>
      </p:sp>
      <p:sp>
        <p:nvSpPr>
          <p:cNvPr id="4" name="Content Placeholder 3"/>
          <p:cNvSpPr>
            <a:spLocks noGrp="1"/>
          </p:cNvSpPr>
          <p:nvPr>
            <p:ph sz="half" idx="2"/>
          </p:nvPr>
        </p:nvSpPr>
        <p:spPr>
          <a:xfrm>
            <a:off x="5145088" y="1600200"/>
            <a:ext cx="3810000" cy="453231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hr-HR"/>
          </a:p>
        </p:txBody>
      </p:sp>
      <p:sp>
        <p:nvSpPr>
          <p:cNvPr id="5" name="Rectangle 11"/>
          <p:cNvSpPr>
            <a:spLocks noGrp="1" noChangeArrowheads="1"/>
          </p:cNvSpPr>
          <p:nvPr>
            <p:ph type="dt" sz="half" idx="10"/>
          </p:nvPr>
        </p:nvSpPr>
        <p:spPr/>
        <p:txBody>
          <a:bodyPr/>
          <a:lstStyle>
            <a:lvl1pPr>
              <a:defRPr/>
            </a:lvl1pPr>
          </a:lstStyle>
          <a:p>
            <a:pPr>
              <a:defRPr/>
            </a:pPr>
            <a:endParaRPr lang="en-US"/>
          </a:p>
        </p:txBody>
      </p:sp>
      <p:sp>
        <p:nvSpPr>
          <p:cNvPr id="6" name="Rectangle 12"/>
          <p:cNvSpPr>
            <a:spLocks noGrp="1" noChangeArrowheads="1"/>
          </p:cNvSpPr>
          <p:nvPr>
            <p:ph type="ftr" sz="quarter" idx="11"/>
          </p:nvPr>
        </p:nvSpPr>
        <p:spPr/>
        <p:txBody>
          <a:bodyPr/>
          <a:lstStyle>
            <a:lvl1pPr>
              <a:defRPr/>
            </a:lvl1pPr>
          </a:lstStyle>
          <a:p>
            <a:pPr>
              <a:defRPr/>
            </a:pPr>
            <a:r>
              <a:rPr lang="en-US" smtClean="0"/>
              <a:t>ODGOVORNOST</a:t>
            </a:r>
            <a:endParaRPr lang="en-US"/>
          </a:p>
        </p:txBody>
      </p:sp>
      <p:sp>
        <p:nvSpPr>
          <p:cNvPr id="7" name="Rectangle 13"/>
          <p:cNvSpPr>
            <a:spLocks noGrp="1" noChangeArrowheads="1"/>
          </p:cNvSpPr>
          <p:nvPr>
            <p:ph type="sldNum" sz="quarter" idx="12"/>
          </p:nvPr>
        </p:nvSpPr>
        <p:spPr/>
        <p:txBody>
          <a:bodyPr/>
          <a:lstStyle>
            <a:lvl1pPr>
              <a:defRPr/>
            </a:lvl1pPr>
          </a:lstStyle>
          <a:p>
            <a:pPr>
              <a:defRPr/>
            </a:pPr>
            <a:fld id="{82FFE2ED-AB4A-4DE1-BB2C-B1C63F13E4C6}" type="slidenum">
              <a:rPr lang="en-US"/>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hr-H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hr-H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hr-HR"/>
          </a:p>
        </p:txBody>
      </p:sp>
      <p:sp>
        <p:nvSpPr>
          <p:cNvPr id="7" name="Rectangle 11"/>
          <p:cNvSpPr>
            <a:spLocks noGrp="1" noChangeArrowheads="1"/>
          </p:cNvSpPr>
          <p:nvPr>
            <p:ph type="dt" sz="half" idx="10"/>
          </p:nvPr>
        </p:nvSpPr>
        <p:spPr/>
        <p:txBody>
          <a:bodyPr/>
          <a:lstStyle>
            <a:lvl1pPr>
              <a:defRPr/>
            </a:lvl1pPr>
          </a:lstStyle>
          <a:p>
            <a:pPr>
              <a:defRPr/>
            </a:pPr>
            <a:endParaRPr lang="en-US"/>
          </a:p>
        </p:txBody>
      </p:sp>
      <p:sp>
        <p:nvSpPr>
          <p:cNvPr id="8" name="Rectangle 12"/>
          <p:cNvSpPr>
            <a:spLocks noGrp="1" noChangeArrowheads="1"/>
          </p:cNvSpPr>
          <p:nvPr>
            <p:ph type="ftr" sz="quarter" idx="11"/>
          </p:nvPr>
        </p:nvSpPr>
        <p:spPr/>
        <p:txBody>
          <a:bodyPr/>
          <a:lstStyle>
            <a:lvl1pPr>
              <a:defRPr/>
            </a:lvl1pPr>
          </a:lstStyle>
          <a:p>
            <a:pPr>
              <a:defRPr/>
            </a:pPr>
            <a:r>
              <a:rPr lang="en-US" smtClean="0"/>
              <a:t>ODGOVORNOST</a:t>
            </a:r>
            <a:endParaRPr lang="en-US"/>
          </a:p>
        </p:txBody>
      </p:sp>
      <p:sp>
        <p:nvSpPr>
          <p:cNvPr id="9" name="Rectangle 13"/>
          <p:cNvSpPr>
            <a:spLocks noGrp="1" noChangeArrowheads="1"/>
          </p:cNvSpPr>
          <p:nvPr>
            <p:ph type="sldNum" sz="quarter" idx="12"/>
          </p:nvPr>
        </p:nvSpPr>
        <p:spPr/>
        <p:txBody>
          <a:bodyPr/>
          <a:lstStyle>
            <a:lvl1pPr>
              <a:defRPr/>
            </a:lvl1pPr>
          </a:lstStyle>
          <a:p>
            <a:pPr>
              <a:defRPr/>
            </a:pPr>
            <a:fld id="{210EC072-0363-4607-8223-97535DE1BEDE}" type="slidenum">
              <a:rPr lang="en-US"/>
              <a:pPr>
                <a:defRPr/>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hr-HR"/>
          </a:p>
        </p:txBody>
      </p:sp>
      <p:sp>
        <p:nvSpPr>
          <p:cNvPr id="3" name="Rectangle 11"/>
          <p:cNvSpPr>
            <a:spLocks noGrp="1" noChangeArrowheads="1"/>
          </p:cNvSpPr>
          <p:nvPr>
            <p:ph type="dt" sz="half" idx="10"/>
          </p:nvPr>
        </p:nvSpPr>
        <p:spPr/>
        <p:txBody>
          <a:bodyPr/>
          <a:lstStyle>
            <a:lvl1pPr>
              <a:defRPr/>
            </a:lvl1pPr>
          </a:lstStyle>
          <a:p>
            <a:pPr>
              <a:defRPr/>
            </a:pPr>
            <a:endParaRPr lang="en-US"/>
          </a:p>
        </p:txBody>
      </p:sp>
      <p:sp>
        <p:nvSpPr>
          <p:cNvPr id="4" name="Rectangle 12"/>
          <p:cNvSpPr>
            <a:spLocks noGrp="1" noChangeArrowheads="1"/>
          </p:cNvSpPr>
          <p:nvPr>
            <p:ph type="ftr" sz="quarter" idx="11"/>
          </p:nvPr>
        </p:nvSpPr>
        <p:spPr/>
        <p:txBody>
          <a:bodyPr/>
          <a:lstStyle>
            <a:lvl1pPr>
              <a:defRPr/>
            </a:lvl1pPr>
          </a:lstStyle>
          <a:p>
            <a:pPr>
              <a:defRPr/>
            </a:pPr>
            <a:r>
              <a:rPr lang="en-US" smtClean="0"/>
              <a:t>ODGOVORNOST</a:t>
            </a:r>
            <a:endParaRPr lang="en-US"/>
          </a:p>
        </p:txBody>
      </p:sp>
      <p:sp>
        <p:nvSpPr>
          <p:cNvPr id="5" name="Rectangle 13"/>
          <p:cNvSpPr>
            <a:spLocks noGrp="1" noChangeArrowheads="1"/>
          </p:cNvSpPr>
          <p:nvPr>
            <p:ph type="sldNum" sz="quarter" idx="12"/>
          </p:nvPr>
        </p:nvSpPr>
        <p:spPr/>
        <p:txBody>
          <a:bodyPr/>
          <a:lstStyle>
            <a:lvl1pPr>
              <a:defRPr/>
            </a:lvl1pPr>
          </a:lstStyle>
          <a:p>
            <a:pPr>
              <a:defRPr/>
            </a:pPr>
            <a:fld id="{911A5783-CB22-49E6-AA78-30B8AEDF7A1E}" type="slidenum">
              <a:rPr lang="en-US"/>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Rectangle 11"/>
          <p:cNvSpPr>
            <a:spLocks noGrp="1" noChangeArrowheads="1"/>
          </p:cNvSpPr>
          <p:nvPr>
            <p:ph type="dt" sz="half" idx="10"/>
          </p:nvPr>
        </p:nvSpPr>
        <p:spPr/>
        <p:txBody>
          <a:bodyPr/>
          <a:lstStyle>
            <a:lvl1pPr>
              <a:defRPr/>
            </a:lvl1pPr>
          </a:lstStyle>
          <a:p>
            <a:pPr>
              <a:defRPr/>
            </a:pPr>
            <a:endParaRPr lang="en-US"/>
          </a:p>
        </p:txBody>
      </p:sp>
      <p:sp>
        <p:nvSpPr>
          <p:cNvPr id="3" name="Rectangle 12"/>
          <p:cNvSpPr>
            <a:spLocks noGrp="1" noChangeArrowheads="1"/>
          </p:cNvSpPr>
          <p:nvPr>
            <p:ph type="ftr" sz="quarter" idx="11"/>
          </p:nvPr>
        </p:nvSpPr>
        <p:spPr/>
        <p:txBody>
          <a:bodyPr/>
          <a:lstStyle>
            <a:lvl1pPr>
              <a:defRPr/>
            </a:lvl1pPr>
          </a:lstStyle>
          <a:p>
            <a:pPr>
              <a:defRPr/>
            </a:pPr>
            <a:r>
              <a:rPr lang="en-US" smtClean="0"/>
              <a:t>ODGOVORNOST</a:t>
            </a:r>
            <a:endParaRPr lang="en-US"/>
          </a:p>
        </p:txBody>
      </p:sp>
      <p:sp>
        <p:nvSpPr>
          <p:cNvPr id="4" name="Rectangle 13"/>
          <p:cNvSpPr>
            <a:spLocks noGrp="1" noChangeArrowheads="1"/>
          </p:cNvSpPr>
          <p:nvPr>
            <p:ph type="sldNum" sz="quarter" idx="12"/>
          </p:nvPr>
        </p:nvSpPr>
        <p:spPr/>
        <p:txBody>
          <a:bodyPr/>
          <a:lstStyle>
            <a:lvl1pPr>
              <a:defRPr/>
            </a:lvl1pPr>
          </a:lstStyle>
          <a:p>
            <a:pPr>
              <a:defRPr/>
            </a:pPr>
            <a:fld id="{3FDF7C80-78D0-41BF-9488-17F6A4A70842}" type="slidenum">
              <a:rPr lang="en-US"/>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hr-H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hr-H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11"/>
          <p:cNvSpPr>
            <a:spLocks noGrp="1" noChangeArrowheads="1"/>
          </p:cNvSpPr>
          <p:nvPr>
            <p:ph type="dt" sz="half" idx="10"/>
          </p:nvPr>
        </p:nvSpPr>
        <p:spPr/>
        <p:txBody>
          <a:bodyPr/>
          <a:lstStyle>
            <a:lvl1pPr>
              <a:defRPr/>
            </a:lvl1pPr>
          </a:lstStyle>
          <a:p>
            <a:pPr>
              <a:defRPr/>
            </a:pPr>
            <a:endParaRPr lang="en-US"/>
          </a:p>
        </p:txBody>
      </p:sp>
      <p:sp>
        <p:nvSpPr>
          <p:cNvPr id="6" name="Rectangle 12"/>
          <p:cNvSpPr>
            <a:spLocks noGrp="1" noChangeArrowheads="1"/>
          </p:cNvSpPr>
          <p:nvPr>
            <p:ph type="ftr" sz="quarter" idx="11"/>
          </p:nvPr>
        </p:nvSpPr>
        <p:spPr/>
        <p:txBody>
          <a:bodyPr/>
          <a:lstStyle>
            <a:lvl1pPr>
              <a:defRPr/>
            </a:lvl1pPr>
          </a:lstStyle>
          <a:p>
            <a:pPr>
              <a:defRPr/>
            </a:pPr>
            <a:r>
              <a:rPr lang="en-US" smtClean="0"/>
              <a:t>ODGOVORNOST</a:t>
            </a:r>
            <a:endParaRPr lang="en-US"/>
          </a:p>
        </p:txBody>
      </p:sp>
      <p:sp>
        <p:nvSpPr>
          <p:cNvPr id="7" name="Rectangle 13"/>
          <p:cNvSpPr>
            <a:spLocks noGrp="1" noChangeArrowheads="1"/>
          </p:cNvSpPr>
          <p:nvPr>
            <p:ph type="sldNum" sz="quarter" idx="12"/>
          </p:nvPr>
        </p:nvSpPr>
        <p:spPr/>
        <p:txBody>
          <a:bodyPr/>
          <a:lstStyle>
            <a:lvl1pPr>
              <a:defRPr/>
            </a:lvl1pPr>
          </a:lstStyle>
          <a:p>
            <a:pPr>
              <a:defRPr/>
            </a:pPr>
            <a:fld id="{6740CE55-5190-46AD-9141-1C095F3252D3}" type="slidenum">
              <a:rPr lang="en-US"/>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hr-H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hr-HR"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11"/>
          <p:cNvSpPr>
            <a:spLocks noGrp="1" noChangeArrowheads="1"/>
          </p:cNvSpPr>
          <p:nvPr>
            <p:ph type="dt" sz="half" idx="10"/>
          </p:nvPr>
        </p:nvSpPr>
        <p:spPr/>
        <p:txBody>
          <a:bodyPr/>
          <a:lstStyle>
            <a:lvl1pPr>
              <a:defRPr/>
            </a:lvl1pPr>
          </a:lstStyle>
          <a:p>
            <a:pPr>
              <a:defRPr/>
            </a:pPr>
            <a:endParaRPr lang="en-US"/>
          </a:p>
        </p:txBody>
      </p:sp>
      <p:sp>
        <p:nvSpPr>
          <p:cNvPr id="6" name="Rectangle 12"/>
          <p:cNvSpPr>
            <a:spLocks noGrp="1" noChangeArrowheads="1"/>
          </p:cNvSpPr>
          <p:nvPr>
            <p:ph type="ftr" sz="quarter" idx="11"/>
          </p:nvPr>
        </p:nvSpPr>
        <p:spPr/>
        <p:txBody>
          <a:bodyPr/>
          <a:lstStyle>
            <a:lvl1pPr>
              <a:defRPr/>
            </a:lvl1pPr>
          </a:lstStyle>
          <a:p>
            <a:pPr>
              <a:defRPr/>
            </a:pPr>
            <a:r>
              <a:rPr lang="en-US" smtClean="0"/>
              <a:t>ODGOVORNOST</a:t>
            </a:r>
            <a:endParaRPr lang="en-US"/>
          </a:p>
        </p:txBody>
      </p:sp>
      <p:sp>
        <p:nvSpPr>
          <p:cNvPr id="7" name="Rectangle 13"/>
          <p:cNvSpPr>
            <a:spLocks noGrp="1" noChangeArrowheads="1"/>
          </p:cNvSpPr>
          <p:nvPr>
            <p:ph type="sldNum" sz="quarter" idx="12"/>
          </p:nvPr>
        </p:nvSpPr>
        <p:spPr/>
        <p:txBody>
          <a:bodyPr/>
          <a:lstStyle>
            <a:lvl1pPr>
              <a:defRPr/>
            </a:lvl1pPr>
          </a:lstStyle>
          <a:p>
            <a:pPr>
              <a:defRPr/>
            </a:pPr>
            <a:fld id="{B7272D3E-38E3-42BE-BA3A-6FCEEA59CDD3}" type="slidenum">
              <a:rPr lang="en-US"/>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100000">
              <a:schemeClr val="accent1">
                <a:alpha val="49000"/>
              </a:schemeClr>
            </a:gs>
            <a:gs pos="64999">
              <a:srgbClr val="F0EBD5"/>
            </a:gs>
            <a:gs pos="100000">
              <a:srgbClr val="D1C39F"/>
            </a:gs>
          </a:gsLst>
          <a:path path="shape">
            <a:fillToRect l="50000" t="50000" r="50000" b="50000"/>
          </a:path>
          <a:tileRect/>
        </a:gradFill>
        <a:effectLst/>
      </p:bgPr>
    </p:bg>
    <p:spTree>
      <p:nvGrpSpPr>
        <p:cNvPr id="1" name=""/>
        <p:cNvGrpSpPr/>
        <p:nvPr/>
      </p:nvGrpSpPr>
      <p:grpSpPr>
        <a:xfrm>
          <a:off x="0" y="0"/>
          <a:ext cx="0" cy="0"/>
          <a:chOff x="0" y="0"/>
          <a:chExt cx="0" cy="0"/>
        </a:xfrm>
      </p:grpSpPr>
      <p:sp>
        <p:nvSpPr>
          <p:cNvPr id="297986" name="Rectangle 2"/>
          <p:cNvSpPr>
            <a:spLocks noChangeArrowheads="1"/>
          </p:cNvSpPr>
          <p:nvPr/>
        </p:nvSpPr>
        <p:spPr bwMode="ltGray">
          <a:xfrm>
            <a:off x="304800" y="838200"/>
            <a:ext cx="438150" cy="474663"/>
          </a:xfrm>
          <a:prstGeom prst="rect">
            <a:avLst/>
          </a:prstGeom>
          <a:solidFill>
            <a:schemeClr val="accent2"/>
          </a:solidFill>
          <a:ln w="9525">
            <a:noFill/>
            <a:miter lim="800000"/>
            <a:headEnd/>
            <a:tailEnd/>
          </a:ln>
          <a:effectLst/>
        </p:spPr>
        <p:txBody>
          <a:bodyPr wrap="none" anchor="ctr"/>
          <a:lstStyle/>
          <a:p>
            <a:pPr algn="ctr">
              <a:defRPr/>
            </a:pPr>
            <a:endParaRPr kumimoji="1" lang="hr-HR"/>
          </a:p>
        </p:txBody>
      </p:sp>
      <p:sp>
        <p:nvSpPr>
          <p:cNvPr id="297987" name="Rectangle 3"/>
          <p:cNvSpPr>
            <a:spLocks noChangeArrowheads="1"/>
          </p:cNvSpPr>
          <p:nvPr/>
        </p:nvSpPr>
        <p:spPr bwMode="ltGray">
          <a:xfrm>
            <a:off x="762000" y="838200"/>
            <a:ext cx="328613" cy="474663"/>
          </a:xfrm>
          <a:prstGeom prst="rect">
            <a:avLst/>
          </a:prstGeom>
          <a:gradFill rotWithShape="0">
            <a:gsLst>
              <a:gs pos="0">
                <a:schemeClr val="accent2"/>
              </a:gs>
              <a:gs pos="100000">
                <a:schemeClr val="bg1"/>
              </a:gs>
            </a:gsLst>
            <a:lin ang="0" scaled="1"/>
          </a:gradFill>
          <a:ln w="9525">
            <a:noFill/>
            <a:miter lim="800000"/>
            <a:headEnd/>
            <a:tailEnd/>
          </a:ln>
          <a:effectLst/>
        </p:spPr>
        <p:txBody>
          <a:bodyPr wrap="none" anchor="ctr"/>
          <a:lstStyle/>
          <a:p>
            <a:pPr algn="ctr">
              <a:defRPr/>
            </a:pPr>
            <a:endParaRPr kumimoji="1" lang="hr-HR"/>
          </a:p>
        </p:txBody>
      </p:sp>
      <p:sp>
        <p:nvSpPr>
          <p:cNvPr id="297988" name="Rectangle 4"/>
          <p:cNvSpPr>
            <a:spLocks noChangeArrowheads="1"/>
          </p:cNvSpPr>
          <p:nvPr/>
        </p:nvSpPr>
        <p:spPr bwMode="ltGray">
          <a:xfrm>
            <a:off x="762000" y="838200"/>
            <a:ext cx="422275" cy="474663"/>
          </a:xfrm>
          <a:prstGeom prst="rect">
            <a:avLst/>
          </a:prstGeom>
          <a:solidFill>
            <a:schemeClr val="folHlink"/>
          </a:solidFill>
          <a:ln w="9525">
            <a:noFill/>
            <a:miter lim="800000"/>
            <a:headEnd/>
            <a:tailEnd/>
          </a:ln>
          <a:effectLst/>
        </p:spPr>
        <p:txBody>
          <a:bodyPr wrap="none" anchor="ctr"/>
          <a:lstStyle/>
          <a:p>
            <a:pPr algn="ctr">
              <a:defRPr/>
            </a:pPr>
            <a:endParaRPr kumimoji="1" lang="hr-HR"/>
          </a:p>
        </p:txBody>
      </p:sp>
      <p:sp>
        <p:nvSpPr>
          <p:cNvPr id="297989" name="Rectangle 5"/>
          <p:cNvSpPr>
            <a:spLocks noChangeArrowheads="1"/>
          </p:cNvSpPr>
          <p:nvPr/>
        </p:nvSpPr>
        <p:spPr bwMode="ltGray">
          <a:xfrm>
            <a:off x="1143000" y="838200"/>
            <a:ext cx="368300" cy="474663"/>
          </a:xfrm>
          <a:prstGeom prst="rect">
            <a:avLst/>
          </a:prstGeom>
          <a:gradFill rotWithShape="0">
            <a:gsLst>
              <a:gs pos="0">
                <a:schemeClr val="folHlink"/>
              </a:gs>
              <a:gs pos="100000">
                <a:schemeClr val="bg1"/>
              </a:gs>
            </a:gsLst>
            <a:lin ang="0" scaled="1"/>
          </a:gradFill>
          <a:ln w="9525">
            <a:noFill/>
            <a:miter lim="800000"/>
            <a:headEnd/>
            <a:tailEnd/>
          </a:ln>
          <a:effectLst/>
        </p:spPr>
        <p:txBody>
          <a:bodyPr wrap="none" anchor="ctr"/>
          <a:lstStyle/>
          <a:p>
            <a:pPr algn="ctr">
              <a:defRPr/>
            </a:pPr>
            <a:endParaRPr kumimoji="1" lang="hr-HR"/>
          </a:p>
        </p:txBody>
      </p:sp>
      <p:sp>
        <p:nvSpPr>
          <p:cNvPr id="297990" name="Rectangle 6"/>
          <p:cNvSpPr>
            <a:spLocks noChangeArrowheads="1"/>
          </p:cNvSpPr>
          <p:nvPr/>
        </p:nvSpPr>
        <p:spPr bwMode="ltGray">
          <a:xfrm>
            <a:off x="228600" y="1295400"/>
            <a:ext cx="560388" cy="422275"/>
          </a:xfrm>
          <a:prstGeom prst="rect">
            <a:avLst/>
          </a:prstGeom>
          <a:gradFill rotWithShape="0">
            <a:gsLst>
              <a:gs pos="0">
                <a:schemeClr val="bg1"/>
              </a:gs>
              <a:gs pos="100000">
                <a:schemeClr val="hlink"/>
              </a:gs>
            </a:gsLst>
            <a:lin ang="18900000" scaled="1"/>
          </a:gradFill>
          <a:ln w="9525">
            <a:noFill/>
            <a:miter lim="800000"/>
            <a:headEnd/>
            <a:tailEnd/>
          </a:ln>
          <a:effectLst/>
        </p:spPr>
        <p:txBody>
          <a:bodyPr wrap="none" anchor="ctr"/>
          <a:lstStyle/>
          <a:p>
            <a:pPr algn="ctr">
              <a:defRPr/>
            </a:pPr>
            <a:endParaRPr kumimoji="1" lang="hr-HR"/>
          </a:p>
        </p:txBody>
      </p:sp>
      <p:sp>
        <p:nvSpPr>
          <p:cNvPr id="297991" name="Rectangle 7"/>
          <p:cNvSpPr>
            <a:spLocks noChangeArrowheads="1"/>
          </p:cNvSpPr>
          <p:nvPr/>
        </p:nvSpPr>
        <p:spPr bwMode="gray">
          <a:xfrm>
            <a:off x="762000" y="990600"/>
            <a:ext cx="31750" cy="1052513"/>
          </a:xfrm>
          <a:prstGeom prst="rect">
            <a:avLst/>
          </a:prstGeom>
          <a:solidFill>
            <a:schemeClr val="bg2"/>
          </a:solidFill>
          <a:ln w="9525">
            <a:noFill/>
            <a:miter lim="800000"/>
            <a:headEnd/>
            <a:tailEnd/>
          </a:ln>
          <a:effectLst/>
        </p:spPr>
        <p:txBody>
          <a:bodyPr wrap="none" anchor="ctr"/>
          <a:lstStyle/>
          <a:p>
            <a:pPr algn="ctr">
              <a:defRPr/>
            </a:pPr>
            <a:endParaRPr kumimoji="1" lang="hr-HR"/>
          </a:p>
        </p:txBody>
      </p:sp>
      <p:sp>
        <p:nvSpPr>
          <p:cNvPr id="297992" name="Rectangle 8"/>
          <p:cNvSpPr>
            <a:spLocks noChangeArrowheads="1"/>
          </p:cNvSpPr>
          <p:nvPr/>
        </p:nvSpPr>
        <p:spPr bwMode="gray">
          <a:xfrm>
            <a:off x="457200" y="1295400"/>
            <a:ext cx="8226425" cy="31750"/>
          </a:xfrm>
          <a:prstGeom prst="rect">
            <a:avLst/>
          </a:prstGeom>
          <a:gradFill rotWithShape="0">
            <a:gsLst>
              <a:gs pos="0">
                <a:schemeClr val="bg2"/>
              </a:gs>
              <a:gs pos="100000">
                <a:schemeClr val="bg1"/>
              </a:gs>
            </a:gsLst>
            <a:lin ang="0" scaled="1"/>
          </a:gradFill>
          <a:ln w="9525">
            <a:noFill/>
            <a:miter lim="800000"/>
            <a:headEnd/>
            <a:tailEnd/>
          </a:ln>
          <a:effectLst/>
        </p:spPr>
        <p:txBody>
          <a:bodyPr wrap="none" anchor="ctr"/>
          <a:lstStyle/>
          <a:p>
            <a:pPr algn="ctr">
              <a:defRPr/>
            </a:pPr>
            <a:endParaRPr kumimoji="1" lang="hr-HR"/>
          </a:p>
        </p:txBody>
      </p:sp>
      <p:sp>
        <p:nvSpPr>
          <p:cNvPr id="3081" name="Rectangle 9"/>
          <p:cNvSpPr>
            <a:spLocks noGrp="1" noChangeArrowheads="1"/>
          </p:cNvSpPr>
          <p:nvPr>
            <p:ph type="title"/>
          </p:nvPr>
        </p:nvSpPr>
        <p:spPr bwMode="auto">
          <a:xfrm>
            <a:off x="1143000" y="381000"/>
            <a:ext cx="7793038" cy="7620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p>
            <a:pPr lvl="0"/>
            <a:r>
              <a:rPr lang="en-US" smtClean="0"/>
              <a:t>Click to edit Master title style</a:t>
            </a:r>
          </a:p>
        </p:txBody>
      </p:sp>
      <p:sp>
        <p:nvSpPr>
          <p:cNvPr id="3082" name="Rectangle 10"/>
          <p:cNvSpPr>
            <a:spLocks noGrp="1" noChangeArrowheads="1"/>
          </p:cNvSpPr>
          <p:nvPr>
            <p:ph type="body" idx="1"/>
          </p:nvPr>
        </p:nvSpPr>
        <p:spPr bwMode="auto">
          <a:xfrm>
            <a:off x="1182688" y="1600200"/>
            <a:ext cx="7772400" cy="453231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p:txBody>
      </p:sp>
      <p:sp>
        <p:nvSpPr>
          <p:cNvPr id="297995" name="Rectangle 11"/>
          <p:cNvSpPr>
            <a:spLocks noGrp="1" noChangeArrowheads="1"/>
          </p:cNvSpPr>
          <p:nvPr>
            <p:ph type="dt" sz="half" idx="2"/>
          </p:nvPr>
        </p:nvSpPr>
        <p:spPr bwMode="auto">
          <a:xfrm>
            <a:off x="914400" y="6324600"/>
            <a:ext cx="19050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400"/>
            </a:lvl1pPr>
          </a:lstStyle>
          <a:p>
            <a:pPr>
              <a:defRPr/>
            </a:pPr>
            <a:endParaRPr lang="en-US"/>
          </a:p>
        </p:txBody>
      </p:sp>
      <p:sp>
        <p:nvSpPr>
          <p:cNvPr id="297996" name="Rectangle 12"/>
          <p:cNvSpPr>
            <a:spLocks noGrp="1" noChangeArrowheads="1"/>
          </p:cNvSpPr>
          <p:nvPr>
            <p:ph type="ftr" sz="quarter" idx="3"/>
          </p:nvPr>
        </p:nvSpPr>
        <p:spPr bwMode="auto">
          <a:xfrm>
            <a:off x="3352800" y="63246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sz="1400"/>
            </a:lvl1pPr>
          </a:lstStyle>
          <a:p>
            <a:pPr>
              <a:defRPr/>
            </a:pPr>
            <a:r>
              <a:rPr lang="en-US" smtClean="0"/>
              <a:t>ODGOVORNOST</a:t>
            </a:r>
            <a:endParaRPr lang="en-US"/>
          </a:p>
        </p:txBody>
      </p:sp>
      <p:sp>
        <p:nvSpPr>
          <p:cNvPr id="297997" name="Rectangle 13"/>
          <p:cNvSpPr>
            <a:spLocks noGrp="1" noChangeArrowheads="1"/>
          </p:cNvSpPr>
          <p:nvPr>
            <p:ph type="sldNum" sz="quarter" idx="4"/>
          </p:nvPr>
        </p:nvSpPr>
        <p:spPr bwMode="auto">
          <a:xfrm>
            <a:off x="6781800" y="6324600"/>
            <a:ext cx="19050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400"/>
            </a:lvl1pPr>
          </a:lstStyle>
          <a:p>
            <a:pPr>
              <a:defRPr/>
            </a:pPr>
            <a:fld id="{E2E645C9-EDCB-4F48-BDF7-9AD5BBEA3AD9}"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891" r:id="rId1"/>
    <p:sldLayoutId id="2147483892" r:id="rId2"/>
    <p:sldLayoutId id="2147483893" r:id="rId3"/>
    <p:sldLayoutId id="2147483894" r:id="rId4"/>
    <p:sldLayoutId id="2147483895" r:id="rId5"/>
    <p:sldLayoutId id="2147483896" r:id="rId6"/>
    <p:sldLayoutId id="2147483897" r:id="rId7"/>
    <p:sldLayoutId id="2147483898" r:id="rId8"/>
    <p:sldLayoutId id="2147483899" r:id="rId9"/>
    <p:sldLayoutId id="2147483900" r:id="rId10"/>
    <p:sldLayoutId id="2147483901" r:id="rId11"/>
  </p:sldLayoutIdLst>
  <p:hf hdr="0" dt="0"/>
  <p:txStyles>
    <p:titleStyle>
      <a:lvl1pPr algn="ctr" rtl="0" eaLnBrk="0" fontAlgn="base" hangingPunct="0">
        <a:lnSpc>
          <a:spcPct val="75000"/>
        </a:lnSpc>
        <a:spcBef>
          <a:spcPct val="0"/>
        </a:spcBef>
        <a:spcAft>
          <a:spcPct val="0"/>
        </a:spcAft>
        <a:defRPr sz="3200" b="1">
          <a:solidFill>
            <a:srgbClr val="A50021"/>
          </a:solidFill>
          <a:latin typeface="+mj-lt"/>
          <a:ea typeface="+mj-ea"/>
          <a:cs typeface="+mj-cs"/>
        </a:defRPr>
      </a:lvl1pPr>
      <a:lvl2pPr algn="ctr" rtl="0" eaLnBrk="0" fontAlgn="base" hangingPunct="0">
        <a:lnSpc>
          <a:spcPct val="75000"/>
        </a:lnSpc>
        <a:spcBef>
          <a:spcPct val="0"/>
        </a:spcBef>
        <a:spcAft>
          <a:spcPct val="0"/>
        </a:spcAft>
        <a:defRPr sz="3200" b="1">
          <a:solidFill>
            <a:srgbClr val="A50021"/>
          </a:solidFill>
          <a:latin typeface="Comic Sans MS" pitchFamily="66" charset="0"/>
          <a:cs typeface="Times New Roman" pitchFamily="18" charset="0"/>
        </a:defRPr>
      </a:lvl2pPr>
      <a:lvl3pPr algn="ctr" rtl="0" eaLnBrk="0" fontAlgn="base" hangingPunct="0">
        <a:lnSpc>
          <a:spcPct val="75000"/>
        </a:lnSpc>
        <a:spcBef>
          <a:spcPct val="0"/>
        </a:spcBef>
        <a:spcAft>
          <a:spcPct val="0"/>
        </a:spcAft>
        <a:defRPr sz="3200" b="1">
          <a:solidFill>
            <a:srgbClr val="A50021"/>
          </a:solidFill>
          <a:latin typeface="Comic Sans MS" pitchFamily="66" charset="0"/>
          <a:cs typeface="Times New Roman" pitchFamily="18" charset="0"/>
        </a:defRPr>
      </a:lvl3pPr>
      <a:lvl4pPr algn="ctr" rtl="0" eaLnBrk="0" fontAlgn="base" hangingPunct="0">
        <a:lnSpc>
          <a:spcPct val="75000"/>
        </a:lnSpc>
        <a:spcBef>
          <a:spcPct val="0"/>
        </a:spcBef>
        <a:spcAft>
          <a:spcPct val="0"/>
        </a:spcAft>
        <a:defRPr sz="3200" b="1">
          <a:solidFill>
            <a:srgbClr val="A50021"/>
          </a:solidFill>
          <a:latin typeface="Comic Sans MS" pitchFamily="66" charset="0"/>
          <a:cs typeface="Times New Roman" pitchFamily="18" charset="0"/>
        </a:defRPr>
      </a:lvl4pPr>
      <a:lvl5pPr algn="ctr" rtl="0" eaLnBrk="0" fontAlgn="base" hangingPunct="0">
        <a:lnSpc>
          <a:spcPct val="75000"/>
        </a:lnSpc>
        <a:spcBef>
          <a:spcPct val="0"/>
        </a:spcBef>
        <a:spcAft>
          <a:spcPct val="0"/>
        </a:spcAft>
        <a:defRPr sz="3200" b="1">
          <a:solidFill>
            <a:srgbClr val="A50021"/>
          </a:solidFill>
          <a:latin typeface="Comic Sans MS" pitchFamily="66" charset="0"/>
          <a:cs typeface="Times New Roman" pitchFamily="18" charset="0"/>
        </a:defRPr>
      </a:lvl5pPr>
      <a:lvl6pPr marL="457200" algn="ctr" rtl="0" fontAlgn="base">
        <a:lnSpc>
          <a:spcPct val="75000"/>
        </a:lnSpc>
        <a:spcBef>
          <a:spcPct val="0"/>
        </a:spcBef>
        <a:spcAft>
          <a:spcPct val="0"/>
        </a:spcAft>
        <a:defRPr sz="3200" b="1">
          <a:solidFill>
            <a:srgbClr val="A50021"/>
          </a:solidFill>
          <a:latin typeface="Comic Sans MS" pitchFamily="66" charset="0"/>
          <a:cs typeface="Times New Roman" pitchFamily="18" charset="0"/>
        </a:defRPr>
      </a:lvl6pPr>
      <a:lvl7pPr marL="914400" algn="ctr" rtl="0" fontAlgn="base">
        <a:lnSpc>
          <a:spcPct val="75000"/>
        </a:lnSpc>
        <a:spcBef>
          <a:spcPct val="0"/>
        </a:spcBef>
        <a:spcAft>
          <a:spcPct val="0"/>
        </a:spcAft>
        <a:defRPr sz="3200" b="1">
          <a:solidFill>
            <a:srgbClr val="A50021"/>
          </a:solidFill>
          <a:latin typeface="Comic Sans MS" pitchFamily="66" charset="0"/>
          <a:cs typeface="Times New Roman" pitchFamily="18" charset="0"/>
        </a:defRPr>
      </a:lvl7pPr>
      <a:lvl8pPr marL="1371600" algn="ctr" rtl="0" fontAlgn="base">
        <a:lnSpc>
          <a:spcPct val="75000"/>
        </a:lnSpc>
        <a:spcBef>
          <a:spcPct val="0"/>
        </a:spcBef>
        <a:spcAft>
          <a:spcPct val="0"/>
        </a:spcAft>
        <a:defRPr sz="3200" b="1">
          <a:solidFill>
            <a:srgbClr val="A50021"/>
          </a:solidFill>
          <a:latin typeface="Comic Sans MS" pitchFamily="66" charset="0"/>
          <a:cs typeface="Times New Roman" pitchFamily="18" charset="0"/>
        </a:defRPr>
      </a:lvl8pPr>
      <a:lvl9pPr marL="1828800" algn="ctr" rtl="0" fontAlgn="base">
        <a:lnSpc>
          <a:spcPct val="75000"/>
        </a:lnSpc>
        <a:spcBef>
          <a:spcPct val="0"/>
        </a:spcBef>
        <a:spcAft>
          <a:spcPct val="0"/>
        </a:spcAft>
        <a:defRPr sz="3200" b="1">
          <a:solidFill>
            <a:srgbClr val="A50021"/>
          </a:solidFill>
          <a:latin typeface="Comic Sans MS" pitchFamily="66" charset="0"/>
          <a:cs typeface="Times New Roman" pitchFamily="18" charset="0"/>
        </a:defRPr>
      </a:lvl9pPr>
    </p:titleStyle>
    <p:bodyStyle>
      <a:lvl1pPr marL="342900" indent="-342900" algn="l" rtl="0" eaLnBrk="0" fontAlgn="base" hangingPunct="0">
        <a:spcBef>
          <a:spcPct val="20000"/>
        </a:spcBef>
        <a:spcAft>
          <a:spcPct val="0"/>
        </a:spcAft>
        <a:buClr>
          <a:schemeClr val="folHlink"/>
        </a:buClr>
        <a:buSzPct val="60000"/>
        <a:buFont typeface="Wingdings" pitchFamily="2" charset="2"/>
        <a:defRPr sz="2800" b="1">
          <a:solidFill>
            <a:srgbClr val="000099"/>
          </a:solidFill>
          <a:latin typeface="+mn-lt"/>
          <a:ea typeface="+mn-ea"/>
          <a:cs typeface="+mn-cs"/>
        </a:defRPr>
      </a:lvl1pPr>
      <a:lvl2pPr marL="742950" indent="-285750" algn="l" rtl="0" eaLnBrk="0" fontAlgn="base" hangingPunct="0">
        <a:spcBef>
          <a:spcPct val="20000"/>
        </a:spcBef>
        <a:spcAft>
          <a:spcPct val="0"/>
        </a:spcAft>
        <a:buClr>
          <a:srgbClr val="003399"/>
        </a:buClr>
        <a:buSzPct val="75000"/>
        <a:buFont typeface="Wingdings" pitchFamily="2" charset="2"/>
        <a:buChar char="Ø"/>
        <a:defRPr sz="2800" b="1">
          <a:solidFill>
            <a:srgbClr val="000099"/>
          </a:solidFill>
          <a:latin typeface="+mn-lt"/>
          <a:cs typeface="+mn-cs"/>
        </a:defRPr>
      </a:lvl2pPr>
      <a:lvl3pPr marL="1143000" indent="-228600" algn="l" rtl="0" eaLnBrk="0" fontAlgn="base" hangingPunct="0">
        <a:spcBef>
          <a:spcPct val="20000"/>
        </a:spcBef>
        <a:spcAft>
          <a:spcPct val="0"/>
        </a:spcAft>
        <a:buClr>
          <a:schemeClr val="folHlink"/>
        </a:buClr>
        <a:buSzPct val="50000"/>
        <a:buFont typeface="Wingdings" pitchFamily="2" charset="2"/>
        <a:buChar char="n"/>
        <a:defRPr sz="2400">
          <a:solidFill>
            <a:schemeClr val="tx1"/>
          </a:solidFill>
          <a:latin typeface="Tahoma" pitchFamily="34" charset="0"/>
          <a:cs typeface="+mn-cs"/>
        </a:defRPr>
      </a:lvl3pPr>
      <a:lvl4pPr marL="1600200" indent="-228600" algn="l" rtl="0" eaLnBrk="0" fontAlgn="base" hangingPunct="0">
        <a:spcBef>
          <a:spcPct val="20000"/>
        </a:spcBef>
        <a:spcAft>
          <a:spcPct val="0"/>
        </a:spcAft>
        <a:buClr>
          <a:schemeClr val="accent2"/>
        </a:buClr>
        <a:buSzPct val="55000"/>
        <a:buFont typeface="Wingdings" pitchFamily="2" charset="2"/>
        <a:buChar char="n"/>
        <a:defRPr sz="2000">
          <a:solidFill>
            <a:schemeClr val="tx1"/>
          </a:solidFill>
          <a:latin typeface="Tahoma" pitchFamily="34" charset="0"/>
          <a:cs typeface="+mn-cs"/>
        </a:defRPr>
      </a:lvl4pPr>
      <a:lvl5pPr marL="2057400" indent="-228600" algn="l" rtl="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cs typeface="+mn-cs"/>
        </a:defRPr>
      </a:lvl5pPr>
      <a:lvl6pPr marL="25146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cs typeface="+mn-cs"/>
        </a:defRPr>
      </a:lvl6pPr>
      <a:lvl7pPr marL="29718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cs typeface="+mn-cs"/>
        </a:defRPr>
      </a:lvl7pPr>
      <a:lvl8pPr marL="34290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cs typeface="+mn-cs"/>
        </a:defRPr>
      </a:lvl8pPr>
      <a:lvl9pPr marL="38862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cs typeface="+mn-cs"/>
        </a:defRPr>
      </a:lvl9pPr>
    </p:bodyStyle>
    <p:otherStyle>
      <a:defPPr>
        <a:defRPr lang="sr-Latn-C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hyperlink" Target="mailto:zlatad@gfos.hr" TargetMode="External"/><Relationship Id="rId2" Type="http://schemas.openxmlformats.org/officeDocument/2006/relationships/slideLayout" Target="../slideLayouts/slideLayout2.xml"/><Relationship Id="rId1" Type="http://schemas.openxmlformats.org/officeDocument/2006/relationships/vmlDrawing" Target="../drawings/vmlDrawing1.vml"/><Relationship Id="rId6" Type="http://schemas.openxmlformats.org/officeDocument/2006/relationships/hyperlink" Target="mailto:vladimir@skendrovic.com" TargetMode="External"/><Relationship Id="rId5" Type="http://schemas.openxmlformats.org/officeDocument/2006/relationships/image" Target="../media/image1.wmf"/><Relationship Id="rId4" Type="http://schemas.openxmlformats.org/officeDocument/2006/relationships/oleObject" Target="../embeddings/oleObject1.bin"/></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3" Type="http://schemas.openxmlformats.org/officeDocument/2006/relationships/hyperlink" Target="mailto:capm-cert@grad.hr" TargetMode="External"/><Relationship Id="rId2" Type="http://schemas.openxmlformats.org/officeDocument/2006/relationships/hyperlink" Target="http://www.capm.hr/" TargetMode="External"/><Relationship Id="rId1" Type="http://schemas.openxmlformats.org/officeDocument/2006/relationships/slideLayout" Target="../slideLayouts/slideLayout2.xml"/><Relationship Id="rId4" Type="http://schemas.openxmlformats.org/officeDocument/2006/relationships/hyperlink" Target="mailto:vladimir@skendrovic.com" TargetMode="External"/></Relationships>
</file>

<file path=ppt/slides/_rels/slide79.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2.xml"/><Relationship Id="rId1" Type="http://schemas.openxmlformats.org/officeDocument/2006/relationships/vmlDrawing" Target="../drawings/vmlDrawing2.vml"/><Relationship Id="rId6" Type="http://schemas.openxmlformats.org/officeDocument/2006/relationships/image" Target="../media/image6.jpeg"/><Relationship Id="rId5" Type="http://schemas.openxmlformats.org/officeDocument/2006/relationships/image" Target="../media/image7.emf"/><Relationship Id="rId4" Type="http://schemas.openxmlformats.org/officeDocument/2006/relationships/oleObject" Target="../embeddings/Microsoft_Word_97_-_2003_Document1.doc"/></Relationships>
</file>

<file path=ppt/slides/_rels/slide8.xml.rels><?xml version="1.0" encoding="UTF-8" standalone="yes"?>
<Relationships xmlns="http://schemas.openxmlformats.org/package/2006/relationships"><Relationship Id="rId3" Type="http://schemas.openxmlformats.org/officeDocument/2006/relationships/hyperlink" Target="http://narodne-novine.nn.hr/clanci/sluzbeni/312733.html" TargetMode="External"/><Relationship Id="rId2" Type="http://schemas.openxmlformats.org/officeDocument/2006/relationships/hyperlink" Target="http://narodne-novine.nn.hr/clanci/sluzbeni/272092.html" TargetMode="External"/><Relationship Id="rId1" Type="http://schemas.openxmlformats.org/officeDocument/2006/relationships/slideLayout" Target="../slideLayouts/slideLayout2.xml"/><Relationship Id="rId6" Type="http://schemas.openxmlformats.org/officeDocument/2006/relationships/hyperlink" Target="http://narodne-novine.nn.hr/clanci/sluzbeni/338266.html" TargetMode="External"/><Relationship Id="rId5" Type="http://schemas.openxmlformats.org/officeDocument/2006/relationships/hyperlink" Target="http://narodne-novine.nn.hr/clanci/sluzbeni/340839.html" TargetMode="External"/><Relationship Id="rId4" Type="http://schemas.openxmlformats.org/officeDocument/2006/relationships/hyperlink" Target="http://narodne-novine.nn.hr/clanci/sluzbeni/329232.html" TargetMode="Externa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hyperlink" Target="http://narodne-novine.nn.hr/clanci/sluzbeni/341671.html" TargetMode="External"/><Relationship Id="rId2" Type="http://schemas.openxmlformats.org/officeDocument/2006/relationships/hyperlink" Target="http://narodne-novine.nn.hr/clanci/sluzbeni/341670.html" TargetMode="External"/><Relationship Id="rId1" Type="http://schemas.openxmlformats.org/officeDocument/2006/relationships/slideLayout" Target="../slideLayouts/slideLayout2.xml"/><Relationship Id="rId4" Type="http://schemas.openxmlformats.org/officeDocument/2006/relationships/hyperlink" Target="http://narodne-novine.nn.hr/clanci/sluzbeni/341828.html" TargetMode="Externa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27" name="Slide Number Placeholder 4"/>
          <p:cNvSpPr>
            <a:spLocks noGrp="1"/>
          </p:cNvSpPr>
          <p:nvPr>
            <p:ph type="sldNum" sz="quarter" idx="12"/>
          </p:nvPr>
        </p:nvSpPr>
        <p:spPr>
          <a:noFill/>
        </p:spPr>
        <p:txBody>
          <a:bodyPr/>
          <a:lstStyle/>
          <a:p>
            <a:fld id="{362BD8C1-D4A9-49B6-A48D-E7F0F4C3A857}" type="slidenum">
              <a:rPr lang="en-US" smtClean="0"/>
              <a:pPr/>
              <a:t>1</a:t>
            </a:fld>
            <a:endParaRPr lang="en-US" smtClean="0"/>
          </a:p>
        </p:txBody>
      </p:sp>
      <p:grpSp>
        <p:nvGrpSpPr>
          <p:cNvPr id="1028" name="Group 21"/>
          <p:cNvGrpSpPr>
            <a:grpSpLocks/>
          </p:cNvGrpSpPr>
          <p:nvPr/>
        </p:nvGrpSpPr>
        <p:grpSpPr bwMode="auto">
          <a:xfrm>
            <a:off x="0" y="0"/>
            <a:ext cx="9334500" cy="5942013"/>
            <a:chOff x="0" y="0"/>
            <a:chExt cx="9334664" cy="5940903"/>
          </a:xfrm>
        </p:grpSpPr>
        <p:grpSp>
          <p:nvGrpSpPr>
            <p:cNvPr id="1032" name="Group 6"/>
            <p:cNvGrpSpPr>
              <a:grpSpLocks/>
            </p:cNvGrpSpPr>
            <p:nvPr/>
          </p:nvGrpSpPr>
          <p:grpSpPr bwMode="auto">
            <a:xfrm>
              <a:off x="0" y="0"/>
              <a:ext cx="9334664" cy="5583782"/>
              <a:chOff x="0" y="0"/>
              <a:chExt cx="9334664" cy="5583782"/>
            </a:xfrm>
          </p:grpSpPr>
          <p:grpSp>
            <p:nvGrpSpPr>
              <p:cNvPr id="1034" name="Group 42"/>
              <p:cNvGrpSpPr>
                <a:grpSpLocks/>
              </p:cNvGrpSpPr>
              <p:nvPr/>
            </p:nvGrpSpPr>
            <p:grpSpPr bwMode="auto">
              <a:xfrm>
                <a:off x="0" y="0"/>
                <a:ext cx="9144000" cy="4124041"/>
                <a:chOff x="0" y="0"/>
                <a:chExt cx="9144000" cy="4124041"/>
              </a:xfrm>
            </p:grpSpPr>
            <p:grpSp>
              <p:nvGrpSpPr>
                <p:cNvPr id="1038" name="Group 32"/>
                <p:cNvGrpSpPr>
                  <a:grpSpLocks/>
                </p:cNvGrpSpPr>
                <p:nvPr/>
              </p:nvGrpSpPr>
              <p:grpSpPr bwMode="auto">
                <a:xfrm>
                  <a:off x="1" y="0"/>
                  <a:ext cx="9134764" cy="4124041"/>
                  <a:chOff x="-9235" y="0"/>
                  <a:chExt cx="9144000" cy="4124041"/>
                </a:xfrm>
              </p:grpSpPr>
              <p:sp>
                <p:nvSpPr>
                  <p:cNvPr id="28" name="Flowchart: Document 27"/>
                  <p:cNvSpPr/>
                  <p:nvPr/>
                </p:nvSpPr>
                <p:spPr>
                  <a:xfrm>
                    <a:off x="299" y="23809"/>
                    <a:ext cx="9134337" cy="4099747"/>
                  </a:xfrm>
                  <a:prstGeom prst="flowChartDocument">
                    <a:avLst/>
                  </a:prstGeom>
                  <a:solidFill>
                    <a:schemeClr val="bg1"/>
                  </a:solidFill>
                  <a:ln w="38100">
                    <a:solidFill>
                      <a:srgbClr val="00007A"/>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hr-HR"/>
                  </a:p>
                </p:txBody>
              </p:sp>
              <p:sp>
                <p:nvSpPr>
                  <p:cNvPr id="29" name="Flowchart: Document 28"/>
                  <p:cNvSpPr/>
                  <p:nvPr/>
                </p:nvSpPr>
                <p:spPr>
                  <a:xfrm>
                    <a:off x="-9236" y="0"/>
                    <a:ext cx="9143872" cy="4099748"/>
                  </a:xfrm>
                  <a:prstGeom prst="flowChartDocument">
                    <a:avLst/>
                  </a:prstGeom>
                  <a:solidFill>
                    <a:srgbClr val="508477"/>
                  </a:solidFill>
                  <a:ln>
                    <a:solidFill>
                      <a:srgbClr val="508477"/>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hr-HR">
                      <a:solidFill>
                        <a:schemeClr val="bg1"/>
                      </a:solidFill>
                    </a:endParaRPr>
                  </a:p>
                </p:txBody>
              </p:sp>
            </p:grpSp>
            <p:pic>
              <p:nvPicPr>
                <p:cNvPr id="1039" name="Picture 2"/>
                <p:cNvPicPr>
                  <a:picLocks noChangeAspect="1" noChangeArrowheads="1"/>
                </p:cNvPicPr>
                <p:nvPr/>
              </p:nvPicPr>
              <p:blipFill>
                <a:blip r:embed="rId3" cstate="print"/>
                <a:srcRect r="12727" b="2634"/>
                <a:stretch>
                  <a:fillRect/>
                </a:stretch>
              </p:blipFill>
              <p:spPr bwMode="auto">
                <a:xfrm>
                  <a:off x="0" y="0"/>
                  <a:ext cx="9144000" cy="732668"/>
                </a:xfrm>
                <a:prstGeom prst="rect">
                  <a:avLst/>
                </a:prstGeom>
                <a:noFill/>
                <a:ln w="9525">
                  <a:noFill/>
                  <a:miter lim="800000"/>
                  <a:headEnd/>
                  <a:tailEnd/>
                </a:ln>
              </p:spPr>
            </p:pic>
          </p:grpSp>
          <p:grpSp>
            <p:nvGrpSpPr>
              <p:cNvPr id="1035" name="Group 28"/>
              <p:cNvGrpSpPr>
                <a:grpSpLocks/>
              </p:cNvGrpSpPr>
              <p:nvPr/>
            </p:nvGrpSpPr>
            <p:grpSpPr bwMode="auto">
              <a:xfrm>
                <a:off x="7286644" y="3571534"/>
                <a:ext cx="2048020" cy="2012248"/>
                <a:chOff x="7332824" y="3654658"/>
                <a:chExt cx="2048020" cy="2012248"/>
              </a:xfrm>
            </p:grpSpPr>
            <p:graphicFrame>
              <p:nvGraphicFramePr>
                <p:cNvPr id="1026" name="Object 2"/>
                <p:cNvGraphicFramePr>
                  <a:graphicFrameLocks noChangeAspect="1"/>
                </p:cNvGraphicFramePr>
                <p:nvPr/>
              </p:nvGraphicFramePr>
              <p:xfrm>
                <a:off x="7832890" y="4154676"/>
                <a:ext cx="1080654" cy="1080654"/>
              </p:xfrm>
              <a:graphic>
                <a:graphicData uri="http://schemas.openxmlformats.org/presentationml/2006/ole">
                  <mc:AlternateContent xmlns:mc="http://schemas.openxmlformats.org/markup-compatibility/2006">
                    <mc:Choice xmlns:v="urn:schemas-microsoft-com:vml" Requires="v">
                      <p:oleObj spid="_x0000_s1058" name="CorelDRAW CMX" r:id="rId4" imgW="2770560" imgH="2770560" progId="">
                        <p:embed/>
                      </p:oleObj>
                    </mc:Choice>
                    <mc:Fallback>
                      <p:oleObj name="CorelDRAW CMX" r:id="rId4" imgW="2770560" imgH="2770560" progId="">
                        <p:embed/>
                        <p:pic>
                          <p:nvPicPr>
                            <p:cNvPr id="0" name="Object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832890" y="4154676"/>
                              <a:ext cx="1080654" cy="1080654"/>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036" name="TextBox 23"/>
                <p:cNvSpPr txBox="1">
                  <a:spLocks noChangeArrowheads="1"/>
                </p:cNvSpPr>
                <p:nvPr/>
              </p:nvSpPr>
              <p:spPr bwMode="auto">
                <a:xfrm>
                  <a:off x="7332824" y="3654658"/>
                  <a:ext cx="2032000" cy="507831"/>
                </a:xfrm>
                <a:prstGeom prst="rect">
                  <a:avLst/>
                </a:prstGeom>
                <a:noFill/>
                <a:ln w="9525">
                  <a:noFill/>
                  <a:miter lim="800000"/>
                  <a:headEnd/>
                  <a:tailEnd/>
                </a:ln>
              </p:spPr>
              <p:txBody>
                <a:bodyPr>
                  <a:spAutoFit/>
                </a:bodyPr>
                <a:lstStyle/>
                <a:p>
                  <a:pPr algn="ctr"/>
                  <a:r>
                    <a:rPr lang="hr-HR" sz="900">
                      <a:solidFill>
                        <a:srgbClr val="00007A"/>
                      </a:solidFill>
                    </a:rPr>
                    <a:t>SVEUČILIŠTE </a:t>
                  </a:r>
                </a:p>
                <a:p>
                  <a:pPr algn="ctr"/>
                  <a:r>
                    <a:rPr lang="hr-HR" sz="900">
                      <a:solidFill>
                        <a:srgbClr val="00007A"/>
                      </a:solidFill>
                    </a:rPr>
                    <a:t>JOSIPA JURJA STROSSMAYERA </a:t>
                  </a:r>
                </a:p>
                <a:p>
                  <a:pPr algn="ctr"/>
                  <a:r>
                    <a:rPr lang="hr-HR" sz="900">
                      <a:solidFill>
                        <a:srgbClr val="00007A"/>
                      </a:solidFill>
                    </a:rPr>
                    <a:t>U OSIJEKU</a:t>
                  </a:r>
                </a:p>
              </p:txBody>
            </p:sp>
            <p:sp>
              <p:nvSpPr>
                <p:cNvPr id="1037" name="TextBox 24"/>
                <p:cNvSpPr txBox="1">
                  <a:spLocks noChangeArrowheads="1"/>
                </p:cNvSpPr>
                <p:nvPr/>
              </p:nvSpPr>
              <p:spPr bwMode="auto">
                <a:xfrm>
                  <a:off x="7404262" y="5297574"/>
                  <a:ext cx="1976582" cy="369332"/>
                </a:xfrm>
                <a:prstGeom prst="rect">
                  <a:avLst/>
                </a:prstGeom>
                <a:noFill/>
                <a:ln w="9525">
                  <a:noFill/>
                  <a:miter lim="800000"/>
                  <a:headEnd/>
                  <a:tailEnd/>
                </a:ln>
              </p:spPr>
              <p:txBody>
                <a:bodyPr>
                  <a:spAutoFit/>
                </a:bodyPr>
                <a:lstStyle/>
                <a:p>
                  <a:pPr algn="ctr"/>
                  <a:r>
                    <a:rPr lang="hr-HR" sz="900">
                      <a:solidFill>
                        <a:srgbClr val="00007A"/>
                      </a:solidFill>
                    </a:rPr>
                    <a:t>JOSIP JURAJ STROSSMAYER</a:t>
                  </a:r>
                </a:p>
                <a:p>
                  <a:pPr algn="ctr"/>
                  <a:r>
                    <a:rPr lang="hr-HR" sz="900">
                      <a:solidFill>
                        <a:srgbClr val="00007A"/>
                      </a:solidFill>
                    </a:rPr>
                    <a:t>UNIVERSITY OF OSIJEK</a:t>
                  </a:r>
                </a:p>
              </p:txBody>
            </p:sp>
          </p:grpSp>
        </p:grpSp>
        <p:sp>
          <p:nvSpPr>
            <p:cNvPr id="20" name="TextBox 19"/>
            <p:cNvSpPr txBox="1"/>
            <p:nvPr/>
          </p:nvSpPr>
          <p:spPr>
            <a:xfrm>
              <a:off x="7429631" y="5571084"/>
              <a:ext cx="1714530" cy="369819"/>
            </a:xfrm>
            <a:prstGeom prst="rect">
              <a:avLst/>
            </a:prstGeom>
            <a:noFill/>
          </p:spPr>
          <p:txBody>
            <a:bodyPr>
              <a:spAutoFit/>
            </a:bodyPr>
            <a:lstStyle/>
            <a:p>
              <a:pPr algn="r">
                <a:defRPr/>
              </a:pPr>
              <a:r>
                <a:rPr lang="hr-HR" sz="1800" dirty="0">
                  <a:solidFill>
                    <a:srgbClr val="002060"/>
                  </a:solidFill>
                  <a:latin typeface="+mn-lt"/>
                </a:rPr>
                <a:t>www.gfos.hr</a:t>
              </a:r>
            </a:p>
          </p:txBody>
        </p:sp>
      </p:grpSp>
      <p:sp>
        <p:nvSpPr>
          <p:cNvPr id="1029" name="Content Placeholder 2"/>
          <p:cNvSpPr>
            <a:spLocks noGrp="1"/>
          </p:cNvSpPr>
          <p:nvPr>
            <p:ph idx="1"/>
          </p:nvPr>
        </p:nvSpPr>
        <p:spPr>
          <a:xfrm>
            <a:off x="285750" y="1340767"/>
            <a:ext cx="8229600" cy="4588545"/>
          </a:xfrm>
        </p:spPr>
        <p:txBody>
          <a:bodyPr/>
          <a:lstStyle/>
          <a:p>
            <a:pPr algn="ctr"/>
            <a:r>
              <a:rPr lang="de-DE" cap="all" dirty="0">
                <a:solidFill>
                  <a:srgbClr val="FFFF5D"/>
                </a:solidFill>
              </a:rPr>
              <a:t>ODGOVORNOSTI OSOBA KOJE VODE </a:t>
            </a:r>
            <a:r>
              <a:rPr lang="de-DE" cap="all" dirty="0" smtClean="0">
                <a:solidFill>
                  <a:srgbClr val="FFFF5D"/>
                </a:solidFill>
              </a:rPr>
              <a:t>GRAĐENJE</a:t>
            </a:r>
            <a:endParaRPr lang="hr-HR" cap="all" dirty="0" smtClean="0">
              <a:solidFill>
                <a:srgbClr val="FFFF5D"/>
              </a:solidFill>
            </a:endParaRPr>
          </a:p>
          <a:p>
            <a:pPr algn="ctr"/>
            <a:endParaRPr lang="hr-HR" dirty="0" smtClean="0">
              <a:solidFill>
                <a:srgbClr val="FFFF5D"/>
              </a:solidFill>
            </a:endParaRPr>
          </a:p>
        </p:txBody>
      </p:sp>
      <p:sp>
        <p:nvSpPr>
          <p:cNvPr id="32" name="TextBox 31"/>
          <p:cNvSpPr txBox="1"/>
          <p:nvPr/>
        </p:nvSpPr>
        <p:spPr>
          <a:xfrm>
            <a:off x="5286375" y="214313"/>
            <a:ext cx="3857625" cy="369887"/>
          </a:xfrm>
          <a:prstGeom prst="rect">
            <a:avLst/>
          </a:prstGeom>
          <a:noFill/>
        </p:spPr>
        <p:txBody>
          <a:bodyPr>
            <a:spAutoFit/>
          </a:bodyPr>
          <a:lstStyle/>
          <a:p>
            <a:pPr algn="r">
              <a:defRPr/>
            </a:pPr>
            <a:r>
              <a:rPr lang="hr-HR" sz="1800" dirty="0">
                <a:solidFill>
                  <a:schemeClr val="bg1"/>
                </a:solidFill>
                <a:latin typeface="+mj-lt"/>
              </a:rPr>
              <a:t>STRUČNO USAVRŠAVANJE</a:t>
            </a:r>
          </a:p>
        </p:txBody>
      </p:sp>
      <p:sp>
        <p:nvSpPr>
          <p:cNvPr id="19" name="TextBox 18"/>
          <p:cNvSpPr txBox="1"/>
          <p:nvPr/>
        </p:nvSpPr>
        <p:spPr>
          <a:xfrm>
            <a:off x="1649211" y="4372353"/>
            <a:ext cx="4929187" cy="1938992"/>
          </a:xfrm>
          <a:prstGeom prst="rect">
            <a:avLst/>
          </a:prstGeom>
          <a:noFill/>
        </p:spPr>
        <p:txBody>
          <a:bodyPr>
            <a:spAutoFit/>
          </a:bodyPr>
          <a:lstStyle/>
          <a:p>
            <a:pPr algn="ctr">
              <a:defRPr/>
            </a:pPr>
            <a:r>
              <a:rPr lang="hr-HR" b="1" dirty="0" smtClean="0">
                <a:latin typeface="+mj-lt"/>
              </a:rPr>
              <a:t>Prof.dr.sc</a:t>
            </a:r>
            <a:r>
              <a:rPr lang="hr-HR" b="1" dirty="0">
                <a:latin typeface="+mj-lt"/>
              </a:rPr>
              <a:t>. Vladimir </a:t>
            </a:r>
            <a:r>
              <a:rPr lang="hr-HR" b="1" dirty="0" err="1">
                <a:latin typeface="+mj-lt"/>
              </a:rPr>
              <a:t>Skendrović</a:t>
            </a:r>
            <a:endParaRPr lang="hr-HR" b="1" dirty="0">
              <a:latin typeface="+mj-lt"/>
            </a:endParaRPr>
          </a:p>
          <a:p>
            <a:pPr algn="ctr">
              <a:defRPr/>
            </a:pPr>
            <a:r>
              <a:rPr lang="hr-HR" b="1" dirty="0" err="1" smtClean="0">
                <a:solidFill>
                  <a:srgbClr val="FF0000"/>
                </a:solidFill>
                <a:latin typeface="+mj-lt"/>
                <a:hlinkClick r:id="rId6"/>
              </a:rPr>
              <a:t>vladimir</a:t>
            </a:r>
            <a:r>
              <a:rPr lang="hr-HR" b="1" dirty="0" smtClean="0">
                <a:solidFill>
                  <a:srgbClr val="FF0000"/>
                </a:solidFill>
                <a:latin typeface="+mj-lt"/>
                <a:hlinkClick r:id="rId6"/>
              </a:rPr>
              <a:t>@</a:t>
            </a:r>
            <a:r>
              <a:rPr lang="hr-HR" b="1" dirty="0" err="1" smtClean="0">
                <a:solidFill>
                  <a:srgbClr val="FF0000"/>
                </a:solidFill>
                <a:latin typeface="+mj-lt"/>
                <a:hlinkClick r:id="rId6"/>
              </a:rPr>
              <a:t>skendrovic.com</a:t>
            </a:r>
            <a:endParaRPr lang="hr-HR" b="1" dirty="0" smtClean="0">
              <a:solidFill>
                <a:srgbClr val="FF0000"/>
              </a:solidFill>
              <a:latin typeface="+mj-lt"/>
            </a:endParaRPr>
          </a:p>
          <a:p>
            <a:pPr algn="ctr">
              <a:defRPr/>
            </a:pPr>
            <a:r>
              <a:rPr lang="hr-HR" b="1" dirty="0" smtClean="0">
                <a:latin typeface="+mj-lt"/>
              </a:rPr>
              <a:t>Doc.dr.sc. Zlata </a:t>
            </a:r>
            <a:r>
              <a:rPr lang="hr-HR" b="1" dirty="0" err="1" smtClean="0">
                <a:latin typeface="+mj-lt"/>
              </a:rPr>
              <a:t>Dolaček</a:t>
            </a:r>
            <a:r>
              <a:rPr lang="hr-HR" b="1" dirty="0" smtClean="0">
                <a:latin typeface="+mj-lt"/>
              </a:rPr>
              <a:t> </a:t>
            </a:r>
            <a:r>
              <a:rPr lang="hr-HR" b="1" dirty="0" err="1" smtClean="0">
                <a:latin typeface="+mj-lt"/>
              </a:rPr>
              <a:t>Alduk</a:t>
            </a:r>
            <a:endParaRPr lang="hr-HR" b="1" dirty="0" smtClean="0">
              <a:latin typeface="+mj-lt"/>
            </a:endParaRPr>
          </a:p>
          <a:p>
            <a:pPr algn="ctr">
              <a:defRPr/>
            </a:pPr>
            <a:r>
              <a:rPr lang="hr-HR" b="1" dirty="0" err="1" smtClean="0">
                <a:solidFill>
                  <a:srgbClr val="FF0000"/>
                </a:solidFill>
                <a:latin typeface="+mn-lt"/>
                <a:hlinkClick r:id="rId7"/>
              </a:rPr>
              <a:t>zlatad</a:t>
            </a:r>
            <a:r>
              <a:rPr lang="hr-HR" b="1" dirty="0" smtClean="0">
                <a:solidFill>
                  <a:srgbClr val="FF0000"/>
                </a:solidFill>
                <a:latin typeface="+mn-lt"/>
                <a:hlinkClick r:id="rId7"/>
              </a:rPr>
              <a:t>@</a:t>
            </a:r>
            <a:r>
              <a:rPr lang="hr-HR" b="1" dirty="0" err="1" smtClean="0">
                <a:solidFill>
                  <a:srgbClr val="FF0000"/>
                </a:solidFill>
                <a:latin typeface="+mn-lt"/>
                <a:hlinkClick r:id="rId7"/>
              </a:rPr>
              <a:t>gfos.hr</a:t>
            </a:r>
            <a:endParaRPr lang="hr-HR" b="1" dirty="0" smtClean="0">
              <a:solidFill>
                <a:srgbClr val="FF0000"/>
              </a:solidFill>
              <a:latin typeface="+mn-lt"/>
            </a:endParaRPr>
          </a:p>
          <a:p>
            <a:pPr algn="ctr">
              <a:defRPr/>
            </a:pPr>
            <a:endParaRPr lang="hr-HR" b="1" dirty="0">
              <a:solidFill>
                <a:srgbClr val="FF0000"/>
              </a:solidFill>
              <a:latin typeface="+mj-lt"/>
            </a:endParaRPr>
          </a:p>
        </p:txBody>
      </p:sp>
      <p:sp>
        <p:nvSpPr>
          <p:cNvPr id="18" name="Footer Placeholder 17"/>
          <p:cNvSpPr>
            <a:spLocks noGrp="1"/>
          </p:cNvSpPr>
          <p:nvPr>
            <p:ph type="ftr" sz="quarter" idx="11"/>
          </p:nvPr>
        </p:nvSpPr>
        <p:spPr/>
        <p:txBody>
          <a:bodyPr/>
          <a:lstStyle/>
          <a:p>
            <a:pPr>
              <a:defRPr/>
            </a:pPr>
            <a:r>
              <a:rPr lang="hr-HR" dirty="0" smtClean="0"/>
              <a:t>ODGOVORNOST</a:t>
            </a:r>
            <a:endParaRPr lang="en-US"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Footer Placeholder 4"/>
          <p:cNvSpPr>
            <a:spLocks noGrp="1"/>
          </p:cNvSpPr>
          <p:nvPr>
            <p:ph type="ftr"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ahoma" pitchFamily="34" charset="0"/>
                <a:cs typeface="Times New Roman" pitchFamily="18" charset="0"/>
              </a:defRPr>
            </a:lvl1pPr>
            <a:lvl2pPr marL="742950" indent="-285750" eaLnBrk="0" hangingPunct="0">
              <a:defRPr sz="2400">
                <a:solidFill>
                  <a:schemeClr val="tx1"/>
                </a:solidFill>
                <a:latin typeface="Tahoma" pitchFamily="34" charset="0"/>
                <a:cs typeface="Times New Roman" pitchFamily="18" charset="0"/>
              </a:defRPr>
            </a:lvl2pPr>
            <a:lvl3pPr marL="1143000" indent="-228600" eaLnBrk="0" hangingPunct="0">
              <a:defRPr sz="2400">
                <a:solidFill>
                  <a:schemeClr val="tx1"/>
                </a:solidFill>
                <a:latin typeface="Tahoma" pitchFamily="34" charset="0"/>
                <a:cs typeface="Times New Roman" pitchFamily="18" charset="0"/>
              </a:defRPr>
            </a:lvl3pPr>
            <a:lvl4pPr marL="1600200" indent="-228600" eaLnBrk="0" hangingPunct="0">
              <a:defRPr sz="2400">
                <a:solidFill>
                  <a:schemeClr val="tx1"/>
                </a:solidFill>
                <a:latin typeface="Tahoma" pitchFamily="34" charset="0"/>
                <a:cs typeface="Times New Roman" pitchFamily="18" charset="0"/>
              </a:defRPr>
            </a:lvl4pPr>
            <a:lvl5pPr marL="2057400" indent="-228600" eaLnBrk="0" hangingPunct="0">
              <a:defRPr sz="2400">
                <a:solidFill>
                  <a:schemeClr val="tx1"/>
                </a:solidFill>
                <a:latin typeface="Tahoma" pitchFamily="34" charset="0"/>
                <a:cs typeface="Times New Roman" pitchFamily="18" charset="0"/>
              </a:defRPr>
            </a:lvl5pPr>
            <a:lvl6pPr marL="2514600" indent="-228600" eaLnBrk="0" fontAlgn="base" hangingPunct="0">
              <a:spcBef>
                <a:spcPct val="0"/>
              </a:spcBef>
              <a:spcAft>
                <a:spcPct val="0"/>
              </a:spcAft>
              <a:defRPr sz="2400">
                <a:solidFill>
                  <a:schemeClr val="tx1"/>
                </a:solidFill>
                <a:latin typeface="Tahoma" pitchFamily="34" charset="0"/>
                <a:cs typeface="Times New Roman" pitchFamily="18" charset="0"/>
              </a:defRPr>
            </a:lvl6pPr>
            <a:lvl7pPr marL="2971800" indent="-228600" eaLnBrk="0" fontAlgn="base" hangingPunct="0">
              <a:spcBef>
                <a:spcPct val="0"/>
              </a:spcBef>
              <a:spcAft>
                <a:spcPct val="0"/>
              </a:spcAft>
              <a:defRPr sz="2400">
                <a:solidFill>
                  <a:schemeClr val="tx1"/>
                </a:solidFill>
                <a:latin typeface="Tahoma" pitchFamily="34" charset="0"/>
                <a:cs typeface="Times New Roman" pitchFamily="18" charset="0"/>
              </a:defRPr>
            </a:lvl7pPr>
            <a:lvl8pPr marL="3429000" indent="-228600" eaLnBrk="0" fontAlgn="base" hangingPunct="0">
              <a:spcBef>
                <a:spcPct val="0"/>
              </a:spcBef>
              <a:spcAft>
                <a:spcPct val="0"/>
              </a:spcAft>
              <a:defRPr sz="2400">
                <a:solidFill>
                  <a:schemeClr val="tx1"/>
                </a:solidFill>
                <a:latin typeface="Tahoma" pitchFamily="34" charset="0"/>
                <a:cs typeface="Times New Roman" pitchFamily="18" charset="0"/>
              </a:defRPr>
            </a:lvl8pPr>
            <a:lvl9pPr marL="3886200" indent="-228600" eaLnBrk="0" fontAlgn="base" hangingPunct="0">
              <a:spcBef>
                <a:spcPct val="0"/>
              </a:spcBef>
              <a:spcAft>
                <a:spcPct val="0"/>
              </a:spcAft>
              <a:defRPr sz="2400">
                <a:solidFill>
                  <a:schemeClr val="tx1"/>
                </a:solidFill>
                <a:latin typeface="Tahoma" pitchFamily="34" charset="0"/>
                <a:cs typeface="Times New Roman" pitchFamily="18" charset="0"/>
              </a:defRPr>
            </a:lvl9pPr>
          </a:lstStyle>
          <a:p>
            <a:pPr eaLnBrk="1" hangingPunct="1"/>
            <a:r>
              <a:rPr lang="en-US" sz="1400" smtClean="0"/>
              <a:t>REGULATIVA</a:t>
            </a:r>
          </a:p>
        </p:txBody>
      </p:sp>
      <p:sp>
        <p:nvSpPr>
          <p:cNvPr id="21507" name="Slide Number Placeholder 5"/>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ahoma" pitchFamily="34" charset="0"/>
                <a:cs typeface="Times New Roman" pitchFamily="18" charset="0"/>
              </a:defRPr>
            </a:lvl1pPr>
            <a:lvl2pPr marL="742950" indent="-285750" eaLnBrk="0" hangingPunct="0">
              <a:defRPr sz="2400">
                <a:solidFill>
                  <a:schemeClr val="tx1"/>
                </a:solidFill>
                <a:latin typeface="Tahoma" pitchFamily="34" charset="0"/>
                <a:cs typeface="Times New Roman" pitchFamily="18" charset="0"/>
              </a:defRPr>
            </a:lvl2pPr>
            <a:lvl3pPr marL="1143000" indent="-228600" eaLnBrk="0" hangingPunct="0">
              <a:defRPr sz="2400">
                <a:solidFill>
                  <a:schemeClr val="tx1"/>
                </a:solidFill>
                <a:latin typeface="Tahoma" pitchFamily="34" charset="0"/>
                <a:cs typeface="Times New Roman" pitchFamily="18" charset="0"/>
              </a:defRPr>
            </a:lvl3pPr>
            <a:lvl4pPr marL="1600200" indent="-228600" eaLnBrk="0" hangingPunct="0">
              <a:defRPr sz="2400">
                <a:solidFill>
                  <a:schemeClr val="tx1"/>
                </a:solidFill>
                <a:latin typeface="Tahoma" pitchFamily="34" charset="0"/>
                <a:cs typeface="Times New Roman" pitchFamily="18" charset="0"/>
              </a:defRPr>
            </a:lvl4pPr>
            <a:lvl5pPr marL="2057400" indent="-228600" eaLnBrk="0" hangingPunct="0">
              <a:defRPr sz="2400">
                <a:solidFill>
                  <a:schemeClr val="tx1"/>
                </a:solidFill>
                <a:latin typeface="Tahoma" pitchFamily="34" charset="0"/>
                <a:cs typeface="Times New Roman" pitchFamily="18" charset="0"/>
              </a:defRPr>
            </a:lvl5pPr>
            <a:lvl6pPr marL="2514600" indent="-228600" eaLnBrk="0" fontAlgn="base" hangingPunct="0">
              <a:spcBef>
                <a:spcPct val="0"/>
              </a:spcBef>
              <a:spcAft>
                <a:spcPct val="0"/>
              </a:spcAft>
              <a:defRPr sz="2400">
                <a:solidFill>
                  <a:schemeClr val="tx1"/>
                </a:solidFill>
                <a:latin typeface="Tahoma" pitchFamily="34" charset="0"/>
                <a:cs typeface="Times New Roman" pitchFamily="18" charset="0"/>
              </a:defRPr>
            </a:lvl6pPr>
            <a:lvl7pPr marL="2971800" indent="-228600" eaLnBrk="0" fontAlgn="base" hangingPunct="0">
              <a:spcBef>
                <a:spcPct val="0"/>
              </a:spcBef>
              <a:spcAft>
                <a:spcPct val="0"/>
              </a:spcAft>
              <a:defRPr sz="2400">
                <a:solidFill>
                  <a:schemeClr val="tx1"/>
                </a:solidFill>
                <a:latin typeface="Tahoma" pitchFamily="34" charset="0"/>
                <a:cs typeface="Times New Roman" pitchFamily="18" charset="0"/>
              </a:defRPr>
            </a:lvl7pPr>
            <a:lvl8pPr marL="3429000" indent="-228600" eaLnBrk="0" fontAlgn="base" hangingPunct="0">
              <a:spcBef>
                <a:spcPct val="0"/>
              </a:spcBef>
              <a:spcAft>
                <a:spcPct val="0"/>
              </a:spcAft>
              <a:defRPr sz="2400">
                <a:solidFill>
                  <a:schemeClr val="tx1"/>
                </a:solidFill>
                <a:latin typeface="Tahoma" pitchFamily="34" charset="0"/>
                <a:cs typeface="Times New Roman" pitchFamily="18" charset="0"/>
              </a:defRPr>
            </a:lvl8pPr>
            <a:lvl9pPr marL="3886200" indent="-228600" eaLnBrk="0" fontAlgn="base" hangingPunct="0">
              <a:spcBef>
                <a:spcPct val="0"/>
              </a:spcBef>
              <a:spcAft>
                <a:spcPct val="0"/>
              </a:spcAft>
              <a:defRPr sz="2400">
                <a:solidFill>
                  <a:schemeClr val="tx1"/>
                </a:solidFill>
                <a:latin typeface="Tahoma" pitchFamily="34" charset="0"/>
                <a:cs typeface="Times New Roman" pitchFamily="18" charset="0"/>
              </a:defRPr>
            </a:lvl9pPr>
          </a:lstStyle>
          <a:p>
            <a:pPr eaLnBrk="1" hangingPunct="1"/>
            <a:fld id="{C8D44F50-3E71-425C-B301-6CC6BE67DA95}" type="slidenum">
              <a:rPr lang="en-US" sz="1400" smtClean="0"/>
              <a:pPr eaLnBrk="1" hangingPunct="1"/>
              <a:t>10</a:t>
            </a:fld>
            <a:endParaRPr lang="en-US" sz="1400" smtClean="0"/>
          </a:p>
        </p:txBody>
      </p:sp>
      <p:sp>
        <p:nvSpPr>
          <p:cNvPr id="21508" name="Rectangle 2"/>
          <p:cNvSpPr>
            <a:spLocks noGrp="1" noChangeArrowheads="1"/>
          </p:cNvSpPr>
          <p:nvPr>
            <p:ph type="title"/>
          </p:nvPr>
        </p:nvSpPr>
        <p:spPr/>
        <p:txBody>
          <a:bodyPr/>
          <a:lstStyle/>
          <a:p>
            <a:pPr eaLnBrk="1" hangingPunct="1"/>
            <a:r>
              <a:rPr lang="hr-HR" smtClean="0"/>
              <a:t>Tehnički propisi</a:t>
            </a:r>
          </a:p>
        </p:txBody>
      </p:sp>
      <p:sp>
        <p:nvSpPr>
          <p:cNvPr id="21509" name="Rectangle 3"/>
          <p:cNvSpPr>
            <a:spLocks noGrp="1" noChangeArrowheads="1"/>
          </p:cNvSpPr>
          <p:nvPr>
            <p:ph type="body" idx="1"/>
          </p:nvPr>
        </p:nvSpPr>
        <p:spPr>
          <a:xfrm>
            <a:off x="1182688" y="1600200"/>
            <a:ext cx="7421562" cy="4532313"/>
          </a:xfrm>
        </p:spPr>
        <p:txBody>
          <a:bodyPr/>
          <a:lstStyle/>
          <a:p>
            <a:pPr marL="0" indent="0" eaLnBrk="1" hangingPunct="1">
              <a:lnSpc>
                <a:spcPct val="90000"/>
              </a:lnSpc>
            </a:pPr>
            <a:r>
              <a:rPr lang="hr-HR" sz="2800" smtClean="0"/>
              <a:t>Tehničkim propisima se u skladu s načelima europskog usklađivanja tehničkog zakonodavstva razrađuju, odnosno određuju bitni zahtjevi za građevinu, tehnička svojstva koja moraju imati građevni proizvodi i drugi tehnički zahtjevi u vezi s građevinama i njihovim građenjem.</a:t>
            </a:r>
          </a:p>
          <a:p>
            <a:pPr marL="0" indent="0" eaLnBrk="1" hangingPunct="1">
              <a:lnSpc>
                <a:spcPct val="90000"/>
              </a:lnSpc>
            </a:pPr>
            <a:endParaRPr lang="hr-HR" sz="2800" smtClean="0"/>
          </a:p>
          <a:p>
            <a:pPr marL="0" indent="0" eaLnBrk="1" hangingPunct="1">
              <a:lnSpc>
                <a:spcPct val="90000"/>
              </a:lnSpc>
            </a:pPr>
            <a:r>
              <a:rPr lang="hr-HR" sz="2800" smtClean="0"/>
              <a:t>Tehničke propise donosi ministar.</a:t>
            </a:r>
          </a:p>
        </p:txBody>
      </p:sp>
    </p:spTree>
    <p:extLst>
      <p:ext uri="{BB962C8B-B14F-4D97-AF65-F5344CB8AC3E}">
        <p14:creationId xmlns:p14="http://schemas.microsoft.com/office/powerpoint/2010/main" val="335751443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3"/>
          <p:cNvSpPr>
            <a:spLocks noGrp="1" noChangeArrowheads="1"/>
          </p:cNvSpPr>
          <p:nvPr>
            <p:ph idx="1"/>
          </p:nvPr>
        </p:nvSpPr>
        <p:spPr>
          <a:xfrm>
            <a:off x="539750" y="2349500"/>
            <a:ext cx="7772400" cy="3640138"/>
          </a:xfrm>
        </p:spPr>
        <p:txBody>
          <a:bodyPr/>
          <a:lstStyle/>
          <a:p>
            <a:pPr marL="0" indent="0" algn="ctr" eaLnBrk="1" hangingPunct="1">
              <a:buFont typeface="Wingdings 2" pitchFamily="18" charset="2"/>
              <a:buNone/>
            </a:pPr>
            <a:r>
              <a:rPr lang="hr-HR" smtClean="0"/>
              <a:t>UGOVOR O GRAĐENJU</a:t>
            </a:r>
          </a:p>
        </p:txBody>
      </p:sp>
      <p:sp>
        <p:nvSpPr>
          <p:cNvPr id="4098" name="Footer Placeholder 4"/>
          <p:cNvSpPr>
            <a:spLocks noGrp="1"/>
          </p:cNvSpPr>
          <p:nvPr>
            <p:ph type="ftr" sz="quarter" idx="11"/>
          </p:nvPr>
        </p:nvSpPr>
        <p:spPr/>
        <p:txBody>
          <a:bodyPr/>
          <a:lstStyle/>
          <a:p>
            <a:pPr>
              <a:defRPr/>
            </a:pPr>
            <a:r>
              <a:rPr lang="en-US"/>
              <a:t>GRAĐEVNA REGULATIVA</a:t>
            </a:r>
          </a:p>
        </p:txBody>
      </p:sp>
      <p:sp>
        <p:nvSpPr>
          <p:cNvPr id="4099" name="Slide Number Placeholder 5"/>
          <p:cNvSpPr>
            <a:spLocks noGrp="1"/>
          </p:cNvSpPr>
          <p:nvPr>
            <p:ph type="sldNum" sz="quarter" idx="12"/>
          </p:nvPr>
        </p:nvSpPr>
        <p:spPr/>
        <p:txBody>
          <a:bodyPr/>
          <a:lstStyle/>
          <a:p>
            <a:pPr>
              <a:defRPr/>
            </a:pPr>
            <a:fld id="{B923ECEE-14C6-422E-9618-D9F24B6B584C}" type="slidenum">
              <a:rPr lang="en-US"/>
              <a:pPr>
                <a:defRPr/>
              </a:pPr>
              <a:t>11</a:t>
            </a:fld>
            <a:endParaRPr lang="en-US"/>
          </a:p>
        </p:txBody>
      </p:sp>
    </p:spTree>
    <p:extLst>
      <p:ext uri="{BB962C8B-B14F-4D97-AF65-F5344CB8AC3E}">
        <p14:creationId xmlns:p14="http://schemas.microsoft.com/office/powerpoint/2010/main" val="22731005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3"/>
          <p:cNvSpPr>
            <a:spLocks noGrp="1" noChangeArrowheads="1"/>
          </p:cNvSpPr>
          <p:nvPr>
            <p:ph idx="1"/>
          </p:nvPr>
        </p:nvSpPr>
        <p:spPr>
          <a:xfrm>
            <a:off x="1214438" y="1500188"/>
            <a:ext cx="6429375" cy="4632325"/>
          </a:xfrm>
        </p:spPr>
        <p:txBody>
          <a:bodyPr/>
          <a:lstStyle/>
          <a:p>
            <a:pPr marL="361950" indent="-361950" eaLnBrk="1" hangingPunct="1">
              <a:buFont typeface="Wingdings 2" pitchFamily="18" charset="2"/>
              <a:buNone/>
            </a:pPr>
            <a:r>
              <a:rPr lang="hr-HR" smtClean="0"/>
              <a:t>Sadržaj:</a:t>
            </a:r>
          </a:p>
          <a:p>
            <a:pPr marL="361950" indent="-361950" eaLnBrk="1" hangingPunct="1">
              <a:buFont typeface="Wingdings" pitchFamily="2" charset="2"/>
              <a:buChar char="§"/>
            </a:pPr>
            <a:r>
              <a:rPr lang="hr-HR" smtClean="0"/>
              <a:t>ugovor o građenju</a:t>
            </a:r>
          </a:p>
          <a:p>
            <a:pPr marL="361950" indent="-361950" eaLnBrk="1" hangingPunct="1">
              <a:buFont typeface="Wingdings" pitchFamily="2" charset="2"/>
              <a:buChar char="§"/>
            </a:pPr>
            <a:r>
              <a:rPr lang="hr-HR" smtClean="0"/>
              <a:t>ugovori o savjetodavnim uslugama</a:t>
            </a:r>
          </a:p>
          <a:p>
            <a:pPr marL="361950" indent="-361950" eaLnBrk="1" hangingPunct="1">
              <a:buFont typeface="Wingdings" pitchFamily="2" charset="2"/>
              <a:buChar char="§"/>
            </a:pPr>
            <a:r>
              <a:rPr lang="hr-HR" smtClean="0"/>
              <a:t>ugovori o isporuci i montaži opreme</a:t>
            </a:r>
          </a:p>
        </p:txBody>
      </p:sp>
      <p:sp>
        <p:nvSpPr>
          <p:cNvPr id="5122" name="Footer Placeholder 4"/>
          <p:cNvSpPr>
            <a:spLocks noGrp="1"/>
          </p:cNvSpPr>
          <p:nvPr>
            <p:ph type="ftr" sz="quarter" idx="11"/>
          </p:nvPr>
        </p:nvSpPr>
        <p:spPr/>
        <p:txBody>
          <a:bodyPr/>
          <a:lstStyle/>
          <a:p>
            <a:pPr>
              <a:defRPr/>
            </a:pPr>
            <a:r>
              <a:rPr lang="en-US"/>
              <a:t>GRAĐEVNA REGULATIVA</a:t>
            </a:r>
          </a:p>
        </p:txBody>
      </p:sp>
      <p:sp>
        <p:nvSpPr>
          <p:cNvPr id="5123" name="Slide Number Placeholder 5"/>
          <p:cNvSpPr>
            <a:spLocks noGrp="1"/>
          </p:cNvSpPr>
          <p:nvPr>
            <p:ph type="sldNum" sz="quarter" idx="12"/>
          </p:nvPr>
        </p:nvSpPr>
        <p:spPr/>
        <p:txBody>
          <a:bodyPr/>
          <a:lstStyle/>
          <a:p>
            <a:pPr>
              <a:defRPr/>
            </a:pPr>
            <a:fld id="{94FA85D4-AA9F-48A7-A259-42DA555287FB}" type="slidenum">
              <a:rPr lang="en-US"/>
              <a:pPr>
                <a:defRPr/>
              </a:pPr>
              <a:t>12</a:t>
            </a:fld>
            <a:endParaRPr lang="en-US"/>
          </a:p>
        </p:txBody>
      </p:sp>
    </p:spTree>
    <p:extLst>
      <p:ext uri="{BB962C8B-B14F-4D97-AF65-F5344CB8AC3E}">
        <p14:creationId xmlns:p14="http://schemas.microsoft.com/office/powerpoint/2010/main" val="272605759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84002" name="Rectangle 2"/>
          <p:cNvSpPr>
            <a:spLocks noGrp="1" noChangeArrowheads="1"/>
          </p:cNvSpPr>
          <p:nvPr>
            <p:ph type="title"/>
          </p:nvPr>
        </p:nvSpPr>
        <p:spPr/>
        <p:txBody>
          <a:bodyPr/>
          <a:lstStyle/>
          <a:p>
            <a:pPr eaLnBrk="1" fontAlgn="auto" hangingPunct="1">
              <a:spcAft>
                <a:spcPts val="0"/>
              </a:spcAft>
              <a:defRPr/>
            </a:pPr>
            <a:r>
              <a:rPr lang="hr-HR" sz="3200" smtClean="0"/>
              <a:t>ZAKON O OBVEZNIM ODNOSIMA</a:t>
            </a:r>
          </a:p>
        </p:txBody>
      </p:sp>
      <p:sp>
        <p:nvSpPr>
          <p:cNvPr id="384003" name="Rectangle 3"/>
          <p:cNvSpPr>
            <a:spLocks noGrp="1" noChangeArrowheads="1"/>
          </p:cNvSpPr>
          <p:nvPr>
            <p:ph idx="1"/>
          </p:nvPr>
        </p:nvSpPr>
        <p:spPr>
          <a:xfrm>
            <a:off x="755650" y="1773238"/>
            <a:ext cx="8199438" cy="4359275"/>
          </a:xfrm>
        </p:spPr>
        <p:txBody>
          <a:bodyPr/>
          <a:lstStyle/>
          <a:p>
            <a:pPr marL="0" indent="0" eaLnBrk="1" hangingPunct="1"/>
            <a:r>
              <a:rPr lang="hr-HR" smtClean="0"/>
              <a:t>Ugovor o građenju je imenovani ugovor</a:t>
            </a:r>
          </a:p>
          <a:p>
            <a:pPr marL="0" indent="0" eaLnBrk="1" hangingPunct="1"/>
            <a:r>
              <a:rPr lang="hr-HR" smtClean="0"/>
              <a:t>Mora biti u pisanoj formi</a:t>
            </a:r>
          </a:p>
          <a:p>
            <a:pPr marL="0" indent="0" eaLnBrk="1" hangingPunct="1"/>
            <a:r>
              <a:rPr lang="hr-HR" smtClean="0"/>
              <a:t>Relevantna poglavlja:</a:t>
            </a:r>
          </a:p>
          <a:p>
            <a:pPr marL="0" indent="0" eaLnBrk="1" hangingPunct="1"/>
            <a:r>
              <a:rPr lang="hr-HR" smtClean="0"/>
              <a:t>	Ugovor o djelu</a:t>
            </a:r>
          </a:p>
          <a:p>
            <a:pPr marL="0" indent="0" eaLnBrk="1" hangingPunct="1"/>
            <a:r>
              <a:rPr lang="hr-HR" smtClean="0"/>
              <a:t>	Ugovor o građenju</a:t>
            </a:r>
          </a:p>
        </p:txBody>
      </p:sp>
      <p:sp>
        <p:nvSpPr>
          <p:cNvPr id="8194" name="Footer Placeholder 4"/>
          <p:cNvSpPr>
            <a:spLocks noGrp="1"/>
          </p:cNvSpPr>
          <p:nvPr>
            <p:ph type="ftr" sz="quarter" idx="11"/>
          </p:nvPr>
        </p:nvSpPr>
        <p:spPr/>
        <p:txBody>
          <a:bodyPr/>
          <a:lstStyle/>
          <a:p>
            <a:pPr>
              <a:defRPr/>
            </a:pPr>
            <a:r>
              <a:rPr lang="en-US"/>
              <a:t>GRAĐEVNA REGULATIVA</a:t>
            </a:r>
          </a:p>
        </p:txBody>
      </p:sp>
      <p:sp>
        <p:nvSpPr>
          <p:cNvPr id="8195" name="Slide Number Placeholder 5"/>
          <p:cNvSpPr>
            <a:spLocks noGrp="1"/>
          </p:cNvSpPr>
          <p:nvPr>
            <p:ph type="sldNum" sz="quarter" idx="12"/>
          </p:nvPr>
        </p:nvSpPr>
        <p:spPr/>
        <p:txBody>
          <a:bodyPr/>
          <a:lstStyle/>
          <a:p>
            <a:pPr>
              <a:defRPr/>
            </a:pPr>
            <a:fld id="{AD9C88E1-9385-419F-B55F-F0DEFDCAD4F1}" type="slidenum">
              <a:rPr lang="en-US"/>
              <a:pPr>
                <a:defRPr/>
              </a:pPr>
              <a:t>13</a:t>
            </a:fld>
            <a:endParaRPr lang="en-US"/>
          </a:p>
        </p:txBody>
      </p:sp>
    </p:spTree>
    <p:extLst>
      <p:ext uri="{BB962C8B-B14F-4D97-AF65-F5344CB8AC3E}">
        <p14:creationId xmlns:p14="http://schemas.microsoft.com/office/powerpoint/2010/main" val="2671142096"/>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nodeType="withEffect">
                                  <p:stCondLst>
                                    <p:cond delay="0"/>
                                  </p:stCondLst>
                                  <p:childTnLst>
                                    <p:set>
                                      <p:cBhvr>
                                        <p:cTn id="6" dur="1" fill="hold">
                                          <p:stCondLst>
                                            <p:cond delay="0"/>
                                          </p:stCondLst>
                                        </p:cTn>
                                        <p:tgtEl>
                                          <p:spTgt spid="384002"/>
                                        </p:tgtEl>
                                        <p:attrNameLst>
                                          <p:attrName>style.visibility</p:attrName>
                                        </p:attrNameLst>
                                      </p:cBhvr>
                                      <p:to>
                                        <p:strVal val="visible"/>
                                      </p:to>
                                    </p:set>
                                    <p:animEffect transition="in" filter="fade">
                                      <p:cBhvr>
                                        <p:cTn id="7" dur="2000"/>
                                        <p:tgtEl>
                                          <p:spTgt spid="38400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84003">
                                            <p:txEl>
                                              <p:pRg st="0" end="0"/>
                                            </p:txEl>
                                          </p:spTgt>
                                        </p:tgtEl>
                                        <p:attrNameLst>
                                          <p:attrName>style.visibility</p:attrName>
                                        </p:attrNameLst>
                                      </p:cBhvr>
                                      <p:to>
                                        <p:strVal val="visible"/>
                                      </p:to>
                                    </p:set>
                                    <p:animEffect transition="in" filter="fade">
                                      <p:cBhvr>
                                        <p:cTn id="12" dur="2000"/>
                                        <p:tgtEl>
                                          <p:spTgt spid="384003">
                                            <p:txEl>
                                              <p:pRg st="0" end="0"/>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84003">
                                            <p:txEl>
                                              <p:pRg st="1" end="1"/>
                                            </p:txEl>
                                          </p:spTgt>
                                        </p:tgtEl>
                                        <p:attrNameLst>
                                          <p:attrName>style.visibility</p:attrName>
                                        </p:attrNameLst>
                                      </p:cBhvr>
                                      <p:to>
                                        <p:strVal val="visible"/>
                                      </p:to>
                                    </p:set>
                                    <p:animEffect transition="in" filter="fade">
                                      <p:cBhvr>
                                        <p:cTn id="17" dur="2000"/>
                                        <p:tgtEl>
                                          <p:spTgt spid="384003">
                                            <p:txEl>
                                              <p:pRg st="1" end="1"/>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84003">
                                            <p:txEl>
                                              <p:pRg st="2" end="2"/>
                                            </p:txEl>
                                          </p:spTgt>
                                        </p:tgtEl>
                                        <p:attrNameLst>
                                          <p:attrName>style.visibility</p:attrName>
                                        </p:attrNameLst>
                                      </p:cBhvr>
                                      <p:to>
                                        <p:strVal val="visible"/>
                                      </p:to>
                                    </p:set>
                                    <p:animEffect transition="in" filter="fade">
                                      <p:cBhvr>
                                        <p:cTn id="22" dur="2000"/>
                                        <p:tgtEl>
                                          <p:spTgt spid="384003">
                                            <p:txEl>
                                              <p:pRg st="2" end="2"/>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84003">
                                            <p:txEl>
                                              <p:pRg st="3" end="3"/>
                                            </p:txEl>
                                          </p:spTgt>
                                        </p:tgtEl>
                                        <p:attrNameLst>
                                          <p:attrName>style.visibility</p:attrName>
                                        </p:attrNameLst>
                                      </p:cBhvr>
                                      <p:to>
                                        <p:strVal val="visible"/>
                                      </p:to>
                                    </p:set>
                                    <p:animEffect transition="in" filter="fade">
                                      <p:cBhvr>
                                        <p:cTn id="27" dur="2000"/>
                                        <p:tgtEl>
                                          <p:spTgt spid="384003">
                                            <p:txEl>
                                              <p:pRg st="3" end="3"/>
                                            </p:txEl>
                                          </p:spTgt>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384003">
                                            <p:txEl>
                                              <p:pRg st="4" end="4"/>
                                            </p:txEl>
                                          </p:spTgt>
                                        </p:tgtEl>
                                        <p:attrNameLst>
                                          <p:attrName>style.visibility</p:attrName>
                                        </p:attrNameLst>
                                      </p:cBhvr>
                                      <p:to>
                                        <p:strVal val="visible"/>
                                      </p:to>
                                    </p:set>
                                    <p:animEffect transition="in" filter="fade">
                                      <p:cBhvr>
                                        <p:cTn id="32" dur="2000"/>
                                        <p:tgtEl>
                                          <p:spTgt spid="38400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4003" grpId="0"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20" name="Rectangle 2"/>
          <p:cNvSpPr>
            <a:spLocks noGrp="1" noChangeArrowheads="1"/>
          </p:cNvSpPr>
          <p:nvPr>
            <p:ph type="title"/>
          </p:nvPr>
        </p:nvSpPr>
        <p:spPr>
          <a:xfrm>
            <a:off x="1463675" y="268288"/>
            <a:ext cx="7296150" cy="454025"/>
          </a:xfrm>
        </p:spPr>
        <p:txBody>
          <a:bodyPr>
            <a:normAutofit fontScale="90000"/>
          </a:bodyPr>
          <a:lstStyle/>
          <a:p>
            <a:pPr eaLnBrk="1" fontAlgn="auto" hangingPunct="1">
              <a:spcAft>
                <a:spcPts val="0"/>
              </a:spcAft>
              <a:defRPr/>
            </a:pPr>
            <a:r>
              <a:rPr lang="hr-HR" smtClean="0"/>
              <a:t>ZOO (1)</a:t>
            </a:r>
          </a:p>
        </p:txBody>
      </p:sp>
      <p:sp>
        <p:nvSpPr>
          <p:cNvPr id="47107" name="Rectangle 3"/>
          <p:cNvSpPr>
            <a:spLocks noGrp="1" noChangeArrowheads="1"/>
          </p:cNvSpPr>
          <p:nvPr>
            <p:ph idx="1"/>
          </p:nvPr>
        </p:nvSpPr>
        <p:spPr>
          <a:xfrm>
            <a:off x="468313" y="1268413"/>
            <a:ext cx="8675687" cy="5113337"/>
          </a:xfrm>
        </p:spPr>
        <p:txBody>
          <a:bodyPr/>
          <a:lstStyle/>
          <a:p>
            <a:pPr marL="0" indent="0" eaLnBrk="1" hangingPunct="1">
              <a:lnSpc>
                <a:spcPct val="90000"/>
              </a:lnSpc>
              <a:buFont typeface="Wingdings 2" pitchFamily="18" charset="2"/>
              <a:buNone/>
            </a:pPr>
            <a:r>
              <a:rPr lang="hr-HR" smtClean="0">
                <a:solidFill>
                  <a:srgbClr val="008000"/>
                </a:solidFill>
              </a:rPr>
              <a:t>Članak 620.</a:t>
            </a:r>
          </a:p>
          <a:p>
            <a:pPr marL="0" indent="0" eaLnBrk="1" hangingPunct="1">
              <a:lnSpc>
                <a:spcPct val="90000"/>
              </a:lnSpc>
              <a:buFont typeface="Wingdings 2" pitchFamily="18" charset="2"/>
              <a:buNone/>
            </a:pPr>
            <a:r>
              <a:rPr lang="hr-HR" smtClean="0"/>
              <a:t>(1) Ugovorom o građenju izvođač se obvezuje prema određenom projektu izgraditi u ugovorenom roku određenu građevinu na određenom zemljištu, ili na takvom zemljištu, odnosno na postojećoj građevini izvesti kakve druge građevinske radove, a naručitelj se obvezuje isplatiti mu za to određenu cijenu.</a:t>
            </a:r>
          </a:p>
          <a:p>
            <a:pPr marL="0" indent="0" eaLnBrk="1" hangingPunct="1">
              <a:lnSpc>
                <a:spcPct val="90000"/>
              </a:lnSpc>
              <a:buFont typeface="Wingdings 2" pitchFamily="18" charset="2"/>
              <a:buNone/>
            </a:pPr>
            <a:r>
              <a:rPr lang="hr-HR" smtClean="0"/>
              <a:t>(2) Ugovor o građenju </a:t>
            </a:r>
            <a:r>
              <a:rPr lang="hr-HR" smtClean="0">
                <a:solidFill>
                  <a:srgbClr val="A50021"/>
                </a:solidFill>
              </a:rPr>
              <a:t>mora</a:t>
            </a:r>
            <a:r>
              <a:rPr lang="hr-HR" smtClean="0"/>
              <a:t> biti sklopljen u pisanom obliku.</a:t>
            </a:r>
          </a:p>
        </p:txBody>
      </p:sp>
      <p:sp>
        <p:nvSpPr>
          <p:cNvPr id="9218" name="Footer Placeholder 4"/>
          <p:cNvSpPr>
            <a:spLocks noGrp="1"/>
          </p:cNvSpPr>
          <p:nvPr>
            <p:ph type="ftr" sz="quarter" idx="11"/>
          </p:nvPr>
        </p:nvSpPr>
        <p:spPr/>
        <p:txBody>
          <a:bodyPr/>
          <a:lstStyle/>
          <a:p>
            <a:pPr>
              <a:defRPr/>
            </a:pPr>
            <a:r>
              <a:rPr lang="en-US"/>
              <a:t>GRAĐEVNA REGULATIVA</a:t>
            </a:r>
          </a:p>
        </p:txBody>
      </p:sp>
      <p:sp>
        <p:nvSpPr>
          <p:cNvPr id="9219" name="Slide Number Placeholder 5"/>
          <p:cNvSpPr>
            <a:spLocks noGrp="1"/>
          </p:cNvSpPr>
          <p:nvPr>
            <p:ph type="sldNum" sz="quarter" idx="12"/>
          </p:nvPr>
        </p:nvSpPr>
        <p:spPr/>
        <p:txBody>
          <a:bodyPr/>
          <a:lstStyle/>
          <a:p>
            <a:pPr>
              <a:defRPr/>
            </a:pPr>
            <a:fld id="{23552C4A-6DA4-4918-BF79-9EF67B455CDD}" type="slidenum">
              <a:rPr lang="en-US"/>
              <a:pPr>
                <a:defRPr/>
              </a:pPr>
              <a:t>14</a:t>
            </a:fld>
            <a:endParaRPr lang="en-US"/>
          </a:p>
        </p:txBody>
      </p:sp>
    </p:spTree>
    <p:extLst>
      <p:ext uri="{BB962C8B-B14F-4D97-AF65-F5344CB8AC3E}">
        <p14:creationId xmlns:p14="http://schemas.microsoft.com/office/powerpoint/2010/main" val="369231433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8" name="Rectangle 2"/>
          <p:cNvSpPr>
            <a:spLocks noGrp="1" noChangeArrowheads="1"/>
          </p:cNvSpPr>
          <p:nvPr>
            <p:ph type="title"/>
          </p:nvPr>
        </p:nvSpPr>
        <p:spPr>
          <a:xfrm>
            <a:off x="1463675" y="268288"/>
            <a:ext cx="7296150" cy="454025"/>
          </a:xfrm>
        </p:spPr>
        <p:txBody>
          <a:bodyPr>
            <a:normAutofit fontScale="90000"/>
          </a:bodyPr>
          <a:lstStyle/>
          <a:p>
            <a:pPr eaLnBrk="1" fontAlgn="auto" hangingPunct="1">
              <a:spcAft>
                <a:spcPts val="0"/>
              </a:spcAft>
              <a:defRPr/>
            </a:pPr>
            <a:r>
              <a:rPr lang="hr-HR" smtClean="0"/>
              <a:t>ZOO (3)</a:t>
            </a:r>
          </a:p>
        </p:txBody>
      </p:sp>
      <p:sp>
        <p:nvSpPr>
          <p:cNvPr id="49155" name="Rectangle 3"/>
          <p:cNvSpPr>
            <a:spLocks noGrp="1" noChangeArrowheads="1"/>
          </p:cNvSpPr>
          <p:nvPr>
            <p:ph idx="1"/>
          </p:nvPr>
        </p:nvSpPr>
        <p:spPr>
          <a:xfrm>
            <a:off x="1042988" y="2060575"/>
            <a:ext cx="7850187" cy="4030663"/>
          </a:xfrm>
        </p:spPr>
        <p:txBody>
          <a:bodyPr/>
          <a:lstStyle/>
          <a:p>
            <a:pPr marL="0" indent="0" eaLnBrk="1" hangingPunct="1">
              <a:buFont typeface="Wingdings 2" pitchFamily="18" charset="2"/>
              <a:buNone/>
            </a:pPr>
            <a:r>
              <a:rPr lang="hr-HR" smtClean="0">
                <a:solidFill>
                  <a:srgbClr val="008000"/>
                </a:solidFill>
              </a:rPr>
              <a:t>Članak 622.</a:t>
            </a:r>
          </a:p>
          <a:p>
            <a:pPr marL="0" indent="0" eaLnBrk="1" hangingPunct="1">
              <a:buFont typeface="Wingdings 2" pitchFamily="18" charset="2"/>
              <a:buNone/>
            </a:pPr>
            <a:r>
              <a:rPr lang="hr-HR" smtClean="0"/>
              <a:t>Izvođač </a:t>
            </a:r>
            <a:r>
              <a:rPr lang="hr-HR" smtClean="0">
                <a:solidFill>
                  <a:srgbClr val="A50021"/>
                </a:solidFill>
              </a:rPr>
              <a:t>je dužan</a:t>
            </a:r>
            <a:r>
              <a:rPr lang="hr-HR" smtClean="0"/>
              <a:t> omogućiti naručitelju stalan nadzor nad radovima i kontrolu količine, kakvoće i sukladnosti ugrađenih proizvoda.</a:t>
            </a:r>
          </a:p>
        </p:txBody>
      </p:sp>
      <p:sp>
        <p:nvSpPr>
          <p:cNvPr id="11266" name="Footer Placeholder 4"/>
          <p:cNvSpPr>
            <a:spLocks noGrp="1"/>
          </p:cNvSpPr>
          <p:nvPr>
            <p:ph type="ftr" sz="quarter" idx="11"/>
          </p:nvPr>
        </p:nvSpPr>
        <p:spPr/>
        <p:txBody>
          <a:bodyPr/>
          <a:lstStyle/>
          <a:p>
            <a:pPr>
              <a:defRPr/>
            </a:pPr>
            <a:r>
              <a:rPr lang="en-US"/>
              <a:t>GRAĐEVNA REGULATIVA</a:t>
            </a:r>
          </a:p>
        </p:txBody>
      </p:sp>
      <p:sp>
        <p:nvSpPr>
          <p:cNvPr id="11267" name="Slide Number Placeholder 5"/>
          <p:cNvSpPr>
            <a:spLocks noGrp="1"/>
          </p:cNvSpPr>
          <p:nvPr>
            <p:ph type="sldNum" sz="quarter" idx="12"/>
          </p:nvPr>
        </p:nvSpPr>
        <p:spPr/>
        <p:txBody>
          <a:bodyPr/>
          <a:lstStyle/>
          <a:p>
            <a:pPr>
              <a:defRPr/>
            </a:pPr>
            <a:fld id="{D914DAA8-065B-459F-B184-318B5BA8D6BE}" type="slidenum">
              <a:rPr lang="en-US"/>
              <a:pPr>
                <a:defRPr/>
              </a:pPr>
              <a:t>15</a:t>
            </a:fld>
            <a:endParaRPr lang="en-US"/>
          </a:p>
        </p:txBody>
      </p:sp>
    </p:spTree>
    <p:extLst>
      <p:ext uri="{BB962C8B-B14F-4D97-AF65-F5344CB8AC3E}">
        <p14:creationId xmlns:p14="http://schemas.microsoft.com/office/powerpoint/2010/main" val="278986267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2" name="Rectangle 2"/>
          <p:cNvSpPr>
            <a:spLocks noGrp="1" noChangeArrowheads="1"/>
          </p:cNvSpPr>
          <p:nvPr>
            <p:ph type="title"/>
          </p:nvPr>
        </p:nvSpPr>
        <p:spPr>
          <a:xfrm>
            <a:off x="611188" y="0"/>
            <a:ext cx="7696200" cy="620713"/>
          </a:xfrm>
        </p:spPr>
        <p:txBody>
          <a:bodyPr>
            <a:normAutofit/>
          </a:bodyPr>
          <a:lstStyle/>
          <a:p>
            <a:pPr eaLnBrk="1" fontAlgn="auto" hangingPunct="1">
              <a:spcAft>
                <a:spcPts val="0"/>
              </a:spcAft>
              <a:defRPr/>
            </a:pPr>
            <a:r>
              <a:rPr lang="hr-HR" smtClean="0"/>
              <a:t>ZOO (4)</a:t>
            </a:r>
          </a:p>
        </p:txBody>
      </p:sp>
      <p:sp>
        <p:nvSpPr>
          <p:cNvPr id="50179" name="Rectangle 3"/>
          <p:cNvSpPr>
            <a:spLocks noGrp="1" noChangeArrowheads="1"/>
          </p:cNvSpPr>
          <p:nvPr>
            <p:ph idx="1"/>
          </p:nvPr>
        </p:nvSpPr>
        <p:spPr>
          <a:xfrm>
            <a:off x="900113" y="1125538"/>
            <a:ext cx="8243887" cy="5111750"/>
          </a:xfrm>
        </p:spPr>
        <p:txBody>
          <a:bodyPr/>
          <a:lstStyle/>
          <a:p>
            <a:pPr marL="0" indent="0" eaLnBrk="1" hangingPunct="1"/>
            <a:r>
              <a:rPr lang="hr-HR" smtClean="0">
                <a:solidFill>
                  <a:srgbClr val="008000"/>
                </a:solidFill>
              </a:rPr>
              <a:t>Članak 623.</a:t>
            </a:r>
          </a:p>
          <a:p>
            <a:pPr marL="0" indent="0" eaLnBrk="1" hangingPunct="1"/>
            <a:r>
              <a:rPr lang="hr-HR" smtClean="0"/>
              <a:t>(1) Za svako odstupanje od projekta, odnosno ugovorenih radova izvođač </a:t>
            </a:r>
            <a:r>
              <a:rPr lang="hr-HR" smtClean="0">
                <a:solidFill>
                  <a:srgbClr val="A50021"/>
                </a:solidFill>
              </a:rPr>
              <a:t>mora</a:t>
            </a:r>
            <a:r>
              <a:rPr lang="hr-HR" smtClean="0"/>
              <a:t> imati pisanu suglasnost naručitelja.</a:t>
            </a:r>
          </a:p>
          <a:p>
            <a:pPr marL="0" indent="0" eaLnBrk="1" hangingPunct="1"/>
            <a:r>
              <a:rPr lang="hr-HR" smtClean="0">
                <a:solidFill>
                  <a:srgbClr val="008000"/>
                </a:solidFill>
              </a:rPr>
              <a:t>Članak 625.</a:t>
            </a:r>
          </a:p>
          <a:p>
            <a:pPr marL="0" indent="0" eaLnBrk="1" hangingPunct="1"/>
            <a:r>
              <a:rPr lang="hr-HR" smtClean="0"/>
              <a:t>Cijena radova </a:t>
            </a:r>
            <a:r>
              <a:rPr lang="hr-HR" smtClean="0">
                <a:solidFill>
                  <a:srgbClr val="A50021"/>
                </a:solidFill>
              </a:rPr>
              <a:t>može</a:t>
            </a:r>
            <a:r>
              <a:rPr lang="hr-HR" smtClean="0">
                <a:solidFill>
                  <a:srgbClr val="99FF33"/>
                </a:solidFill>
              </a:rPr>
              <a:t> </a:t>
            </a:r>
            <a:r>
              <a:rPr lang="hr-HR" smtClean="0"/>
              <a:t>se odrediti po jedinici mjere ugovorenih radova (jedinična cijena) ili u ukupnom iznosu za cijelu građevinu (ukupno ugovorena cijena).</a:t>
            </a:r>
          </a:p>
        </p:txBody>
      </p:sp>
      <p:sp>
        <p:nvSpPr>
          <p:cNvPr id="12290" name="Footer Placeholder 4"/>
          <p:cNvSpPr>
            <a:spLocks noGrp="1"/>
          </p:cNvSpPr>
          <p:nvPr>
            <p:ph type="ftr" sz="quarter" idx="11"/>
          </p:nvPr>
        </p:nvSpPr>
        <p:spPr/>
        <p:txBody>
          <a:bodyPr/>
          <a:lstStyle/>
          <a:p>
            <a:pPr>
              <a:defRPr/>
            </a:pPr>
            <a:r>
              <a:rPr lang="en-US"/>
              <a:t>GRAĐEVNA REGULATIVA</a:t>
            </a:r>
          </a:p>
        </p:txBody>
      </p:sp>
      <p:sp>
        <p:nvSpPr>
          <p:cNvPr id="12291" name="Slide Number Placeholder 5"/>
          <p:cNvSpPr>
            <a:spLocks noGrp="1"/>
          </p:cNvSpPr>
          <p:nvPr>
            <p:ph type="sldNum" sz="quarter" idx="12"/>
          </p:nvPr>
        </p:nvSpPr>
        <p:spPr/>
        <p:txBody>
          <a:bodyPr/>
          <a:lstStyle/>
          <a:p>
            <a:pPr>
              <a:defRPr/>
            </a:pPr>
            <a:fld id="{2B29DC2A-14CE-44F6-A3C9-36CD6A80CE60}" type="slidenum">
              <a:rPr lang="en-US"/>
              <a:pPr>
                <a:defRPr/>
              </a:pPr>
              <a:t>16</a:t>
            </a:fld>
            <a:endParaRPr lang="en-US"/>
          </a:p>
        </p:txBody>
      </p:sp>
    </p:spTree>
    <p:extLst>
      <p:ext uri="{BB962C8B-B14F-4D97-AF65-F5344CB8AC3E}">
        <p14:creationId xmlns:p14="http://schemas.microsoft.com/office/powerpoint/2010/main" val="44471425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6" name="Rectangle 2"/>
          <p:cNvSpPr>
            <a:spLocks noGrp="1" noChangeArrowheads="1"/>
          </p:cNvSpPr>
          <p:nvPr>
            <p:ph type="title"/>
          </p:nvPr>
        </p:nvSpPr>
        <p:spPr>
          <a:xfrm>
            <a:off x="1497013" y="298450"/>
            <a:ext cx="7288212" cy="390525"/>
          </a:xfrm>
        </p:spPr>
        <p:txBody>
          <a:bodyPr>
            <a:normAutofit fontScale="90000"/>
          </a:bodyPr>
          <a:lstStyle/>
          <a:p>
            <a:pPr eaLnBrk="1" fontAlgn="auto" hangingPunct="1">
              <a:spcAft>
                <a:spcPts val="0"/>
              </a:spcAft>
              <a:defRPr/>
            </a:pPr>
            <a:r>
              <a:rPr lang="hr-HR" smtClean="0"/>
              <a:t>ZOO (5)</a:t>
            </a:r>
          </a:p>
        </p:txBody>
      </p:sp>
      <p:sp>
        <p:nvSpPr>
          <p:cNvPr id="51203" name="Rectangle 3"/>
          <p:cNvSpPr>
            <a:spLocks noGrp="1" noChangeArrowheads="1"/>
          </p:cNvSpPr>
          <p:nvPr>
            <p:ph idx="1"/>
          </p:nvPr>
        </p:nvSpPr>
        <p:spPr>
          <a:xfrm>
            <a:off x="1258888" y="981075"/>
            <a:ext cx="7345362" cy="5256213"/>
          </a:xfrm>
        </p:spPr>
        <p:txBody>
          <a:bodyPr/>
          <a:lstStyle/>
          <a:p>
            <a:pPr marL="0" indent="0" eaLnBrk="1" hangingPunct="1">
              <a:buFont typeface="Wingdings 2" pitchFamily="18" charset="2"/>
              <a:buNone/>
            </a:pPr>
            <a:r>
              <a:rPr lang="hr-HR" sz="2800" smtClean="0">
                <a:solidFill>
                  <a:srgbClr val="008000"/>
                </a:solidFill>
              </a:rPr>
              <a:t>Članak 626.</a:t>
            </a:r>
          </a:p>
          <a:p>
            <a:pPr marL="0" indent="0" eaLnBrk="1" hangingPunct="1">
              <a:buFont typeface="Wingdings 2" pitchFamily="18" charset="2"/>
              <a:buNone/>
            </a:pPr>
            <a:r>
              <a:rPr lang="hr-HR" sz="2800" smtClean="0"/>
              <a:t>(1) Ako ugovorom glede izmjene cijene nije predviđeno što drugo, izvođač koji je svoju obvezu ispunio u predviđenom roku može zahtijevati povećanje cijene radova ako su se u vremenu između sklapanja ugovora i njegova ispunjenja, a bez njegova utjecaja, povećale cijene elemenata na temelju kojih je određena cijena radova, tako da bi ta cijena trebala biti veća za više od dva postotka.</a:t>
            </a:r>
          </a:p>
        </p:txBody>
      </p:sp>
      <p:sp>
        <p:nvSpPr>
          <p:cNvPr id="13314" name="Footer Placeholder 4"/>
          <p:cNvSpPr>
            <a:spLocks noGrp="1"/>
          </p:cNvSpPr>
          <p:nvPr>
            <p:ph type="ftr" sz="quarter" idx="11"/>
          </p:nvPr>
        </p:nvSpPr>
        <p:spPr/>
        <p:txBody>
          <a:bodyPr/>
          <a:lstStyle/>
          <a:p>
            <a:pPr>
              <a:defRPr/>
            </a:pPr>
            <a:r>
              <a:rPr lang="en-US"/>
              <a:t>GRAĐEVNA REGULATIVA</a:t>
            </a:r>
          </a:p>
        </p:txBody>
      </p:sp>
      <p:sp>
        <p:nvSpPr>
          <p:cNvPr id="13315" name="Slide Number Placeholder 5"/>
          <p:cNvSpPr>
            <a:spLocks noGrp="1"/>
          </p:cNvSpPr>
          <p:nvPr>
            <p:ph type="sldNum" sz="quarter" idx="12"/>
          </p:nvPr>
        </p:nvSpPr>
        <p:spPr/>
        <p:txBody>
          <a:bodyPr/>
          <a:lstStyle/>
          <a:p>
            <a:pPr>
              <a:defRPr/>
            </a:pPr>
            <a:fld id="{6DCA2764-6381-48D8-AFDC-83F3BEED7CD2}" type="slidenum">
              <a:rPr lang="en-US"/>
              <a:pPr>
                <a:defRPr/>
              </a:pPr>
              <a:t>17</a:t>
            </a:fld>
            <a:endParaRPr lang="en-US"/>
          </a:p>
        </p:txBody>
      </p:sp>
    </p:spTree>
    <p:extLst>
      <p:ext uri="{BB962C8B-B14F-4D97-AF65-F5344CB8AC3E}">
        <p14:creationId xmlns:p14="http://schemas.microsoft.com/office/powerpoint/2010/main" val="326522541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40" name="Rectangle 2"/>
          <p:cNvSpPr>
            <a:spLocks noGrp="1" noChangeArrowheads="1"/>
          </p:cNvSpPr>
          <p:nvPr>
            <p:ph type="title"/>
          </p:nvPr>
        </p:nvSpPr>
        <p:spPr>
          <a:xfrm>
            <a:off x="684213" y="0"/>
            <a:ext cx="7696200" cy="762000"/>
          </a:xfrm>
        </p:spPr>
        <p:txBody>
          <a:bodyPr/>
          <a:lstStyle/>
          <a:p>
            <a:pPr eaLnBrk="1" fontAlgn="auto" hangingPunct="1">
              <a:spcAft>
                <a:spcPts val="0"/>
              </a:spcAft>
              <a:defRPr/>
            </a:pPr>
            <a:r>
              <a:rPr lang="hr-HR" smtClean="0"/>
              <a:t>ZOO (6)</a:t>
            </a:r>
          </a:p>
        </p:txBody>
      </p:sp>
      <p:sp>
        <p:nvSpPr>
          <p:cNvPr id="52227" name="Rectangle 3"/>
          <p:cNvSpPr>
            <a:spLocks noGrp="1" noChangeArrowheads="1"/>
          </p:cNvSpPr>
          <p:nvPr>
            <p:ph idx="1"/>
          </p:nvPr>
        </p:nvSpPr>
        <p:spPr>
          <a:xfrm>
            <a:off x="1042988" y="1268413"/>
            <a:ext cx="7489825" cy="4751387"/>
          </a:xfrm>
        </p:spPr>
        <p:txBody>
          <a:bodyPr/>
          <a:lstStyle/>
          <a:p>
            <a:pPr marL="0" indent="0" eaLnBrk="1" hangingPunct="1">
              <a:lnSpc>
                <a:spcPct val="80000"/>
              </a:lnSpc>
            </a:pPr>
            <a:r>
              <a:rPr lang="hr-HR" smtClean="0">
                <a:solidFill>
                  <a:srgbClr val="008000"/>
                </a:solidFill>
              </a:rPr>
              <a:t>Članak 627</a:t>
            </a:r>
            <a:r>
              <a:rPr lang="hr-HR" smtClean="0">
                <a:solidFill>
                  <a:srgbClr val="FFFF66"/>
                </a:solidFill>
              </a:rPr>
              <a:t>.</a:t>
            </a:r>
          </a:p>
          <a:p>
            <a:pPr marL="0" indent="0" eaLnBrk="1" hangingPunct="1">
              <a:lnSpc>
                <a:spcPct val="80000"/>
              </a:lnSpc>
            </a:pPr>
            <a:r>
              <a:rPr lang="hr-HR" smtClean="0"/>
              <a:t>(1) Ako je ugovoreno da se cijena radova neće mijenjati u slučaju da se nakon sklapanja ugovora povećaju cijene elemenata na temelju kojih je ona određena, izvođač može, usprkos takvoj odredbi ugovora, zahtijevati izmjenu cijene radova ako su se cijene elemenata, a bez njegova utjecaja, povećale u tolikoj mjeri da bi cijena radova trebala biti veća za više od deset postotaka.</a:t>
            </a:r>
          </a:p>
        </p:txBody>
      </p:sp>
      <p:sp>
        <p:nvSpPr>
          <p:cNvPr id="14338" name="Footer Placeholder 4"/>
          <p:cNvSpPr>
            <a:spLocks noGrp="1"/>
          </p:cNvSpPr>
          <p:nvPr>
            <p:ph type="ftr" sz="quarter" idx="11"/>
          </p:nvPr>
        </p:nvSpPr>
        <p:spPr/>
        <p:txBody>
          <a:bodyPr/>
          <a:lstStyle/>
          <a:p>
            <a:pPr>
              <a:defRPr/>
            </a:pPr>
            <a:r>
              <a:rPr lang="en-US"/>
              <a:t>GRAĐEVNA REGULATIVA</a:t>
            </a:r>
          </a:p>
        </p:txBody>
      </p:sp>
      <p:sp>
        <p:nvSpPr>
          <p:cNvPr id="14339" name="Slide Number Placeholder 5"/>
          <p:cNvSpPr>
            <a:spLocks noGrp="1"/>
          </p:cNvSpPr>
          <p:nvPr>
            <p:ph type="sldNum" sz="quarter" idx="12"/>
          </p:nvPr>
        </p:nvSpPr>
        <p:spPr/>
        <p:txBody>
          <a:bodyPr/>
          <a:lstStyle/>
          <a:p>
            <a:pPr>
              <a:defRPr/>
            </a:pPr>
            <a:fld id="{F10A0B13-E40D-47E4-8A7D-33E100CF2B82}" type="slidenum">
              <a:rPr lang="en-US"/>
              <a:pPr>
                <a:defRPr/>
              </a:pPr>
              <a:t>18</a:t>
            </a:fld>
            <a:endParaRPr lang="en-US"/>
          </a:p>
        </p:txBody>
      </p:sp>
    </p:spTree>
    <p:extLst>
      <p:ext uri="{BB962C8B-B14F-4D97-AF65-F5344CB8AC3E}">
        <p14:creationId xmlns:p14="http://schemas.microsoft.com/office/powerpoint/2010/main" val="229779832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60" name="Rectangle 2"/>
          <p:cNvSpPr>
            <a:spLocks noGrp="1" noChangeArrowheads="1"/>
          </p:cNvSpPr>
          <p:nvPr>
            <p:ph type="title"/>
          </p:nvPr>
        </p:nvSpPr>
        <p:spPr>
          <a:xfrm>
            <a:off x="1600200" y="268288"/>
            <a:ext cx="7227888" cy="454025"/>
          </a:xfrm>
        </p:spPr>
        <p:txBody>
          <a:bodyPr>
            <a:normAutofit fontScale="90000"/>
          </a:bodyPr>
          <a:lstStyle/>
          <a:p>
            <a:pPr eaLnBrk="1" fontAlgn="auto" hangingPunct="1">
              <a:spcAft>
                <a:spcPts val="0"/>
              </a:spcAft>
              <a:defRPr/>
            </a:pPr>
            <a:r>
              <a:rPr lang="hr-HR" smtClean="0"/>
              <a:t>ZOO (11)</a:t>
            </a:r>
          </a:p>
        </p:txBody>
      </p:sp>
      <p:sp>
        <p:nvSpPr>
          <p:cNvPr id="57347" name="Rectangle 3"/>
          <p:cNvSpPr>
            <a:spLocks noGrp="1" noChangeArrowheads="1"/>
          </p:cNvSpPr>
          <p:nvPr>
            <p:ph idx="1"/>
          </p:nvPr>
        </p:nvSpPr>
        <p:spPr>
          <a:xfrm>
            <a:off x="468313" y="1196975"/>
            <a:ext cx="7831137" cy="5040313"/>
          </a:xfrm>
        </p:spPr>
        <p:txBody>
          <a:bodyPr/>
          <a:lstStyle/>
          <a:p>
            <a:pPr marL="0" indent="0" eaLnBrk="1" hangingPunct="1">
              <a:lnSpc>
                <a:spcPct val="90000"/>
              </a:lnSpc>
              <a:buFont typeface="Wingdings 2" pitchFamily="18" charset="2"/>
              <a:buNone/>
            </a:pPr>
            <a:r>
              <a:rPr lang="hr-HR" smtClean="0">
                <a:solidFill>
                  <a:srgbClr val="008000"/>
                </a:solidFill>
              </a:rPr>
              <a:t>Članak 605.</a:t>
            </a:r>
          </a:p>
          <a:p>
            <a:pPr marL="0" indent="0" eaLnBrk="1" hangingPunct="1">
              <a:lnSpc>
                <a:spcPct val="90000"/>
              </a:lnSpc>
              <a:buFont typeface="Wingdings 2" pitchFamily="18" charset="2"/>
              <a:buNone/>
            </a:pPr>
            <a:r>
              <a:rPr lang="hr-HR" smtClean="0"/>
              <a:t>(1) Ako se kasnije pokaže neki nedostatak koji se nije mogao otkriti uobičajenim pregledom, naručitelj se ipak može pozvati na njega, pod uvjetom da o njemu obavijesti izvođača što prije, a najkasnije u roku od mjesec dana od njegova otkrivanja.</a:t>
            </a:r>
          </a:p>
          <a:p>
            <a:pPr marL="0" indent="0" eaLnBrk="1" hangingPunct="1">
              <a:lnSpc>
                <a:spcPct val="90000"/>
              </a:lnSpc>
              <a:buFont typeface="Wingdings 2" pitchFamily="18" charset="2"/>
              <a:buNone/>
            </a:pPr>
            <a:r>
              <a:rPr lang="hr-HR" smtClean="0"/>
              <a:t>(2) Istekom </a:t>
            </a:r>
            <a:r>
              <a:rPr lang="hr-HR" smtClean="0">
                <a:solidFill>
                  <a:srgbClr val="A50021"/>
                </a:solidFill>
              </a:rPr>
              <a:t>dviju godina</a:t>
            </a:r>
            <a:r>
              <a:rPr lang="hr-HR" smtClean="0"/>
              <a:t> od primitka obavljenog posla, naručitelj se više ne može pozvati na nedostatke.</a:t>
            </a:r>
          </a:p>
        </p:txBody>
      </p:sp>
      <p:sp>
        <p:nvSpPr>
          <p:cNvPr id="19458" name="Footer Placeholder 4"/>
          <p:cNvSpPr>
            <a:spLocks noGrp="1"/>
          </p:cNvSpPr>
          <p:nvPr>
            <p:ph type="ftr" sz="quarter" idx="11"/>
          </p:nvPr>
        </p:nvSpPr>
        <p:spPr/>
        <p:txBody>
          <a:bodyPr/>
          <a:lstStyle/>
          <a:p>
            <a:pPr>
              <a:defRPr/>
            </a:pPr>
            <a:r>
              <a:rPr lang="en-US"/>
              <a:t>GRAĐEVNA REGULATIVA</a:t>
            </a:r>
          </a:p>
        </p:txBody>
      </p:sp>
      <p:sp>
        <p:nvSpPr>
          <p:cNvPr id="19459" name="Slide Number Placeholder 5"/>
          <p:cNvSpPr>
            <a:spLocks noGrp="1"/>
          </p:cNvSpPr>
          <p:nvPr>
            <p:ph type="sldNum" sz="quarter" idx="12"/>
          </p:nvPr>
        </p:nvSpPr>
        <p:spPr/>
        <p:txBody>
          <a:bodyPr/>
          <a:lstStyle/>
          <a:p>
            <a:pPr>
              <a:defRPr/>
            </a:pPr>
            <a:fld id="{90FD0C14-141D-4B68-B5A3-BE1FBFC23838}" type="slidenum">
              <a:rPr lang="en-US"/>
              <a:pPr>
                <a:defRPr/>
              </a:pPr>
              <a:t>19</a:t>
            </a:fld>
            <a:endParaRPr lang="en-US"/>
          </a:p>
        </p:txBody>
      </p:sp>
    </p:spTree>
    <p:extLst>
      <p:ext uri="{BB962C8B-B14F-4D97-AF65-F5344CB8AC3E}">
        <p14:creationId xmlns:p14="http://schemas.microsoft.com/office/powerpoint/2010/main" val="279465289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p:txBody>
          <a:bodyPr/>
          <a:lstStyle/>
          <a:p>
            <a:r>
              <a:rPr lang="hr-HR" smtClean="0"/>
              <a:t>Zašto regulativa?</a:t>
            </a:r>
          </a:p>
        </p:txBody>
      </p:sp>
      <p:sp>
        <p:nvSpPr>
          <p:cNvPr id="3" name="Content Placeholder 2"/>
          <p:cNvSpPr>
            <a:spLocks noGrp="1"/>
          </p:cNvSpPr>
          <p:nvPr>
            <p:ph idx="1"/>
          </p:nvPr>
        </p:nvSpPr>
        <p:spPr/>
        <p:txBody>
          <a:bodyPr/>
          <a:lstStyle/>
          <a:p>
            <a:pPr marL="0" indent="0">
              <a:defRPr/>
            </a:pPr>
            <a:r>
              <a:rPr lang="hr-HR" i="1" dirty="0" smtClean="0">
                <a:solidFill>
                  <a:srgbClr val="FF0000"/>
                </a:solidFill>
              </a:rPr>
              <a:t>Ignorantia iuris nocet = nepoznavanje prava škodi</a:t>
            </a:r>
          </a:p>
          <a:p>
            <a:pPr marL="0" indent="0">
              <a:defRPr/>
            </a:pPr>
            <a:r>
              <a:rPr lang="hr-HR" dirty="0" smtClean="0"/>
              <a:t>To je jedno je od temeljnih pravnih načela. Isprika sa razlogom neznanja o tome da je zakonom nešto zabranjeno ili regulirano ne postoji</a:t>
            </a:r>
          </a:p>
          <a:p>
            <a:pPr marL="0" indent="0">
              <a:defRPr/>
            </a:pPr>
            <a:r>
              <a:rPr lang="hr-HR" dirty="0" smtClean="0"/>
              <a:t>Poznavanje propisa nije nužno samo za pravnike. Svaka ljudska djelatnost mora se obavljati u okvirima propisanih pravila, zakona i normi, pa tako i graditeljstvo.</a:t>
            </a:r>
          </a:p>
          <a:p>
            <a:pPr>
              <a:defRPr/>
            </a:pPr>
            <a:endParaRPr lang="hr-HR" dirty="0"/>
          </a:p>
        </p:txBody>
      </p:sp>
      <p:sp>
        <p:nvSpPr>
          <p:cNvPr id="5124" name="Footer Placeholder 3"/>
          <p:cNvSpPr>
            <a:spLocks noGrp="1"/>
          </p:cNvSpPr>
          <p:nvPr>
            <p:ph type="ftr" sz="quarter" idx="11"/>
          </p:nvPr>
        </p:nvSpPr>
        <p:spPr>
          <a:noFill/>
        </p:spPr>
        <p:txBody>
          <a:bodyPr/>
          <a:lstStyle/>
          <a:p>
            <a:r>
              <a:rPr lang="hr-HR" smtClean="0"/>
              <a:t>ODGOVORNOST</a:t>
            </a:r>
            <a:endParaRPr lang="en-US" dirty="0" smtClean="0"/>
          </a:p>
        </p:txBody>
      </p:sp>
      <p:sp>
        <p:nvSpPr>
          <p:cNvPr id="5125" name="Slide Number Placeholder 4"/>
          <p:cNvSpPr>
            <a:spLocks noGrp="1"/>
          </p:cNvSpPr>
          <p:nvPr>
            <p:ph type="sldNum" sz="quarter" idx="12"/>
          </p:nvPr>
        </p:nvSpPr>
        <p:spPr>
          <a:noFill/>
        </p:spPr>
        <p:txBody>
          <a:bodyPr/>
          <a:lstStyle/>
          <a:p>
            <a:fld id="{F5238CBF-8B02-4439-A288-705860A822AC}" type="slidenum">
              <a:rPr lang="en-US" smtClean="0"/>
              <a:pPr/>
              <a:t>2</a:t>
            </a:fld>
            <a:endParaRPr lang="en-US" smtClean="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4" name="Rectangle 2"/>
          <p:cNvSpPr>
            <a:spLocks noGrp="1" noChangeArrowheads="1"/>
          </p:cNvSpPr>
          <p:nvPr>
            <p:ph type="title"/>
          </p:nvPr>
        </p:nvSpPr>
        <p:spPr>
          <a:xfrm>
            <a:off x="611188" y="188913"/>
            <a:ext cx="7696200" cy="762000"/>
          </a:xfrm>
        </p:spPr>
        <p:txBody>
          <a:bodyPr/>
          <a:lstStyle/>
          <a:p>
            <a:pPr eaLnBrk="1" fontAlgn="auto" hangingPunct="1">
              <a:spcAft>
                <a:spcPts val="0"/>
              </a:spcAft>
              <a:defRPr/>
            </a:pPr>
            <a:r>
              <a:rPr lang="hr-HR" smtClean="0"/>
              <a:t>“KLJUČ U RUKE”</a:t>
            </a:r>
          </a:p>
        </p:txBody>
      </p:sp>
      <p:sp>
        <p:nvSpPr>
          <p:cNvPr id="58371" name="Rectangle 3"/>
          <p:cNvSpPr>
            <a:spLocks noGrp="1" noChangeArrowheads="1"/>
          </p:cNvSpPr>
          <p:nvPr>
            <p:ph idx="1"/>
          </p:nvPr>
        </p:nvSpPr>
        <p:spPr>
          <a:xfrm>
            <a:off x="1258888" y="1484313"/>
            <a:ext cx="6970712" cy="4535487"/>
          </a:xfrm>
        </p:spPr>
        <p:txBody>
          <a:bodyPr/>
          <a:lstStyle/>
          <a:p>
            <a:pPr marL="0" indent="0" eaLnBrk="1" hangingPunct="1">
              <a:buFont typeface="Wingdings 2" pitchFamily="18" charset="2"/>
              <a:buNone/>
            </a:pPr>
            <a:r>
              <a:rPr lang="hr-HR" smtClean="0">
                <a:solidFill>
                  <a:srgbClr val="008000"/>
                </a:solidFill>
              </a:rPr>
              <a:t>Članak 630.</a:t>
            </a:r>
          </a:p>
          <a:p>
            <a:pPr marL="0" indent="0" eaLnBrk="1" hangingPunct="1">
              <a:buFont typeface="Wingdings 2" pitchFamily="18" charset="2"/>
              <a:buNone/>
            </a:pPr>
            <a:r>
              <a:rPr lang="hr-HR" smtClean="0"/>
              <a:t>(1) Ako ugovor o građenju sadrži odredbu »ključ u ruke« ili neku drugu sličnu odredbu, izvođač se samostalno obvezuje izvesti sve radove potrebne za izgradnju i uporabu građevine.</a:t>
            </a:r>
          </a:p>
        </p:txBody>
      </p:sp>
      <p:sp>
        <p:nvSpPr>
          <p:cNvPr id="20482" name="Footer Placeholder 4"/>
          <p:cNvSpPr>
            <a:spLocks noGrp="1"/>
          </p:cNvSpPr>
          <p:nvPr>
            <p:ph type="ftr" sz="quarter" idx="11"/>
          </p:nvPr>
        </p:nvSpPr>
        <p:spPr/>
        <p:txBody>
          <a:bodyPr/>
          <a:lstStyle/>
          <a:p>
            <a:pPr>
              <a:defRPr/>
            </a:pPr>
            <a:r>
              <a:rPr lang="en-US"/>
              <a:t>GRAĐEVNA REGULATIVA</a:t>
            </a:r>
          </a:p>
        </p:txBody>
      </p:sp>
      <p:sp>
        <p:nvSpPr>
          <p:cNvPr id="20483" name="Slide Number Placeholder 5"/>
          <p:cNvSpPr>
            <a:spLocks noGrp="1"/>
          </p:cNvSpPr>
          <p:nvPr>
            <p:ph type="sldNum" sz="quarter" idx="12"/>
          </p:nvPr>
        </p:nvSpPr>
        <p:spPr/>
        <p:txBody>
          <a:bodyPr/>
          <a:lstStyle/>
          <a:p>
            <a:pPr>
              <a:defRPr/>
            </a:pPr>
            <a:fld id="{6AE8937A-CE86-4A7F-9AB4-0A22C73EA871}" type="slidenum">
              <a:rPr lang="en-US"/>
              <a:pPr>
                <a:defRPr/>
              </a:pPr>
              <a:t>20</a:t>
            </a:fld>
            <a:endParaRPr lang="en-US"/>
          </a:p>
        </p:txBody>
      </p:sp>
    </p:spTree>
    <p:extLst>
      <p:ext uri="{BB962C8B-B14F-4D97-AF65-F5344CB8AC3E}">
        <p14:creationId xmlns:p14="http://schemas.microsoft.com/office/powerpoint/2010/main" val="92075083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8" name="Rectangle 2"/>
          <p:cNvSpPr>
            <a:spLocks noGrp="1" noChangeArrowheads="1"/>
          </p:cNvSpPr>
          <p:nvPr>
            <p:ph type="title"/>
          </p:nvPr>
        </p:nvSpPr>
        <p:spPr>
          <a:xfrm>
            <a:off x="611188" y="188913"/>
            <a:ext cx="7696200" cy="762000"/>
          </a:xfrm>
        </p:spPr>
        <p:txBody>
          <a:bodyPr/>
          <a:lstStyle/>
          <a:p>
            <a:pPr eaLnBrk="1" fontAlgn="auto" hangingPunct="1">
              <a:spcAft>
                <a:spcPts val="0"/>
              </a:spcAft>
              <a:defRPr/>
            </a:pPr>
            <a:r>
              <a:rPr lang="hr-HR" smtClean="0"/>
              <a:t>“KLJUČ U RUKE”</a:t>
            </a:r>
          </a:p>
        </p:txBody>
      </p:sp>
      <p:sp>
        <p:nvSpPr>
          <p:cNvPr id="59395" name="Rectangle 3"/>
          <p:cNvSpPr>
            <a:spLocks noGrp="1" noChangeArrowheads="1"/>
          </p:cNvSpPr>
          <p:nvPr>
            <p:ph idx="1"/>
          </p:nvPr>
        </p:nvSpPr>
        <p:spPr>
          <a:xfrm>
            <a:off x="1331913" y="1412875"/>
            <a:ext cx="6897687" cy="4606925"/>
          </a:xfrm>
        </p:spPr>
        <p:txBody>
          <a:bodyPr/>
          <a:lstStyle/>
          <a:p>
            <a:pPr marL="0" indent="0" eaLnBrk="1" hangingPunct="1"/>
            <a:r>
              <a:rPr lang="hr-HR" smtClean="0">
                <a:solidFill>
                  <a:srgbClr val="008000"/>
                </a:solidFill>
              </a:rPr>
              <a:t>Članak 630.</a:t>
            </a:r>
          </a:p>
          <a:p>
            <a:pPr marL="0" indent="0" eaLnBrk="1" hangingPunct="1"/>
            <a:r>
              <a:rPr lang="hr-HR" smtClean="0"/>
              <a:t>(2) U tom slučaju ugovorena cijena obuhvaća i vrijednost svih nepredviđenih radova i viškova radova, a isključuje utjecaj manjkova radova na ugovorenu cijenu.</a:t>
            </a:r>
          </a:p>
        </p:txBody>
      </p:sp>
      <p:sp>
        <p:nvSpPr>
          <p:cNvPr id="21506" name="Footer Placeholder 4"/>
          <p:cNvSpPr>
            <a:spLocks noGrp="1"/>
          </p:cNvSpPr>
          <p:nvPr>
            <p:ph type="ftr" sz="quarter" idx="11"/>
          </p:nvPr>
        </p:nvSpPr>
        <p:spPr/>
        <p:txBody>
          <a:bodyPr/>
          <a:lstStyle/>
          <a:p>
            <a:pPr>
              <a:defRPr/>
            </a:pPr>
            <a:r>
              <a:rPr lang="en-US"/>
              <a:t>GRAĐEVNA REGULATIVA</a:t>
            </a:r>
          </a:p>
        </p:txBody>
      </p:sp>
      <p:sp>
        <p:nvSpPr>
          <p:cNvPr id="21507" name="Slide Number Placeholder 5"/>
          <p:cNvSpPr>
            <a:spLocks noGrp="1"/>
          </p:cNvSpPr>
          <p:nvPr>
            <p:ph type="sldNum" sz="quarter" idx="12"/>
          </p:nvPr>
        </p:nvSpPr>
        <p:spPr/>
        <p:txBody>
          <a:bodyPr/>
          <a:lstStyle/>
          <a:p>
            <a:pPr>
              <a:defRPr/>
            </a:pPr>
            <a:fld id="{002D3307-E322-498F-9CB2-75554CE3799A}" type="slidenum">
              <a:rPr lang="en-US"/>
              <a:pPr>
                <a:defRPr/>
              </a:pPr>
              <a:t>21</a:t>
            </a:fld>
            <a:endParaRPr lang="en-US"/>
          </a:p>
        </p:txBody>
      </p:sp>
    </p:spTree>
    <p:extLst>
      <p:ext uri="{BB962C8B-B14F-4D97-AF65-F5344CB8AC3E}">
        <p14:creationId xmlns:p14="http://schemas.microsoft.com/office/powerpoint/2010/main" val="56747345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96290" name="Rectangle 2"/>
          <p:cNvSpPr>
            <a:spLocks noGrp="1" noChangeArrowheads="1"/>
          </p:cNvSpPr>
          <p:nvPr>
            <p:ph type="title"/>
          </p:nvPr>
        </p:nvSpPr>
        <p:spPr>
          <a:xfrm>
            <a:off x="1422400" y="328613"/>
            <a:ext cx="7651750" cy="431800"/>
          </a:xfrm>
        </p:spPr>
        <p:txBody>
          <a:bodyPr>
            <a:normAutofit fontScale="90000"/>
          </a:bodyPr>
          <a:lstStyle/>
          <a:p>
            <a:pPr eaLnBrk="1" fontAlgn="auto" hangingPunct="1">
              <a:spcAft>
                <a:spcPts val="0"/>
              </a:spcAft>
              <a:defRPr/>
            </a:pPr>
            <a:r>
              <a:rPr lang="hr-HR" smtClean="0"/>
              <a:t>BITNI ELEMENTI UGOVORA</a:t>
            </a:r>
            <a:endParaRPr lang="en-US" smtClean="0"/>
          </a:p>
        </p:txBody>
      </p:sp>
      <p:sp>
        <p:nvSpPr>
          <p:cNvPr id="396291" name="Rectangle 3"/>
          <p:cNvSpPr>
            <a:spLocks noGrp="1" noChangeArrowheads="1"/>
          </p:cNvSpPr>
          <p:nvPr>
            <p:ph idx="1"/>
          </p:nvPr>
        </p:nvSpPr>
        <p:spPr>
          <a:xfrm>
            <a:off x="1198563" y="1700213"/>
            <a:ext cx="7458075" cy="4348162"/>
          </a:xfrm>
        </p:spPr>
        <p:txBody>
          <a:bodyPr/>
          <a:lstStyle/>
          <a:p>
            <a:pPr marL="542925" indent="-542925" eaLnBrk="1" hangingPunct="1">
              <a:lnSpc>
                <a:spcPct val="90000"/>
              </a:lnSpc>
              <a:buFont typeface="Wingdings" pitchFamily="2" charset="2"/>
              <a:buChar char="v"/>
            </a:pPr>
            <a:r>
              <a:rPr lang="hr-HR" smtClean="0">
                <a:solidFill>
                  <a:srgbClr val="008000"/>
                </a:solidFill>
              </a:rPr>
              <a:t>predmet</a:t>
            </a:r>
            <a:r>
              <a:rPr lang="hr-HR" smtClean="0"/>
              <a:t> ugovora je određen projekt</a:t>
            </a:r>
            <a:r>
              <a:rPr lang="en-US" smtClean="0"/>
              <a:t>nom dokumentacijom</a:t>
            </a:r>
          </a:p>
          <a:p>
            <a:pPr marL="542925" indent="-542925" eaLnBrk="1" hangingPunct="1">
              <a:lnSpc>
                <a:spcPct val="90000"/>
              </a:lnSpc>
              <a:buFont typeface="Wingdings" pitchFamily="2" charset="2"/>
              <a:buChar char="v"/>
            </a:pPr>
            <a:r>
              <a:rPr lang="hr-HR" smtClean="0"/>
              <a:t>ugovor ne mora imati navedenu</a:t>
            </a:r>
            <a:r>
              <a:rPr lang="hr-HR" smtClean="0">
                <a:latin typeface="Arial" charset="0"/>
              </a:rPr>
              <a:t> </a:t>
            </a:r>
            <a:r>
              <a:rPr lang="hr-HR" smtClean="0">
                <a:solidFill>
                  <a:srgbClr val="008000"/>
                </a:solidFill>
              </a:rPr>
              <a:t>cijenu</a:t>
            </a:r>
            <a:r>
              <a:rPr lang="hr-HR" smtClean="0"/>
              <a:t>, ali ona mora biti odrediva  </a:t>
            </a:r>
          </a:p>
          <a:p>
            <a:pPr marL="542925" indent="-542925" eaLnBrk="1" hangingPunct="1">
              <a:lnSpc>
                <a:spcPct val="90000"/>
              </a:lnSpc>
              <a:buFont typeface="Wingdings" pitchFamily="2" charset="2"/>
              <a:buChar char="v"/>
            </a:pPr>
            <a:r>
              <a:rPr lang="en-US" smtClean="0"/>
              <a:t>ugovor </a:t>
            </a:r>
            <a:r>
              <a:rPr lang="hr-HR" smtClean="0"/>
              <a:t>ne </a:t>
            </a:r>
            <a:r>
              <a:rPr lang="en-US" smtClean="0"/>
              <a:t>mora imati </a:t>
            </a:r>
            <a:r>
              <a:rPr lang="hr-HR" smtClean="0"/>
              <a:t>naveden </a:t>
            </a:r>
            <a:r>
              <a:rPr lang="en-US" smtClean="0">
                <a:solidFill>
                  <a:srgbClr val="008000"/>
                </a:solidFill>
              </a:rPr>
              <a:t>rok</a:t>
            </a:r>
            <a:r>
              <a:rPr lang="hr-HR" smtClean="0"/>
              <a:t>, ali rok mora biti odrediv</a:t>
            </a:r>
            <a:endParaRPr lang="en-US" smtClean="0"/>
          </a:p>
        </p:txBody>
      </p:sp>
      <p:sp>
        <p:nvSpPr>
          <p:cNvPr id="25602" name="Footer Placeholder 4"/>
          <p:cNvSpPr>
            <a:spLocks noGrp="1"/>
          </p:cNvSpPr>
          <p:nvPr>
            <p:ph type="ftr" sz="quarter" idx="11"/>
          </p:nvPr>
        </p:nvSpPr>
        <p:spPr/>
        <p:txBody>
          <a:bodyPr/>
          <a:lstStyle/>
          <a:p>
            <a:pPr>
              <a:defRPr/>
            </a:pPr>
            <a:r>
              <a:rPr lang="en-US"/>
              <a:t>GRAĐEVNA REGULATIVA</a:t>
            </a:r>
          </a:p>
        </p:txBody>
      </p:sp>
      <p:sp>
        <p:nvSpPr>
          <p:cNvPr id="25603" name="Slide Number Placeholder 5"/>
          <p:cNvSpPr>
            <a:spLocks noGrp="1"/>
          </p:cNvSpPr>
          <p:nvPr>
            <p:ph type="sldNum" sz="quarter" idx="12"/>
          </p:nvPr>
        </p:nvSpPr>
        <p:spPr/>
        <p:txBody>
          <a:bodyPr/>
          <a:lstStyle/>
          <a:p>
            <a:pPr>
              <a:defRPr/>
            </a:pPr>
            <a:fld id="{82714B75-6A43-43C0-BA58-584F48B2E6DB}" type="slidenum">
              <a:rPr lang="en-US"/>
              <a:pPr>
                <a:defRPr/>
              </a:pPr>
              <a:t>22</a:t>
            </a:fld>
            <a:endParaRPr lang="en-US"/>
          </a:p>
        </p:txBody>
      </p:sp>
    </p:spTree>
    <p:extLst>
      <p:ext uri="{BB962C8B-B14F-4D97-AF65-F5344CB8AC3E}">
        <p14:creationId xmlns:p14="http://schemas.microsoft.com/office/powerpoint/2010/main" val="2965517684"/>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nodeType="withEffect">
                                  <p:stCondLst>
                                    <p:cond delay="0"/>
                                  </p:stCondLst>
                                  <p:childTnLst>
                                    <p:set>
                                      <p:cBhvr>
                                        <p:cTn id="6" dur="1" fill="hold">
                                          <p:stCondLst>
                                            <p:cond delay="0"/>
                                          </p:stCondLst>
                                        </p:cTn>
                                        <p:tgtEl>
                                          <p:spTgt spid="396290"/>
                                        </p:tgtEl>
                                        <p:attrNameLst>
                                          <p:attrName>style.visibility</p:attrName>
                                        </p:attrNameLst>
                                      </p:cBhvr>
                                      <p:to>
                                        <p:strVal val="visible"/>
                                      </p:to>
                                    </p:set>
                                    <p:animEffect transition="in" filter="fade">
                                      <p:cBhvr>
                                        <p:cTn id="7" dur="2000"/>
                                        <p:tgtEl>
                                          <p:spTgt spid="396290"/>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96291">
                                            <p:txEl>
                                              <p:pRg st="0" end="0"/>
                                            </p:txEl>
                                          </p:spTgt>
                                        </p:tgtEl>
                                        <p:attrNameLst>
                                          <p:attrName>style.visibility</p:attrName>
                                        </p:attrNameLst>
                                      </p:cBhvr>
                                      <p:to>
                                        <p:strVal val="visible"/>
                                      </p:to>
                                    </p:set>
                                    <p:animEffect transition="in" filter="fade">
                                      <p:cBhvr>
                                        <p:cTn id="12" dur="2000"/>
                                        <p:tgtEl>
                                          <p:spTgt spid="396291">
                                            <p:txEl>
                                              <p:pRg st="0" end="0"/>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96291">
                                            <p:txEl>
                                              <p:pRg st="1" end="1"/>
                                            </p:txEl>
                                          </p:spTgt>
                                        </p:tgtEl>
                                        <p:attrNameLst>
                                          <p:attrName>style.visibility</p:attrName>
                                        </p:attrNameLst>
                                      </p:cBhvr>
                                      <p:to>
                                        <p:strVal val="visible"/>
                                      </p:to>
                                    </p:set>
                                    <p:animEffect transition="in" filter="fade">
                                      <p:cBhvr>
                                        <p:cTn id="17" dur="2000"/>
                                        <p:tgtEl>
                                          <p:spTgt spid="396291">
                                            <p:txEl>
                                              <p:pRg st="1" end="1"/>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96291">
                                            <p:txEl>
                                              <p:pRg st="2" end="2"/>
                                            </p:txEl>
                                          </p:spTgt>
                                        </p:tgtEl>
                                        <p:attrNameLst>
                                          <p:attrName>style.visibility</p:attrName>
                                        </p:attrNameLst>
                                      </p:cBhvr>
                                      <p:to>
                                        <p:strVal val="visible"/>
                                      </p:to>
                                    </p:set>
                                    <p:animEffect transition="in" filter="fade">
                                      <p:cBhvr>
                                        <p:cTn id="22" dur="2000"/>
                                        <p:tgtEl>
                                          <p:spTgt spid="396291">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6291" grpId="0" build="p"/>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6" name="Rectangle 2"/>
          <p:cNvSpPr>
            <a:spLocks noGrp="1" noChangeArrowheads="1"/>
          </p:cNvSpPr>
          <p:nvPr>
            <p:ph type="title"/>
          </p:nvPr>
        </p:nvSpPr>
        <p:spPr/>
        <p:txBody>
          <a:bodyPr/>
          <a:lstStyle/>
          <a:p>
            <a:pPr eaLnBrk="1" fontAlgn="auto" hangingPunct="1">
              <a:spcAft>
                <a:spcPts val="0"/>
              </a:spcAft>
              <a:defRPr/>
            </a:pPr>
            <a:r>
              <a:rPr lang="hr-HR" smtClean="0"/>
              <a:t>UVOĐENJE U POSAO</a:t>
            </a:r>
            <a:endParaRPr lang="en-US" smtClean="0"/>
          </a:p>
        </p:txBody>
      </p:sp>
      <p:sp>
        <p:nvSpPr>
          <p:cNvPr id="74757" name="Rectangle 3"/>
          <p:cNvSpPr>
            <a:spLocks noGrp="1" noChangeArrowheads="1"/>
          </p:cNvSpPr>
          <p:nvPr>
            <p:ph idx="1"/>
          </p:nvPr>
        </p:nvSpPr>
        <p:spPr>
          <a:xfrm>
            <a:off x="539750" y="1600200"/>
            <a:ext cx="8415338" cy="4532313"/>
          </a:xfrm>
        </p:spPr>
        <p:txBody>
          <a:bodyPr>
            <a:normAutofit/>
          </a:bodyPr>
          <a:lstStyle/>
          <a:p>
            <a:pPr marL="0" indent="0" eaLnBrk="1" fontAlgn="auto" hangingPunct="1">
              <a:spcAft>
                <a:spcPts val="0"/>
              </a:spcAft>
              <a:buFont typeface="Wingdings 2"/>
              <a:buNone/>
              <a:defRPr/>
            </a:pPr>
            <a:r>
              <a:rPr lang="hr-HR" dirty="0" smtClean="0"/>
              <a:t>Potpis ugovora nije dovoljan da bi izvođač mogao početi s radovima</a:t>
            </a:r>
          </a:p>
          <a:p>
            <a:pPr marL="0" indent="0" eaLnBrk="1" fontAlgn="auto" hangingPunct="1">
              <a:spcAft>
                <a:spcPts val="0"/>
              </a:spcAft>
              <a:buFont typeface="Wingdings 2"/>
              <a:buNone/>
              <a:defRPr/>
            </a:pPr>
            <a:r>
              <a:rPr lang="hr-HR" dirty="0" smtClean="0"/>
              <a:t>Izvođač mora biti </a:t>
            </a:r>
            <a:r>
              <a:rPr lang="hr-HR" dirty="0" smtClean="0">
                <a:solidFill>
                  <a:srgbClr val="008000"/>
                </a:solidFill>
              </a:rPr>
              <a:t>“uveden u posao”:</a:t>
            </a:r>
          </a:p>
          <a:p>
            <a:pPr marL="542925" indent="-542925" eaLnBrk="1" fontAlgn="auto" hangingPunct="1">
              <a:spcAft>
                <a:spcPts val="0"/>
              </a:spcAft>
              <a:buFont typeface="Wingdings" pitchFamily="2" charset="2"/>
              <a:buChar char="n"/>
              <a:defRPr/>
            </a:pPr>
            <a:r>
              <a:rPr lang="hr-HR" dirty="0" smtClean="0"/>
              <a:t>pristup gradilištu</a:t>
            </a:r>
          </a:p>
          <a:p>
            <a:pPr marL="542925" indent="-542925" eaLnBrk="1" fontAlgn="auto" hangingPunct="1">
              <a:spcAft>
                <a:spcPts val="0"/>
              </a:spcAft>
              <a:buFont typeface="Wingdings" pitchFamily="2" charset="2"/>
              <a:buChar char="n"/>
              <a:defRPr/>
            </a:pPr>
            <a:r>
              <a:rPr lang="hr-HR" dirty="0" smtClean="0"/>
              <a:t>građevinska dozvola</a:t>
            </a:r>
          </a:p>
          <a:p>
            <a:pPr marL="542925" indent="-542925" eaLnBrk="1" fontAlgn="auto" hangingPunct="1">
              <a:spcAft>
                <a:spcPts val="0"/>
              </a:spcAft>
              <a:buFont typeface="Wingdings" pitchFamily="2" charset="2"/>
              <a:buChar char="n"/>
              <a:defRPr/>
            </a:pPr>
            <a:r>
              <a:rPr lang="hr-HR" dirty="0" smtClean="0"/>
              <a:t>na gradilištu ne smije biti fizičkih ili pravnih smetnji</a:t>
            </a:r>
          </a:p>
          <a:p>
            <a:pPr marL="542925" indent="-542925" eaLnBrk="1" fontAlgn="auto" hangingPunct="1">
              <a:spcAft>
                <a:spcPts val="0"/>
              </a:spcAft>
              <a:buFont typeface="Wingdings" pitchFamily="2" charset="2"/>
              <a:buChar char="n"/>
              <a:defRPr/>
            </a:pPr>
            <a:r>
              <a:rPr lang="hr-HR" dirty="0" smtClean="0"/>
              <a:t>raspoloživa projektna dokumentacija</a:t>
            </a:r>
            <a:endParaRPr lang="en-US" dirty="0" smtClean="0"/>
          </a:p>
        </p:txBody>
      </p:sp>
      <p:sp>
        <p:nvSpPr>
          <p:cNvPr id="26626" name="Footer Placeholder 4"/>
          <p:cNvSpPr>
            <a:spLocks noGrp="1"/>
          </p:cNvSpPr>
          <p:nvPr>
            <p:ph type="ftr" sz="quarter" idx="11"/>
          </p:nvPr>
        </p:nvSpPr>
        <p:spPr/>
        <p:txBody>
          <a:bodyPr/>
          <a:lstStyle/>
          <a:p>
            <a:pPr>
              <a:defRPr/>
            </a:pPr>
            <a:r>
              <a:rPr lang="en-US"/>
              <a:t>GRAĐEVNA REGULATIVA</a:t>
            </a:r>
          </a:p>
        </p:txBody>
      </p:sp>
      <p:sp>
        <p:nvSpPr>
          <p:cNvPr id="26627" name="Slide Number Placeholder 5"/>
          <p:cNvSpPr>
            <a:spLocks noGrp="1"/>
          </p:cNvSpPr>
          <p:nvPr>
            <p:ph type="sldNum" sz="quarter" idx="12"/>
          </p:nvPr>
        </p:nvSpPr>
        <p:spPr/>
        <p:txBody>
          <a:bodyPr/>
          <a:lstStyle/>
          <a:p>
            <a:pPr>
              <a:defRPr/>
            </a:pPr>
            <a:fld id="{7BC9427B-66A3-4F7A-9257-7E8C22CC623A}" type="slidenum">
              <a:rPr lang="en-US"/>
              <a:pPr>
                <a:defRPr/>
              </a:pPr>
              <a:t>23</a:t>
            </a:fld>
            <a:endParaRPr lang="en-US"/>
          </a:p>
        </p:txBody>
      </p:sp>
    </p:spTree>
    <p:extLst>
      <p:ext uri="{BB962C8B-B14F-4D97-AF65-F5344CB8AC3E}">
        <p14:creationId xmlns:p14="http://schemas.microsoft.com/office/powerpoint/2010/main" val="171725798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76804" name="Rectangle 2"/>
          <p:cNvSpPr>
            <a:spLocks noGrp="1" noChangeArrowheads="1"/>
          </p:cNvSpPr>
          <p:nvPr>
            <p:ph type="title"/>
          </p:nvPr>
        </p:nvSpPr>
        <p:spPr>
          <a:xfrm>
            <a:off x="1422400" y="328613"/>
            <a:ext cx="7651750" cy="431800"/>
          </a:xfrm>
        </p:spPr>
        <p:txBody>
          <a:bodyPr>
            <a:normAutofit fontScale="90000"/>
          </a:bodyPr>
          <a:lstStyle/>
          <a:p>
            <a:pPr eaLnBrk="1" fontAlgn="auto" hangingPunct="1">
              <a:spcAft>
                <a:spcPts val="0"/>
              </a:spcAft>
              <a:defRPr/>
            </a:pPr>
            <a:r>
              <a:rPr lang="hr-HR" smtClean="0"/>
              <a:t>PLAĆANJE</a:t>
            </a:r>
            <a:endParaRPr lang="en-US" smtClean="0"/>
          </a:p>
        </p:txBody>
      </p:sp>
      <p:sp>
        <p:nvSpPr>
          <p:cNvPr id="400387" name="Rectangle 3"/>
          <p:cNvSpPr>
            <a:spLocks noGrp="1" noChangeArrowheads="1"/>
          </p:cNvSpPr>
          <p:nvPr>
            <p:ph idx="1"/>
          </p:nvPr>
        </p:nvSpPr>
        <p:spPr>
          <a:xfrm>
            <a:off x="838200" y="1524000"/>
            <a:ext cx="7315200" cy="4191000"/>
          </a:xfrm>
        </p:spPr>
        <p:txBody>
          <a:bodyPr/>
          <a:lstStyle/>
          <a:p>
            <a:pPr marL="454025" indent="-454025" eaLnBrk="1" hangingPunct="1">
              <a:lnSpc>
                <a:spcPct val="90000"/>
              </a:lnSpc>
              <a:spcBef>
                <a:spcPct val="25000"/>
              </a:spcBef>
              <a:buFontTx/>
              <a:buNone/>
            </a:pPr>
            <a:r>
              <a:rPr lang="hr-HR" smtClean="0"/>
              <a:t>Plaćanje se dijeli vremenski:</a:t>
            </a:r>
            <a:endParaRPr lang="en-US" smtClean="0"/>
          </a:p>
          <a:p>
            <a:pPr marL="454025" indent="-454025" eaLnBrk="1" hangingPunct="1">
              <a:lnSpc>
                <a:spcPct val="90000"/>
              </a:lnSpc>
              <a:spcBef>
                <a:spcPct val="25000"/>
              </a:spcBef>
              <a:buSzPct val="75000"/>
              <a:buFont typeface="Wingdings" pitchFamily="2" charset="2"/>
              <a:buChar char="Ø"/>
            </a:pPr>
            <a:r>
              <a:rPr lang="hr-HR" smtClean="0"/>
              <a:t>plaćanje unaprijed (avans)</a:t>
            </a:r>
            <a:endParaRPr lang="en-US" smtClean="0"/>
          </a:p>
          <a:p>
            <a:pPr marL="454025" indent="-454025" eaLnBrk="1" hangingPunct="1">
              <a:lnSpc>
                <a:spcPct val="90000"/>
              </a:lnSpc>
              <a:spcBef>
                <a:spcPct val="25000"/>
              </a:spcBef>
              <a:buSzPct val="75000"/>
              <a:buFont typeface="Wingdings" pitchFamily="2" charset="2"/>
              <a:buChar char="Ø"/>
            </a:pPr>
            <a:r>
              <a:rPr lang="hr-HR" smtClean="0"/>
              <a:t>plaćanje po situacijama </a:t>
            </a:r>
            <a:endParaRPr lang="en-US" smtClean="0"/>
          </a:p>
          <a:p>
            <a:pPr marL="454025" indent="-454025" eaLnBrk="1" hangingPunct="1">
              <a:lnSpc>
                <a:spcPct val="90000"/>
              </a:lnSpc>
              <a:spcBef>
                <a:spcPct val="25000"/>
              </a:spcBef>
              <a:buSzPct val="75000"/>
            </a:pPr>
            <a:r>
              <a:rPr lang="en-US" smtClean="0"/>
              <a:t>    - </a:t>
            </a:r>
            <a:r>
              <a:rPr lang="hr-HR" smtClean="0"/>
              <a:t>prema količinama (jed</a:t>
            </a:r>
            <a:r>
              <a:rPr lang="en-US" smtClean="0"/>
              <a:t>.</a:t>
            </a:r>
            <a:r>
              <a:rPr lang="hr-HR" smtClean="0"/>
              <a:t> cijena)</a:t>
            </a:r>
            <a:endParaRPr lang="en-US" smtClean="0"/>
          </a:p>
          <a:p>
            <a:pPr marL="454025" indent="-454025" eaLnBrk="1" hangingPunct="1">
              <a:lnSpc>
                <a:spcPct val="90000"/>
              </a:lnSpc>
              <a:spcBef>
                <a:spcPct val="25000"/>
              </a:spcBef>
              <a:buSzPct val="75000"/>
            </a:pPr>
            <a:r>
              <a:rPr lang="en-US" smtClean="0"/>
              <a:t>	- </a:t>
            </a:r>
            <a:r>
              <a:rPr lang="hr-HR" smtClean="0"/>
              <a:t>u postotku (pau</a:t>
            </a:r>
            <a:r>
              <a:rPr lang="hr-HR" smtClean="0">
                <a:latin typeface="Tahoma" pitchFamily="34" charset="0"/>
              </a:rPr>
              <a:t>š</a:t>
            </a:r>
            <a:r>
              <a:rPr lang="hr-HR" smtClean="0"/>
              <a:t>alna cijena)</a:t>
            </a:r>
            <a:endParaRPr lang="en-US" smtClean="0"/>
          </a:p>
          <a:p>
            <a:pPr marL="454025" indent="-454025" eaLnBrk="1" hangingPunct="1">
              <a:lnSpc>
                <a:spcPct val="90000"/>
              </a:lnSpc>
              <a:spcBef>
                <a:spcPct val="25000"/>
              </a:spcBef>
              <a:buSzPct val="75000"/>
              <a:buFont typeface="Wingdings" pitchFamily="2" charset="2"/>
              <a:buChar char="Ø"/>
            </a:pPr>
            <a:r>
              <a:rPr lang="hr-HR" smtClean="0"/>
              <a:t>zadržani iznosi koji se plaćaju nakon </a:t>
            </a:r>
            <a:r>
              <a:rPr lang="en-US" smtClean="0"/>
              <a:t>isteka </a:t>
            </a:r>
            <a:r>
              <a:rPr lang="hr-HR" smtClean="0"/>
              <a:t>garantnog roka</a:t>
            </a:r>
            <a:r>
              <a:rPr lang="en-US" smtClean="0">
                <a:solidFill>
                  <a:srgbClr val="003399"/>
                </a:solidFill>
              </a:rPr>
              <a:t> </a:t>
            </a:r>
          </a:p>
        </p:txBody>
      </p:sp>
      <p:sp>
        <p:nvSpPr>
          <p:cNvPr id="28674" name="Footer Placeholder 4"/>
          <p:cNvSpPr>
            <a:spLocks noGrp="1"/>
          </p:cNvSpPr>
          <p:nvPr>
            <p:ph type="ftr" sz="quarter" idx="11"/>
          </p:nvPr>
        </p:nvSpPr>
        <p:spPr/>
        <p:txBody>
          <a:bodyPr/>
          <a:lstStyle/>
          <a:p>
            <a:pPr>
              <a:defRPr/>
            </a:pPr>
            <a:r>
              <a:rPr lang="en-US"/>
              <a:t>GRAĐEVNA REGULATIVA</a:t>
            </a:r>
          </a:p>
        </p:txBody>
      </p:sp>
      <p:sp>
        <p:nvSpPr>
          <p:cNvPr id="28675" name="Slide Number Placeholder 5"/>
          <p:cNvSpPr>
            <a:spLocks noGrp="1"/>
          </p:cNvSpPr>
          <p:nvPr>
            <p:ph type="sldNum" sz="quarter" idx="12"/>
          </p:nvPr>
        </p:nvSpPr>
        <p:spPr/>
        <p:txBody>
          <a:bodyPr/>
          <a:lstStyle/>
          <a:p>
            <a:pPr>
              <a:defRPr/>
            </a:pPr>
            <a:fld id="{3844EC5D-46F4-4C6F-A6DD-ED6269C7D15E}" type="slidenum">
              <a:rPr lang="en-US"/>
              <a:pPr>
                <a:defRPr/>
              </a:pPr>
              <a:t>24</a:t>
            </a:fld>
            <a:endParaRPr lang="en-US"/>
          </a:p>
        </p:txBody>
      </p:sp>
    </p:spTree>
    <p:extLst>
      <p:ext uri="{BB962C8B-B14F-4D97-AF65-F5344CB8AC3E}">
        <p14:creationId xmlns:p14="http://schemas.microsoft.com/office/powerpoint/2010/main" val="1906806045"/>
      </p:ext>
    </p:extLst>
  </p:cSld>
  <p:clrMapOvr>
    <a:masterClrMapping/>
  </p:clrMapOvr>
  <p:transition>
    <p:checke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2" fill="hold" grpId="0" nodeType="clickEffect">
                                  <p:stCondLst>
                                    <p:cond delay="0"/>
                                  </p:stCondLst>
                                  <p:childTnLst>
                                    <p:set>
                                      <p:cBhvr>
                                        <p:cTn id="6" dur="1" fill="hold">
                                          <p:stCondLst>
                                            <p:cond delay="0"/>
                                          </p:stCondLst>
                                        </p:cTn>
                                        <p:tgtEl>
                                          <p:spTgt spid="400387">
                                            <p:txEl>
                                              <p:pRg st="0" end="0"/>
                                            </p:txEl>
                                          </p:spTgt>
                                        </p:tgtEl>
                                        <p:attrNameLst>
                                          <p:attrName>style.visibility</p:attrName>
                                        </p:attrNameLst>
                                      </p:cBhvr>
                                      <p:to>
                                        <p:strVal val="visible"/>
                                      </p:to>
                                    </p:set>
                                    <p:anim calcmode="lin" valueType="num">
                                      <p:cBhvr additive="base">
                                        <p:cTn id="7" dur="500" fill="hold"/>
                                        <p:tgtEl>
                                          <p:spTgt spid="400387">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400387">
                                            <p:txEl>
                                              <p:pRg st="0" end="0"/>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2" name="carbrake.wav"/>
                                        </p:tgtEl>
                                      </p:cMediaNode>
                                    </p:audio>
                                  </p:sub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2" fill="hold" grpId="0" nodeType="clickEffect">
                                  <p:stCondLst>
                                    <p:cond delay="0"/>
                                  </p:stCondLst>
                                  <p:childTnLst>
                                    <p:set>
                                      <p:cBhvr>
                                        <p:cTn id="12" dur="1" fill="hold">
                                          <p:stCondLst>
                                            <p:cond delay="0"/>
                                          </p:stCondLst>
                                        </p:cTn>
                                        <p:tgtEl>
                                          <p:spTgt spid="400387">
                                            <p:txEl>
                                              <p:pRg st="1" end="1"/>
                                            </p:txEl>
                                          </p:spTgt>
                                        </p:tgtEl>
                                        <p:attrNameLst>
                                          <p:attrName>style.visibility</p:attrName>
                                        </p:attrNameLst>
                                      </p:cBhvr>
                                      <p:to>
                                        <p:strVal val="visible"/>
                                      </p:to>
                                    </p:set>
                                    <p:anim calcmode="lin" valueType="num">
                                      <p:cBhvr additive="base">
                                        <p:cTn id="13" dur="500" fill="hold"/>
                                        <p:tgtEl>
                                          <p:spTgt spid="400387">
                                            <p:txEl>
                                              <p:pRg st="1" end="1"/>
                                            </p:txEl>
                                          </p:spTgt>
                                        </p:tgtEl>
                                        <p:attrNameLst>
                                          <p:attrName>ppt_x</p:attrName>
                                        </p:attrNameLst>
                                      </p:cBhvr>
                                      <p:tavLst>
                                        <p:tav tm="0">
                                          <p:val>
                                            <p:strVal val="1+#ppt_w/2"/>
                                          </p:val>
                                        </p:tav>
                                        <p:tav tm="100000">
                                          <p:val>
                                            <p:strVal val="#ppt_x"/>
                                          </p:val>
                                        </p:tav>
                                      </p:tavLst>
                                    </p:anim>
                                    <p:anim calcmode="lin" valueType="num">
                                      <p:cBhvr additive="base">
                                        <p:cTn id="14" dur="500" fill="hold"/>
                                        <p:tgtEl>
                                          <p:spTgt spid="400387">
                                            <p:txEl>
                                              <p:pRg st="1" end="1"/>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11"/>
                                            </p:cond>
                                          </p:stCondLst>
                                          <p:endCondLst>
                                            <p:cond evt="onStopAudio" delay="0">
                                              <p:tgtEl>
                                                <p:sldTgt/>
                                              </p:tgtEl>
                                            </p:cond>
                                          </p:endCondLst>
                                        </p:cTn>
                                        <p:tgtEl>
                                          <p:sndTgt r:embed="rId2" name="carbrake.wav"/>
                                        </p:tgtEl>
                                      </p:cMediaNode>
                                    </p:audio>
                                  </p:sub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2" fill="hold" grpId="0" nodeType="clickEffect">
                                  <p:stCondLst>
                                    <p:cond delay="0"/>
                                  </p:stCondLst>
                                  <p:childTnLst>
                                    <p:set>
                                      <p:cBhvr>
                                        <p:cTn id="18" dur="1" fill="hold">
                                          <p:stCondLst>
                                            <p:cond delay="0"/>
                                          </p:stCondLst>
                                        </p:cTn>
                                        <p:tgtEl>
                                          <p:spTgt spid="400387">
                                            <p:txEl>
                                              <p:pRg st="2" end="2"/>
                                            </p:txEl>
                                          </p:spTgt>
                                        </p:tgtEl>
                                        <p:attrNameLst>
                                          <p:attrName>style.visibility</p:attrName>
                                        </p:attrNameLst>
                                      </p:cBhvr>
                                      <p:to>
                                        <p:strVal val="visible"/>
                                      </p:to>
                                    </p:set>
                                    <p:anim calcmode="lin" valueType="num">
                                      <p:cBhvr additive="base">
                                        <p:cTn id="19" dur="500" fill="hold"/>
                                        <p:tgtEl>
                                          <p:spTgt spid="400387">
                                            <p:txEl>
                                              <p:pRg st="2" end="2"/>
                                            </p:txEl>
                                          </p:spTgt>
                                        </p:tgtEl>
                                        <p:attrNameLst>
                                          <p:attrName>ppt_x</p:attrName>
                                        </p:attrNameLst>
                                      </p:cBhvr>
                                      <p:tavLst>
                                        <p:tav tm="0">
                                          <p:val>
                                            <p:strVal val="1+#ppt_w/2"/>
                                          </p:val>
                                        </p:tav>
                                        <p:tav tm="100000">
                                          <p:val>
                                            <p:strVal val="#ppt_x"/>
                                          </p:val>
                                        </p:tav>
                                      </p:tavLst>
                                    </p:anim>
                                    <p:anim calcmode="lin" valueType="num">
                                      <p:cBhvr additive="base">
                                        <p:cTn id="20" dur="500" fill="hold"/>
                                        <p:tgtEl>
                                          <p:spTgt spid="400387">
                                            <p:txEl>
                                              <p:pRg st="2" end="2"/>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17"/>
                                            </p:cond>
                                          </p:stCondLst>
                                          <p:endCondLst>
                                            <p:cond evt="onStopAudio" delay="0">
                                              <p:tgtEl>
                                                <p:sldTgt/>
                                              </p:tgtEl>
                                            </p:cond>
                                          </p:endCondLst>
                                        </p:cTn>
                                        <p:tgtEl>
                                          <p:sndTgt r:embed="rId2" name="carbrake.wav"/>
                                        </p:tgtEl>
                                      </p:cMediaNode>
                                    </p:audio>
                                  </p:sub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2" fill="hold" grpId="0" nodeType="clickEffect">
                                  <p:stCondLst>
                                    <p:cond delay="0"/>
                                  </p:stCondLst>
                                  <p:childTnLst>
                                    <p:set>
                                      <p:cBhvr>
                                        <p:cTn id="24" dur="1" fill="hold">
                                          <p:stCondLst>
                                            <p:cond delay="0"/>
                                          </p:stCondLst>
                                        </p:cTn>
                                        <p:tgtEl>
                                          <p:spTgt spid="400387">
                                            <p:txEl>
                                              <p:pRg st="3" end="3"/>
                                            </p:txEl>
                                          </p:spTgt>
                                        </p:tgtEl>
                                        <p:attrNameLst>
                                          <p:attrName>style.visibility</p:attrName>
                                        </p:attrNameLst>
                                      </p:cBhvr>
                                      <p:to>
                                        <p:strVal val="visible"/>
                                      </p:to>
                                    </p:set>
                                    <p:anim calcmode="lin" valueType="num">
                                      <p:cBhvr additive="base">
                                        <p:cTn id="25" dur="500" fill="hold"/>
                                        <p:tgtEl>
                                          <p:spTgt spid="400387">
                                            <p:txEl>
                                              <p:pRg st="3" end="3"/>
                                            </p:txEl>
                                          </p:spTgt>
                                        </p:tgtEl>
                                        <p:attrNameLst>
                                          <p:attrName>ppt_x</p:attrName>
                                        </p:attrNameLst>
                                      </p:cBhvr>
                                      <p:tavLst>
                                        <p:tav tm="0">
                                          <p:val>
                                            <p:strVal val="1+#ppt_w/2"/>
                                          </p:val>
                                        </p:tav>
                                        <p:tav tm="100000">
                                          <p:val>
                                            <p:strVal val="#ppt_x"/>
                                          </p:val>
                                        </p:tav>
                                      </p:tavLst>
                                    </p:anim>
                                    <p:anim calcmode="lin" valueType="num">
                                      <p:cBhvr additive="base">
                                        <p:cTn id="26" dur="500" fill="hold"/>
                                        <p:tgtEl>
                                          <p:spTgt spid="400387">
                                            <p:txEl>
                                              <p:pRg st="3" end="3"/>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23"/>
                                            </p:cond>
                                          </p:stCondLst>
                                          <p:endCondLst>
                                            <p:cond evt="onStopAudio" delay="0">
                                              <p:tgtEl>
                                                <p:sldTgt/>
                                              </p:tgtEl>
                                            </p:cond>
                                          </p:endCondLst>
                                        </p:cTn>
                                        <p:tgtEl>
                                          <p:sndTgt r:embed="rId2" name="carbrake.wav"/>
                                        </p:tgtEl>
                                      </p:cMediaNode>
                                    </p:audio>
                                  </p:subTnLst>
                                </p:cTn>
                              </p:par>
                            </p:childTnLst>
                          </p:cTn>
                        </p:par>
                      </p:childTnLst>
                    </p:cTn>
                  </p:par>
                  <p:par>
                    <p:cTn id="27" fill="hold" nodeType="clickPar">
                      <p:stCondLst>
                        <p:cond delay="indefinite"/>
                      </p:stCondLst>
                      <p:childTnLst>
                        <p:par>
                          <p:cTn id="28" fill="hold" nodeType="withGroup">
                            <p:stCondLst>
                              <p:cond delay="0"/>
                            </p:stCondLst>
                            <p:childTnLst>
                              <p:par>
                                <p:cTn id="29" presetID="2" presetClass="entr" presetSubtype="2" fill="hold" grpId="0" nodeType="clickEffect">
                                  <p:stCondLst>
                                    <p:cond delay="0"/>
                                  </p:stCondLst>
                                  <p:childTnLst>
                                    <p:set>
                                      <p:cBhvr>
                                        <p:cTn id="30" dur="1" fill="hold">
                                          <p:stCondLst>
                                            <p:cond delay="0"/>
                                          </p:stCondLst>
                                        </p:cTn>
                                        <p:tgtEl>
                                          <p:spTgt spid="400387">
                                            <p:txEl>
                                              <p:pRg st="4" end="4"/>
                                            </p:txEl>
                                          </p:spTgt>
                                        </p:tgtEl>
                                        <p:attrNameLst>
                                          <p:attrName>style.visibility</p:attrName>
                                        </p:attrNameLst>
                                      </p:cBhvr>
                                      <p:to>
                                        <p:strVal val="visible"/>
                                      </p:to>
                                    </p:set>
                                    <p:anim calcmode="lin" valueType="num">
                                      <p:cBhvr additive="base">
                                        <p:cTn id="31" dur="500" fill="hold"/>
                                        <p:tgtEl>
                                          <p:spTgt spid="400387">
                                            <p:txEl>
                                              <p:pRg st="4" end="4"/>
                                            </p:txEl>
                                          </p:spTgt>
                                        </p:tgtEl>
                                        <p:attrNameLst>
                                          <p:attrName>ppt_x</p:attrName>
                                        </p:attrNameLst>
                                      </p:cBhvr>
                                      <p:tavLst>
                                        <p:tav tm="0">
                                          <p:val>
                                            <p:strVal val="1+#ppt_w/2"/>
                                          </p:val>
                                        </p:tav>
                                        <p:tav tm="100000">
                                          <p:val>
                                            <p:strVal val="#ppt_x"/>
                                          </p:val>
                                        </p:tav>
                                      </p:tavLst>
                                    </p:anim>
                                    <p:anim calcmode="lin" valueType="num">
                                      <p:cBhvr additive="base">
                                        <p:cTn id="32" dur="500" fill="hold"/>
                                        <p:tgtEl>
                                          <p:spTgt spid="400387">
                                            <p:txEl>
                                              <p:pRg st="4" end="4"/>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29"/>
                                            </p:cond>
                                          </p:stCondLst>
                                          <p:endCondLst>
                                            <p:cond evt="onStopAudio" delay="0">
                                              <p:tgtEl>
                                                <p:sldTgt/>
                                              </p:tgtEl>
                                            </p:cond>
                                          </p:endCondLst>
                                        </p:cTn>
                                        <p:tgtEl>
                                          <p:sndTgt r:embed="rId2" name="carbrake.wav"/>
                                        </p:tgtEl>
                                      </p:cMediaNode>
                                    </p:audio>
                                  </p:subTnLst>
                                </p:cTn>
                              </p:par>
                            </p:childTnLst>
                          </p:cTn>
                        </p:par>
                      </p:childTnLst>
                    </p:cTn>
                  </p:par>
                  <p:par>
                    <p:cTn id="33" fill="hold" nodeType="clickPar">
                      <p:stCondLst>
                        <p:cond delay="indefinite"/>
                      </p:stCondLst>
                      <p:childTnLst>
                        <p:par>
                          <p:cTn id="34" fill="hold" nodeType="withGroup">
                            <p:stCondLst>
                              <p:cond delay="0"/>
                            </p:stCondLst>
                            <p:childTnLst>
                              <p:par>
                                <p:cTn id="35" presetID="2" presetClass="entr" presetSubtype="2" fill="hold" grpId="0" nodeType="clickEffect">
                                  <p:stCondLst>
                                    <p:cond delay="0"/>
                                  </p:stCondLst>
                                  <p:childTnLst>
                                    <p:set>
                                      <p:cBhvr>
                                        <p:cTn id="36" dur="1" fill="hold">
                                          <p:stCondLst>
                                            <p:cond delay="0"/>
                                          </p:stCondLst>
                                        </p:cTn>
                                        <p:tgtEl>
                                          <p:spTgt spid="400387">
                                            <p:txEl>
                                              <p:pRg st="5" end="5"/>
                                            </p:txEl>
                                          </p:spTgt>
                                        </p:tgtEl>
                                        <p:attrNameLst>
                                          <p:attrName>style.visibility</p:attrName>
                                        </p:attrNameLst>
                                      </p:cBhvr>
                                      <p:to>
                                        <p:strVal val="visible"/>
                                      </p:to>
                                    </p:set>
                                    <p:anim calcmode="lin" valueType="num">
                                      <p:cBhvr additive="base">
                                        <p:cTn id="37" dur="500" fill="hold"/>
                                        <p:tgtEl>
                                          <p:spTgt spid="400387">
                                            <p:txEl>
                                              <p:pRg st="5" end="5"/>
                                            </p:txEl>
                                          </p:spTgt>
                                        </p:tgtEl>
                                        <p:attrNameLst>
                                          <p:attrName>ppt_x</p:attrName>
                                        </p:attrNameLst>
                                      </p:cBhvr>
                                      <p:tavLst>
                                        <p:tav tm="0">
                                          <p:val>
                                            <p:strVal val="1+#ppt_w/2"/>
                                          </p:val>
                                        </p:tav>
                                        <p:tav tm="100000">
                                          <p:val>
                                            <p:strVal val="#ppt_x"/>
                                          </p:val>
                                        </p:tav>
                                      </p:tavLst>
                                    </p:anim>
                                    <p:anim calcmode="lin" valueType="num">
                                      <p:cBhvr additive="base">
                                        <p:cTn id="38" dur="500" fill="hold"/>
                                        <p:tgtEl>
                                          <p:spTgt spid="400387">
                                            <p:txEl>
                                              <p:pRg st="5" end="5"/>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35"/>
                                            </p:cond>
                                          </p:stCondLst>
                                          <p:endCondLst>
                                            <p:cond evt="onStopAudio" delay="0">
                                              <p:tgtEl>
                                                <p:sldTgt/>
                                              </p:tgtEl>
                                            </p:cond>
                                          </p:endCondLst>
                                        </p:cTn>
                                        <p:tgtEl>
                                          <p:sndTgt r:embed="rId2" name="carbrake.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0387" grpId="0" build="p" autoUpdateAnimBg="0"/>
    </p:bldLst>
  </p:timing>
</p:sld>
</file>

<file path=ppt/slides/slide2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71714" name="Rectangle 1026"/>
          <p:cNvSpPr>
            <a:spLocks noGrp="1" noChangeArrowheads="1"/>
          </p:cNvSpPr>
          <p:nvPr>
            <p:ph type="title"/>
          </p:nvPr>
        </p:nvSpPr>
        <p:spPr/>
        <p:txBody>
          <a:bodyPr/>
          <a:lstStyle/>
          <a:p>
            <a:pPr eaLnBrk="1" fontAlgn="auto" hangingPunct="1">
              <a:spcAft>
                <a:spcPts val="0"/>
              </a:spcAft>
              <a:defRPr/>
            </a:pPr>
            <a:r>
              <a:rPr lang="en-US" smtClean="0"/>
              <a:t>P</a:t>
            </a:r>
            <a:r>
              <a:rPr lang="hr-HR" smtClean="0"/>
              <a:t>LAĆANJE</a:t>
            </a:r>
            <a:endParaRPr lang="en-US" smtClean="0"/>
          </a:p>
        </p:txBody>
      </p:sp>
      <p:sp>
        <p:nvSpPr>
          <p:cNvPr id="371715" name="Rectangle 1027"/>
          <p:cNvSpPr>
            <a:spLocks noGrp="1" noChangeArrowheads="1"/>
          </p:cNvSpPr>
          <p:nvPr>
            <p:ph idx="1"/>
          </p:nvPr>
        </p:nvSpPr>
        <p:spPr>
          <a:xfrm>
            <a:off x="914400" y="1600200"/>
            <a:ext cx="7772400" cy="4456113"/>
          </a:xfrm>
        </p:spPr>
        <p:txBody>
          <a:bodyPr/>
          <a:lstStyle/>
          <a:p>
            <a:pPr marL="457200" indent="-457200" eaLnBrk="1" hangingPunct="1">
              <a:lnSpc>
                <a:spcPct val="90000"/>
              </a:lnSpc>
              <a:spcBef>
                <a:spcPct val="10000"/>
              </a:spcBef>
              <a:buFont typeface="Wingdings 2" pitchFamily="18" charset="2"/>
              <a:buNone/>
            </a:pPr>
            <a:r>
              <a:rPr lang="hr-HR" smtClean="0"/>
              <a:t>prema valuti</a:t>
            </a:r>
            <a:endParaRPr lang="en-US" smtClean="0"/>
          </a:p>
          <a:p>
            <a:pPr marL="457200" indent="-457200" eaLnBrk="1" hangingPunct="1">
              <a:lnSpc>
                <a:spcPct val="90000"/>
              </a:lnSpc>
              <a:spcBef>
                <a:spcPct val="10000"/>
              </a:spcBef>
              <a:buFont typeface="Wingdings" pitchFamily="2" charset="2"/>
              <a:buChar char="v"/>
            </a:pPr>
            <a:r>
              <a:rPr lang="hr-HR" smtClean="0"/>
              <a:t>lokalna valuta</a:t>
            </a:r>
            <a:endParaRPr lang="en-US" smtClean="0"/>
          </a:p>
          <a:p>
            <a:pPr marL="457200" indent="-457200" eaLnBrk="1" hangingPunct="1">
              <a:lnSpc>
                <a:spcPct val="90000"/>
              </a:lnSpc>
              <a:spcBef>
                <a:spcPct val="10000"/>
              </a:spcBef>
              <a:buFont typeface="Wingdings" pitchFamily="2" charset="2"/>
              <a:buChar char="v"/>
            </a:pPr>
            <a:r>
              <a:rPr lang="hr-HR" smtClean="0"/>
              <a:t>strana valuta</a:t>
            </a:r>
            <a:endParaRPr lang="en-US" smtClean="0"/>
          </a:p>
          <a:p>
            <a:pPr marL="457200" indent="-457200" eaLnBrk="1" hangingPunct="1">
              <a:lnSpc>
                <a:spcPct val="90000"/>
              </a:lnSpc>
              <a:spcBef>
                <a:spcPct val="10000"/>
              </a:spcBef>
              <a:buFont typeface="Wingdings 2" pitchFamily="18" charset="2"/>
              <a:buNone/>
            </a:pPr>
            <a:r>
              <a:rPr lang="hr-HR" smtClean="0"/>
              <a:t>sredstva plaćanja:</a:t>
            </a:r>
            <a:endParaRPr lang="en-US" smtClean="0"/>
          </a:p>
          <a:p>
            <a:pPr marL="457200" indent="-457200" eaLnBrk="1" hangingPunct="1">
              <a:lnSpc>
                <a:spcPct val="90000"/>
              </a:lnSpc>
              <a:spcBef>
                <a:spcPct val="10000"/>
              </a:spcBef>
              <a:buFont typeface="Wingdings" pitchFamily="2" charset="2"/>
              <a:buChar char="v"/>
            </a:pPr>
            <a:r>
              <a:rPr lang="hr-HR" smtClean="0"/>
              <a:t>gotovina, ček, nalog za prijenos</a:t>
            </a:r>
            <a:endParaRPr lang="en-US" smtClean="0"/>
          </a:p>
          <a:p>
            <a:pPr marL="457200" indent="-457200" eaLnBrk="1" hangingPunct="1">
              <a:lnSpc>
                <a:spcPct val="90000"/>
              </a:lnSpc>
              <a:spcBef>
                <a:spcPct val="10000"/>
              </a:spcBef>
              <a:buFont typeface="Wingdings" pitchFamily="2" charset="2"/>
              <a:buChar char="v"/>
            </a:pPr>
            <a:r>
              <a:rPr lang="hr-HR" smtClean="0"/>
              <a:t>mjenica, akreditiv</a:t>
            </a:r>
            <a:endParaRPr lang="en-US" smtClean="0"/>
          </a:p>
          <a:p>
            <a:pPr marL="457200" indent="-457200" eaLnBrk="1" hangingPunct="1">
              <a:lnSpc>
                <a:spcPct val="90000"/>
              </a:lnSpc>
              <a:spcBef>
                <a:spcPct val="10000"/>
              </a:spcBef>
              <a:buFont typeface="Wingdings 2" pitchFamily="18" charset="2"/>
              <a:buNone/>
            </a:pPr>
            <a:r>
              <a:rPr lang="hr-HR" smtClean="0"/>
              <a:t>zaštitne klauzule:</a:t>
            </a:r>
            <a:endParaRPr lang="en-US" smtClean="0"/>
          </a:p>
          <a:p>
            <a:pPr marL="457200" indent="-457200" eaLnBrk="1" hangingPunct="1">
              <a:lnSpc>
                <a:spcPct val="90000"/>
              </a:lnSpc>
              <a:spcBef>
                <a:spcPct val="10000"/>
              </a:spcBef>
              <a:buFont typeface="Wingdings" pitchFamily="2" charset="2"/>
              <a:buChar char="v"/>
            </a:pPr>
            <a:r>
              <a:rPr lang="hr-HR" smtClean="0"/>
              <a:t>valutna klauzula</a:t>
            </a:r>
            <a:endParaRPr lang="en-US" smtClean="0"/>
          </a:p>
          <a:p>
            <a:pPr marL="457200" indent="-457200" eaLnBrk="1" hangingPunct="1">
              <a:lnSpc>
                <a:spcPct val="90000"/>
              </a:lnSpc>
              <a:spcBef>
                <a:spcPct val="10000"/>
              </a:spcBef>
              <a:buFont typeface="Wingdings" pitchFamily="2" charset="2"/>
              <a:buChar char="v"/>
            </a:pPr>
            <a:r>
              <a:rPr lang="hr-HR" smtClean="0"/>
              <a:t>“zlatna klauzula”</a:t>
            </a:r>
            <a:endParaRPr lang="en-US" smtClean="0"/>
          </a:p>
        </p:txBody>
      </p:sp>
      <p:sp>
        <p:nvSpPr>
          <p:cNvPr id="29698" name="Footer Placeholder 4"/>
          <p:cNvSpPr>
            <a:spLocks noGrp="1"/>
          </p:cNvSpPr>
          <p:nvPr>
            <p:ph type="ftr" sz="quarter" idx="11"/>
          </p:nvPr>
        </p:nvSpPr>
        <p:spPr/>
        <p:txBody>
          <a:bodyPr/>
          <a:lstStyle/>
          <a:p>
            <a:pPr>
              <a:defRPr/>
            </a:pPr>
            <a:r>
              <a:rPr lang="en-US"/>
              <a:t>GRAĐEVNA REGULATIVA</a:t>
            </a:r>
          </a:p>
        </p:txBody>
      </p:sp>
      <p:sp>
        <p:nvSpPr>
          <p:cNvPr id="29699" name="Slide Number Placeholder 5"/>
          <p:cNvSpPr>
            <a:spLocks noGrp="1"/>
          </p:cNvSpPr>
          <p:nvPr>
            <p:ph type="sldNum" sz="quarter" idx="12"/>
          </p:nvPr>
        </p:nvSpPr>
        <p:spPr/>
        <p:txBody>
          <a:bodyPr/>
          <a:lstStyle/>
          <a:p>
            <a:pPr>
              <a:defRPr/>
            </a:pPr>
            <a:fld id="{1408ED9A-3926-4D12-943F-CED9DB176206}" type="slidenum">
              <a:rPr lang="en-US"/>
              <a:pPr>
                <a:defRPr/>
              </a:pPr>
              <a:t>25</a:t>
            </a:fld>
            <a:endParaRPr lang="en-US"/>
          </a:p>
        </p:txBody>
      </p:sp>
    </p:spTree>
    <p:extLst>
      <p:ext uri="{BB962C8B-B14F-4D97-AF65-F5344CB8AC3E}">
        <p14:creationId xmlns:p14="http://schemas.microsoft.com/office/powerpoint/2010/main" val="1845514657"/>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2" fill="hold" grpId="0" nodeType="clickEffect">
                                  <p:stCondLst>
                                    <p:cond delay="0"/>
                                  </p:stCondLst>
                                  <p:childTnLst>
                                    <p:set>
                                      <p:cBhvr>
                                        <p:cTn id="6" dur="1" fill="hold">
                                          <p:stCondLst>
                                            <p:cond delay="0"/>
                                          </p:stCondLst>
                                        </p:cTn>
                                        <p:tgtEl>
                                          <p:spTgt spid="371715">
                                            <p:txEl>
                                              <p:pRg st="0" end="0"/>
                                            </p:txEl>
                                          </p:spTgt>
                                        </p:tgtEl>
                                        <p:attrNameLst>
                                          <p:attrName>style.visibility</p:attrName>
                                        </p:attrNameLst>
                                      </p:cBhvr>
                                      <p:to>
                                        <p:strVal val="visible"/>
                                      </p:to>
                                    </p:set>
                                    <p:anim calcmode="lin" valueType="num">
                                      <p:cBhvr additive="base">
                                        <p:cTn id="7" dur="500" fill="hold"/>
                                        <p:tgtEl>
                                          <p:spTgt spid="371715">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71715">
                                            <p:txEl>
                                              <p:pRg st="0" end="0"/>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2" name="carbrake.wav"/>
                                        </p:tgtEl>
                                      </p:cMediaNode>
                                    </p:audio>
                                  </p:sub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2" fill="hold" grpId="0" nodeType="clickEffect">
                                  <p:stCondLst>
                                    <p:cond delay="0"/>
                                  </p:stCondLst>
                                  <p:childTnLst>
                                    <p:set>
                                      <p:cBhvr>
                                        <p:cTn id="12" dur="1" fill="hold">
                                          <p:stCondLst>
                                            <p:cond delay="0"/>
                                          </p:stCondLst>
                                        </p:cTn>
                                        <p:tgtEl>
                                          <p:spTgt spid="371715">
                                            <p:txEl>
                                              <p:pRg st="1" end="1"/>
                                            </p:txEl>
                                          </p:spTgt>
                                        </p:tgtEl>
                                        <p:attrNameLst>
                                          <p:attrName>style.visibility</p:attrName>
                                        </p:attrNameLst>
                                      </p:cBhvr>
                                      <p:to>
                                        <p:strVal val="visible"/>
                                      </p:to>
                                    </p:set>
                                    <p:anim calcmode="lin" valueType="num">
                                      <p:cBhvr additive="base">
                                        <p:cTn id="13" dur="500" fill="hold"/>
                                        <p:tgtEl>
                                          <p:spTgt spid="371715">
                                            <p:txEl>
                                              <p:pRg st="1" end="1"/>
                                            </p:txEl>
                                          </p:spTgt>
                                        </p:tgtEl>
                                        <p:attrNameLst>
                                          <p:attrName>ppt_x</p:attrName>
                                        </p:attrNameLst>
                                      </p:cBhvr>
                                      <p:tavLst>
                                        <p:tav tm="0">
                                          <p:val>
                                            <p:strVal val="1+#ppt_w/2"/>
                                          </p:val>
                                        </p:tav>
                                        <p:tav tm="100000">
                                          <p:val>
                                            <p:strVal val="#ppt_x"/>
                                          </p:val>
                                        </p:tav>
                                      </p:tavLst>
                                    </p:anim>
                                    <p:anim calcmode="lin" valueType="num">
                                      <p:cBhvr additive="base">
                                        <p:cTn id="14" dur="500" fill="hold"/>
                                        <p:tgtEl>
                                          <p:spTgt spid="371715">
                                            <p:txEl>
                                              <p:pRg st="1" end="1"/>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11"/>
                                            </p:cond>
                                          </p:stCondLst>
                                          <p:endCondLst>
                                            <p:cond evt="onStopAudio" delay="0">
                                              <p:tgtEl>
                                                <p:sldTgt/>
                                              </p:tgtEl>
                                            </p:cond>
                                          </p:endCondLst>
                                        </p:cTn>
                                        <p:tgtEl>
                                          <p:sndTgt r:embed="rId2" name="carbrake.wav"/>
                                        </p:tgtEl>
                                      </p:cMediaNode>
                                    </p:audio>
                                  </p:sub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2" fill="hold" grpId="0" nodeType="clickEffect">
                                  <p:stCondLst>
                                    <p:cond delay="0"/>
                                  </p:stCondLst>
                                  <p:childTnLst>
                                    <p:set>
                                      <p:cBhvr>
                                        <p:cTn id="18" dur="1" fill="hold">
                                          <p:stCondLst>
                                            <p:cond delay="0"/>
                                          </p:stCondLst>
                                        </p:cTn>
                                        <p:tgtEl>
                                          <p:spTgt spid="371715">
                                            <p:txEl>
                                              <p:pRg st="2" end="2"/>
                                            </p:txEl>
                                          </p:spTgt>
                                        </p:tgtEl>
                                        <p:attrNameLst>
                                          <p:attrName>style.visibility</p:attrName>
                                        </p:attrNameLst>
                                      </p:cBhvr>
                                      <p:to>
                                        <p:strVal val="visible"/>
                                      </p:to>
                                    </p:set>
                                    <p:anim calcmode="lin" valueType="num">
                                      <p:cBhvr additive="base">
                                        <p:cTn id="19" dur="500" fill="hold"/>
                                        <p:tgtEl>
                                          <p:spTgt spid="371715">
                                            <p:txEl>
                                              <p:pRg st="2" end="2"/>
                                            </p:txEl>
                                          </p:spTgt>
                                        </p:tgtEl>
                                        <p:attrNameLst>
                                          <p:attrName>ppt_x</p:attrName>
                                        </p:attrNameLst>
                                      </p:cBhvr>
                                      <p:tavLst>
                                        <p:tav tm="0">
                                          <p:val>
                                            <p:strVal val="1+#ppt_w/2"/>
                                          </p:val>
                                        </p:tav>
                                        <p:tav tm="100000">
                                          <p:val>
                                            <p:strVal val="#ppt_x"/>
                                          </p:val>
                                        </p:tav>
                                      </p:tavLst>
                                    </p:anim>
                                    <p:anim calcmode="lin" valueType="num">
                                      <p:cBhvr additive="base">
                                        <p:cTn id="20" dur="500" fill="hold"/>
                                        <p:tgtEl>
                                          <p:spTgt spid="371715">
                                            <p:txEl>
                                              <p:pRg st="2" end="2"/>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17"/>
                                            </p:cond>
                                          </p:stCondLst>
                                          <p:endCondLst>
                                            <p:cond evt="onStopAudio" delay="0">
                                              <p:tgtEl>
                                                <p:sldTgt/>
                                              </p:tgtEl>
                                            </p:cond>
                                          </p:endCondLst>
                                        </p:cTn>
                                        <p:tgtEl>
                                          <p:sndTgt r:embed="rId2" name="carbrake.wav"/>
                                        </p:tgtEl>
                                      </p:cMediaNode>
                                    </p:audio>
                                  </p:sub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2" fill="hold" grpId="0" nodeType="clickEffect">
                                  <p:stCondLst>
                                    <p:cond delay="0"/>
                                  </p:stCondLst>
                                  <p:childTnLst>
                                    <p:set>
                                      <p:cBhvr>
                                        <p:cTn id="24" dur="1" fill="hold">
                                          <p:stCondLst>
                                            <p:cond delay="0"/>
                                          </p:stCondLst>
                                        </p:cTn>
                                        <p:tgtEl>
                                          <p:spTgt spid="371715">
                                            <p:txEl>
                                              <p:pRg st="3" end="3"/>
                                            </p:txEl>
                                          </p:spTgt>
                                        </p:tgtEl>
                                        <p:attrNameLst>
                                          <p:attrName>style.visibility</p:attrName>
                                        </p:attrNameLst>
                                      </p:cBhvr>
                                      <p:to>
                                        <p:strVal val="visible"/>
                                      </p:to>
                                    </p:set>
                                    <p:anim calcmode="lin" valueType="num">
                                      <p:cBhvr additive="base">
                                        <p:cTn id="25" dur="500" fill="hold"/>
                                        <p:tgtEl>
                                          <p:spTgt spid="371715">
                                            <p:txEl>
                                              <p:pRg st="3" end="3"/>
                                            </p:txEl>
                                          </p:spTgt>
                                        </p:tgtEl>
                                        <p:attrNameLst>
                                          <p:attrName>ppt_x</p:attrName>
                                        </p:attrNameLst>
                                      </p:cBhvr>
                                      <p:tavLst>
                                        <p:tav tm="0">
                                          <p:val>
                                            <p:strVal val="1+#ppt_w/2"/>
                                          </p:val>
                                        </p:tav>
                                        <p:tav tm="100000">
                                          <p:val>
                                            <p:strVal val="#ppt_x"/>
                                          </p:val>
                                        </p:tav>
                                      </p:tavLst>
                                    </p:anim>
                                    <p:anim calcmode="lin" valueType="num">
                                      <p:cBhvr additive="base">
                                        <p:cTn id="26" dur="500" fill="hold"/>
                                        <p:tgtEl>
                                          <p:spTgt spid="371715">
                                            <p:txEl>
                                              <p:pRg st="3" end="3"/>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23"/>
                                            </p:cond>
                                          </p:stCondLst>
                                          <p:endCondLst>
                                            <p:cond evt="onStopAudio" delay="0">
                                              <p:tgtEl>
                                                <p:sldTgt/>
                                              </p:tgtEl>
                                            </p:cond>
                                          </p:endCondLst>
                                        </p:cTn>
                                        <p:tgtEl>
                                          <p:sndTgt r:embed="rId2" name="carbrake.wav"/>
                                        </p:tgtEl>
                                      </p:cMediaNode>
                                    </p:audio>
                                  </p:subTnLst>
                                </p:cTn>
                              </p:par>
                            </p:childTnLst>
                          </p:cTn>
                        </p:par>
                      </p:childTnLst>
                    </p:cTn>
                  </p:par>
                  <p:par>
                    <p:cTn id="27" fill="hold" nodeType="clickPar">
                      <p:stCondLst>
                        <p:cond delay="indefinite"/>
                      </p:stCondLst>
                      <p:childTnLst>
                        <p:par>
                          <p:cTn id="28" fill="hold" nodeType="withGroup">
                            <p:stCondLst>
                              <p:cond delay="0"/>
                            </p:stCondLst>
                            <p:childTnLst>
                              <p:par>
                                <p:cTn id="29" presetID="2" presetClass="entr" presetSubtype="2" fill="hold" grpId="0" nodeType="clickEffect">
                                  <p:stCondLst>
                                    <p:cond delay="0"/>
                                  </p:stCondLst>
                                  <p:childTnLst>
                                    <p:set>
                                      <p:cBhvr>
                                        <p:cTn id="30" dur="1" fill="hold">
                                          <p:stCondLst>
                                            <p:cond delay="0"/>
                                          </p:stCondLst>
                                        </p:cTn>
                                        <p:tgtEl>
                                          <p:spTgt spid="371715">
                                            <p:txEl>
                                              <p:pRg st="4" end="4"/>
                                            </p:txEl>
                                          </p:spTgt>
                                        </p:tgtEl>
                                        <p:attrNameLst>
                                          <p:attrName>style.visibility</p:attrName>
                                        </p:attrNameLst>
                                      </p:cBhvr>
                                      <p:to>
                                        <p:strVal val="visible"/>
                                      </p:to>
                                    </p:set>
                                    <p:anim calcmode="lin" valueType="num">
                                      <p:cBhvr additive="base">
                                        <p:cTn id="31" dur="500" fill="hold"/>
                                        <p:tgtEl>
                                          <p:spTgt spid="371715">
                                            <p:txEl>
                                              <p:pRg st="4" end="4"/>
                                            </p:txEl>
                                          </p:spTgt>
                                        </p:tgtEl>
                                        <p:attrNameLst>
                                          <p:attrName>ppt_x</p:attrName>
                                        </p:attrNameLst>
                                      </p:cBhvr>
                                      <p:tavLst>
                                        <p:tav tm="0">
                                          <p:val>
                                            <p:strVal val="1+#ppt_w/2"/>
                                          </p:val>
                                        </p:tav>
                                        <p:tav tm="100000">
                                          <p:val>
                                            <p:strVal val="#ppt_x"/>
                                          </p:val>
                                        </p:tav>
                                      </p:tavLst>
                                    </p:anim>
                                    <p:anim calcmode="lin" valueType="num">
                                      <p:cBhvr additive="base">
                                        <p:cTn id="32" dur="500" fill="hold"/>
                                        <p:tgtEl>
                                          <p:spTgt spid="371715">
                                            <p:txEl>
                                              <p:pRg st="4" end="4"/>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29"/>
                                            </p:cond>
                                          </p:stCondLst>
                                          <p:endCondLst>
                                            <p:cond evt="onStopAudio" delay="0">
                                              <p:tgtEl>
                                                <p:sldTgt/>
                                              </p:tgtEl>
                                            </p:cond>
                                          </p:endCondLst>
                                        </p:cTn>
                                        <p:tgtEl>
                                          <p:sndTgt r:embed="rId2" name="carbrake.wav"/>
                                        </p:tgtEl>
                                      </p:cMediaNode>
                                    </p:audio>
                                  </p:subTnLst>
                                </p:cTn>
                              </p:par>
                            </p:childTnLst>
                          </p:cTn>
                        </p:par>
                      </p:childTnLst>
                    </p:cTn>
                  </p:par>
                  <p:par>
                    <p:cTn id="33" fill="hold" nodeType="clickPar">
                      <p:stCondLst>
                        <p:cond delay="indefinite"/>
                      </p:stCondLst>
                      <p:childTnLst>
                        <p:par>
                          <p:cTn id="34" fill="hold" nodeType="withGroup">
                            <p:stCondLst>
                              <p:cond delay="0"/>
                            </p:stCondLst>
                            <p:childTnLst>
                              <p:par>
                                <p:cTn id="35" presetID="2" presetClass="entr" presetSubtype="2" fill="hold" grpId="0" nodeType="clickEffect">
                                  <p:stCondLst>
                                    <p:cond delay="0"/>
                                  </p:stCondLst>
                                  <p:childTnLst>
                                    <p:set>
                                      <p:cBhvr>
                                        <p:cTn id="36" dur="1" fill="hold">
                                          <p:stCondLst>
                                            <p:cond delay="0"/>
                                          </p:stCondLst>
                                        </p:cTn>
                                        <p:tgtEl>
                                          <p:spTgt spid="371715">
                                            <p:txEl>
                                              <p:pRg st="5" end="5"/>
                                            </p:txEl>
                                          </p:spTgt>
                                        </p:tgtEl>
                                        <p:attrNameLst>
                                          <p:attrName>style.visibility</p:attrName>
                                        </p:attrNameLst>
                                      </p:cBhvr>
                                      <p:to>
                                        <p:strVal val="visible"/>
                                      </p:to>
                                    </p:set>
                                    <p:anim calcmode="lin" valueType="num">
                                      <p:cBhvr additive="base">
                                        <p:cTn id="37" dur="500" fill="hold"/>
                                        <p:tgtEl>
                                          <p:spTgt spid="371715">
                                            <p:txEl>
                                              <p:pRg st="5" end="5"/>
                                            </p:txEl>
                                          </p:spTgt>
                                        </p:tgtEl>
                                        <p:attrNameLst>
                                          <p:attrName>ppt_x</p:attrName>
                                        </p:attrNameLst>
                                      </p:cBhvr>
                                      <p:tavLst>
                                        <p:tav tm="0">
                                          <p:val>
                                            <p:strVal val="1+#ppt_w/2"/>
                                          </p:val>
                                        </p:tav>
                                        <p:tav tm="100000">
                                          <p:val>
                                            <p:strVal val="#ppt_x"/>
                                          </p:val>
                                        </p:tav>
                                      </p:tavLst>
                                    </p:anim>
                                    <p:anim calcmode="lin" valueType="num">
                                      <p:cBhvr additive="base">
                                        <p:cTn id="38" dur="500" fill="hold"/>
                                        <p:tgtEl>
                                          <p:spTgt spid="371715">
                                            <p:txEl>
                                              <p:pRg st="5" end="5"/>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35"/>
                                            </p:cond>
                                          </p:stCondLst>
                                          <p:endCondLst>
                                            <p:cond evt="onStopAudio" delay="0">
                                              <p:tgtEl>
                                                <p:sldTgt/>
                                              </p:tgtEl>
                                            </p:cond>
                                          </p:endCondLst>
                                        </p:cTn>
                                        <p:tgtEl>
                                          <p:sndTgt r:embed="rId2" name="carbrake.wav"/>
                                        </p:tgtEl>
                                      </p:cMediaNode>
                                    </p:audio>
                                  </p:subTnLst>
                                </p:cTn>
                              </p:par>
                            </p:childTnLst>
                          </p:cTn>
                        </p:par>
                      </p:childTnLst>
                    </p:cTn>
                  </p:par>
                  <p:par>
                    <p:cTn id="39" fill="hold" nodeType="clickPar">
                      <p:stCondLst>
                        <p:cond delay="indefinite"/>
                      </p:stCondLst>
                      <p:childTnLst>
                        <p:par>
                          <p:cTn id="40" fill="hold" nodeType="withGroup">
                            <p:stCondLst>
                              <p:cond delay="0"/>
                            </p:stCondLst>
                            <p:childTnLst>
                              <p:par>
                                <p:cTn id="41" presetID="2" presetClass="entr" presetSubtype="2" fill="hold" grpId="0" nodeType="clickEffect">
                                  <p:stCondLst>
                                    <p:cond delay="0"/>
                                  </p:stCondLst>
                                  <p:childTnLst>
                                    <p:set>
                                      <p:cBhvr>
                                        <p:cTn id="42" dur="1" fill="hold">
                                          <p:stCondLst>
                                            <p:cond delay="0"/>
                                          </p:stCondLst>
                                        </p:cTn>
                                        <p:tgtEl>
                                          <p:spTgt spid="371715">
                                            <p:txEl>
                                              <p:pRg st="6" end="6"/>
                                            </p:txEl>
                                          </p:spTgt>
                                        </p:tgtEl>
                                        <p:attrNameLst>
                                          <p:attrName>style.visibility</p:attrName>
                                        </p:attrNameLst>
                                      </p:cBhvr>
                                      <p:to>
                                        <p:strVal val="visible"/>
                                      </p:to>
                                    </p:set>
                                    <p:anim calcmode="lin" valueType="num">
                                      <p:cBhvr additive="base">
                                        <p:cTn id="43" dur="500" fill="hold"/>
                                        <p:tgtEl>
                                          <p:spTgt spid="371715">
                                            <p:txEl>
                                              <p:pRg st="6" end="6"/>
                                            </p:txEl>
                                          </p:spTgt>
                                        </p:tgtEl>
                                        <p:attrNameLst>
                                          <p:attrName>ppt_x</p:attrName>
                                        </p:attrNameLst>
                                      </p:cBhvr>
                                      <p:tavLst>
                                        <p:tav tm="0">
                                          <p:val>
                                            <p:strVal val="1+#ppt_w/2"/>
                                          </p:val>
                                        </p:tav>
                                        <p:tav tm="100000">
                                          <p:val>
                                            <p:strVal val="#ppt_x"/>
                                          </p:val>
                                        </p:tav>
                                      </p:tavLst>
                                    </p:anim>
                                    <p:anim calcmode="lin" valueType="num">
                                      <p:cBhvr additive="base">
                                        <p:cTn id="44" dur="500" fill="hold"/>
                                        <p:tgtEl>
                                          <p:spTgt spid="371715">
                                            <p:txEl>
                                              <p:pRg st="6" end="6"/>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41"/>
                                            </p:cond>
                                          </p:stCondLst>
                                          <p:endCondLst>
                                            <p:cond evt="onStopAudio" delay="0">
                                              <p:tgtEl>
                                                <p:sldTgt/>
                                              </p:tgtEl>
                                            </p:cond>
                                          </p:endCondLst>
                                        </p:cTn>
                                        <p:tgtEl>
                                          <p:sndTgt r:embed="rId2" name="carbrake.wav"/>
                                        </p:tgtEl>
                                      </p:cMediaNode>
                                    </p:audio>
                                  </p:subTnLst>
                                </p:cTn>
                              </p:par>
                            </p:childTnLst>
                          </p:cTn>
                        </p:par>
                      </p:childTnLst>
                    </p:cTn>
                  </p:par>
                  <p:par>
                    <p:cTn id="45" fill="hold" nodeType="clickPar">
                      <p:stCondLst>
                        <p:cond delay="indefinite"/>
                      </p:stCondLst>
                      <p:childTnLst>
                        <p:par>
                          <p:cTn id="46" fill="hold" nodeType="withGroup">
                            <p:stCondLst>
                              <p:cond delay="0"/>
                            </p:stCondLst>
                            <p:childTnLst>
                              <p:par>
                                <p:cTn id="47" presetID="2" presetClass="entr" presetSubtype="2" fill="hold" grpId="0" nodeType="clickEffect">
                                  <p:stCondLst>
                                    <p:cond delay="0"/>
                                  </p:stCondLst>
                                  <p:childTnLst>
                                    <p:set>
                                      <p:cBhvr>
                                        <p:cTn id="48" dur="1" fill="hold">
                                          <p:stCondLst>
                                            <p:cond delay="0"/>
                                          </p:stCondLst>
                                        </p:cTn>
                                        <p:tgtEl>
                                          <p:spTgt spid="371715">
                                            <p:txEl>
                                              <p:pRg st="7" end="7"/>
                                            </p:txEl>
                                          </p:spTgt>
                                        </p:tgtEl>
                                        <p:attrNameLst>
                                          <p:attrName>style.visibility</p:attrName>
                                        </p:attrNameLst>
                                      </p:cBhvr>
                                      <p:to>
                                        <p:strVal val="visible"/>
                                      </p:to>
                                    </p:set>
                                    <p:anim calcmode="lin" valueType="num">
                                      <p:cBhvr additive="base">
                                        <p:cTn id="49" dur="500" fill="hold"/>
                                        <p:tgtEl>
                                          <p:spTgt spid="371715">
                                            <p:txEl>
                                              <p:pRg st="7" end="7"/>
                                            </p:txEl>
                                          </p:spTgt>
                                        </p:tgtEl>
                                        <p:attrNameLst>
                                          <p:attrName>ppt_x</p:attrName>
                                        </p:attrNameLst>
                                      </p:cBhvr>
                                      <p:tavLst>
                                        <p:tav tm="0">
                                          <p:val>
                                            <p:strVal val="1+#ppt_w/2"/>
                                          </p:val>
                                        </p:tav>
                                        <p:tav tm="100000">
                                          <p:val>
                                            <p:strVal val="#ppt_x"/>
                                          </p:val>
                                        </p:tav>
                                      </p:tavLst>
                                    </p:anim>
                                    <p:anim calcmode="lin" valueType="num">
                                      <p:cBhvr additive="base">
                                        <p:cTn id="50" dur="500" fill="hold"/>
                                        <p:tgtEl>
                                          <p:spTgt spid="371715">
                                            <p:txEl>
                                              <p:pRg st="7" end="7"/>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47"/>
                                            </p:cond>
                                          </p:stCondLst>
                                          <p:endCondLst>
                                            <p:cond evt="onStopAudio" delay="0">
                                              <p:tgtEl>
                                                <p:sldTgt/>
                                              </p:tgtEl>
                                            </p:cond>
                                          </p:endCondLst>
                                        </p:cTn>
                                        <p:tgtEl>
                                          <p:sndTgt r:embed="rId2" name="carbrake.wav"/>
                                        </p:tgtEl>
                                      </p:cMediaNode>
                                    </p:audio>
                                  </p:subTnLst>
                                </p:cTn>
                              </p:par>
                            </p:childTnLst>
                          </p:cTn>
                        </p:par>
                      </p:childTnLst>
                    </p:cTn>
                  </p:par>
                  <p:par>
                    <p:cTn id="51" fill="hold" nodeType="clickPar">
                      <p:stCondLst>
                        <p:cond delay="indefinite"/>
                      </p:stCondLst>
                      <p:childTnLst>
                        <p:par>
                          <p:cTn id="52" fill="hold" nodeType="withGroup">
                            <p:stCondLst>
                              <p:cond delay="0"/>
                            </p:stCondLst>
                            <p:childTnLst>
                              <p:par>
                                <p:cTn id="53" presetID="2" presetClass="entr" presetSubtype="2" fill="hold" grpId="0" nodeType="clickEffect">
                                  <p:stCondLst>
                                    <p:cond delay="0"/>
                                  </p:stCondLst>
                                  <p:childTnLst>
                                    <p:set>
                                      <p:cBhvr>
                                        <p:cTn id="54" dur="1" fill="hold">
                                          <p:stCondLst>
                                            <p:cond delay="0"/>
                                          </p:stCondLst>
                                        </p:cTn>
                                        <p:tgtEl>
                                          <p:spTgt spid="371715">
                                            <p:txEl>
                                              <p:pRg st="8" end="8"/>
                                            </p:txEl>
                                          </p:spTgt>
                                        </p:tgtEl>
                                        <p:attrNameLst>
                                          <p:attrName>style.visibility</p:attrName>
                                        </p:attrNameLst>
                                      </p:cBhvr>
                                      <p:to>
                                        <p:strVal val="visible"/>
                                      </p:to>
                                    </p:set>
                                    <p:anim calcmode="lin" valueType="num">
                                      <p:cBhvr additive="base">
                                        <p:cTn id="55" dur="500" fill="hold"/>
                                        <p:tgtEl>
                                          <p:spTgt spid="371715">
                                            <p:txEl>
                                              <p:pRg st="8" end="8"/>
                                            </p:txEl>
                                          </p:spTgt>
                                        </p:tgtEl>
                                        <p:attrNameLst>
                                          <p:attrName>ppt_x</p:attrName>
                                        </p:attrNameLst>
                                      </p:cBhvr>
                                      <p:tavLst>
                                        <p:tav tm="0">
                                          <p:val>
                                            <p:strVal val="1+#ppt_w/2"/>
                                          </p:val>
                                        </p:tav>
                                        <p:tav tm="100000">
                                          <p:val>
                                            <p:strVal val="#ppt_x"/>
                                          </p:val>
                                        </p:tav>
                                      </p:tavLst>
                                    </p:anim>
                                    <p:anim calcmode="lin" valueType="num">
                                      <p:cBhvr additive="base">
                                        <p:cTn id="56" dur="500" fill="hold"/>
                                        <p:tgtEl>
                                          <p:spTgt spid="371715">
                                            <p:txEl>
                                              <p:pRg st="8" end="8"/>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53"/>
                                            </p:cond>
                                          </p:stCondLst>
                                          <p:endCondLst>
                                            <p:cond evt="onStopAudio" delay="0">
                                              <p:tgtEl>
                                                <p:sldTgt/>
                                              </p:tgtEl>
                                            </p:cond>
                                          </p:endCondLst>
                                        </p:cTn>
                                        <p:tgtEl>
                                          <p:sndTgt r:embed="rId2" name="carbrake.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1715" grpId="0" build="p" autoUpdateAnimBg="0"/>
    </p:bldLst>
  </p:timing>
</p:sld>
</file>

<file path=ppt/slides/slide2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01410" name="Rectangle 2"/>
          <p:cNvSpPr>
            <a:spLocks noGrp="1" noChangeArrowheads="1"/>
          </p:cNvSpPr>
          <p:nvPr>
            <p:ph type="title"/>
          </p:nvPr>
        </p:nvSpPr>
        <p:spPr/>
        <p:txBody>
          <a:bodyPr/>
          <a:lstStyle/>
          <a:p>
            <a:pPr eaLnBrk="1" fontAlgn="auto" hangingPunct="1">
              <a:spcAft>
                <a:spcPts val="0"/>
              </a:spcAft>
              <a:defRPr/>
            </a:pPr>
            <a:r>
              <a:rPr lang="hr-HR" smtClean="0"/>
              <a:t>ZAVRŠETAK RADOVA</a:t>
            </a:r>
            <a:endParaRPr lang="en-US" smtClean="0"/>
          </a:p>
        </p:txBody>
      </p:sp>
      <p:sp>
        <p:nvSpPr>
          <p:cNvPr id="401411" name="Rectangle 3"/>
          <p:cNvSpPr>
            <a:spLocks noGrp="1" noChangeArrowheads="1"/>
          </p:cNvSpPr>
          <p:nvPr>
            <p:ph idx="1"/>
          </p:nvPr>
        </p:nvSpPr>
        <p:spPr>
          <a:xfrm>
            <a:off x="755650" y="1628775"/>
            <a:ext cx="8137525" cy="4392613"/>
          </a:xfrm>
        </p:spPr>
        <p:txBody>
          <a:bodyPr/>
          <a:lstStyle/>
          <a:p>
            <a:pPr marL="457200" indent="-457200" eaLnBrk="1" hangingPunct="1">
              <a:spcBef>
                <a:spcPct val="10000"/>
              </a:spcBef>
              <a:buSzPct val="75000"/>
              <a:buFont typeface="Wingdings" pitchFamily="2" charset="2"/>
              <a:buChar char="v"/>
            </a:pPr>
            <a:r>
              <a:rPr lang="hr-HR" smtClean="0"/>
              <a:t>Nakon što su izvedeni svi radovi radi se tehnički pregled</a:t>
            </a:r>
          </a:p>
          <a:p>
            <a:pPr marL="457200" indent="-457200" eaLnBrk="1" hangingPunct="1">
              <a:spcBef>
                <a:spcPct val="10000"/>
              </a:spcBef>
              <a:buSzPct val="75000"/>
              <a:buFont typeface="Wingdings" pitchFamily="2" charset="2"/>
              <a:buChar char="v"/>
            </a:pPr>
            <a:r>
              <a:rPr lang="hr-HR" smtClean="0"/>
              <a:t>Tehnički pregled radi upravno tijelo koje je izdalo građevinsku dozvolu</a:t>
            </a:r>
          </a:p>
          <a:p>
            <a:pPr marL="457200" indent="-457200" eaLnBrk="1" hangingPunct="1">
              <a:spcBef>
                <a:spcPct val="10000"/>
              </a:spcBef>
              <a:buSzPct val="75000"/>
              <a:buFont typeface="Wingdings" pitchFamily="2" charset="2"/>
              <a:buChar char="v"/>
            </a:pPr>
            <a:r>
              <a:rPr lang="hr-HR" smtClean="0"/>
              <a:t>Izvođač ispostavlja okončanu situaciju za sve izvedene radove</a:t>
            </a:r>
          </a:p>
          <a:p>
            <a:pPr marL="457200" indent="-457200" eaLnBrk="1" hangingPunct="1">
              <a:spcBef>
                <a:spcPct val="10000"/>
              </a:spcBef>
              <a:buSzPct val="75000"/>
              <a:buFont typeface="Wingdings" pitchFamily="2" charset="2"/>
              <a:buChar char="v"/>
            </a:pPr>
            <a:r>
              <a:rPr lang="hr-HR" smtClean="0"/>
              <a:t>Između izvođača i investitora radi se primopredaja radova</a:t>
            </a:r>
            <a:endParaRPr lang="en-US" smtClean="0"/>
          </a:p>
        </p:txBody>
      </p:sp>
      <p:sp>
        <p:nvSpPr>
          <p:cNvPr id="30722" name="Footer Placeholder 4"/>
          <p:cNvSpPr>
            <a:spLocks noGrp="1"/>
          </p:cNvSpPr>
          <p:nvPr>
            <p:ph type="ftr" sz="quarter" idx="11"/>
          </p:nvPr>
        </p:nvSpPr>
        <p:spPr/>
        <p:txBody>
          <a:bodyPr/>
          <a:lstStyle/>
          <a:p>
            <a:pPr>
              <a:defRPr/>
            </a:pPr>
            <a:r>
              <a:rPr lang="en-US"/>
              <a:t>GRAĐEVNA REGULATIVA</a:t>
            </a:r>
          </a:p>
        </p:txBody>
      </p:sp>
      <p:sp>
        <p:nvSpPr>
          <p:cNvPr id="30723" name="Slide Number Placeholder 5"/>
          <p:cNvSpPr>
            <a:spLocks noGrp="1"/>
          </p:cNvSpPr>
          <p:nvPr>
            <p:ph type="sldNum" sz="quarter" idx="12"/>
          </p:nvPr>
        </p:nvSpPr>
        <p:spPr/>
        <p:txBody>
          <a:bodyPr/>
          <a:lstStyle/>
          <a:p>
            <a:pPr>
              <a:defRPr/>
            </a:pPr>
            <a:fld id="{0A2429B0-A82B-4E65-A7EF-422C01C53A07}" type="slidenum">
              <a:rPr lang="en-US"/>
              <a:pPr>
                <a:defRPr/>
              </a:pPr>
              <a:t>26</a:t>
            </a:fld>
            <a:endParaRPr lang="en-US"/>
          </a:p>
        </p:txBody>
      </p:sp>
    </p:spTree>
    <p:extLst>
      <p:ext uri="{BB962C8B-B14F-4D97-AF65-F5344CB8AC3E}">
        <p14:creationId xmlns:p14="http://schemas.microsoft.com/office/powerpoint/2010/main" val="2172857121"/>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2" fill="hold" grpId="0" nodeType="clickEffect">
                                  <p:stCondLst>
                                    <p:cond delay="0"/>
                                  </p:stCondLst>
                                  <p:childTnLst>
                                    <p:set>
                                      <p:cBhvr>
                                        <p:cTn id="6" dur="1" fill="hold">
                                          <p:stCondLst>
                                            <p:cond delay="0"/>
                                          </p:stCondLst>
                                        </p:cTn>
                                        <p:tgtEl>
                                          <p:spTgt spid="401411">
                                            <p:txEl>
                                              <p:pRg st="0" end="0"/>
                                            </p:txEl>
                                          </p:spTgt>
                                        </p:tgtEl>
                                        <p:attrNameLst>
                                          <p:attrName>style.visibility</p:attrName>
                                        </p:attrNameLst>
                                      </p:cBhvr>
                                      <p:to>
                                        <p:strVal val="visible"/>
                                      </p:to>
                                    </p:set>
                                    <p:anim calcmode="lin" valueType="num">
                                      <p:cBhvr additive="base">
                                        <p:cTn id="7" dur="500" fill="hold"/>
                                        <p:tgtEl>
                                          <p:spTgt spid="401411">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401411">
                                            <p:txEl>
                                              <p:pRg st="0" end="0"/>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2" name="carbrake.wav"/>
                                        </p:tgtEl>
                                      </p:cMediaNode>
                                    </p:audio>
                                  </p:sub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2" fill="hold" grpId="0" nodeType="clickEffect">
                                  <p:stCondLst>
                                    <p:cond delay="0"/>
                                  </p:stCondLst>
                                  <p:childTnLst>
                                    <p:set>
                                      <p:cBhvr>
                                        <p:cTn id="12" dur="1" fill="hold">
                                          <p:stCondLst>
                                            <p:cond delay="0"/>
                                          </p:stCondLst>
                                        </p:cTn>
                                        <p:tgtEl>
                                          <p:spTgt spid="401411">
                                            <p:txEl>
                                              <p:pRg st="1" end="1"/>
                                            </p:txEl>
                                          </p:spTgt>
                                        </p:tgtEl>
                                        <p:attrNameLst>
                                          <p:attrName>style.visibility</p:attrName>
                                        </p:attrNameLst>
                                      </p:cBhvr>
                                      <p:to>
                                        <p:strVal val="visible"/>
                                      </p:to>
                                    </p:set>
                                    <p:anim calcmode="lin" valueType="num">
                                      <p:cBhvr additive="base">
                                        <p:cTn id="13" dur="500" fill="hold"/>
                                        <p:tgtEl>
                                          <p:spTgt spid="401411">
                                            <p:txEl>
                                              <p:pRg st="1" end="1"/>
                                            </p:txEl>
                                          </p:spTgt>
                                        </p:tgtEl>
                                        <p:attrNameLst>
                                          <p:attrName>ppt_x</p:attrName>
                                        </p:attrNameLst>
                                      </p:cBhvr>
                                      <p:tavLst>
                                        <p:tav tm="0">
                                          <p:val>
                                            <p:strVal val="1+#ppt_w/2"/>
                                          </p:val>
                                        </p:tav>
                                        <p:tav tm="100000">
                                          <p:val>
                                            <p:strVal val="#ppt_x"/>
                                          </p:val>
                                        </p:tav>
                                      </p:tavLst>
                                    </p:anim>
                                    <p:anim calcmode="lin" valueType="num">
                                      <p:cBhvr additive="base">
                                        <p:cTn id="14" dur="500" fill="hold"/>
                                        <p:tgtEl>
                                          <p:spTgt spid="401411">
                                            <p:txEl>
                                              <p:pRg st="1" end="1"/>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11"/>
                                            </p:cond>
                                          </p:stCondLst>
                                          <p:endCondLst>
                                            <p:cond evt="onStopAudio" delay="0">
                                              <p:tgtEl>
                                                <p:sldTgt/>
                                              </p:tgtEl>
                                            </p:cond>
                                          </p:endCondLst>
                                        </p:cTn>
                                        <p:tgtEl>
                                          <p:sndTgt r:embed="rId2" name="carbrake.wav"/>
                                        </p:tgtEl>
                                      </p:cMediaNode>
                                    </p:audio>
                                  </p:sub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2" fill="hold" grpId="0" nodeType="clickEffect">
                                  <p:stCondLst>
                                    <p:cond delay="0"/>
                                  </p:stCondLst>
                                  <p:childTnLst>
                                    <p:set>
                                      <p:cBhvr>
                                        <p:cTn id="18" dur="1" fill="hold">
                                          <p:stCondLst>
                                            <p:cond delay="0"/>
                                          </p:stCondLst>
                                        </p:cTn>
                                        <p:tgtEl>
                                          <p:spTgt spid="401411">
                                            <p:txEl>
                                              <p:pRg st="2" end="2"/>
                                            </p:txEl>
                                          </p:spTgt>
                                        </p:tgtEl>
                                        <p:attrNameLst>
                                          <p:attrName>style.visibility</p:attrName>
                                        </p:attrNameLst>
                                      </p:cBhvr>
                                      <p:to>
                                        <p:strVal val="visible"/>
                                      </p:to>
                                    </p:set>
                                    <p:anim calcmode="lin" valueType="num">
                                      <p:cBhvr additive="base">
                                        <p:cTn id="19" dur="500" fill="hold"/>
                                        <p:tgtEl>
                                          <p:spTgt spid="401411">
                                            <p:txEl>
                                              <p:pRg st="2" end="2"/>
                                            </p:txEl>
                                          </p:spTgt>
                                        </p:tgtEl>
                                        <p:attrNameLst>
                                          <p:attrName>ppt_x</p:attrName>
                                        </p:attrNameLst>
                                      </p:cBhvr>
                                      <p:tavLst>
                                        <p:tav tm="0">
                                          <p:val>
                                            <p:strVal val="1+#ppt_w/2"/>
                                          </p:val>
                                        </p:tav>
                                        <p:tav tm="100000">
                                          <p:val>
                                            <p:strVal val="#ppt_x"/>
                                          </p:val>
                                        </p:tav>
                                      </p:tavLst>
                                    </p:anim>
                                    <p:anim calcmode="lin" valueType="num">
                                      <p:cBhvr additive="base">
                                        <p:cTn id="20" dur="500" fill="hold"/>
                                        <p:tgtEl>
                                          <p:spTgt spid="401411">
                                            <p:txEl>
                                              <p:pRg st="2" end="2"/>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17"/>
                                            </p:cond>
                                          </p:stCondLst>
                                          <p:endCondLst>
                                            <p:cond evt="onStopAudio" delay="0">
                                              <p:tgtEl>
                                                <p:sldTgt/>
                                              </p:tgtEl>
                                            </p:cond>
                                          </p:endCondLst>
                                        </p:cTn>
                                        <p:tgtEl>
                                          <p:sndTgt r:embed="rId2" name="carbrake.wav"/>
                                        </p:tgtEl>
                                      </p:cMediaNode>
                                    </p:audio>
                                  </p:sub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2" fill="hold" grpId="0" nodeType="clickEffect">
                                  <p:stCondLst>
                                    <p:cond delay="0"/>
                                  </p:stCondLst>
                                  <p:childTnLst>
                                    <p:set>
                                      <p:cBhvr>
                                        <p:cTn id="24" dur="1" fill="hold">
                                          <p:stCondLst>
                                            <p:cond delay="0"/>
                                          </p:stCondLst>
                                        </p:cTn>
                                        <p:tgtEl>
                                          <p:spTgt spid="401411">
                                            <p:txEl>
                                              <p:pRg st="3" end="3"/>
                                            </p:txEl>
                                          </p:spTgt>
                                        </p:tgtEl>
                                        <p:attrNameLst>
                                          <p:attrName>style.visibility</p:attrName>
                                        </p:attrNameLst>
                                      </p:cBhvr>
                                      <p:to>
                                        <p:strVal val="visible"/>
                                      </p:to>
                                    </p:set>
                                    <p:anim calcmode="lin" valueType="num">
                                      <p:cBhvr additive="base">
                                        <p:cTn id="25" dur="500" fill="hold"/>
                                        <p:tgtEl>
                                          <p:spTgt spid="401411">
                                            <p:txEl>
                                              <p:pRg st="3" end="3"/>
                                            </p:txEl>
                                          </p:spTgt>
                                        </p:tgtEl>
                                        <p:attrNameLst>
                                          <p:attrName>ppt_x</p:attrName>
                                        </p:attrNameLst>
                                      </p:cBhvr>
                                      <p:tavLst>
                                        <p:tav tm="0">
                                          <p:val>
                                            <p:strVal val="1+#ppt_w/2"/>
                                          </p:val>
                                        </p:tav>
                                        <p:tav tm="100000">
                                          <p:val>
                                            <p:strVal val="#ppt_x"/>
                                          </p:val>
                                        </p:tav>
                                      </p:tavLst>
                                    </p:anim>
                                    <p:anim calcmode="lin" valueType="num">
                                      <p:cBhvr additive="base">
                                        <p:cTn id="26" dur="500" fill="hold"/>
                                        <p:tgtEl>
                                          <p:spTgt spid="401411">
                                            <p:txEl>
                                              <p:pRg st="3" end="3"/>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23"/>
                                            </p:cond>
                                          </p:stCondLst>
                                          <p:endCondLst>
                                            <p:cond evt="onStopAudio" delay="0">
                                              <p:tgtEl>
                                                <p:sldTgt/>
                                              </p:tgtEl>
                                            </p:cond>
                                          </p:endCondLst>
                                        </p:cTn>
                                        <p:tgtEl>
                                          <p:sndTgt r:embed="rId2" name="carbrake.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1411" grpId="0" build="p" autoUpdateAnimBg="0"/>
    </p:bldLst>
  </p:timing>
</p:sld>
</file>

<file path=ppt/slides/slide2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79876" name="Rectangle 2"/>
          <p:cNvSpPr>
            <a:spLocks noGrp="1" noChangeArrowheads="1"/>
          </p:cNvSpPr>
          <p:nvPr>
            <p:ph type="title"/>
          </p:nvPr>
        </p:nvSpPr>
        <p:spPr>
          <a:xfrm>
            <a:off x="533400" y="381000"/>
            <a:ext cx="8080375" cy="685800"/>
          </a:xfrm>
        </p:spPr>
        <p:txBody>
          <a:bodyPr/>
          <a:lstStyle/>
          <a:p>
            <a:pPr eaLnBrk="1" fontAlgn="auto" hangingPunct="1">
              <a:spcAft>
                <a:spcPts val="0"/>
              </a:spcAft>
              <a:defRPr/>
            </a:pPr>
            <a:r>
              <a:rPr lang="en-US" smtClean="0"/>
              <a:t>O</a:t>
            </a:r>
            <a:r>
              <a:rPr lang="hr-HR" smtClean="0"/>
              <a:t>SIGURANJE</a:t>
            </a:r>
            <a:endParaRPr lang="en-US" smtClean="0"/>
          </a:p>
        </p:txBody>
      </p:sp>
      <p:sp>
        <p:nvSpPr>
          <p:cNvPr id="366595" name="Rectangle 3"/>
          <p:cNvSpPr>
            <a:spLocks noGrp="1" noChangeArrowheads="1"/>
          </p:cNvSpPr>
          <p:nvPr>
            <p:ph idx="1"/>
          </p:nvPr>
        </p:nvSpPr>
        <p:spPr>
          <a:xfrm>
            <a:off x="838200" y="1989138"/>
            <a:ext cx="8001000" cy="4183062"/>
          </a:xfrm>
        </p:spPr>
        <p:txBody>
          <a:bodyPr/>
          <a:lstStyle/>
          <a:p>
            <a:pPr marL="454025" indent="-454025" eaLnBrk="1" hangingPunct="1">
              <a:lnSpc>
                <a:spcPct val="75000"/>
              </a:lnSpc>
              <a:spcBef>
                <a:spcPct val="50000"/>
              </a:spcBef>
              <a:buFontTx/>
              <a:buNone/>
            </a:pPr>
            <a:r>
              <a:rPr lang="hr-HR" smtClean="0">
                <a:solidFill>
                  <a:srgbClr val="003399"/>
                </a:solidFill>
              </a:rPr>
              <a:t>Izvođač je dužan osigurati gradnju.</a:t>
            </a:r>
            <a:endParaRPr lang="en-US" smtClean="0">
              <a:solidFill>
                <a:srgbClr val="003399"/>
              </a:solidFill>
            </a:endParaRPr>
          </a:p>
          <a:p>
            <a:pPr marL="454025" indent="-454025" eaLnBrk="1" hangingPunct="1">
              <a:lnSpc>
                <a:spcPct val="75000"/>
              </a:lnSpc>
              <a:spcBef>
                <a:spcPct val="25000"/>
              </a:spcBef>
              <a:buFontTx/>
              <a:buNone/>
            </a:pPr>
            <a:r>
              <a:rPr lang="hr-HR" smtClean="0">
                <a:solidFill>
                  <a:srgbClr val="003399"/>
                </a:solidFill>
              </a:rPr>
              <a:t>Moguća osiguranja:</a:t>
            </a:r>
            <a:endParaRPr lang="en-US" smtClean="0">
              <a:solidFill>
                <a:srgbClr val="003399"/>
              </a:solidFill>
            </a:endParaRPr>
          </a:p>
          <a:p>
            <a:pPr marL="454025" indent="-454025" eaLnBrk="1" hangingPunct="1">
              <a:lnSpc>
                <a:spcPct val="75000"/>
              </a:lnSpc>
              <a:spcBef>
                <a:spcPct val="25000"/>
              </a:spcBef>
              <a:buSzPct val="80000"/>
              <a:buFont typeface="Wingdings" pitchFamily="2" charset="2"/>
              <a:buChar char="Ø"/>
            </a:pPr>
            <a:r>
              <a:rPr lang="hr-HR" smtClean="0">
                <a:solidFill>
                  <a:srgbClr val="003399"/>
                </a:solidFill>
              </a:rPr>
              <a:t>od </a:t>
            </a:r>
            <a:r>
              <a:rPr lang="hr-HR" smtClean="0">
                <a:solidFill>
                  <a:srgbClr val="003399"/>
                </a:solidFill>
                <a:latin typeface="Tahoma" pitchFamily="34" charset="0"/>
              </a:rPr>
              <a:t>š</a:t>
            </a:r>
            <a:r>
              <a:rPr lang="hr-HR" smtClean="0">
                <a:solidFill>
                  <a:srgbClr val="003399"/>
                </a:solidFill>
              </a:rPr>
              <a:t>tete na radovima		</a:t>
            </a:r>
            <a:endParaRPr lang="en-US" i="1" smtClean="0">
              <a:solidFill>
                <a:srgbClr val="008000"/>
              </a:solidFill>
            </a:endParaRPr>
          </a:p>
          <a:p>
            <a:pPr marL="454025" indent="-454025" eaLnBrk="1" hangingPunct="1">
              <a:lnSpc>
                <a:spcPct val="80000"/>
              </a:lnSpc>
              <a:spcBef>
                <a:spcPct val="25000"/>
              </a:spcBef>
              <a:buSzPct val="80000"/>
              <a:buFont typeface="Wingdings" pitchFamily="2" charset="2"/>
              <a:buChar char="Ø"/>
            </a:pPr>
            <a:r>
              <a:rPr lang="hr-HR" smtClean="0">
                <a:solidFill>
                  <a:srgbClr val="003399"/>
                </a:solidFill>
              </a:rPr>
              <a:t>od </a:t>
            </a:r>
            <a:r>
              <a:rPr lang="hr-HR" smtClean="0">
                <a:solidFill>
                  <a:srgbClr val="003399"/>
                </a:solidFill>
                <a:latin typeface="Tahoma" pitchFamily="34" charset="0"/>
              </a:rPr>
              <a:t>š</a:t>
            </a:r>
            <a:r>
              <a:rPr lang="hr-HR" smtClean="0">
                <a:solidFill>
                  <a:srgbClr val="003399"/>
                </a:solidFill>
              </a:rPr>
              <a:t>tete na mehanizaciji		</a:t>
            </a:r>
            <a:r>
              <a:rPr lang="en-US" smtClean="0">
                <a:solidFill>
                  <a:srgbClr val="003399"/>
                </a:solidFill>
              </a:rPr>
              <a:t>	</a:t>
            </a:r>
            <a:endParaRPr lang="en-US" smtClean="0">
              <a:solidFill>
                <a:srgbClr val="008000"/>
              </a:solidFill>
            </a:endParaRPr>
          </a:p>
          <a:p>
            <a:pPr marL="454025" indent="-454025" eaLnBrk="1" hangingPunct="1">
              <a:lnSpc>
                <a:spcPct val="80000"/>
              </a:lnSpc>
              <a:spcBef>
                <a:spcPct val="25000"/>
              </a:spcBef>
              <a:buSzPct val="80000"/>
              <a:buFont typeface="Wingdings" pitchFamily="2" charset="2"/>
              <a:buChar char="Ø"/>
            </a:pPr>
            <a:r>
              <a:rPr lang="hr-HR" smtClean="0">
                <a:solidFill>
                  <a:srgbClr val="003399"/>
                </a:solidFill>
              </a:rPr>
              <a:t>od odgovornosti prema trećim</a:t>
            </a:r>
          </a:p>
          <a:p>
            <a:pPr marL="454025" indent="-454025" eaLnBrk="1" hangingPunct="1">
              <a:lnSpc>
                <a:spcPct val="80000"/>
              </a:lnSpc>
              <a:spcBef>
                <a:spcPct val="25000"/>
              </a:spcBef>
              <a:buSzPct val="80000"/>
              <a:buFont typeface="Wingdings" pitchFamily="2" charset="2"/>
              <a:buChar char="Ø"/>
            </a:pPr>
            <a:r>
              <a:rPr lang="hr-HR" smtClean="0">
                <a:solidFill>
                  <a:srgbClr val="003399"/>
                </a:solidFill>
              </a:rPr>
              <a:t>radnika od nesreće na poslu		</a:t>
            </a:r>
            <a:endParaRPr lang="en-US" smtClean="0">
              <a:solidFill>
                <a:srgbClr val="008000"/>
              </a:solidFill>
            </a:endParaRPr>
          </a:p>
        </p:txBody>
      </p:sp>
      <p:sp>
        <p:nvSpPr>
          <p:cNvPr id="32770" name="Footer Placeholder 4"/>
          <p:cNvSpPr>
            <a:spLocks noGrp="1"/>
          </p:cNvSpPr>
          <p:nvPr>
            <p:ph type="ftr" sz="quarter" idx="11"/>
          </p:nvPr>
        </p:nvSpPr>
        <p:spPr/>
        <p:txBody>
          <a:bodyPr/>
          <a:lstStyle/>
          <a:p>
            <a:pPr>
              <a:defRPr/>
            </a:pPr>
            <a:r>
              <a:rPr lang="en-US"/>
              <a:t>GRAĐEVNA REGULATIVA</a:t>
            </a:r>
          </a:p>
        </p:txBody>
      </p:sp>
      <p:sp>
        <p:nvSpPr>
          <p:cNvPr id="32771" name="Slide Number Placeholder 5"/>
          <p:cNvSpPr>
            <a:spLocks noGrp="1"/>
          </p:cNvSpPr>
          <p:nvPr>
            <p:ph type="sldNum" sz="quarter" idx="12"/>
          </p:nvPr>
        </p:nvSpPr>
        <p:spPr/>
        <p:txBody>
          <a:bodyPr/>
          <a:lstStyle/>
          <a:p>
            <a:pPr>
              <a:defRPr/>
            </a:pPr>
            <a:fld id="{4FCDA071-A33E-41FC-A3F9-D2F0858F7BF8}" type="slidenum">
              <a:rPr lang="en-US"/>
              <a:pPr>
                <a:defRPr/>
              </a:pPr>
              <a:t>27</a:t>
            </a:fld>
            <a:endParaRPr lang="en-US"/>
          </a:p>
        </p:txBody>
      </p:sp>
    </p:spTree>
    <p:extLst>
      <p:ext uri="{BB962C8B-B14F-4D97-AF65-F5344CB8AC3E}">
        <p14:creationId xmlns:p14="http://schemas.microsoft.com/office/powerpoint/2010/main" val="2196927489"/>
      </p:ext>
    </p:extLst>
  </p:cSld>
  <p:clrMapOvr>
    <a:masterClrMapping/>
  </p:clrMapOvr>
  <p:transition>
    <p:checke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2" fill="hold" grpId="0" nodeType="clickEffect">
                                  <p:stCondLst>
                                    <p:cond delay="0"/>
                                  </p:stCondLst>
                                  <p:childTnLst>
                                    <p:set>
                                      <p:cBhvr>
                                        <p:cTn id="6" dur="1" fill="hold">
                                          <p:stCondLst>
                                            <p:cond delay="0"/>
                                          </p:stCondLst>
                                        </p:cTn>
                                        <p:tgtEl>
                                          <p:spTgt spid="366595">
                                            <p:txEl>
                                              <p:pRg st="0" end="0"/>
                                            </p:txEl>
                                          </p:spTgt>
                                        </p:tgtEl>
                                        <p:attrNameLst>
                                          <p:attrName>style.visibility</p:attrName>
                                        </p:attrNameLst>
                                      </p:cBhvr>
                                      <p:to>
                                        <p:strVal val="visible"/>
                                      </p:to>
                                    </p:set>
                                    <p:anim calcmode="lin" valueType="num">
                                      <p:cBhvr additive="base">
                                        <p:cTn id="7" dur="500" fill="hold"/>
                                        <p:tgtEl>
                                          <p:spTgt spid="366595">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66595">
                                            <p:txEl>
                                              <p:pRg st="0" end="0"/>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2" name="carbrake.wav"/>
                                        </p:tgtEl>
                                      </p:cMediaNode>
                                    </p:audio>
                                  </p:sub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2" fill="hold" grpId="0" nodeType="clickEffect">
                                  <p:stCondLst>
                                    <p:cond delay="0"/>
                                  </p:stCondLst>
                                  <p:childTnLst>
                                    <p:set>
                                      <p:cBhvr>
                                        <p:cTn id="12" dur="1" fill="hold">
                                          <p:stCondLst>
                                            <p:cond delay="0"/>
                                          </p:stCondLst>
                                        </p:cTn>
                                        <p:tgtEl>
                                          <p:spTgt spid="366595">
                                            <p:txEl>
                                              <p:pRg st="1" end="1"/>
                                            </p:txEl>
                                          </p:spTgt>
                                        </p:tgtEl>
                                        <p:attrNameLst>
                                          <p:attrName>style.visibility</p:attrName>
                                        </p:attrNameLst>
                                      </p:cBhvr>
                                      <p:to>
                                        <p:strVal val="visible"/>
                                      </p:to>
                                    </p:set>
                                    <p:anim calcmode="lin" valueType="num">
                                      <p:cBhvr additive="base">
                                        <p:cTn id="13" dur="500" fill="hold"/>
                                        <p:tgtEl>
                                          <p:spTgt spid="366595">
                                            <p:txEl>
                                              <p:pRg st="1" end="1"/>
                                            </p:txEl>
                                          </p:spTgt>
                                        </p:tgtEl>
                                        <p:attrNameLst>
                                          <p:attrName>ppt_x</p:attrName>
                                        </p:attrNameLst>
                                      </p:cBhvr>
                                      <p:tavLst>
                                        <p:tav tm="0">
                                          <p:val>
                                            <p:strVal val="1+#ppt_w/2"/>
                                          </p:val>
                                        </p:tav>
                                        <p:tav tm="100000">
                                          <p:val>
                                            <p:strVal val="#ppt_x"/>
                                          </p:val>
                                        </p:tav>
                                      </p:tavLst>
                                    </p:anim>
                                    <p:anim calcmode="lin" valueType="num">
                                      <p:cBhvr additive="base">
                                        <p:cTn id="14" dur="500" fill="hold"/>
                                        <p:tgtEl>
                                          <p:spTgt spid="366595">
                                            <p:txEl>
                                              <p:pRg st="1" end="1"/>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11"/>
                                            </p:cond>
                                          </p:stCondLst>
                                          <p:endCondLst>
                                            <p:cond evt="onStopAudio" delay="0">
                                              <p:tgtEl>
                                                <p:sldTgt/>
                                              </p:tgtEl>
                                            </p:cond>
                                          </p:endCondLst>
                                        </p:cTn>
                                        <p:tgtEl>
                                          <p:sndTgt r:embed="rId2" name="carbrake.wav"/>
                                        </p:tgtEl>
                                      </p:cMediaNode>
                                    </p:audio>
                                  </p:sub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2" fill="hold" grpId="0" nodeType="clickEffect">
                                  <p:stCondLst>
                                    <p:cond delay="0"/>
                                  </p:stCondLst>
                                  <p:childTnLst>
                                    <p:set>
                                      <p:cBhvr>
                                        <p:cTn id="18" dur="1" fill="hold">
                                          <p:stCondLst>
                                            <p:cond delay="0"/>
                                          </p:stCondLst>
                                        </p:cTn>
                                        <p:tgtEl>
                                          <p:spTgt spid="366595">
                                            <p:txEl>
                                              <p:pRg st="2" end="2"/>
                                            </p:txEl>
                                          </p:spTgt>
                                        </p:tgtEl>
                                        <p:attrNameLst>
                                          <p:attrName>style.visibility</p:attrName>
                                        </p:attrNameLst>
                                      </p:cBhvr>
                                      <p:to>
                                        <p:strVal val="visible"/>
                                      </p:to>
                                    </p:set>
                                    <p:anim calcmode="lin" valueType="num">
                                      <p:cBhvr additive="base">
                                        <p:cTn id="19" dur="500" fill="hold"/>
                                        <p:tgtEl>
                                          <p:spTgt spid="366595">
                                            <p:txEl>
                                              <p:pRg st="2" end="2"/>
                                            </p:txEl>
                                          </p:spTgt>
                                        </p:tgtEl>
                                        <p:attrNameLst>
                                          <p:attrName>ppt_x</p:attrName>
                                        </p:attrNameLst>
                                      </p:cBhvr>
                                      <p:tavLst>
                                        <p:tav tm="0">
                                          <p:val>
                                            <p:strVal val="1+#ppt_w/2"/>
                                          </p:val>
                                        </p:tav>
                                        <p:tav tm="100000">
                                          <p:val>
                                            <p:strVal val="#ppt_x"/>
                                          </p:val>
                                        </p:tav>
                                      </p:tavLst>
                                    </p:anim>
                                    <p:anim calcmode="lin" valueType="num">
                                      <p:cBhvr additive="base">
                                        <p:cTn id="20" dur="500" fill="hold"/>
                                        <p:tgtEl>
                                          <p:spTgt spid="366595">
                                            <p:txEl>
                                              <p:pRg st="2" end="2"/>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17"/>
                                            </p:cond>
                                          </p:stCondLst>
                                          <p:endCondLst>
                                            <p:cond evt="onStopAudio" delay="0">
                                              <p:tgtEl>
                                                <p:sldTgt/>
                                              </p:tgtEl>
                                            </p:cond>
                                          </p:endCondLst>
                                        </p:cTn>
                                        <p:tgtEl>
                                          <p:sndTgt r:embed="rId2" name="carbrake.wav"/>
                                        </p:tgtEl>
                                      </p:cMediaNode>
                                    </p:audio>
                                  </p:sub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2" fill="hold" grpId="0" nodeType="clickEffect">
                                  <p:stCondLst>
                                    <p:cond delay="0"/>
                                  </p:stCondLst>
                                  <p:childTnLst>
                                    <p:set>
                                      <p:cBhvr>
                                        <p:cTn id="24" dur="1" fill="hold">
                                          <p:stCondLst>
                                            <p:cond delay="0"/>
                                          </p:stCondLst>
                                        </p:cTn>
                                        <p:tgtEl>
                                          <p:spTgt spid="366595">
                                            <p:txEl>
                                              <p:pRg st="3" end="3"/>
                                            </p:txEl>
                                          </p:spTgt>
                                        </p:tgtEl>
                                        <p:attrNameLst>
                                          <p:attrName>style.visibility</p:attrName>
                                        </p:attrNameLst>
                                      </p:cBhvr>
                                      <p:to>
                                        <p:strVal val="visible"/>
                                      </p:to>
                                    </p:set>
                                    <p:anim calcmode="lin" valueType="num">
                                      <p:cBhvr additive="base">
                                        <p:cTn id="25" dur="500" fill="hold"/>
                                        <p:tgtEl>
                                          <p:spTgt spid="366595">
                                            <p:txEl>
                                              <p:pRg st="3" end="3"/>
                                            </p:txEl>
                                          </p:spTgt>
                                        </p:tgtEl>
                                        <p:attrNameLst>
                                          <p:attrName>ppt_x</p:attrName>
                                        </p:attrNameLst>
                                      </p:cBhvr>
                                      <p:tavLst>
                                        <p:tav tm="0">
                                          <p:val>
                                            <p:strVal val="1+#ppt_w/2"/>
                                          </p:val>
                                        </p:tav>
                                        <p:tav tm="100000">
                                          <p:val>
                                            <p:strVal val="#ppt_x"/>
                                          </p:val>
                                        </p:tav>
                                      </p:tavLst>
                                    </p:anim>
                                    <p:anim calcmode="lin" valueType="num">
                                      <p:cBhvr additive="base">
                                        <p:cTn id="26" dur="500" fill="hold"/>
                                        <p:tgtEl>
                                          <p:spTgt spid="366595">
                                            <p:txEl>
                                              <p:pRg st="3" end="3"/>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23"/>
                                            </p:cond>
                                          </p:stCondLst>
                                          <p:endCondLst>
                                            <p:cond evt="onStopAudio" delay="0">
                                              <p:tgtEl>
                                                <p:sldTgt/>
                                              </p:tgtEl>
                                            </p:cond>
                                          </p:endCondLst>
                                        </p:cTn>
                                        <p:tgtEl>
                                          <p:sndTgt r:embed="rId2" name="carbrake.wav"/>
                                        </p:tgtEl>
                                      </p:cMediaNode>
                                    </p:audio>
                                  </p:subTnLst>
                                </p:cTn>
                              </p:par>
                            </p:childTnLst>
                          </p:cTn>
                        </p:par>
                      </p:childTnLst>
                    </p:cTn>
                  </p:par>
                  <p:par>
                    <p:cTn id="27" fill="hold" nodeType="clickPar">
                      <p:stCondLst>
                        <p:cond delay="indefinite"/>
                      </p:stCondLst>
                      <p:childTnLst>
                        <p:par>
                          <p:cTn id="28" fill="hold" nodeType="withGroup">
                            <p:stCondLst>
                              <p:cond delay="0"/>
                            </p:stCondLst>
                            <p:childTnLst>
                              <p:par>
                                <p:cTn id="29" presetID="2" presetClass="entr" presetSubtype="2" fill="hold" grpId="0" nodeType="clickEffect">
                                  <p:stCondLst>
                                    <p:cond delay="0"/>
                                  </p:stCondLst>
                                  <p:childTnLst>
                                    <p:set>
                                      <p:cBhvr>
                                        <p:cTn id="30" dur="1" fill="hold">
                                          <p:stCondLst>
                                            <p:cond delay="0"/>
                                          </p:stCondLst>
                                        </p:cTn>
                                        <p:tgtEl>
                                          <p:spTgt spid="366595">
                                            <p:txEl>
                                              <p:pRg st="4" end="4"/>
                                            </p:txEl>
                                          </p:spTgt>
                                        </p:tgtEl>
                                        <p:attrNameLst>
                                          <p:attrName>style.visibility</p:attrName>
                                        </p:attrNameLst>
                                      </p:cBhvr>
                                      <p:to>
                                        <p:strVal val="visible"/>
                                      </p:to>
                                    </p:set>
                                    <p:anim calcmode="lin" valueType="num">
                                      <p:cBhvr additive="base">
                                        <p:cTn id="31" dur="500" fill="hold"/>
                                        <p:tgtEl>
                                          <p:spTgt spid="366595">
                                            <p:txEl>
                                              <p:pRg st="4" end="4"/>
                                            </p:txEl>
                                          </p:spTgt>
                                        </p:tgtEl>
                                        <p:attrNameLst>
                                          <p:attrName>ppt_x</p:attrName>
                                        </p:attrNameLst>
                                      </p:cBhvr>
                                      <p:tavLst>
                                        <p:tav tm="0">
                                          <p:val>
                                            <p:strVal val="1+#ppt_w/2"/>
                                          </p:val>
                                        </p:tav>
                                        <p:tav tm="100000">
                                          <p:val>
                                            <p:strVal val="#ppt_x"/>
                                          </p:val>
                                        </p:tav>
                                      </p:tavLst>
                                    </p:anim>
                                    <p:anim calcmode="lin" valueType="num">
                                      <p:cBhvr additive="base">
                                        <p:cTn id="32" dur="500" fill="hold"/>
                                        <p:tgtEl>
                                          <p:spTgt spid="366595">
                                            <p:txEl>
                                              <p:pRg st="4" end="4"/>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29"/>
                                            </p:cond>
                                          </p:stCondLst>
                                          <p:endCondLst>
                                            <p:cond evt="onStopAudio" delay="0">
                                              <p:tgtEl>
                                                <p:sldTgt/>
                                              </p:tgtEl>
                                            </p:cond>
                                          </p:endCondLst>
                                        </p:cTn>
                                        <p:tgtEl>
                                          <p:sndTgt r:embed="rId2" name="carbrake.wav"/>
                                        </p:tgtEl>
                                      </p:cMediaNode>
                                    </p:audio>
                                  </p:subTnLst>
                                </p:cTn>
                              </p:par>
                            </p:childTnLst>
                          </p:cTn>
                        </p:par>
                      </p:childTnLst>
                    </p:cTn>
                  </p:par>
                  <p:par>
                    <p:cTn id="33" fill="hold" nodeType="clickPar">
                      <p:stCondLst>
                        <p:cond delay="indefinite"/>
                      </p:stCondLst>
                      <p:childTnLst>
                        <p:par>
                          <p:cTn id="34" fill="hold" nodeType="withGroup">
                            <p:stCondLst>
                              <p:cond delay="0"/>
                            </p:stCondLst>
                            <p:childTnLst>
                              <p:par>
                                <p:cTn id="35" presetID="2" presetClass="entr" presetSubtype="2" fill="hold" grpId="0" nodeType="clickEffect">
                                  <p:stCondLst>
                                    <p:cond delay="0"/>
                                  </p:stCondLst>
                                  <p:childTnLst>
                                    <p:set>
                                      <p:cBhvr>
                                        <p:cTn id="36" dur="1" fill="hold">
                                          <p:stCondLst>
                                            <p:cond delay="0"/>
                                          </p:stCondLst>
                                        </p:cTn>
                                        <p:tgtEl>
                                          <p:spTgt spid="366595">
                                            <p:txEl>
                                              <p:pRg st="5" end="5"/>
                                            </p:txEl>
                                          </p:spTgt>
                                        </p:tgtEl>
                                        <p:attrNameLst>
                                          <p:attrName>style.visibility</p:attrName>
                                        </p:attrNameLst>
                                      </p:cBhvr>
                                      <p:to>
                                        <p:strVal val="visible"/>
                                      </p:to>
                                    </p:set>
                                    <p:anim calcmode="lin" valueType="num">
                                      <p:cBhvr additive="base">
                                        <p:cTn id="37" dur="500" fill="hold"/>
                                        <p:tgtEl>
                                          <p:spTgt spid="366595">
                                            <p:txEl>
                                              <p:pRg st="5" end="5"/>
                                            </p:txEl>
                                          </p:spTgt>
                                        </p:tgtEl>
                                        <p:attrNameLst>
                                          <p:attrName>ppt_x</p:attrName>
                                        </p:attrNameLst>
                                      </p:cBhvr>
                                      <p:tavLst>
                                        <p:tav tm="0">
                                          <p:val>
                                            <p:strVal val="1+#ppt_w/2"/>
                                          </p:val>
                                        </p:tav>
                                        <p:tav tm="100000">
                                          <p:val>
                                            <p:strVal val="#ppt_x"/>
                                          </p:val>
                                        </p:tav>
                                      </p:tavLst>
                                    </p:anim>
                                    <p:anim calcmode="lin" valueType="num">
                                      <p:cBhvr additive="base">
                                        <p:cTn id="38" dur="500" fill="hold"/>
                                        <p:tgtEl>
                                          <p:spTgt spid="366595">
                                            <p:txEl>
                                              <p:pRg st="5" end="5"/>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35"/>
                                            </p:cond>
                                          </p:stCondLst>
                                          <p:endCondLst>
                                            <p:cond evt="onStopAudio" delay="0">
                                              <p:tgtEl>
                                                <p:sldTgt/>
                                              </p:tgtEl>
                                            </p:cond>
                                          </p:endCondLst>
                                        </p:cTn>
                                        <p:tgtEl>
                                          <p:sndTgt r:embed="rId2" name="carbrake.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6595" grpId="0" build="p" autoUpdateAnimBg="0"/>
    </p:bldLst>
  </p:timing>
</p:sld>
</file>

<file path=ppt/slides/slide2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56354" name="Rectangle 2"/>
          <p:cNvSpPr>
            <a:spLocks noGrp="1" noChangeArrowheads="1"/>
          </p:cNvSpPr>
          <p:nvPr>
            <p:ph type="title"/>
          </p:nvPr>
        </p:nvSpPr>
        <p:spPr/>
        <p:txBody>
          <a:bodyPr/>
          <a:lstStyle/>
          <a:p>
            <a:pPr eaLnBrk="1" fontAlgn="auto" hangingPunct="1">
              <a:spcAft>
                <a:spcPts val="0"/>
              </a:spcAft>
              <a:defRPr/>
            </a:pPr>
            <a:r>
              <a:rPr lang="en-US" smtClean="0"/>
              <a:t>R</a:t>
            </a:r>
            <a:r>
              <a:rPr lang="hr-HR" smtClean="0"/>
              <a:t>IZICI</a:t>
            </a:r>
            <a:endParaRPr lang="en-US" smtClean="0"/>
          </a:p>
        </p:txBody>
      </p:sp>
      <p:sp>
        <p:nvSpPr>
          <p:cNvPr id="356355" name="Rectangle 3"/>
          <p:cNvSpPr>
            <a:spLocks noGrp="1" noChangeArrowheads="1"/>
          </p:cNvSpPr>
          <p:nvPr>
            <p:ph idx="1"/>
          </p:nvPr>
        </p:nvSpPr>
        <p:spPr>
          <a:xfrm>
            <a:off x="914400" y="1752600"/>
            <a:ext cx="7772400" cy="3313113"/>
          </a:xfrm>
        </p:spPr>
        <p:txBody>
          <a:bodyPr/>
          <a:lstStyle/>
          <a:p>
            <a:pPr marL="457200" indent="-457200" eaLnBrk="1" hangingPunct="1">
              <a:lnSpc>
                <a:spcPct val="90000"/>
              </a:lnSpc>
              <a:buFont typeface="Wingdings" pitchFamily="2" charset="2"/>
              <a:buChar char="v"/>
            </a:pPr>
            <a:r>
              <a:rPr lang="hr-HR" smtClean="0"/>
              <a:t>rizici koje preuzima izvođač</a:t>
            </a:r>
            <a:endParaRPr lang="en-US" smtClean="0"/>
          </a:p>
          <a:p>
            <a:pPr marL="457200" indent="-457200" eaLnBrk="1" hangingPunct="1">
              <a:lnSpc>
                <a:spcPct val="90000"/>
              </a:lnSpc>
              <a:buFont typeface="Wingdings" pitchFamily="2" charset="2"/>
              <a:buChar char="v"/>
            </a:pPr>
            <a:r>
              <a:rPr lang="hr-HR" smtClean="0"/>
              <a:t>izuzeti rizici koje ne preuzima izvođač – preuzima naručitelj</a:t>
            </a:r>
            <a:endParaRPr lang="en-US" smtClean="0"/>
          </a:p>
          <a:p>
            <a:pPr marL="457200" indent="-457200" eaLnBrk="1" hangingPunct="1">
              <a:lnSpc>
                <a:spcPct val="90000"/>
              </a:lnSpc>
              <a:buFont typeface="Wingdings" pitchFamily="2" charset="2"/>
              <a:buChar char="v"/>
            </a:pPr>
            <a:r>
              <a:rPr lang="hr-HR" smtClean="0"/>
              <a:t>viša sila	</a:t>
            </a:r>
            <a:r>
              <a:rPr lang="hr-HR" i="1" smtClean="0">
                <a:solidFill>
                  <a:srgbClr val="008000"/>
                </a:solidFill>
              </a:rPr>
              <a:t>Force Majeure</a:t>
            </a:r>
            <a:endParaRPr lang="en-US" smtClean="0">
              <a:solidFill>
                <a:srgbClr val="008000"/>
              </a:solidFill>
            </a:endParaRPr>
          </a:p>
          <a:p>
            <a:pPr marL="457200" indent="-457200" eaLnBrk="1" hangingPunct="1">
              <a:lnSpc>
                <a:spcPct val="90000"/>
              </a:lnSpc>
              <a:buFont typeface="Wingdings" pitchFamily="2" charset="2"/>
              <a:buChar char="v"/>
            </a:pPr>
            <a:r>
              <a:rPr lang="hr-HR" smtClean="0"/>
              <a:t>ostali rizici</a:t>
            </a:r>
            <a:endParaRPr lang="en-US" smtClean="0"/>
          </a:p>
          <a:p>
            <a:pPr marL="457200" indent="-457200" eaLnBrk="1" hangingPunct="1">
              <a:lnSpc>
                <a:spcPct val="90000"/>
              </a:lnSpc>
            </a:pPr>
            <a:r>
              <a:rPr lang="hr-HR" smtClean="0"/>
              <a:t>rizici se mogu osigurati</a:t>
            </a:r>
            <a:endParaRPr lang="en-US" smtClean="0"/>
          </a:p>
        </p:txBody>
      </p:sp>
      <p:sp>
        <p:nvSpPr>
          <p:cNvPr id="33794" name="Footer Placeholder 4"/>
          <p:cNvSpPr>
            <a:spLocks noGrp="1"/>
          </p:cNvSpPr>
          <p:nvPr>
            <p:ph type="ftr" sz="quarter" idx="11"/>
          </p:nvPr>
        </p:nvSpPr>
        <p:spPr/>
        <p:txBody>
          <a:bodyPr/>
          <a:lstStyle/>
          <a:p>
            <a:pPr>
              <a:defRPr/>
            </a:pPr>
            <a:r>
              <a:rPr lang="en-US"/>
              <a:t>GRAĐEVNA REGULATIVA</a:t>
            </a:r>
          </a:p>
        </p:txBody>
      </p:sp>
      <p:sp>
        <p:nvSpPr>
          <p:cNvPr id="33795" name="Slide Number Placeholder 5"/>
          <p:cNvSpPr>
            <a:spLocks noGrp="1"/>
          </p:cNvSpPr>
          <p:nvPr>
            <p:ph type="sldNum" sz="quarter" idx="12"/>
          </p:nvPr>
        </p:nvSpPr>
        <p:spPr/>
        <p:txBody>
          <a:bodyPr/>
          <a:lstStyle/>
          <a:p>
            <a:pPr>
              <a:defRPr/>
            </a:pPr>
            <a:fld id="{F00915D1-6C3D-4372-AE89-7090C6258A1A}" type="slidenum">
              <a:rPr lang="en-US"/>
              <a:pPr>
                <a:defRPr/>
              </a:pPr>
              <a:t>28</a:t>
            </a:fld>
            <a:endParaRPr lang="en-US"/>
          </a:p>
        </p:txBody>
      </p:sp>
    </p:spTree>
    <p:extLst>
      <p:ext uri="{BB962C8B-B14F-4D97-AF65-F5344CB8AC3E}">
        <p14:creationId xmlns:p14="http://schemas.microsoft.com/office/powerpoint/2010/main" val="1489743304"/>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2" fill="hold" grpId="0" nodeType="clickEffect">
                                  <p:stCondLst>
                                    <p:cond delay="0"/>
                                  </p:stCondLst>
                                  <p:childTnLst>
                                    <p:set>
                                      <p:cBhvr>
                                        <p:cTn id="6" dur="1" fill="hold">
                                          <p:stCondLst>
                                            <p:cond delay="0"/>
                                          </p:stCondLst>
                                        </p:cTn>
                                        <p:tgtEl>
                                          <p:spTgt spid="356355">
                                            <p:txEl>
                                              <p:pRg st="0" end="0"/>
                                            </p:txEl>
                                          </p:spTgt>
                                        </p:tgtEl>
                                        <p:attrNameLst>
                                          <p:attrName>style.visibility</p:attrName>
                                        </p:attrNameLst>
                                      </p:cBhvr>
                                      <p:to>
                                        <p:strVal val="visible"/>
                                      </p:to>
                                    </p:set>
                                    <p:anim calcmode="lin" valueType="num">
                                      <p:cBhvr additive="base">
                                        <p:cTn id="7" dur="500" fill="hold"/>
                                        <p:tgtEl>
                                          <p:spTgt spid="356355">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56355">
                                            <p:txEl>
                                              <p:pRg st="0" end="0"/>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2" name="carbrake.wav"/>
                                        </p:tgtEl>
                                      </p:cMediaNode>
                                    </p:audio>
                                  </p:sub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2" fill="hold" grpId="0" nodeType="clickEffect">
                                  <p:stCondLst>
                                    <p:cond delay="0"/>
                                  </p:stCondLst>
                                  <p:childTnLst>
                                    <p:set>
                                      <p:cBhvr>
                                        <p:cTn id="12" dur="1" fill="hold">
                                          <p:stCondLst>
                                            <p:cond delay="0"/>
                                          </p:stCondLst>
                                        </p:cTn>
                                        <p:tgtEl>
                                          <p:spTgt spid="356355">
                                            <p:txEl>
                                              <p:pRg st="1" end="1"/>
                                            </p:txEl>
                                          </p:spTgt>
                                        </p:tgtEl>
                                        <p:attrNameLst>
                                          <p:attrName>style.visibility</p:attrName>
                                        </p:attrNameLst>
                                      </p:cBhvr>
                                      <p:to>
                                        <p:strVal val="visible"/>
                                      </p:to>
                                    </p:set>
                                    <p:anim calcmode="lin" valueType="num">
                                      <p:cBhvr additive="base">
                                        <p:cTn id="13" dur="500" fill="hold"/>
                                        <p:tgtEl>
                                          <p:spTgt spid="356355">
                                            <p:txEl>
                                              <p:pRg st="1" end="1"/>
                                            </p:txEl>
                                          </p:spTgt>
                                        </p:tgtEl>
                                        <p:attrNameLst>
                                          <p:attrName>ppt_x</p:attrName>
                                        </p:attrNameLst>
                                      </p:cBhvr>
                                      <p:tavLst>
                                        <p:tav tm="0">
                                          <p:val>
                                            <p:strVal val="1+#ppt_w/2"/>
                                          </p:val>
                                        </p:tav>
                                        <p:tav tm="100000">
                                          <p:val>
                                            <p:strVal val="#ppt_x"/>
                                          </p:val>
                                        </p:tav>
                                      </p:tavLst>
                                    </p:anim>
                                    <p:anim calcmode="lin" valueType="num">
                                      <p:cBhvr additive="base">
                                        <p:cTn id="14" dur="500" fill="hold"/>
                                        <p:tgtEl>
                                          <p:spTgt spid="356355">
                                            <p:txEl>
                                              <p:pRg st="1" end="1"/>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11"/>
                                            </p:cond>
                                          </p:stCondLst>
                                          <p:endCondLst>
                                            <p:cond evt="onStopAudio" delay="0">
                                              <p:tgtEl>
                                                <p:sldTgt/>
                                              </p:tgtEl>
                                            </p:cond>
                                          </p:endCondLst>
                                        </p:cTn>
                                        <p:tgtEl>
                                          <p:sndTgt r:embed="rId2" name="carbrake.wav"/>
                                        </p:tgtEl>
                                      </p:cMediaNode>
                                    </p:audio>
                                  </p:sub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2" fill="hold" grpId="0" nodeType="clickEffect">
                                  <p:stCondLst>
                                    <p:cond delay="0"/>
                                  </p:stCondLst>
                                  <p:childTnLst>
                                    <p:set>
                                      <p:cBhvr>
                                        <p:cTn id="18" dur="1" fill="hold">
                                          <p:stCondLst>
                                            <p:cond delay="0"/>
                                          </p:stCondLst>
                                        </p:cTn>
                                        <p:tgtEl>
                                          <p:spTgt spid="356355">
                                            <p:txEl>
                                              <p:pRg st="2" end="2"/>
                                            </p:txEl>
                                          </p:spTgt>
                                        </p:tgtEl>
                                        <p:attrNameLst>
                                          <p:attrName>style.visibility</p:attrName>
                                        </p:attrNameLst>
                                      </p:cBhvr>
                                      <p:to>
                                        <p:strVal val="visible"/>
                                      </p:to>
                                    </p:set>
                                    <p:anim calcmode="lin" valueType="num">
                                      <p:cBhvr additive="base">
                                        <p:cTn id="19" dur="500" fill="hold"/>
                                        <p:tgtEl>
                                          <p:spTgt spid="356355">
                                            <p:txEl>
                                              <p:pRg st="2" end="2"/>
                                            </p:txEl>
                                          </p:spTgt>
                                        </p:tgtEl>
                                        <p:attrNameLst>
                                          <p:attrName>ppt_x</p:attrName>
                                        </p:attrNameLst>
                                      </p:cBhvr>
                                      <p:tavLst>
                                        <p:tav tm="0">
                                          <p:val>
                                            <p:strVal val="1+#ppt_w/2"/>
                                          </p:val>
                                        </p:tav>
                                        <p:tav tm="100000">
                                          <p:val>
                                            <p:strVal val="#ppt_x"/>
                                          </p:val>
                                        </p:tav>
                                      </p:tavLst>
                                    </p:anim>
                                    <p:anim calcmode="lin" valueType="num">
                                      <p:cBhvr additive="base">
                                        <p:cTn id="20" dur="500" fill="hold"/>
                                        <p:tgtEl>
                                          <p:spTgt spid="356355">
                                            <p:txEl>
                                              <p:pRg st="2" end="2"/>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17"/>
                                            </p:cond>
                                          </p:stCondLst>
                                          <p:endCondLst>
                                            <p:cond evt="onStopAudio" delay="0">
                                              <p:tgtEl>
                                                <p:sldTgt/>
                                              </p:tgtEl>
                                            </p:cond>
                                          </p:endCondLst>
                                        </p:cTn>
                                        <p:tgtEl>
                                          <p:sndTgt r:embed="rId2" name="carbrake.wav"/>
                                        </p:tgtEl>
                                      </p:cMediaNode>
                                    </p:audio>
                                  </p:sub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2" fill="hold" grpId="0" nodeType="clickEffect">
                                  <p:stCondLst>
                                    <p:cond delay="0"/>
                                  </p:stCondLst>
                                  <p:childTnLst>
                                    <p:set>
                                      <p:cBhvr>
                                        <p:cTn id="24" dur="1" fill="hold">
                                          <p:stCondLst>
                                            <p:cond delay="0"/>
                                          </p:stCondLst>
                                        </p:cTn>
                                        <p:tgtEl>
                                          <p:spTgt spid="356355">
                                            <p:txEl>
                                              <p:pRg st="3" end="3"/>
                                            </p:txEl>
                                          </p:spTgt>
                                        </p:tgtEl>
                                        <p:attrNameLst>
                                          <p:attrName>style.visibility</p:attrName>
                                        </p:attrNameLst>
                                      </p:cBhvr>
                                      <p:to>
                                        <p:strVal val="visible"/>
                                      </p:to>
                                    </p:set>
                                    <p:anim calcmode="lin" valueType="num">
                                      <p:cBhvr additive="base">
                                        <p:cTn id="25" dur="500" fill="hold"/>
                                        <p:tgtEl>
                                          <p:spTgt spid="356355">
                                            <p:txEl>
                                              <p:pRg st="3" end="3"/>
                                            </p:txEl>
                                          </p:spTgt>
                                        </p:tgtEl>
                                        <p:attrNameLst>
                                          <p:attrName>ppt_x</p:attrName>
                                        </p:attrNameLst>
                                      </p:cBhvr>
                                      <p:tavLst>
                                        <p:tav tm="0">
                                          <p:val>
                                            <p:strVal val="1+#ppt_w/2"/>
                                          </p:val>
                                        </p:tav>
                                        <p:tav tm="100000">
                                          <p:val>
                                            <p:strVal val="#ppt_x"/>
                                          </p:val>
                                        </p:tav>
                                      </p:tavLst>
                                    </p:anim>
                                    <p:anim calcmode="lin" valueType="num">
                                      <p:cBhvr additive="base">
                                        <p:cTn id="26" dur="500" fill="hold"/>
                                        <p:tgtEl>
                                          <p:spTgt spid="356355">
                                            <p:txEl>
                                              <p:pRg st="3" end="3"/>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23"/>
                                            </p:cond>
                                          </p:stCondLst>
                                          <p:endCondLst>
                                            <p:cond evt="onStopAudio" delay="0">
                                              <p:tgtEl>
                                                <p:sldTgt/>
                                              </p:tgtEl>
                                            </p:cond>
                                          </p:endCondLst>
                                        </p:cTn>
                                        <p:tgtEl>
                                          <p:sndTgt r:embed="rId2" name="carbrake.wav"/>
                                        </p:tgtEl>
                                      </p:cMediaNode>
                                    </p:audio>
                                  </p:subTnLst>
                                </p:cTn>
                              </p:par>
                            </p:childTnLst>
                          </p:cTn>
                        </p:par>
                      </p:childTnLst>
                    </p:cTn>
                  </p:par>
                  <p:par>
                    <p:cTn id="27" fill="hold" nodeType="clickPar">
                      <p:stCondLst>
                        <p:cond delay="indefinite"/>
                      </p:stCondLst>
                      <p:childTnLst>
                        <p:par>
                          <p:cTn id="28" fill="hold" nodeType="withGroup">
                            <p:stCondLst>
                              <p:cond delay="0"/>
                            </p:stCondLst>
                            <p:childTnLst>
                              <p:par>
                                <p:cTn id="29" presetID="2" presetClass="entr" presetSubtype="2" fill="hold" grpId="0" nodeType="clickEffect">
                                  <p:stCondLst>
                                    <p:cond delay="0"/>
                                  </p:stCondLst>
                                  <p:childTnLst>
                                    <p:set>
                                      <p:cBhvr>
                                        <p:cTn id="30" dur="1" fill="hold">
                                          <p:stCondLst>
                                            <p:cond delay="0"/>
                                          </p:stCondLst>
                                        </p:cTn>
                                        <p:tgtEl>
                                          <p:spTgt spid="356355">
                                            <p:txEl>
                                              <p:pRg st="4" end="4"/>
                                            </p:txEl>
                                          </p:spTgt>
                                        </p:tgtEl>
                                        <p:attrNameLst>
                                          <p:attrName>style.visibility</p:attrName>
                                        </p:attrNameLst>
                                      </p:cBhvr>
                                      <p:to>
                                        <p:strVal val="visible"/>
                                      </p:to>
                                    </p:set>
                                    <p:anim calcmode="lin" valueType="num">
                                      <p:cBhvr additive="base">
                                        <p:cTn id="31" dur="500" fill="hold"/>
                                        <p:tgtEl>
                                          <p:spTgt spid="356355">
                                            <p:txEl>
                                              <p:pRg st="4" end="4"/>
                                            </p:txEl>
                                          </p:spTgt>
                                        </p:tgtEl>
                                        <p:attrNameLst>
                                          <p:attrName>ppt_x</p:attrName>
                                        </p:attrNameLst>
                                      </p:cBhvr>
                                      <p:tavLst>
                                        <p:tav tm="0">
                                          <p:val>
                                            <p:strVal val="1+#ppt_w/2"/>
                                          </p:val>
                                        </p:tav>
                                        <p:tav tm="100000">
                                          <p:val>
                                            <p:strVal val="#ppt_x"/>
                                          </p:val>
                                        </p:tav>
                                      </p:tavLst>
                                    </p:anim>
                                    <p:anim calcmode="lin" valueType="num">
                                      <p:cBhvr additive="base">
                                        <p:cTn id="32" dur="500" fill="hold"/>
                                        <p:tgtEl>
                                          <p:spTgt spid="356355">
                                            <p:txEl>
                                              <p:pRg st="4" end="4"/>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29"/>
                                            </p:cond>
                                          </p:stCondLst>
                                          <p:endCondLst>
                                            <p:cond evt="onStopAudio" delay="0">
                                              <p:tgtEl>
                                                <p:sldTgt/>
                                              </p:tgtEl>
                                            </p:cond>
                                          </p:endCondLst>
                                        </p:cTn>
                                        <p:tgtEl>
                                          <p:sndTgt r:embed="rId2" name="carbrake.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6355" grpId="0" build="p" autoUpdateAnimBg="0"/>
    </p:bldLst>
  </p:timing>
</p:sld>
</file>

<file path=ppt/slides/slide2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69666" name="Rectangle 2"/>
          <p:cNvSpPr>
            <a:spLocks noGrp="1" noChangeArrowheads="1"/>
          </p:cNvSpPr>
          <p:nvPr>
            <p:ph type="title"/>
          </p:nvPr>
        </p:nvSpPr>
        <p:spPr/>
        <p:txBody>
          <a:bodyPr/>
          <a:lstStyle/>
          <a:p>
            <a:pPr eaLnBrk="1" fontAlgn="auto" hangingPunct="1">
              <a:spcAft>
                <a:spcPts val="0"/>
              </a:spcAft>
              <a:defRPr/>
            </a:pPr>
            <a:r>
              <a:rPr lang="en-US" smtClean="0"/>
              <a:t>G</a:t>
            </a:r>
            <a:r>
              <a:rPr lang="hr-HR" smtClean="0"/>
              <a:t>ARANCIJE</a:t>
            </a:r>
            <a:endParaRPr lang="en-US" smtClean="0"/>
          </a:p>
        </p:txBody>
      </p:sp>
      <p:sp>
        <p:nvSpPr>
          <p:cNvPr id="369667" name="Rectangle 3"/>
          <p:cNvSpPr>
            <a:spLocks noGrp="1" noChangeArrowheads="1"/>
          </p:cNvSpPr>
          <p:nvPr>
            <p:ph idx="1"/>
          </p:nvPr>
        </p:nvSpPr>
        <p:spPr>
          <a:xfrm>
            <a:off x="990600" y="1905000"/>
            <a:ext cx="7772400" cy="3886200"/>
          </a:xfrm>
        </p:spPr>
        <p:txBody>
          <a:bodyPr/>
          <a:lstStyle/>
          <a:p>
            <a:pPr marL="457200" indent="-457200" eaLnBrk="1" hangingPunct="1">
              <a:lnSpc>
                <a:spcPct val="90000"/>
              </a:lnSpc>
              <a:buFont typeface="Wingdings 2" pitchFamily="18" charset="2"/>
              <a:buNone/>
            </a:pPr>
            <a:r>
              <a:rPr lang="hr-HR" smtClean="0"/>
              <a:t>č</a:t>
            </a:r>
            <a:r>
              <a:rPr lang="en-US" smtClean="0"/>
              <a:t>inidbene</a:t>
            </a:r>
          </a:p>
          <a:p>
            <a:pPr marL="457200" indent="-457200" eaLnBrk="1" hangingPunct="1">
              <a:lnSpc>
                <a:spcPct val="90000"/>
              </a:lnSpc>
              <a:buFont typeface="Wingdings" pitchFamily="2" charset="2"/>
              <a:buChar char="Ø"/>
            </a:pPr>
            <a:r>
              <a:rPr lang="hr-HR" smtClean="0"/>
              <a:t>uz ponudu					</a:t>
            </a:r>
            <a:endParaRPr lang="en-US" smtClean="0"/>
          </a:p>
          <a:p>
            <a:pPr marL="457200" indent="-457200" eaLnBrk="1" hangingPunct="1">
              <a:lnSpc>
                <a:spcPct val="90000"/>
              </a:lnSpc>
              <a:buFont typeface="Wingdings" pitchFamily="2" charset="2"/>
              <a:buChar char="Ø"/>
            </a:pPr>
            <a:r>
              <a:rPr lang="hr-HR" smtClean="0"/>
              <a:t>za izvršenje ugovora</a:t>
            </a:r>
            <a:endParaRPr lang="en-US" smtClean="0"/>
          </a:p>
          <a:p>
            <a:pPr marL="457200" indent="-457200" eaLnBrk="1" hangingPunct="1">
              <a:lnSpc>
                <a:spcPct val="90000"/>
              </a:lnSpc>
              <a:buFont typeface="Wingdings" pitchFamily="2" charset="2"/>
              <a:buChar char="Ø"/>
            </a:pPr>
            <a:r>
              <a:rPr lang="hr-HR" smtClean="0"/>
              <a:t>za garantni rok</a:t>
            </a:r>
            <a:endParaRPr lang="en-US" smtClean="0"/>
          </a:p>
          <a:p>
            <a:pPr marL="457200" indent="-457200" eaLnBrk="1" hangingPunct="1">
              <a:lnSpc>
                <a:spcPct val="90000"/>
              </a:lnSpc>
              <a:buFont typeface="Wingdings 2" pitchFamily="18" charset="2"/>
              <a:buNone/>
            </a:pPr>
            <a:r>
              <a:rPr lang="hr-HR" smtClean="0"/>
              <a:t>za plaćanje	</a:t>
            </a:r>
            <a:endParaRPr lang="en-US" smtClean="0"/>
          </a:p>
          <a:p>
            <a:pPr marL="457200" indent="-457200" eaLnBrk="1" hangingPunct="1">
              <a:lnSpc>
                <a:spcPct val="90000"/>
              </a:lnSpc>
              <a:buFont typeface="Wingdings" pitchFamily="2" charset="2"/>
              <a:buChar char="Ø"/>
            </a:pPr>
            <a:r>
              <a:rPr lang="hr-HR" smtClean="0"/>
              <a:t>za povrat avansa</a:t>
            </a:r>
            <a:endParaRPr lang="en-US" smtClean="0"/>
          </a:p>
          <a:p>
            <a:pPr marL="457200" indent="-457200" eaLnBrk="1" hangingPunct="1">
              <a:lnSpc>
                <a:spcPct val="90000"/>
              </a:lnSpc>
              <a:buFont typeface="Wingdings" pitchFamily="2" charset="2"/>
              <a:buChar char="Ø"/>
            </a:pPr>
            <a:r>
              <a:rPr lang="hr-HR" smtClean="0"/>
              <a:t>za naplatu radova</a:t>
            </a:r>
            <a:endParaRPr lang="en-US" smtClean="0"/>
          </a:p>
        </p:txBody>
      </p:sp>
      <p:sp>
        <p:nvSpPr>
          <p:cNvPr id="34818" name="Footer Placeholder 4"/>
          <p:cNvSpPr>
            <a:spLocks noGrp="1"/>
          </p:cNvSpPr>
          <p:nvPr>
            <p:ph type="ftr" sz="quarter" idx="11"/>
          </p:nvPr>
        </p:nvSpPr>
        <p:spPr/>
        <p:txBody>
          <a:bodyPr/>
          <a:lstStyle/>
          <a:p>
            <a:pPr>
              <a:defRPr/>
            </a:pPr>
            <a:r>
              <a:rPr lang="en-US"/>
              <a:t>GRAĐEVNA REGULATIVA</a:t>
            </a:r>
          </a:p>
        </p:txBody>
      </p:sp>
      <p:sp>
        <p:nvSpPr>
          <p:cNvPr id="34819" name="Slide Number Placeholder 5"/>
          <p:cNvSpPr>
            <a:spLocks noGrp="1"/>
          </p:cNvSpPr>
          <p:nvPr>
            <p:ph type="sldNum" sz="quarter" idx="12"/>
          </p:nvPr>
        </p:nvSpPr>
        <p:spPr/>
        <p:txBody>
          <a:bodyPr/>
          <a:lstStyle/>
          <a:p>
            <a:pPr>
              <a:defRPr/>
            </a:pPr>
            <a:fld id="{1C939786-7465-4ECA-BE48-FBA677518360}" type="slidenum">
              <a:rPr lang="en-US"/>
              <a:pPr>
                <a:defRPr/>
              </a:pPr>
              <a:t>29</a:t>
            </a:fld>
            <a:endParaRPr lang="en-US"/>
          </a:p>
        </p:txBody>
      </p:sp>
    </p:spTree>
    <p:extLst>
      <p:ext uri="{BB962C8B-B14F-4D97-AF65-F5344CB8AC3E}">
        <p14:creationId xmlns:p14="http://schemas.microsoft.com/office/powerpoint/2010/main" val="1572676655"/>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2" fill="hold" grpId="0" nodeType="clickEffect">
                                  <p:stCondLst>
                                    <p:cond delay="0"/>
                                  </p:stCondLst>
                                  <p:childTnLst>
                                    <p:set>
                                      <p:cBhvr>
                                        <p:cTn id="6" dur="1" fill="hold">
                                          <p:stCondLst>
                                            <p:cond delay="0"/>
                                          </p:stCondLst>
                                        </p:cTn>
                                        <p:tgtEl>
                                          <p:spTgt spid="369667">
                                            <p:txEl>
                                              <p:pRg st="0" end="0"/>
                                            </p:txEl>
                                          </p:spTgt>
                                        </p:tgtEl>
                                        <p:attrNameLst>
                                          <p:attrName>style.visibility</p:attrName>
                                        </p:attrNameLst>
                                      </p:cBhvr>
                                      <p:to>
                                        <p:strVal val="visible"/>
                                      </p:to>
                                    </p:set>
                                    <p:anim calcmode="lin" valueType="num">
                                      <p:cBhvr additive="base">
                                        <p:cTn id="7" dur="500" fill="hold"/>
                                        <p:tgtEl>
                                          <p:spTgt spid="369667">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69667">
                                            <p:txEl>
                                              <p:pRg st="0" end="0"/>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2" name="carbrake.wav"/>
                                        </p:tgtEl>
                                      </p:cMediaNode>
                                    </p:audio>
                                  </p:sub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2" fill="hold" grpId="0" nodeType="clickEffect">
                                  <p:stCondLst>
                                    <p:cond delay="0"/>
                                  </p:stCondLst>
                                  <p:childTnLst>
                                    <p:set>
                                      <p:cBhvr>
                                        <p:cTn id="12" dur="1" fill="hold">
                                          <p:stCondLst>
                                            <p:cond delay="0"/>
                                          </p:stCondLst>
                                        </p:cTn>
                                        <p:tgtEl>
                                          <p:spTgt spid="369667">
                                            <p:txEl>
                                              <p:pRg st="1" end="1"/>
                                            </p:txEl>
                                          </p:spTgt>
                                        </p:tgtEl>
                                        <p:attrNameLst>
                                          <p:attrName>style.visibility</p:attrName>
                                        </p:attrNameLst>
                                      </p:cBhvr>
                                      <p:to>
                                        <p:strVal val="visible"/>
                                      </p:to>
                                    </p:set>
                                    <p:anim calcmode="lin" valueType="num">
                                      <p:cBhvr additive="base">
                                        <p:cTn id="13" dur="500" fill="hold"/>
                                        <p:tgtEl>
                                          <p:spTgt spid="369667">
                                            <p:txEl>
                                              <p:pRg st="1" end="1"/>
                                            </p:txEl>
                                          </p:spTgt>
                                        </p:tgtEl>
                                        <p:attrNameLst>
                                          <p:attrName>ppt_x</p:attrName>
                                        </p:attrNameLst>
                                      </p:cBhvr>
                                      <p:tavLst>
                                        <p:tav tm="0">
                                          <p:val>
                                            <p:strVal val="1+#ppt_w/2"/>
                                          </p:val>
                                        </p:tav>
                                        <p:tav tm="100000">
                                          <p:val>
                                            <p:strVal val="#ppt_x"/>
                                          </p:val>
                                        </p:tav>
                                      </p:tavLst>
                                    </p:anim>
                                    <p:anim calcmode="lin" valueType="num">
                                      <p:cBhvr additive="base">
                                        <p:cTn id="14" dur="500" fill="hold"/>
                                        <p:tgtEl>
                                          <p:spTgt spid="369667">
                                            <p:txEl>
                                              <p:pRg st="1" end="1"/>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11"/>
                                            </p:cond>
                                          </p:stCondLst>
                                          <p:endCondLst>
                                            <p:cond evt="onStopAudio" delay="0">
                                              <p:tgtEl>
                                                <p:sldTgt/>
                                              </p:tgtEl>
                                            </p:cond>
                                          </p:endCondLst>
                                        </p:cTn>
                                        <p:tgtEl>
                                          <p:sndTgt r:embed="rId2" name="carbrake.wav"/>
                                        </p:tgtEl>
                                      </p:cMediaNode>
                                    </p:audio>
                                  </p:sub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2" fill="hold" grpId="0" nodeType="clickEffect">
                                  <p:stCondLst>
                                    <p:cond delay="0"/>
                                  </p:stCondLst>
                                  <p:childTnLst>
                                    <p:set>
                                      <p:cBhvr>
                                        <p:cTn id="18" dur="1" fill="hold">
                                          <p:stCondLst>
                                            <p:cond delay="0"/>
                                          </p:stCondLst>
                                        </p:cTn>
                                        <p:tgtEl>
                                          <p:spTgt spid="369667">
                                            <p:txEl>
                                              <p:pRg st="2" end="2"/>
                                            </p:txEl>
                                          </p:spTgt>
                                        </p:tgtEl>
                                        <p:attrNameLst>
                                          <p:attrName>style.visibility</p:attrName>
                                        </p:attrNameLst>
                                      </p:cBhvr>
                                      <p:to>
                                        <p:strVal val="visible"/>
                                      </p:to>
                                    </p:set>
                                    <p:anim calcmode="lin" valueType="num">
                                      <p:cBhvr additive="base">
                                        <p:cTn id="19" dur="500" fill="hold"/>
                                        <p:tgtEl>
                                          <p:spTgt spid="369667">
                                            <p:txEl>
                                              <p:pRg st="2" end="2"/>
                                            </p:txEl>
                                          </p:spTgt>
                                        </p:tgtEl>
                                        <p:attrNameLst>
                                          <p:attrName>ppt_x</p:attrName>
                                        </p:attrNameLst>
                                      </p:cBhvr>
                                      <p:tavLst>
                                        <p:tav tm="0">
                                          <p:val>
                                            <p:strVal val="1+#ppt_w/2"/>
                                          </p:val>
                                        </p:tav>
                                        <p:tav tm="100000">
                                          <p:val>
                                            <p:strVal val="#ppt_x"/>
                                          </p:val>
                                        </p:tav>
                                      </p:tavLst>
                                    </p:anim>
                                    <p:anim calcmode="lin" valueType="num">
                                      <p:cBhvr additive="base">
                                        <p:cTn id="20" dur="500" fill="hold"/>
                                        <p:tgtEl>
                                          <p:spTgt spid="369667">
                                            <p:txEl>
                                              <p:pRg st="2" end="2"/>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17"/>
                                            </p:cond>
                                          </p:stCondLst>
                                          <p:endCondLst>
                                            <p:cond evt="onStopAudio" delay="0">
                                              <p:tgtEl>
                                                <p:sldTgt/>
                                              </p:tgtEl>
                                            </p:cond>
                                          </p:endCondLst>
                                        </p:cTn>
                                        <p:tgtEl>
                                          <p:sndTgt r:embed="rId2" name="carbrake.wav"/>
                                        </p:tgtEl>
                                      </p:cMediaNode>
                                    </p:audio>
                                  </p:sub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2" fill="hold" grpId="0" nodeType="clickEffect">
                                  <p:stCondLst>
                                    <p:cond delay="0"/>
                                  </p:stCondLst>
                                  <p:childTnLst>
                                    <p:set>
                                      <p:cBhvr>
                                        <p:cTn id="24" dur="1" fill="hold">
                                          <p:stCondLst>
                                            <p:cond delay="0"/>
                                          </p:stCondLst>
                                        </p:cTn>
                                        <p:tgtEl>
                                          <p:spTgt spid="369667">
                                            <p:txEl>
                                              <p:pRg st="3" end="3"/>
                                            </p:txEl>
                                          </p:spTgt>
                                        </p:tgtEl>
                                        <p:attrNameLst>
                                          <p:attrName>style.visibility</p:attrName>
                                        </p:attrNameLst>
                                      </p:cBhvr>
                                      <p:to>
                                        <p:strVal val="visible"/>
                                      </p:to>
                                    </p:set>
                                    <p:anim calcmode="lin" valueType="num">
                                      <p:cBhvr additive="base">
                                        <p:cTn id="25" dur="500" fill="hold"/>
                                        <p:tgtEl>
                                          <p:spTgt spid="369667">
                                            <p:txEl>
                                              <p:pRg st="3" end="3"/>
                                            </p:txEl>
                                          </p:spTgt>
                                        </p:tgtEl>
                                        <p:attrNameLst>
                                          <p:attrName>ppt_x</p:attrName>
                                        </p:attrNameLst>
                                      </p:cBhvr>
                                      <p:tavLst>
                                        <p:tav tm="0">
                                          <p:val>
                                            <p:strVal val="1+#ppt_w/2"/>
                                          </p:val>
                                        </p:tav>
                                        <p:tav tm="100000">
                                          <p:val>
                                            <p:strVal val="#ppt_x"/>
                                          </p:val>
                                        </p:tav>
                                      </p:tavLst>
                                    </p:anim>
                                    <p:anim calcmode="lin" valueType="num">
                                      <p:cBhvr additive="base">
                                        <p:cTn id="26" dur="500" fill="hold"/>
                                        <p:tgtEl>
                                          <p:spTgt spid="369667">
                                            <p:txEl>
                                              <p:pRg st="3" end="3"/>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23"/>
                                            </p:cond>
                                          </p:stCondLst>
                                          <p:endCondLst>
                                            <p:cond evt="onStopAudio" delay="0">
                                              <p:tgtEl>
                                                <p:sldTgt/>
                                              </p:tgtEl>
                                            </p:cond>
                                          </p:endCondLst>
                                        </p:cTn>
                                        <p:tgtEl>
                                          <p:sndTgt r:embed="rId2" name="carbrake.wav"/>
                                        </p:tgtEl>
                                      </p:cMediaNode>
                                    </p:audio>
                                  </p:subTnLst>
                                </p:cTn>
                              </p:par>
                            </p:childTnLst>
                          </p:cTn>
                        </p:par>
                      </p:childTnLst>
                    </p:cTn>
                  </p:par>
                  <p:par>
                    <p:cTn id="27" fill="hold" nodeType="clickPar">
                      <p:stCondLst>
                        <p:cond delay="indefinite"/>
                      </p:stCondLst>
                      <p:childTnLst>
                        <p:par>
                          <p:cTn id="28" fill="hold" nodeType="withGroup">
                            <p:stCondLst>
                              <p:cond delay="0"/>
                            </p:stCondLst>
                            <p:childTnLst>
                              <p:par>
                                <p:cTn id="29" presetID="2" presetClass="entr" presetSubtype="2" fill="hold" grpId="0" nodeType="clickEffect">
                                  <p:stCondLst>
                                    <p:cond delay="0"/>
                                  </p:stCondLst>
                                  <p:childTnLst>
                                    <p:set>
                                      <p:cBhvr>
                                        <p:cTn id="30" dur="1" fill="hold">
                                          <p:stCondLst>
                                            <p:cond delay="0"/>
                                          </p:stCondLst>
                                        </p:cTn>
                                        <p:tgtEl>
                                          <p:spTgt spid="369667">
                                            <p:txEl>
                                              <p:pRg st="4" end="4"/>
                                            </p:txEl>
                                          </p:spTgt>
                                        </p:tgtEl>
                                        <p:attrNameLst>
                                          <p:attrName>style.visibility</p:attrName>
                                        </p:attrNameLst>
                                      </p:cBhvr>
                                      <p:to>
                                        <p:strVal val="visible"/>
                                      </p:to>
                                    </p:set>
                                    <p:anim calcmode="lin" valueType="num">
                                      <p:cBhvr additive="base">
                                        <p:cTn id="31" dur="500" fill="hold"/>
                                        <p:tgtEl>
                                          <p:spTgt spid="369667">
                                            <p:txEl>
                                              <p:pRg st="4" end="4"/>
                                            </p:txEl>
                                          </p:spTgt>
                                        </p:tgtEl>
                                        <p:attrNameLst>
                                          <p:attrName>ppt_x</p:attrName>
                                        </p:attrNameLst>
                                      </p:cBhvr>
                                      <p:tavLst>
                                        <p:tav tm="0">
                                          <p:val>
                                            <p:strVal val="1+#ppt_w/2"/>
                                          </p:val>
                                        </p:tav>
                                        <p:tav tm="100000">
                                          <p:val>
                                            <p:strVal val="#ppt_x"/>
                                          </p:val>
                                        </p:tav>
                                      </p:tavLst>
                                    </p:anim>
                                    <p:anim calcmode="lin" valueType="num">
                                      <p:cBhvr additive="base">
                                        <p:cTn id="32" dur="500" fill="hold"/>
                                        <p:tgtEl>
                                          <p:spTgt spid="369667">
                                            <p:txEl>
                                              <p:pRg st="4" end="4"/>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29"/>
                                            </p:cond>
                                          </p:stCondLst>
                                          <p:endCondLst>
                                            <p:cond evt="onStopAudio" delay="0">
                                              <p:tgtEl>
                                                <p:sldTgt/>
                                              </p:tgtEl>
                                            </p:cond>
                                          </p:endCondLst>
                                        </p:cTn>
                                        <p:tgtEl>
                                          <p:sndTgt r:embed="rId2" name="carbrake.wav"/>
                                        </p:tgtEl>
                                      </p:cMediaNode>
                                    </p:audio>
                                  </p:subTnLst>
                                </p:cTn>
                              </p:par>
                            </p:childTnLst>
                          </p:cTn>
                        </p:par>
                      </p:childTnLst>
                    </p:cTn>
                  </p:par>
                  <p:par>
                    <p:cTn id="33" fill="hold" nodeType="clickPar">
                      <p:stCondLst>
                        <p:cond delay="indefinite"/>
                      </p:stCondLst>
                      <p:childTnLst>
                        <p:par>
                          <p:cTn id="34" fill="hold" nodeType="withGroup">
                            <p:stCondLst>
                              <p:cond delay="0"/>
                            </p:stCondLst>
                            <p:childTnLst>
                              <p:par>
                                <p:cTn id="35" presetID="2" presetClass="entr" presetSubtype="2" fill="hold" grpId="0" nodeType="clickEffect">
                                  <p:stCondLst>
                                    <p:cond delay="0"/>
                                  </p:stCondLst>
                                  <p:childTnLst>
                                    <p:set>
                                      <p:cBhvr>
                                        <p:cTn id="36" dur="1" fill="hold">
                                          <p:stCondLst>
                                            <p:cond delay="0"/>
                                          </p:stCondLst>
                                        </p:cTn>
                                        <p:tgtEl>
                                          <p:spTgt spid="369667">
                                            <p:txEl>
                                              <p:pRg st="5" end="5"/>
                                            </p:txEl>
                                          </p:spTgt>
                                        </p:tgtEl>
                                        <p:attrNameLst>
                                          <p:attrName>style.visibility</p:attrName>
                                        </p:attrNameLst>
                                      </p:cBhvr>
                                      <p:to>
                                        <p:strVal val="visible"/>
                                      </p:to>
                                    </p:set>
                                    <p:anim calcmode="lin" valueType="num">
                                      <p:cBhvr additive="base">
                                        <p:cTn id="37" dur="500" fill="hold"/>
                                        <p:tgtEl>
                                          <p:spTgt spid="369667">
                                            <p:txEl>
                                              <p:pRg st="5" end="5"/>
                                            </p:txEl>
                                          </p:spTgt>
                                        </p:tgtEl>
                                        <p:attrNameLst>
                                          <p:attrName>ppt_x</p:attrName>
                                        </p:attrNameLst>
                                      </p:cBhvr>
                                      <p:tavLst>
                                        <p:tav tm="0">
                                          <p:val>
                                            <p:strVal val="1+#ppt_w/2"/>
                                          </p:val>
                                        </p:tav>
                                        <p:tav tm="100000">
                                          <p:val>
                                            <p:strVal val="#ppt_x"/>
                                          </p:val>
                                        </p:tav>
                                      </p:tavLst>
                                    </p:anim>
                                    <p:anim calcmode="lin" valueType="num">
                                      <p:cBhvr additive="base">
                                        <p:cTn id="38" dur="500" fill="hold"/>
                                        <p:tgtEl>
                                          <p:spTgt spid="369667">
                                            <p:txEl>
                                              <p:pRg st="5" end="5"/>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35"/>
                                            </p:cond>
                                          </p:stCondLst>
                                          <p:endCondLst>
                                            <p:cond evt="onStopAudio" delay="0">
                                              <p:tgtEl>
                                                <p:sldTgt/>
                                              </p:tgtEl>
                                            </p:cond>
                                          </p:endCondLst>
                                        </p:cTn>
                                        <p:tgtEl>
                                          <p:sndTgt r:embed="rId2" name="carbrake.wav"/>
                                        </p:tgtEl>
                                      </p:cMediaNode>
                                    </p:audio>
                                  </p:subTnLst>
                                </p:cTn>
                              </p:par>
                            </p:childTnLst>
                          </p:cTn>
                        </p:par>
                      </p:childTnLst>
                    </p:cTn>
                  </p:par>
                  <p:par>
                    <p:cTn id="39" fill="hold" nodeType="clickPar">
                      <p:stCondLst>
                        <p:cond delay="indefinite"/>
                      </p:stCondLst>
                      <p:childTnLst>
                        <p:par>
                          <p:cTn id="40" fill="hold" nodeType="withGroup">
                            <p:stCondLst>
                              <p:cond delay="0"/>
                            </p:stCondLst>
                            <p:childTnLst>
                              <p:par>
                                <p:cTn id="41" presetID="2" presetClass="entr" presetSubtype="2" fill="hold" grpId="0" nodeType="clickEffect">
                                  <p:stCondLst>
                                    <p:cond delay="0"/>
                                  </p:stCondLst>
                                  <p:childTnLst>
                                    <p:set>
                                      <p:cBhvr>
                                        <p:cTn id="42" dur="1" fill="hold">
                                          <p:stCondLst>
                                            <p:cond delay="0"/>
                                          </p:stCondLst>
                                        </p:cTn>
                                        <p:tgtEl>
                                          <p:spTgt spid="369667">
                                            <p:txEl>
                                              <p:pRg st="6" end="6"/>
                                            </p:txEl>
                                          </p:spTgt>
                                        </p:tgtEl>
                                        <p:attrNameLst>
                                          <p:attrName>style.visibility</p:attrName>
                                        </p:attrNameLst>
                                      </p:cBhvr>
                                      <p:to>
                                        <p:strVal val="visible"/>
                                      </p:to>
                                    </p:set>
                                    <p:anim calcmode="lin" valueType="num">
                                      <p:cBhvr additive="base">
                                        <p:cTn id="43" dur="500" fill="hold"/>
                                        <p:tgtEl>
                                          <p:spTgt spid="369667">
                                            <p:txEl>
                                              <p:pRg st="6" end="6"/>
                                            </p:txEl>
                                          </p:spTgt>
                                        </p:tgtEl>
                                        <p:attrNameLst>
                                          <p:attrName>ppt_x</p:attrName>
                                        </p:attrNameLst>
                                      </p:cBhvr>
                                      <p:tavLst>
                                        <p:tav tm="0">
                                          <p:val>
                                            <p:strVal val="1+#ppt_w/2"/>
                                          </p:val>
                                        </p:tav>
                                        <p:tav tm="100000">
                                          <p:val>
                                            <p:strVal val="#ppt_x"/>
                                          </p:val>
                                        </p:tav>
                                      </p:tavLst>
                                    </p:anim>
                                    <p:anim calcmode="lin" valueType="num">
                                      <p:cBhvr additive="base">
                                        <p:cTn id="44" dur="500" fill="hold"/>
                                        <p:tgtEl>
                                          <p:spTgt spid="369667">
                                            <p:txEl>
                                              <p:pRg st="6" end="6"/>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41"/>
                                            </p:cond>
                                          </p:stCondLst>
                                          <p:endCondLst>
                                            <p:cond evt="onStopAudio" delay="0">
                                              <p:tgtEl>
                                                <p:sldTgt/>
                                              </p:tgtEl>
                                            </p:cond>
                                          </p:endCondLst>
                                        </p:cTn>
                                        <p:tgtEl>
                                          <p:sndTgt r:embed="rId2" name="carbrake.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9667" grpId="0" build="p" autoUpdateAnimBg="0"/>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3554" name="Footer Placeholder 4"/>
          <p:cNvSpPr>
            <a:spLocks noGrp="1"/>
          </p:cNvSpPr>
          <p:nvPr>
            <p:ph type="ftr" sz="quarter" idx="11"/>
          </p:nvPr>
        </p:nvSpPr>
        <p:spPr>
          <a:noFill/>
        </p:spPr>
        <p:txBody>
          <a:bodyPr/>
          <a:lstStyle/>
          <a:p>
            <a:r>
              <a:rPr lang="en-US" smtClean="0"/>
              <a:t>ODGOVORNOST</a:t>
            </a:r>
          </a:p>
        </p:txBody>
      </p:sp>
      <p:sp>
        <p:nvSpPr>
          <p:cNvPr id="23555" name="Slide Number Placeholder 5"/>
          <p:cNvSpPr>
            <a:spLocks noGrp="1"/>
          </p:cNvSpPr>
          <p:nvPr>
            <p:ph type="sldNum" sz="quarter" idx="12"/>
          </p:nvPr>
        </p:nvSpPr>
        <p:spPr>
          <a:noFill/>
        </p:spPr>
        <p:txBody>
          <a:bodyPr/>
          <a:lstStyle/>
          <a:p>
            <a:fld id="{F4D369BD-B0DD-4C5E-8AB2-EFC4C2EA3DB1}" type="slidenum">
              <a:rPr lang="en-US" smtClean="0"/>
              <a:pPr/>
              <a:t>3</a:t>
            </a:fld>
            <a:endParaRPr lang="en-US" smtClean="0"/>
          </a:p>
        </p:txBody>
      </p:sp>
      <p:sp>
        <p:nvSpPr>
          <p:cNvPr id="12292" name="Rectangle 2"/>
          <p:cNvSpPr>
            <a:spLocks noGrp="1" noChangeArrowheads="1"/>
          </p:cNvSpPr>
          <p:nvPr>
            <p:ph type="title"/>
          </p:nvPr>
        </p:nvSpPr>
        <p:spPr>
          <a:xfrm>
            <a:off x="642938" y="0"/>
            <a:ext cx="8501062" cy="762000"/>
          </a:xfrm>
        </p:spPr>
        <p:txBody>
          <a:bodyPr/>
          <a:lstStyle/>
          <a:p>
            <a:pPr algn="l" eaLnBrk="1" hangingPunct="1">
              <a:defRPr/>
            </a:pPr>
            <a:r>
              <a:rPr lang="hr-HR" smtClean="0">
                <a:effectLst>
                  <a:outerShdw blurRad="38100" dist="38100" dir="2700000" algn="tl">
                    <a:srgbClr val="C0C0C0"/>
                  </a:outerShdw>
                </a:effectLst>
              </a:rPr>
              <a:t>Što je građevno-tehnička regulativa?</a:t>
            </a:r>
            <a:endParaRPr lang="en-US" smtClean="0">
              <a:effectLst>
                <a:outerShdw blurRad="38100" dist="38100" dir="2700000" algn="tl">
                  <a:srgbClr val="C0C0C0"/>
                </a:outerShdw>
              </a:effectLst>
            </a:endParaRPr>
          </a:p>
        </p:txBody>
      </p:sp>
      <p:sp>
        <p:nvSpPr>
          <p:cNvPr id="23557" name="Rectangle 3"/>
          <p:cNvSpPr>
            <a:spLocks noGrp="1" noChangeArrowheads="1"/>
          </p:cNvSpPr>
          <p:nvPr>
            <p:ph type="body" idx="1"/>
          </p:nvPr>
        </p:nvSpPr>
        <p:spPr>
          <a:xfrm>
            <a:off x="714375" y="1643063"/>
            <a:ext cx="8240713" cy="4489450"/>
          </a:xfrm>
        </p:spPr>
        <p:txBody>
          <a:bodyPr/>
          <a:lstStyle/>
          <a:p>
            <a:pPr marL="0" indent="0" eaLnBrk="1" hangingPunct="1"/>
            <a:r>
              <a:rPr lang="hr-HR" sz="2400" b="0" smtClean="0">
                <a:solidFill>
                  <a:srgbClr val="003399"/>
                </a:solidFill>
              </a:rPr>
              <a:t>To je </a:t>
            </a:r>
            <a:r>
              <a:rPr lang="en-US" sz="2400" b="0" smtClean="0">
                <a:solidFill>
                  <a:srgbClr val="003399"/>
                </a:solidFill>
              </a:rPr>
              <a:t>skup pravila struke, zakona, uredbi, propisa i drugih</a:t>
            </a:r>
            <a:r>
              <a:rPr lang="hr-HR" sz="2400" b="0" smtClean="0">
                <a:solidFill>
                  <a:srgbClr val="003399"/>
                </a:solidFill>
              </a:rPr>
              <a:t> </a:t>
            </a:r>
            <a:r>
              <a:rPr lang="en-US" sz="2400" b="0" smtClean="0">
                <a:solidFill>
                  <a:srgbClr val="003399"/>
                </a:solidFill>
              </a:rPr>
              <a:t>akata kojima se uređuju i usklađuju odnosi svih sudionika u </a:t>
            </a:r>
            <a:r>
              <a:rPr lang="hr-HR" sz="2400" b="0" smtClean="0">
                <a:solidFill>
                  <a:srgbClr val="003399"/>
                </a:solidFill>
              </a:rPr>
              <a:t>g</a:t>
            </a:r>
            <a:r>
              <a:rPr lang="en-US" sz="2400" b="0" smtClean="0">
                <a:solidFill>
                  <a:srgbClr val="003399"/>
                </a:solidFill>
              </a:rPr>
              <a:t>raditeljskom projektu, razrađuju bitni</a:t>
            </a:r>
            <a:r>
              <a:rPr lang="hr-HR" sz="2400" b="0" smtClean="0">
                <a:solidFill>
                  <a:srgbClr val="003399"/>
                </a:solidFill>
              </a:rPr>
              <a:t> </a:t>
            </a:r>
            <a:r>
              <a:rPr lang="en-US" sz="2400" b="0" smtClean="0">
                <a:solidFill>
                  <a:srgbClr val="003399"/>
                </a:solidFill>
              </a:rPr>
              <a:t>zahtjevi za građenje, postupci koji se pritom vode i sl.</a:t>
            </a:r>
            <a:endParaRPr lang="hr-HR" sz="2400" b="0" smtClean="0">
              <a:solidFill>
                <a:srgbClr val="003399"/>
              </a:solidFill>
            </a:endParaRPr>
          </a:p>
          <a:p>
            <a:pPr marL="0" indent="0" eaLnBrk="1" hangingPunct="1"/>
            <a:endParaRPr lang="hr-HR" sz="2400" b="0" smtClean="0">
              <a:solidFill>
                <a:srgbClr val="003399"/>
              </a:solidFill>
            </a:endParaRPr>
          </a:p>
          <a:p>
            <a:pPr marL="0" indent="0" algn="ctr" eaLnBrk="1" hangingPunct="1">
              <a:buFont typeface="Wingdings" pitchFamily="2" charset="2"/>
              <a:buChar char="n"/>
            </a:pPr>
            <a:r>
              <a:rPr lang="hr-HR" sz="2400" smtClean="0">
                <a:solidFill>
                  <a:srgbClr val="003399"/>
                </a:solidFill>
              </a:rPr>
              <a:t> </a:t>
            </a:r>
            <a:r>
              <a:rPr lang="hr-HR" sz="2400" i="1" smtClean="0">
                <a:solidFill>
                  <a:srgbClr val="003399"/>
                </a:solidFill>
              </a:rPr>
              <a:t>državna regulativa (zakoni, podzakonski akti)</a:t>
            </a:r>
          </a:p>
          <a:p>
            <a:pPr marL="0" indent="0" algn="ctr" eaLnBrk="1" hangingPunct="1">
              <a:buFont typeface="Wingdings" pitchFamily="2" charset="2"/>
              <a:buChar char="n"/>
            </a:pPr>
            <a:r>
              <a:rPr lang="hr-HR" sz="2400" i="1" smtClean="0">
                <a:solidFill>
                  <a:srgbClr val="003399"/>
                </a:solidFill>
              </a:rPr>
              <a:t> pravila struke (dobra praksa)</a:t>
            </a:r>
          </a:p>
          <a:p>
            <a:pPr marL="0" indent="0" algn="ctr" eaLnBrk="1" hangingPunct="1">
              <a:buFont typeface="Wingdings" pitchFamily="2" charset="2"/>
              <a:buChar char="n"/>
            </a:pPr>
            <a:r>
              <a:rPr lang="hr-HR" sz="2400" i="1" smtClean="0">
                <a:solidFill>
                  <a:srgbClr val="003399"/>
                </a:solidFill>
              </a:rPr>
              <a:t> tehnička regulativa (tehnički uvjeti)</a:t>
            </a:r>
          </a:p>
          <a:p>
            <a:pPr marL="0" indent="0" algn="ctr" eaLnBrk="1" hangingPunct="1">
              <a:buFont typeface="Wingdings" pitchFamily="2" charset="2"/>
              <a:buChar char="n"/>
            </a:pPr>
            <a:r>
              <a:rPr lang="hr-HR" sz="2400" i="1" smtClean="0">
                <a:solidFill>
                  <a:srgbClr val="003399"/>
                </a:solidFill>
              </a:rPr>
              <a:t> ostala regulativa (sudska praksa, uzance, …)</a:t>
            </a:r>
            <a:endParaRPr lang="en-US" sz="2400" i="1" smtClean="0">
              <a:solidFill>
                <a:srgbClr val="003399"/>
              </a:solidFill>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73762" name="Rectangle 2"/>
          <p:cNvSpPr>
            <a:spLocks noGrp="1" noChangeArrowheads="1"/>
          </p:cNvSpPr>
          <p:nvPr>
            <p:ph type="title"/>
          </p:nvPr>
        </p:nvSpPr>
        <p:spPr/>
        <p:txBody>
          <a:bodyPr/>
          <a:lstStyle/>
          <a:p>
            <a:pPr eaLnBrk="1" fontAlgn="auto" hangingPunct="1">
              <a:spcAft>
                <a:spcPts val="0"/>
              </a:spcAft>
              <a:defRPr/>
            </a:pPr>
            <a:r>
              <a:rPr lang="en-US" smtClean="0"/>
              <a:t>R</a:t>
            </a:r>
            <a:r>
              <a:rPr lang="hr-HR" smtClean="0"/>
              <a:t>JEŠAVANJE SPOROVA</a:t>
            </a:r>
            <a:endParaRPr lang="en-US" smtClean="0"/>
          </a:p>
        </p:txBody>
      </p:sp>
      <p:sp>
        <p:nvSpPr>
          <p:cNvPr id="373763" name="Rectangle 3"/>
          <p:cNvSpPr>
            <a:spLocks noGrp="1" noChangeArrowheads="1"/>
          </p:cNvSpPr>
          <p:nvPr>
            <p:ph idx="1"/>
          </p:nvPr>
        </p:nvSpPr>
        <p:spPr>
          <a:xfrm>
            <a:off x="914400" y="1447800"/>
            <a:ext cx="7772400" cy="4608513"/>
          </a:xfrm>
        </p:spPr>
        <p:txBody>
          <a:bodyPr/>
          <a:lstStyle/>
          <a:p>
            <a:pPr eaLnBrk="1" hangingPunct="1">
              <a:lnSpc>
                <a:spcPct val="90000"/>
              </a:lnSpc>
              <a:spcBef>
                <a:spcPct val="10000"/>
              </a:spcBef>
              <a:buFont typeface="Wingdings 2" pitchFamily="18" charset="2"/>
              <a:buNone/>
            </a:pPr>
            <a:r>
              <a:rPr lang="hr-HR" smtClean="0"/>
              <a:t>mirenje</a:t>
            </a:r>
            <a:endParaRPr lang="en-US" smtClean="0"/>
          </a:p>
          <a:p>
            <a:pPr eaLnBrk="1" hangingPunct="1">
              <a:lnSpc>
                <a:spcPct val="90000"/>
              </a:lnSpc>
              <a:spcBef>
                <a:spcPct val="10000"/>
              </a:spcBef>
              <a:buFont typeface="Wingdings 2" pitchFamily="18" charset="2"/>
              <a:buNone/>
            </a:pPr>
            <a:r>
              <a:rPr lang="hr-HR" smtClean="0"/>
              <a:t>arbitraža</a:t>
            </a:r>
            <a:endParaRPr lang="en-US" smtClean="0"/>
          </a:p>
          <a:p>
            <a:pPr marL="800100" lvl="1" indent="-342900" eaLnBrk="1" hangingPunct="1">
              <a:lnSpc>
                <a:spcPct val="90000"/>
              </a:lnSpc>
              <a:spcBef>
                <a:spcPct val="10000"/>
              </a:spcBef>
            </a:pPr>
            <a:r>
              <a:rPr lang="hr-HR" smtClean="0"/>
              <a:t>institucionalna</a:t>
            </a:r>
            <a:endParaRPr lang="en-US" smtClean="0"/>
          </a:p>
          <a:p>
            <a:pPr marL="800100" lvl="1" indent="-342900" eaLnBrk="1" hangingPunct="1">
              <a:lnSpc>
                <a:spcPct val="90000"/>
              </a:lnSpc>
              <a:spcBef>
                <a:spcPct val="10000"/>
              </a:spcBef>
            </a:pPr>
            <a:r>
              <a:rPr lang="hr-HR" smtClean="0"/>
              <a:t>sporazumna</a:t>
            </a:r>
            <a:endParaRPr lang="en-US" smtClean="0"/>
          </a:p>
          <a:p>
            <a:pPr marL="800100" lvl="1" indent="-342900" eaLnBrk="1" hangingPunct="1">
              <a:lnSpc>
                <a:spcPct val="90000"/>
              </a:lnSpc>
              <a:spcBef>
                <a:spcPct val="10000"/>
              </a:spcBef>
            </a:pPr>
            <a:r>
              <a:rPr lang="hr-HR" smtClean="0"/>
              <a:t>“ad hoc”</a:t>
            </a:r>
            <a:endParaRPr lang="en-US" smtClean="0"/>
          </a:p>
          <a:p>
            <a:pPr eaLnBrk="1" hangingPunct="1">
              <a:lnSpc>
                <a:spcPct val="90000"/>
              </a:lnSpc>
              <a:spcBef>
                <a:spcPct val="10000"/>
              </a:spcBef>
              <a:buFont typeface="Wingdings 2" pitchFamily="18" charset="2"/>
              <a:buNone/>
            </a:pPr>
            <a:r>
              <a:rPr lang="hr-HR" smtClean="0"/>
              <a:t>sud</a:t>
            </a:r>
            <a:endParaRPr lang="en-US" smtClean="0"/>
          </a:p>
          <a:p>
            <a:pPr marL="800100" lvl="1" indent="-342900" eaLnBrk="1" hangingPunct="1">
              <a:lnSpc>
                <a:spcPct val="90000"/>
              </a:lnSpc>
              <a:spcBef>
                <a:spcPct val="10000"/>
              </a:spcBef>
            </a:pPr>
            <a:r>
              <a:rPr lang="hr-HR" smtClean="0"/>
              <a:t>mjesna nadležnost</a:t>
            </a:r>
            <a:endParaRPr lang="en-US" smtClean="0"/>
          </a:p>
          <a:p>
            <a:pPr marL="800100" lvl="1" indent="-342900" eaLnBrk="1" hangingPunct="1">
              <a:lnSpc>
                <a:spcPct val="90000"/>
              </a:lnSpc>
              <a:spcBef>
                <a:spcPct val="10000"/>
              </a:spcBef>
            </a:pPr>
            <a:r>
              <a:rPr lang="hr-HR" smtClean="0"/>
              <a:t>stvarna nadležnost </a:t>
            </a:r>
            <a:endParaRPr lang="en-US" smtClean="0"/>
          </a:p>
          <a:p>
            <a:pPr marL="800100" lvl="1" indent="-342900" eaLnBrk="1" hangingPunct="1">
              <a:lnSpc>
                <a:spcPct val="90000"/>
              </a:lnSpc>
              <a:spcBef>
                <a:spcPct val="10000"/>
              </a:spcBef>
              <a:buFont typeface="Wingdings" pitchFamily="2" charset="2"/>
              <a:buNone/>
            </a:pPr>
            <a:r>
              <a:rPr lang="en-US" smtClean="0">
                <a:solidFill>
                  <a:srgbClr val="A50021"/>
                </a:solidFill>
              </a:rPr>
              <a:t>pitanje </a:t>
            </a:r>
            <a:r>
              <a:rPr lang="hr-HR" smtClean="0">
                <a:solidFill>
                  <a:srgbClr val="A50021"/>
                </a:solidFill>
              </a:rPr>
              <a:t>mjerodavno</a:t>
            </a:r>
            <a:r>
              <a:rPr lang="en-US" smtClean="0">
                <a:solidFill>
                  <a:srgbClr val="A50021"/>
                </a:solidFill>
              </a:rPr>
              <a:t>g</a:t>
            </a:r>
            <a:r>
              <a:rPr lang="hr-HR" smtClean="0">
                <a:solidFill>
                  <a:srgbClr val="A50021"/>
                </a:solidFill>
              </a:rPr>
              <a:t> prav</a:t>
            </a:r>
            <a:r>
              <a:rPr lang="en-US" smtClean="0">
                <a:solidFill>
                  <a:srgbClr val="A50021"/>
                </a:solidFill>
              </a:rPr>
              <a:t>a</a:t>
            </a:r>
          </a:p>
        </p:txBody>
      </p:sp>
      <p:sp>
        <p:nvSpPr>
          <p:cNvPr id="36866" name="Footer Placeholder 4"/>
          <p:cNvSpPr>
            <a:spLocks noGrp="1"/>
          </p:cNvSpPr>
          <p:nvPr>
            <p:ph type="ftr" sz="quarter" idx="11"/>
          </p:nvPr>
        </p:nvSpPr>
        <p:spPr/>
        <p:txBody>
          <a:bodyPr/>
          <a:lstStyle/>
          <a:p>
            <a:pPr>
              <a:defRPr/>
            </a:pPr>
            <a:r>
              <a:rPr lang="en-US"/>
              <a:t>GRAĐEVNA REGULATIVA</a:t>
            </a:r>
          </a:p>
        </p:txBody>
      </p:sp>
      <p:sp>
        <p:nvSpPr>
          <p:cNvPr id="36867" name="Slide Number Placeholder 5"/>
          <p:cNvSpPr>
            <a:spLocks noGrp="1"/>
          </p:cNvSpPr>
          <p:nvPr>
            <p:ph type="sldNum" sz="quarter" idx="12"/>
          </p:nvPr>
        </p:nvSpPr>
        <p:spPr/>
        <p:txBody>
          <a:bodyPr/>
          <a:lstStyle/>
          <a:p>
            <a:pPr>
              <a:defRPr/>
            </a:pPr>
            <a:fld id="{8F205D7E-2151-4FC9-A2DE-3FC1D2AB2F6A}" type="slidenum">
              <a:rPr lang="en-US"/>
              <a:pPr>
                <a:defRPr/>
              </a:pPr>
              <a:t>30</a:t>
            </a:fld>
            <a:endParaRPr lang="en-US"/>
          </a:p>
        </p:txBody>
      </p:sp>
    </p:spTree>
    <p:extLst>
      <p:ext uri="{BB962C8B-B14F-4D97-AF65-F5344CB8AC3E}">
        <p14:creationId xmlns:p14="http://schemas.microsoft.com/office/powerpoint/2010/main" val="2488949070"/>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2" fill="hold" grpId="0" nodeType="clickEffect">
                                  <p:stCondLst>
                                    <p:cond delay="0"/>
                                  </p:stCondLst>
                                  <p:childTnLst>
                                    <p:set>
                                      <p:cBhvr>
                                        <p:cTn id="6" dur="1" fill="hold">
                                          <p:stCondLst>
                                            <p:cond delay="0"/>
                                          </p:stCondLst>
                                        </p:cTn>
                                        <p:tgtEl>
                                          <p:spTgt spid="373763">
                                            <p:txEl>
                                              <p:pRg st="0" end="0"/>
                                            </p:txEl>
                                          </p:spTgt>
                                        </p:tgtEl>
                                        <p:attrNameLst>
                                          <p:attrName>style.visibility</p:attrName>
                                        </p:attrNameLst>
                                      </p:cBhvr>
                                      <p:to>
                                        <p:strVal val="visible"/>
                                      </p:to>
                                    </p:set>
                                    <p:anim calcmode="lin" valueType="num">
                                      <p:cBhvr additive="base">
                                        <p:cTn id="7" dur="500" fill="hold"/>
                                        <p:tgtEl>
                                          <p:spTgt spid="37376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73763">
                                            <p:txEl>
                                              <p:pRg st="0" end="0"/>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2" name="carbrake.wav"/>
                                        </p:tgtEl>
                                      </p:cMediaNode>
                                    </p:audio>
                                  </p:sub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2" fill="hold" grpId="0" nodeType="clickEffect">
                                  <p:stCondLst>
                                    <p:cond delay="0"/>
                                  </p:stCondLst>
                                  <p:childTnLst>
                                    <p:set>
                                      <p:cBhvr>
                                        <p:cTn id="12" dur="1" fill="hold">
                                          <p:stCondLst>
                                            <p:cond delay="0"/>
                                          </p:stCondLst>
                                        </p:cTn>
                                        <p:tgtEl>
                                          <p:spTgt spid="373763">
                                            <p:txEl>
                                              <p:pRg st="1" end="1"/>
                                            </p:txEl>
                                          </p:spTgt>
                                        </p:tgtEl>
                                        <p:attrNameLst>
                                          <p:attrName>style.visibility</p:attrName>
                                        </p:attrNameLst>
                                      </p:cBhvr>
                                      <p:to>
                                        <p:strVal val="visible"/>
                                      </p:to>
                                    </p:set>
                                    <p:anim calcmode="lin" valueType="num">
                                      <p:cBhvr additive="base">
                                        <p:cTn id="13" dur="500" fill="hold"/>
                                        <p:tgtEl>
                                          <p:spTgt spid="373763">
                                            <p:txEl>
                                              <p:pRg st="1" end="1"/>
                                            </p:txEl>
                                          </p:spTgt>
                                        </p:tgtEl>
                                        <p:attrNameLst>
                                          <p:attrName>ppt_x</p:attrName>
                                        </p:attrNameLst>
                                      </p:cBhvr>
                                      <p:tavLst>
                                        <p:tav tm="0">
                                          <p:val>
                                            <p:strVal val="1+#ppt_w/2"/>
                                          </p:val>
                                        </p:tav>
                                        <p:tav tm="100000">
                                          <p:val>
                                            <p:strVal val="#ppt_x"/>
                                          </p:val>
                                        </p:tav>
                                      </p:tavLst>
                                    </p:anim>
                                    <p:anim calcmode="lin" valueType="num">
                                      <p:cBhvr additive="base">
                                        <p:cTn id="14" dur="500" fill="hold"/>
                                        <p:tgtEl>
                                          <p:spTgt spid="373763">
                                            <p:txEl>
                                              <p:pRg st="1" end="1"/>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11"/>
                                            </p:cond>
                                          </p:stCondLst>
                                          <p:endCondLst>
                                            <p:cond evt="onStopAudio" delay="0">
                                              <p:tgtEl>
                                                <p:sldTgt/>
                                              </p:tgtEl>
                                            </p:cond>
                                          </p:endCondLst>
                                        </p:cTn>
                                        <p:tgtEl>
                                          <p:sndTgt r:embed="rId2" name="carbrake.wav"/>
                                        </p:tgtEl>
                                      </p:cMediaNode>
                                    </p:audio>
                                  </p:subTnLst>
                                </p:cTn>
                              </p:par>
                              <p:par>
                                <p:cTn id="15" presetID="2" presetClass="entr" presetSubtype="2" fill="hold" grpId="0" nodeType="withEffect">
                                  <p:stCondLst>
                                    <p:cond delay="0"/>
                                  </p:stCondLst>
                                  <p:childTnLst>
                                    <p:set>
                                      <p:cBhvr>
                                        <p:cTn id="16" dur="1" fill="hold">
                                          <p:stCondLst>
                                            <p:cond delay="0"/>
                                          </p:stCondLst>
                                        </p:cTn>
                                        <p:tgtEl>
                                          <p:spTgt spid="373763">
                                            <p:txEl>
                                              <p:pRg st="2" end="2"/>
                                            </p:txEl>
                                          </p:spTgt>
                                        </p:tgtEl>
                                        <p:attrNameLst>
                                          <p:attrName>style.visibility</p:attrName>
                                        </p:attrNameLst>
                                      </p:cBhvr>
                                      <p:to>
                                        <p:strVal val="visible"/>
                                      </p:to>
                                    </p:set>
                                    <p:anim calcmode="lin" valueType="num">
                                      <p:cBhvr additive="base">
                                        <p:cTn id="17" dur="500" fill="hold"/>
                                        <p:tgtEl>
                                          <p:spTgt spid="373763">
                                            <p:txEl>
                                              <p:pRg st="2" end="2"/>
                                            </p:txEl>
                                          </p:spTgt>
                                        </p:tgtEl>
                                        <p:attrNameLst>
                                          <p:attrName>ppt_x</p:attrName>
                                        </p:attrNameLst>
                                      </p:cBhvr>
                                      <p:tavLst>
                                        <p:tav tm="0">
                                          <p:val>
                                            <p:strVal val="1+#ppt_w/2"/>
                                          </p:val>
                                        </p:tav>
                                        <p:tav tm="100000">
                                          <p:val>
                                            <p:strVal val="#ppt_x"/>
                                          </p:val>
                                        </p:tav>
                                      </p:tavLst>
                                    </p:anim>
                                    <p:anim calcmode="lin" valueType="num">
                                      <p:cBhvr additive="base">
                                        <p:cTn id="18" dur="500" fill="hold"/>
                                        <p:tgtEl>
                                          <p:spTgt spid="373763">
                                            <p:txEl>
                                              <p:pRg st="2" end="2"/>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15"/>
                                            </p:cond>
                                          </p:stCondLst>
                                          <p:endCondLst>
                                            <p:cond evt="onStopAudio" delay="0">
                                              <p:tgtEl>
                                                <p:sldTgt/>
                                              </p:tgtEl>
                                            </p:cond>
                                          </p:endCondLst>
                                        </p:cTn>
                                        <p:tgtEl>
                                          <p:sndTgt r:embed="rId2" name="carbrake.wav"/>
                                        </p:tgtEl>
                                      </p:cMediaNode>
                                    </p:audio>
                                  </p:subTnLst>
                                </p:cTn>
                              </p:par>
                              <p:par>
                                <p:cTn id="19" presetID="2" presetClass="entr" presetSubtype="2" fill="hold" grpId="0" nodeType="withEffect">
                                  <p:stCondLst>
                                    <p:cond delay="0"/>
                                  </p:stCondLst>
                                  <p:childTnLst>
                                    <p:set>
                                      <p:cBhvr>
                                        <p:cTn id="20" dur="1" fill="hold">
                                          <p:stCondLst>
                                            <p:cond delay="0"/>
                                          </p:stCondLst>
                                        </p:cTn>
                                        <p:tgtEl>
                                          <p:spTgt spid="373763">
                                            <p:txEl>
                                              <p:pRg st="3" end="3"/>
                                            </p:txEl>
                                          </p:spTgt>
                                        </p:tgtEl>
                                        <p:attrNameLst>
                                          <p:attrName>style.visibility</p:attrName>
                                        </p:attrNameLst>
                                      </p:cBhvr>
                                      <p:to>
                                        <p:strVal val="visible"/>
                                      </p:to>
                                    </p:set>
                                    <p:anim calcmode="lin" valueType="num">
                                      <p:cBhvr additive="base">
                                        <p:cTn id="21" dur="500" fill="hold"/>
                                        <p:tgtEl>
                                          <p:spTgt spid="373763">
                                            <p:txEl>
                                              <p:pRg st="3" end="3"/>
                                            </p:txEl>
                                          </p:spTgt>
                                        </p:tgtEl>
                                        <p:attrNameLst>
                                          <p:attrName>ppt_x</p:attrName>
                                        </p:attrNameLst>
                                      </p:cBhvr>
                                      <p:tavLst>
                                        <p:tav tm="0">
                                          <p:val>
                                            <p:strVal val="1+#ppt_w/2"/>
                                          </p:val>
                                        </p:tav>
                                        <p:tav tm="100000">
                                          <p:val>
                                            <p:strVal val="#ppt_x"/>
                                          </p:val>
                                        </p:tav>
                                      </p:tavLst>
                                    </p:anim>
                                    <p:anim calcmode="lin" valueType="num">
                                      <p:cBhvr additive="base">
                                        <p:cTn id="22" dur="500" fill="hold"/>
                                        <p:tgtEl>
                                          <p:spTgt spid="373763">
                                            <p:txEl>
                                              <p:pRg st="3" end="3"/>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19"/>
                                            </p:cond>
                                          </p:stCondLst>
                                          <p:endCondLst>
                                            <p:cond evt="onStopAudio" delay="0">
                                              <p:tgtEl>
                                                <p:sldTgt/>
                                              </p:tgtEl>
                                            </p:cond>
                                          </p:endCondLst>
                                        </p:cTn>
                                        <p:tgtEl>
                                          <p:sndTgt r:embed="rId2" name="carbrake.wav"/>
                                        </p:tgtEl>
                                      </p:cMediaNode>
                                    </p:audio>
                                  </p:subTnLst>
                                </p:cTn>
                              </p:par>
                              <p:par>
                                <p:cTn id="23" presetID="2" presetClass="entr" presetSubtype="2" fill="hold" grpId="0" nodeType="withEffect">
                                  <p:stCondLst>
                                    <p:cond delay="0"/>
                                  </p:stCondLst>
                                  <p:childTnLst>
                                    <p:set>
                                      <p:cBhvr>
                                        <p:cTn id="24" dur="1" fill="hold">
                                          <p:stCondLst>
                                            <p:cond delay="0"/>
                                          </p:stCondLst>
                                        </p:cTn>
                                        <p:tgtEl>
                                          <p:spTgt spid="373763">
                                            <p:txEl>
                                              <p:pRg st="4" end="4"/>
                                            </p:txEl>
                                          </p:spTgt>
                                        </p:tgtEl>
                                        <p:attrNameLst>
                                          <p:attrName>style.visibility</p:attrName>
                                        </p:attrNameLst>
                                      </p:cBhvr>
                                      <p:to>
                                        <p:strVal val="visible"/>
                                      </p:to>
                                    </p:set>
                                    <p:anim calcmode="lin" valueType="num">
                                      <p:cBhvr additive="base">
                                        <p:cTn id="25" dur="500" fill="hold"/>
                                        <p:tgtEl>
                                          <p:spTgt spid="373763">
                                            <p:txEl>
                                              <p:pRg st="4" end="4"/>
                                            </p:txEl>
                                          </p:spTgt>
                                        </p:tgtEl>
                                        <p:attrNameLst>
                                          <p:attrName>ppt_x</p:attrName>
                                        </p:attrNameLst>
                                      </p:cBhvr>
                                      <p:tavLst>
                                        <p:tav tm="0">
                                          <p:val>
                                            <p:strVal val="1+#ppt_w/2"/>
                                          </p:val>
                                        </p:tav>
                                        <p:tav tm="100000">
                                          <p:val>
                                            <p:strVal val="#ppt_x"/>
                                          </p:val>
                                        </p:tav>
                                      </p:tavLst>
                                    </p:anim>
                                    <p:anim calcmode="lin" valueType="num">
                                      <p:cBhvr additive="base">
                                        <p:cTn id="26" dur="500" fill="hold"/>
                                        <p:tgtEl>
                                          <p:spTgt spid="373763">
                                            <p:txEl>
                                              <p:pRg st="4" end="4"/>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23"/>
                                            </p:cond>
                                          </p:stCondLst>
                                          <p:endCondLst>
                                            <p:cond evt="onStopAudio" delay="0">
                                              <p:tgtEl>
                                                <p:sldTgt/>
                                              </p:tgtEl>
                                            </p:cond>
                                          </p:endCondLst>
                                        </p:cTn>
                                        <p:tgtEl>
                                          <p:sndTgt r:embed="rId2" name="carbrake.wav"/>
                                        </p:tgtEl>
                                      </p:cMediaNode>
                                    </p:audio>
                                  </p:subTnLst>
                                </p:cTn>
                              </p:par>
                            </p:childTnLst>
                          </p:cTn>
                        </p:par>
                      </p:childTnLst>
                    </p:cTn>
                  </p:par>
                  <p:par>
                    <p:cTn id="27" fill="hold" nodeType="clickPar">
                      <p:stCondLst>
                        <p:cond delay="indefinite"/>
                      </p:stCondLst>
                      <p:childTnLst>
                        <p:par>
                          <p:cTn id="28" fill="hold" nodeType="withGroup">
                            <p:stCondLst>
                              <p:cond delay="0"/>
                            </p:stCondLst>
                            <p:childTnLst>
                              <p:par>
                                <p:cTn id="29" presetID="2" presetClass="entr" presetSubtype="2" fill="hold" grpId="0" nodeType="clickEffect">
                                  <p:stCondLst>
                                    <p:cond delay="0"/>
                                  </p:stCondLst>
                                  <p:childTnLst>
                                    <p:set>
                                      <p:cBhvr>
                                        <p:cTn id="30" dur="1" fill="hold">
                                          <p:stCondLst>
                                            <p:cond delay="0"/>
                                          </p:stCondLst>
                                        </p:cTn>
                                        <p:tgtEl>
                                          <p:spTgt spid="373763">
                                            <p:txEl>
                                              <p:pRg st="5" end="5"/>
                                            </p:txEl>
                                          </p:spTgt>
                                        </p:tgtEl>
                                        <p:attrNameLst>
                                          <p:attrName>style.visibility</p:attrName>
                                        </p:attrNameLst>
                                      </p:cBhvr>
                                      <p:to>
                                        <p:strVal val="visible"/>
                                      </p:to>
                                    </p:set>
                                    <p:anim calcmode="lin" valueType="num">
                                      <p:cBhvr additive="base">
                                        <p:cTn id="31" dur="500" fill="hold"/>
                                        <p:tgtEl>
                                          <p:spTgt spid="373763">
                                            <p:txEl>
                                              <p:pRg st="5" end="5"/>
                                            </p:txEl>
                                          </p:spTgt>
                                        </p:tgtEl>
                                        <p:attrNameLst>
                                          <p:attrName>ppt_x</p:attrName>
                                        </p:attrNameLst>
                                      </p:cBhvr>
                                      <p:tavLst>
                                        <p:tav tm="0">
                                          <p:val>
                                            <p:strVal val="1+#ppt_w/2"/>
                                          </p:val>
                                        </p:tav>
                                        <p:tav tm="100000">
                                          <p:val>
                                            <p:strVal val="#ppt_x"/>
                                          </p:val>
                                        </p:tav>
                                      </p:tavLst>
                                    </p:anim>
                                    <p:anim calcmode="lin" valueType="num">
                                      <p:cBhvr additive="base">
                                        <p:cTn id="32" dur="500" fill="hold"/>
                                        <p:tgtEl>
                                          <p:spTgt spid="373763">
                                            <p:txEl>
                                              <p:pRg st="5" end="5"/>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29"/>
                                            </p:cond>
                                          </p:stCondLst>
                                          <p:endCondLst>
                                            <p:cond evt="onStopAudio" delay="0">
                                              <p:tgtEl>
                                                <p:sldTgt/>
                                              </p:tgtEl>
                                            </p:cond>
                                          </p:endCondLst>
                                        </p:cTn>
                                        <p:tgtEl>
                                          <p:sndTgt r:embed="rId2" name="carbrake.wav"/>
                                        </p:tgtEl>
                                      </p:cMediaNode>
                                    </p:audio>
                                  </p:subTnLst>
                                </p:cTn>
                              </p:par>
                              <p:par>
                                <p:cTn id="33" presetID="2" presetClass="entr" presetSubtype="2" fill="hold" grpId="0" nodeType="withEffect">
                                  <p:stCondLst>
                                    <p:cond delay="0"/>
                                  </p:stCondLst>
                                  <p:childTnLst>
                                    <p:set>
                                      <p:cBhvr>
                                        <p:cTn id="34" dur="1" fill="hold">
                                          <p:stCondLst>
                                            <p:cond delay="0"/>
                                          </p:stCondLst>
                                        </p:cTn>
                                        <p:tgtEl>
                                          <p:spTgt spid="373763">
                                            <p:txEl>
                                              <p:pRg st="6" end="6"/>
                                            </p:txEl>
                                          </p:spTgt>
                                        </p:tgtEl>
                                        <p:attrNameLst>
                                          <p:attrName>style.visibility</p:attrName>
                                        </p:attrNameLst>
                                      </p:cBhvr>
                                      <p:to>
                                        <p:strVal val="visible"/>
                                      </p:to>
                                    </p:set>
                                    <p:anim calcmode="lin" valueType="num">
                                      <p:cBhvr additive="base">
                                        <p:cTn id="35" dur="500" fill="hold"/>
                                        <p:tgtEl>
                                          <p:spTgt spid="373763">
                                            <p:txEl>
                                              <p:pRg st="6" end="6"/>
                                            </p:txEl>
                                          </p:spTgt>
                                        </p:tgtEl>
                                        <p:attrNameLst>
                                          <p:attrName>ppt_x</p:attrName>
                                        </p:attrNameLst>
                                      </p:cBhvr>
                                      <p:tavLst>
                                        <p:tav tm="0">
                                          <p:val>
                                            <p:strVal val="1+#ppt_w/2"/>
                                          </p:val>
                                        </p:tav>
                                        <p:tav tm="100000">
                                          <p:val>
                                            <p:strVal val="#ppt_x"/>
                                          </p:val>
                                        </p:tav>
                                      </p:tavLst>
                                    </p:anim>
                                    <p:anim calcmode="lin" valueType="num">
                                      <p:cBhvr additive="base">
                                        <p:cTn id="36" dur="500" fill="hold"/>
                                        <p:tgtEl>
                                          <p:spTgt spid="373763">
                                            <p:txEl>
                                              <p:pRg st="6" end="6"/>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33"/>
                                            </p:cond>
                                          </p:stCondLst>
                                          <p:endCondLst>
                                            <p:cond evt="onStopAudio" delay="0">
                                              <p:tgtEl>
                                                <p:sldTgt/>
                                              </p:tgtEl>
                                            </p:cond>
                                          </p:endCondLst>
                                        </p:cTn>
                                        <p:tgtEl>
                                          <p:sndTgt r:embed="rId2" name="carbrake.wav"/>
                                        </p:tgtEl>
                                      </p:cMediaNode>
                                    </p:audio>
                                  </p:subTnLst>
                                </p:cTn>
                              </p:par>
                              <p:par>
                                <p:cTn id="37" presetID="2" presetClass="entr" presetSubtype="2" fill="hold" grpId="0" nodeType="withEffect">
                                  <p:stCondLst>
                                    <p:cond delay="0"/>
                                  </p:stCondLst>
                                  <p:childTnLst>
                                    <p:set>
                                      <p:cBhvr>
                                        <p:cTn id="38" dur="1" fill="hold">
                                          <p:stCondLst>
                                            <p:cond delay="0"/>
                                          </p:stCondLst>
                                        </p:cTn>
                                        <p:tgtEl>
                                          <p:spTgt spid="373763">
                                            <p:txEl>
                                              <p:pRg st="7" end="7"/>
                                            </p:txEl>
                                          </p:spTgt>
                                        </p:tgtEl>
                                        <p:attrNameLst>
                                          <p:attrName>style.visibility</p:attrName>
                                        </p:attrNameLst>
                                      </p:cBhvr>
                                      <p:to>
                                        <p:strVal val="visible"/>
                                      </p:to>
                                    </p:set>
                                    <p:anim calcmode="lin" valueType="num">
                                      <p:cBhvr additive="base">
                                        <p:cTn id="39" dur="500" fill="hold"/>
                                        <p:tgtEl>
                                          <p:spTgt spid="373763">
                                            <p:txEl>
                                              <p:pRg st="7" end="7"/>
                                            </p:txEl>
                                          </p:spTgt>
                                        </p:tgtEl>
                                        <p:attrNameLst>
                                          <p:attrName>ppt_x</p:attrName>
                                        </p:attrNameLst>
                                      </p:cBhvr>
                                      <p:tavLst>
                                        <p:tav tm="0">
                                          <p:val>
                                            <p:strVal val="1+#ppt_w/2"/>
                                          </p:val>
                                        </p:tav>
                                        <p:tav tm="100000">
                                          <p:val>
                                            <p:strVal val="#ppt_x"/>
                                          </p:val>
                                        </p:tav>
                                      </p:tavLst>
                                    </p:anim>
                                    <p:anim calcmode="lin" valueType="num">
                                      <p:cBhvr additive="base">
                                        <p:cTn id="40" dur="500" fill="hold"/>
                                        <p:tgtEl>
                                          <p:spTgt spid="373763">
                                            <p:txEl>
                                              <p:pRg st="7" end="7"/>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37"/>
                                            </p:cond>
                                          </p:stCondLst>
                                          <p:endCondLst>
                                            <p:cond evt="onStopAudio" delay="0">
                                              <p:tgtEl>
                                                <p:sldTgt/>
                                              </p:tgtEl>
                                            </p:cond>
                                          </p:endCondLst>
                                        </p:cTn>
                                        <p:tgtEl>
                                          <p:sndTgt r:embed="rId2" name="carbrake.wav"/>
                                        </p:tgtEl>
                                      </p:cMediaNode>
                                    </p:audio>
                                  </p:subTnLst>
                                </p:cTn>
                              </p:par>
                              <p:par>
                                <p:cTn id="41" presetID="2" presetClass="entr" presetSubtype="2" fill="hold" grpId="0" nodeType="withEffect">
                                  <p:stCondLst>
                                    <p:cond delay="0"/>
                                  </p:stCondLst>
                                  <p:childTnLst>
                                    <p:set>
                                      <p:cBhvr>
                                        <p:cTn id="42" dur="1" fill="hold">
                                          <p:stCondLst>
                                            <p:cond delay="0"/>
                                          </p:stCondLst>
                                        </p:cTn>
                                        <p:tgtEl>
                                          <p:spTgt spid="373763">
                                            <p:txEl>
                                              <p:pRg st="8" end="8"/>
                                            </p:txEl>
                                          </p:spTgt>
                                        </p:tgtEl>
                                        <p:attrNameLst>
                                          <p:attrName>style.visibility</p:attrName>
                                        </p:attrNameLst>
                                      </p:cBhvr>
                                      <p:to>
                                        <p:strVal val="visible"/>
                                      </p:to>
                                    </p:set>
                                    <p:anim calcmode="lin" valueType="num">
                                      <p:cBhvr additive="base">
                                        <p:cTn id="43" dur="500" fill="hold"/>
                                        <p:tgtEl>
                                          <p:spTgt spid="373763">
                                            <p:txEl>
                                              <p:pRg st="8" end="8"/>
                                            </p:txEl>
                                          </p:spTgt>
                                        </p:tgtEl>
                                        <p:attrNameLst>
                                          <p:attrName>ppt_x</p:attrName>
                                        </p:attrNameLst>
                                      </p:cBhvr>
                                      <p:tavLst>
                                        <p:tav tm="0">
                                          <p:val>
                                            <p:strVal val="1+#ppt_w/2"/>
                                          </p:val>
                                        </p:tav>
                                        <p:tav tm="100000">
                                          <p:val>
                                            <p:strVal val="#ppt_x"/>
                                          </p:val>
                                        </p:tav>
                                      </p:tavLst>
                                    </p:anim>
                                    <p:anim calcmode="lin" valueType="num">
                                      <p:cBhvr additive="base">
                                        <p:cTn id="44" dur="500" fill="hold"/>
                                        <p:tgtEl>
                                          <p:spTgt spid="373763">
                                            <p:txEl>
                                              <p:pRg st="8" end="8"/>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41"/>
                                            </p:cond>
                                          </p:stCondLst>
                                          <p:endCondLst>
                                            <p:cond evt="onStopAudio" delay="0">
                                              <p:tgtEl>
                                                <p:sldTgt/>
                                              </p:tgtEl>
                                            </p:cond>
                                          </p:endCondLst>
                                        </p:cTn>
                                        <p:tgtEl>
                                          <p:sndTgt r:embed="rId2" name="carbrake.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3763" grpId="0" build="p" autoUpdateAnimBg="0"/>
    </p:bldLst>
  </p:timing>
</p:sld>
</file>

<file path=ppt/slides/slide3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70690" name="Rectangle 2"/>
          <p:cNvSpPr>
            <a:spLocks noGrp="1" noChangeArrowheads="1"/>
          </p:cNvSpPr>
          <p:nvPr>
            <p:ph type="title"/>
          </p:nvPr>
        </p:nvSpPr>
        <p:spPr/>
        <p:txBody>
          <a:bodyPr/>
          <a:lstStyle/>
          <a:p>
            <a:pPr eaLnBrk="1" fontAlgn="auto" hangingPunct="1">
              <a:spcAft>
                <a:spcPts val="0"/>
              </a:spcAft>
              <a:defRPr/>
            </a:pPr>
            <a:r>
              <a:rPr lang="en-US" sz="3200" smtClean="0"/>
              <a:t>S</a:t>
            </a:r>
            <a:r>
              <a:rPr lang="hr-HR" sz="3200" smtClean="0"/>
              <a:t>TUPANJE UGOVORA NA SNAGU</a:t>
            </a:r>
            <a:endParaRPr lang="en-US" sz="3200" smtClean="0"/>
          </a:p>
        </p:txBody>
      </p:sp>
      <p:sp>
        <p:nvSpPr>
          <p:cNvPr id="370691" name="Rectangle 3"/>
          <p:cNvSpPr>
            <a:spLocks noGrp="1" noChangeArrowheads="1"/>
          </p:cNvSpPr>
          <p:nvPr>
            <p:ph idx="1"/>
          </p:nvPr>
        </p:nvSpPr>
        <p:spPr>
          <a:xfrm>
            <a:off x="914400" y="1981200"/>
            <a:ext cx="7772400" cy="4075113"/>
          </a:xfrm>
        </p:spPr>
        <p:txBody>
          <a:bodyPr/>
          <a:lstStyle/>
          <a:p>
            <a:pPr eaLnBrk="1" hangingPunct="1">
              <a:buFont typeface="Wingdings" pitchFamily="2" charset="2"/>
              <a:buChar char="v"/>
            </a:pPr>
            <a:r>
              <a:rPr lang="hr-HR" smtClean="0"/>
              <a:t>potpisom ugovora</a:t>
            </a:r>
            <a:endParaRPr lang="en-US" smtClean="0"/>
          </a:p>
          <a:p>
            <a:pPr eaLnBrk="1" hangingPunct="1">
              <a:buFont typeface="Wingdings" pitchFamily="2" charset="2"/>
              <a:buChar char="v"/>
            </a:pPr>
            <a:r>
              <a:rPr lang="hr-HR" smtClean="0"/>
              <a:t>s odgodnim uvjetima</a:t>
            </a:r>
            <a:r>
              <a:rPr lang="en-US" smtClean="0"/>
              <a:t> </a:t>
            </a:r>
          </a:p>
          <a:p>
            <a:pPr marL="914400" lvl="1" indent="-457200" eaLnBrk="1" hangingPunct="1"/>
            <a:r>
              <a:rPr lang="en-US" smtClean="0"/>
              <a:t>plaćanje avansa</a:t>
            </a:r>
          </a:p>
          <a:p>
            <a:pPr marL="914400" lvl="1" indent="-457200" eaLnBrk="1" hangingPunct="1"/>
            <a:r>
              <a:rPr lang="en-US" smtClean="0"/>
              <a:t>stupanje u posjed gradilišta</a:t>
            </a:r>
          </a:p>
          <a:p>
            <a:pPr marL="914400" lvl="1" indent="-457200" eaLnBrk="1" hangingPunct="1"/>
            <a:r>
              <a:rPr lang="en-US" smtClean="0"/>
              <a:t>predaja dokumentacije</a:t>
            </a:r>
          </a:p>
          <a:p>
            <a:pPr marL="914400" lvl="1" indent="-457200" eaLnBrk="1" hangingPunct="1"/>
            <a:r>
              <a:rPr lang="en-US" smtClean="0"/>
              <a:t>…</a:t>
            </a:r>
          </a:p>
        </p:txBody>
      </p:sp>
      <p:sp>
        <p:nvSpPr>
          <p:cNvPr id="37890" name="Footer Placeholder 4"/>
          <p:cNvSpPr>
            <a:spLocks noGrp="1"/>
          </p:cNvSpPr>
          <p:nvPr>
            <p:ph type="ftr" sz="quarter" idx="11"/>
          </p:nvPr>
        </p:nvSpPr>
        <p:spPr/>
        <p:txBody>
          <a:bodyPr/>
          <a:lstStyle/>
          <a:p>
            <a:pPr>
              <a:defRPr/>
            </a:pPr>
            <a:r>
              <a:rPr lang="en-US"/>
              <a:t>GRAĐEVNA REGULATIVA</a:t>
            </a:r>
          </a:p>
        </p:txBody>
      </p:sp>
      <p:sp>
        <p:nvSpPr>
          <p:cNvPr id="37891" name="Slide Number Placeholder 5"/>
          <p:cNvSpPr>
            <a:spLocks noGrp="1"/>
          </p:cNvSpPr>
          <p:nvPr>
            <p:ph type="sldNum" sz="quarter" idx="12"/>
          </p:nvPr>
        </p:nvSpPr>
        <p:spPr/>
        <p:txBody>
          <a:bodyPr/>
          <a:lstStyle/>
          <a:p>
            <a:pPr>
              <a:defRPr/>
            </a:pPr>
            <a:fld id="{A34C8808-8C98-4CEC-8422-B8A8837EBA4D}" type="slidenum">
              <a:rPr lang="en-US"/>
              <a:pPr>
                <a:defRPr/>
              </a:pPr>
              <a:t>31</a:t>
            </a:fld>
            <a:endParaRPr lang="en-US"/>
          </a:p>
        </p:txBody>
      </p:sp>
    </p:spTree>
    <p:extLst>
      <p:ext uri="{BB962C8B-B14F-4D97-AF65-F5344CB8AC3E}">
        <p14:creationId xmlns:p14="http://schemas.microsoft.com/office/powerpoint/2010/main" val="1380821927"/>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2" fill="hold" grpId="0" nodeType="clickEffect">
                                  <p:stCondLst>
                                    <p:cond delay="0"/>
                                  </p:stCondLst>
                                  <p:childTnLst>
                                    <p:set>
                                      <p:cBhvr>
                                        <p:cTn id="6" dur="1" fill="hold">
                                          <p:stCondLst>
                                            <p:cond delay="0"/>
                                          </p:stCondLst>
                                        </p:cTn>
                                        <p:tgtEl>
                                          <p:spTgt spid="370691">
                                            <p:txEl>
                                              <p:pRg st="0" end="0"/>
                                            </p:txEl>
                                          </p:spTgt>
                                        </p:tgtEl>
                                        <p:attrNameLst>
                                          <p:attrName>style.visibility</p:attrName>
                                        </p:attrNameLst>
                                      </p:cBhvr>
                                      <p:to>
                                        <p:strVal val="visible"/>
                                      </p:to>
                                    </p:set>
                                    <p:anim calcmode="lin" valueType="num">
                                      <p:cBhvr additive="base">
                                        <p:cTn id="7" dur="500" fill="hold"/>
                                        <p:tgtEl>
                                          <p:spTgt spid="370691">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70691">
                                            <p:txEl>
                                              <p:pRg st="0" end="0"/>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2" name="carbrake.wav"/>
                                        </p:tgtEl>
                                      </p:cMediaNode>
                                    </p:audio>
                                  </p:sub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2" fill="hold" grpId="0" nodeType="clickEffect">
                                  <p:stCondLst>
                                    <p:cond delay="0"/>
                                  </p:stCondLst>
                                  <p:childTnLst>
                                    <p:set>
                                      <p:cBhvr>
                                        <p:cTn id="12" dur="1" fill="hold">
                                          <p:stCondLst>
                                            <p:cond delay="0"/>
                                          </p:stCondLst>
                                        </p:cTn>
                                        <p:tgtEl>
                                          <p:spTgt spid="370691">
                                            <p:txEl>
                                              <p:pRg st="1" end="1"/>
                                            </p:txEl>
                                          </p:spTgt>
                                        </p:tgtEl>
                                        <p:attrNameLst>
                                          <p:attrName>style.visibility</p:attrName>
                                        </p:attrNameLst>
                                      </p:cBhvr>
                                      <p:to>
                                        <p:strVal val="visible"/>
                                      </p:to>
                                    </p:set>
                                    <p:anim calcmode="lin" valueType="num">
                                      <p:cBhvr additive="base">
                                        <p:cTn id="13" dur="500" fill="hold"/>
                                        <p:tgtEl>
                                          <p:spTgt spid="370691">
                                            <p:txEl>
                                              <p:pRg st="1" end="1"/>
                                            </p:txEl>
                                          </p:spTgt>
                                        </p:tgtEl>
                                        <p:attrNameLst>
                                          <p:attrName>ppt_x</p:attrName>
                                        </p:attrNameLst>
                                      </p:cBhvr>
                                      <p:tavLst>
                                        <p:tav tm="0">
                                          <p:val>
                                            <p:strVal val="1+#ppt_w/2"/>
                                          </p:val>
                                        </p:tav>
                                        <p:tav tm="100000">
                                          <p:val>
                                            <p:strVal val="#ppt_x"/>
                                          </p:val>
                                        </p:tav>
                                      </p:tavLst>
                                    </p:anim>
                                    <p:anim calcmode="lin" valueType="num">
                                      <p:cBhvr additive="base">
                                        <p:cTn id="14" dur="500" fill="hold"/>
                                        <p:tgtEl>
                                          <p:spTgt spid="370691">
                                            <p:txEl>
                                              <p:pRg st="1" end="1"/>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11"/>
                                            </p:cond>
                                          </p:stCondLst>
                                          <p:endCondLst>
                                            <p:cond evt="onStopAudio" delay="0">
                                              <p:tgtEl>
                                                <p:sldTgt/>
                                              </p:tgtEl>
                                            </p:cond>
                                          </p:endCondLst>
                                        </p:cTn>
                                        <p:tgtEl>
                                          <p:sndTgt r:embed="rId2" name="carbrake.wav"/>
                                        </p:tgtEl>
                                      </p:cMediaNode>
                                    </p:audio>
                                  </p:subTnLst>
                                </p:cTn>
                              </p:par>
                              <p:par>
                                <p:cTn id="15" presetID="2" presetClass="entr" presetSubtype="2" fill="hold" grpId="0" nodeType="withEffect">
                                  <p:stCondLst>
                                    <p:cond delay="0"/>
                                  </p:stCondLst>
                                  <p:childTnLst>
                                    <p:set>
                                      <p:cBhvr>
                                        <p:cTn id="16" dur="1" fill="hold">
                                          <p:stCondLst>
                                            <p:cond delay="0"/>
                                          </p:stCondLst>
                                        </p:cTn>
                                        <p:tgtEl>
                                          <p:spTgt spid="370691">
                                            <p:txEl>
                                              <p:pRg st="2" end="2"/>
                                            </p:txEl>
                                          </p:spTgt>
                                        </p:tgtEl>
                                        <p:attrNameLst>
                                          <p:attrName>style.visibility</p:attrName>
                                        </p:attrNameLst>
                                      </p:cBhvr>
                                      <p:to>
                                        <p:strVal val="visible"/>
                                      </p:to>
                                    </p:set>
                                    <p:anim calcmode="lin" valueType="num">
                                      <p:cBhvr additive="base">
                                        <p:cTn id="17" dur="500" fill="hold"/>
                                        <p:tgtEl>
                                          <p:spTgt spid="370691">
                                            <p:txEl>
                                              <p:pRg st="2" end="2"/>
                                            </p:txEl>
                                          </p:spTgt>
                                        </p:tgtEl>
                                        <p:attrNameLst>
                                          <p:attrName>ppt_x</p:attrName>
                                        </p:attrNameLst>
                                      </p:cBhvr>
                                      <p:tavLst>
                                        <p:tav tm="0">
                                          <p:val>
                                            <p:strVal val="1+#ppt_w/2"/>
                                          </p:val>
                                        </p:tav>
                                        <p:tav tm="100000">
                                          <p:val>
                                            <p:strVal val="#ppt_x"/>
                                          </p:val>
                                        </p:tav>
                                      </p:tavLst>
                                    </p:anim>
                                    <p:anim calcmode="lin" valueType="num">
                                      <p:cBhvr additive="base">
                                        <p:cTn id="18" dur="500" fill="hold"/>
                                        <p:tgtEl>
                                          <p:spTgt spid="370691">
                                            <p:txEl>
                                              <p:pRg st="2" end="2"/>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15"/>
                                            </p:cond>
                                          </p:stCondLst>
                                          <p:endCondLst>
                                            <p:cond evt="onStopAudio" delay="0">
                                              <p:tgtEl>
                                                <p:sldTgt/>
                                              </p:tgtEl>
                                            </p:cond>
                                          </p:endCondLst>
                                        </p:cTn>
                                        <p:tgtEl>
                                          <p:sndTgt r:embed="rId2" name="carbrake.wav"/>
                                        </p:tgtEl>
                                      </p:cMediaNode>
                                    </p:audio>
                                  </p:subTnLst>
                                </p:cTn>
                              </p:par>
                              <p:par>
                                <p:cTn id="19" presetID="2" presetClass="entr" presetSubtype="2" fill="hold" grpId="0" nodeType="withEffect">
                                  <p:stCondLst>
                                    <p:cond delay="0"/>
                                  </p:stCondLst>
                                  <p:childTnLst>
                                    <p:set>
                                      <p:cBhvr>
                                        <p:cTn id="20" dur="1" fill="hold">
                                          <p:stCondLst>
                                            <p:cond delay="0"/>
                                          </p:stCondLst>
                                        </p:cTn>
                                        <p:tgtEl>
                                          <p:spTgt spid="370691">
                                            <p:txEl>
                                              <p:pRg st="3" end="3"/>
                                            </p:txEl>
                                          </p:spTgt>
                                        </p:tgtEl>
                                        <p:attrNameLst>
                                          <p:attrName>style.visibility</p:attrName>
                                        </p:attrNameLst>
                                      </p:cBhvr>
                                      <p:to>
                                        <p:strVal val="visible"/>
                                      </p:to>
                                    </p:set>
                                    <p:anim calcmode="lin" valueType="num">
                                      <p:cBhvr additive="base">
                                        <p:cTn id="21" dur="500" fill="hold"/>
                                        <p:tgtEl>
                                          <p:spTgt spid="370691">
                                            <p:txEl>
                                              <p:pRg st="3" end="3"/>
                                            </p:txEl>
                                          </p:spTgt>
                                        </p:tgtEl>
                                        <p:attrNameLst>
                                          <p:attrName>ppt_x</p:attrName>
                                        </p:attrNameLst>
                                      </p:cBhvr>
                                      <p:tavLst>
                                        <p:tav tm="0">
                                          <p:val>
                                            <p:strVal val="1+#ppt_w/2"/>
                                          </p:val>
                                        </p:tav>
                                        <p:tav tm="100000">
                                          <p:val>
                                            <p:strVal val="#ppt_x"/>
                                          </p:val>
                                        </p:tav>
                                      </p:tavLst>
                                    </p:anim>
                                    <p:anim calcmode="lin" valueType="num">
                                      <p:cBhvr additive="base">
                                        <p:cTn id="22" dur="500" fill="hold"/>
                                        <p:tgtEl>
                                          <p:spTgt spid="370691">
                                            <p:txEl>
                                              <p:pRg st="3" end="3"/>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19"/>
                                            </p:cond>
                                          </p:stCondLst>
                                          <p:endCondLst>
                                            <p:cond evt="onStopAudio" delay="0">
                                              <p:tgtEl>
                                                <p:sldTgt/>
                                              </p:tgtEl>
                                            </p:cond>
                                          </p:endCondLst>
                                        </p:cTn>
                                        <p:tgtEl>
                                          <p:sndTgt r:embed="rId2" name="carbrake.wav"/>
                                        </p:tgtEl>
                                      </p:cMediaNode>
                                    </p:audio>
                                  </p:subTnLst>
                                </p:cTn>
                              </p:par>
                              <p:par>
                                <p:cTn id="23" presetID="2" presetClass="entr" presetSubtype="2" fill="hold" grpId="0" nodeType="withEffect">
                                  <p:stCondLst>
                                    <p:cond delay="0"/>
                                  </p:stCondLst>
                                  <p:childTnLst>
                                    <p:set>
                                      <p:cBhvr>
                                        <p:cTn id="24" dur="1" fill="hold">
                                          <p:stCondLst>
                                            <p:cond delay="0"/>
                                          </p:stCondLst>
                                        </p:cTn>
                                        <p:tgtEl>
                                          <p:spTgt spid="370691">
                                            <p:txEl>
                                              <p:pRg st="4" end="4"/>
                                            </p:txEl>
                                          </p:spTgt>
                                        </p:tgtEl>
                                        <p:attrNameLst>
                                          <p:attrName>style.visibility</p:attrName>
                                        </p:attrNameLst>
                                      </p:cBhvr>
                                      <p:to>
                                        <p:strVal val="visible"/>
                                      </p:to>
                                    </p:set>
                                    <p:anim calcmode="lin" valueType="num">
                                      <p:cBhvr additive="base">
                                        <p:cTn id="25" dur="500" fill="hold"/>
                                        <p:tgtEl>
                                          <p:spTgt spid="370691">
                                            <p:txEl>
                                              <p:pRg st="4" end="4"/>
                                            </p:txEl>
                                          </p:spTgt>
                                        </p:tgtEl>
                                        <p:attrNameLst>
                                          <p:attrName>ppt_x</p:attrName>
                                        </p:attrNameLst>
                                      </p:cBhvr>
                                      <p:tavLst>
                                        <p:tav tm="0">
                                          <p:val>
                                            <p:strVal val="1+#ppt_w/2"/>
                                          </p:val>
                                        </p:tav>
                                        <p:tav tm="100000">
                                          <p:val>
                                            <p:strVal val="#ppt_x"/>
                                          </p:val>
                                        </p:tav>
                                      </p:tavLst>
                                    </p:anim>
                                    <p:anim calcmode="lin" valueType="num">
                                      <p:cBhvr additive="base">
                                        <p:cTn id="26" dur="500" fill="hold"/>
                                        <p:tgtEl>
                                          <p:spTgt spid="370691">
                                            <p:txEl>
                                              <p:pRg st="4" end="4"/>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23"/>
                                            </p:cond>
                                          </p:stCondLst>
                                          <p:endCondLst>
                                            <p:cond evt="onStopAudio" delay="0">
                                              <p:tgtEl>
                                                <p:sldTgt/>
                                              </p:tgtEl>
                                            </p:cond>
                                          </p:endCondLst>
                                        </p:cTn>
                                        <p:tgtEl>
                                          <p:sndTgt r:embed="rId2" name="carbrake.wav"/>
                                        </p:tgtEl>
                                      </p:cMediaNode>
                                    </p:audio>
                                  </p:subTnLst>
                                </p:cTn>
                              </p:par>
                              <p:par>
                                <p:cTn id="27" presetID="2" presetClass="entr" presetSubtype="2" fill="hold" grpId="0" nodeType="withEffect">
                                  <p:stCondLst>
                                    <p:cond delay="0"/>
                                  </p:stCondLst>
                                  <p:childTnLst>
                                    <p:set>
                                      <p:cBhvr>
                                        <p:cTn id="28" dur="1" fill="hold">
                                          <p:stCondLst>
                                            <p:cond delay="0"/>
                                          </p:stCondLst>
                                        </p:cTn>
                                        <p:tgtEl>
                                          <p:spTgt spid="370691">
                                            <p:txEl>
                                              <p:pRg st="5" end="5"/>
                                            </p:txEl>
                                          </p:spTgt>
                                        </p:tgtEl>
                                        <p:attrNameLst>
                                          <p:attrName>style.visibility</p:attrName>
                                        </p:attrNameLst>
                                      </p:cBhvr>
                                      <p:to>
                                        <p:strVal val="visible"/>
                                      </p:to>
                                    </p:set>
                                    <p:anim calcmode="lin" valueType="num">
                                      <p:cBhvr additive="base">
                                        <p:cTn id="29" dur="500" fill="hold"/>
                                        <p:tgtEl>
                                          <p:spTgt spid="370691">
                                            <p:txEl>
                                              <p:pRg st="5" end="5"/>
                                            </p:txEl>
                                          </p:spTgt>
                                        </p:tgtEl>
                                        <p:attrNameLst>
                                          <p:attrName>ppt_x</p:attrName>
                                        </p:attrNameLst>
                                      </p:cBhvr>
                                      <p:tavLst>
                                        <p:tav tm="0">
                                          <p:val>
                                            <p:strVal val="1+#ppt_w/2"/>
                                          </p:val>
                                        </p:tav>
                                        <p:tav tm="100000">
                                          <p:val>
                                            <p:strVal val="#ppt_x"/>
                                          </p:val>
                                        </p:tav>
                                      </p:tavLst>
                                    </p:anim>
                                    <p:anim calcmode="lin" valueType="num">
                                      <p:cBhvr additive="base">
                                        <p:cTn id="30" dur="500" fill="hold"/>
                                        <p:tgtEl>
                                          <p:spTgt spid="370691">
                                            <p:txEl>
                                              <p:pRg st="5" end="5"/>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27"/>
                                            </p:cond>
                                          </p:stCondLst>
                                          <p:endCondLst>
                                            <p:cond evt="onStopAudio" delay="0">
                                              <p:tgtEl>
                                                <p:sldTgt/>
                                              </p:tgtEl>
                                            </p:cond>
                                          </p:endCondLst>
                                        </p:cTn>
                                        <p:tgtEl>
                                          <p:sndTgt r:embed="rId2" name="carbrake.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0691" grpId="0" build="p" autoUpdateAnimBg="0"/>
    </p:bldLst>
  </p:timing>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3554" name="Content Placeholder 2"/>
          <p:cNvSpPr>
            <a:spLocks noGrp="1"/>
          </p:cNvSpPr>
          <p:nvPr>
            <p:ph idx="1"/>
          </p:nvPr>
        </p:nvSpPr>
        <p:spPr>
          <a:xfrm>
            <a:off x="0" y="2214563"/>
            <a:ext cx="9144000" cy="3632200"/>
          </a:xfrm>
        </p:spPr>
        <p:txBody>
          <a:bodyPr/>
          <a:lstStyle/>
          <a:p>
            <a:pPr algn="ctr">
              <a:defRPr/>
            </a:pPr>
            <a:r>
              <a:rPr lang="hr-HR" sz="3600" dirty="0" smtClean="0">
                <a:effectLst>
                  <a:outerShdw blurRad="38100" dist="38100" dir="2700000" algn="tl">
                    <a:srgbClr val="000000">
                      <a:alpha val="43137"/>
                    </a:srgbClr>
                  </a:outerShdw>
                </a:effectLst>
              </a:rPr>
              <a:t>SUDIONICI </a:t>
            </a:r>
          </a:p>
          <a:p>
            <a:pPr algn="ctr">
              <a:defRPr/>
            </a:pPr>
            <a:r>
              <a:rPr lang="hr-HR" sz="3600" dirty="0" smtClean="0">
                <a:effectLst>
                  <a:outerShdw blurRad="38100" dist="38100" dir="2700000" algn="tl">
                    <a:srgbClr val="000000">
                      <a:alpha val="43137"/>
                    </a:srgbClr>
                  </a:outerShdw>
                </a:effectLst>
              </a:rPr>
              <a:t>U</a:t>
            </a:r>
          </a:p>
          <a:p>
            <a:pPr algn="ctr">
              <a:defRPr/>
            </a:pPr>
            <a:r>
              <a:rPr lang="hr-HR" sz="3600" dirty="0" smtClean="0">
                <a:effectLst>
                  <a:outerShdw blurRad="38100" dist="38100" dir="2700000" algn="tl">
                    <a:srgbClr val="000000">
                      <a:alpha val="43137"/>
                    </a:srgbClr>
                  </a:outerShdw>
                </a:effectLst>
              </a:rPr>
              <a:t>GRADNJI</a:t>
            </a:r>
          </a:p>
        </p:txBody>
      </p:sp>
      <p:sp>
        <p:nvSpPr>
          <p:cNvPr id="34819" name="Footer Placeholder 3"/>
          <p:cNvSpPr>
            <a:spLocks noGrp="1"/>
          </p:cNvSpPr>
          <p:nvPr>
            <p:ph type="ftr" sz="quarter" idx="11"/>
          </p:nvPr>
        </p:nvSpPr>
        <p:spPr>
          <a:noFill/>
        </p:spPr>
        <p:txBody>
          <a:bodyPr/>
          <a:lstStyle/>
          <a:p>
            <a:r>
              <a:rPr lang="en-US" smtClean="0"/>
              <a:t>ODGOVORNOST</a:t>
            </a:r>
          </a:p>
        </p:txBody>
      </p:sp>
      <p:sp>
        <p:nvSpPr>
          <p:cNvPr id="34820" name="Slide Number Placeholder 4"/>
          <p:cNvSpPr>
            <a:spLocks noGrp="1"/>
          </p:cNvSpPr>
          <p:nvPr>
            <p:ph type="sldNum" sz="quarter" idx="12"/>
          </p:nvPr>
        </p:nvSpPr>
        <p:spPr>
          <a:noFill/>
        </p:spPr>
        <p:txBody>
          <a:bodyPr/>
          <a:lstStyle/>
          <a:p>
            <a:fld id="{8FF7205F-34BA-49C7-8285-DAD315675719}" type="slidenum">
              <a:rPr lang="en-US" smtClean="0"/>
              <a:pPr/>
              <a:t>32</a:t>
            </a:fld>
            <a:endParaRPr lang="en-US" smtClean="0"/>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5842" name="Footer Placeholder 4"/>
          <p:cNvSpPr>
            <a:spLocks noGrp="1"/>
          </p:cNvSpPr>
          <p:nvPr>
            <p:ph type="ftr" sz="quarter" idx="11"/>
          </p:nvPr>
        </p:nvSpPr>
        <p:spPr>
          <a:noFill/>
        </p:spPr>
        <p:txBody>
          <a:bodyPr/>
          <a:lstStyle/>
          <a:p>
            <a:r>
              <a:rPr lang="en-US" smtClean="0"/>
              <a:t>ODGOVORNOST</a:t>
            </a:r>
          </a:p>
        </p:txBody>
      </p:sp>
      <p:sp>
        <p:nvSpPr>
          <p:cNvPr id="35843" name="Slide Number Placeholder 5"/>
          <p:cNvSpPr>
            <a:spLocks noGrp="1"/>
          </p:cNvSpPr>
          <p:nvPr>
            <p:ph type="sldNum" sz="quarter" idx="12"/>
          </p:nvPr>
        </p:nvSpPr>
        <p:spPr>
          <a:noFill/>
        </p:spPr>
        <p:txBody>
          <a:bodyPr/>
          <a:lstStyle/>
          <a:p>
            <a:fld id="{536C848E-71D2-4863-B194-94FC6EEF73A5}" type="slidenum">
              <a:rPr lang="en-US" smtClean="0"/>
              <a:pPr/>
              <a:t>33</a:t>
            </a:fld>
            <a:endParaRPr lang="en-US" smtClean="0"/>
          </a:p>
        </p:txBody>
      </p:sp>
      <p:sp>
        <p:nvSpPr>
          <p:cNvPr id="24580" name="Rectangle 2"/>
          <p:cNvSpPr>
            <a:spLocks noGrp="1" noChangeArrowheads="1"/>
          </p:cNvSpPr>
          <p:nvPr>
            <p:ph type="title"/>
          </p:nvPr>
        </p:nvSpPr>
        <p:spPr>
          <a:xfrm>
            <a:off x="214313" y="0"/>
            <a:ext cx="7578725" cy="527050"/>
          </a:xfrm>
        </p:spPr>
        <p:txBody>
          <a:bodyPr/>
          <a:lstStyle/>
          <a:p>
            <a:pPr algn="l">
              <a:defRPr/>
            </a:pPr>
            <a:r>
              <a:rPr lang="hr-HR" dirty="0" smtClean="0">
                <a:effectLst>
                  <a:outerShdw blurRad="38100" dist="38100" dir="2700000" algn="tl">
                    <a:srgbClr val="000000">
                      <a:alpha val="43137"/>
                    </a:srgbClr>
                  </a:outerShdw>
                </a:effectLst>
              </a:rPr>
              <a:t>Sudionici u gradnji</a:t>
            </a:r>
          </a:p>
        </p:txBody>
      </p:sp>
      <p:pic>
        <p:nvPicPr>
          <p:cNvPr id="35845" name="Picture 3"/>
          <p:cNvPicPr>
            <a:picLocks noChangeAspect="1" noChangeArrowheads="1"/>
          </p:cNvPicPr>
          <p:nvPr/>
        </p:nvPicPr>
        <p:blipFill>
          <a:blip r:embed="rId2" cstate="print"/>
          <a:srcRect/>
          <a:stretch>
            <a:fillRect/>
          </a:stretch>
        </p:blipFill>
        <p:spPr bwMode="auto">
          <a:xfrm>
            <a:off x="214313" y="857250"/>
            <a:ext cx="8715375" cy="5572125"/>
          </a:xfrm>
          <a:prstGeom prst="rect">
            <a:avLst/>
          </a:prstGeom>
          <a:noFill/>
          <a:ln w="9525">
            <a:noFill/>
            <a:miter lim="800000"/>
            <a:headEnd/>
            <a:tailEnd/>
          </a:ln>
        </p:spPr>
      </p:pic>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7890" name="Footer Placeholder 4"/>
          <p:cNvSpPr>
            <a:spLocks noGrp="1"/>
          </p:cNvSpPr>
          <p:nvPr>
            <p:ph type="ftr" sz="quarter" idx="11"/>
          </p:nvPr>
        </p:nvSpPr>
        <p:spPr>
          <a:noFill/>
        </p:spPr>
        <p:txBody>
          <a:bodyPr/>
          <a:lstStyle/>
          <a:p>
            <a:r>
              <a:rPr lang="en-US" smtClean="0"/>
              <a:t>ODGOVORNOST</a:t>
            </a:r>
          </a:p>
        </p:txBody>
      </p:sp>
      <p:sp>
        <p:nvSpPr>
          <p:cNvPr id="37891" name="Slide Number Placeholder 5"/>
          <p:cNvSpPr>
            <a:spLocks noGrp="1"/>
          </p:cNvSpPr>
          <p:nvPr>
            <p:ph type="sldNum" sz="quarter" idx="12"/>
          </p:nvPr>
        </p:nvSpPr>
        <p:spPr>
          <a:noFill/>
        </p:spPr>
        <p:txBody>
          <a:bodyPr/>
          <a:lstStyle/>
          <a:p>
            <a:fld id="{EBBF20D2-0368-45BE-BE3B-5A05C3205E41}" type="slidenum">
              <a:rPr lang="en-US" smtClean="0"/>
              <a:pPr/>
              <a:t>34</a:t>
            </a:fld>
            <a:endParaRPr lang="en-US" smtClean="0"/>
          </a:p>
        </p:txBody>
      </p:sp>
      <p:sp>
        <p:nvSpPr>
          <p:cNvPr id="26628" name="Rectangle 2"/>
          <p:cNvSpPr>
            <a:spLocks noGrp="1" noChangeArrowheads="1"/>
          </p:cNvSpPr>
          <p:nvPr>
            <p:ph type="title"/>
          </p:nvPr>
        </p:nvSpPr>
        <p:spPr>
          <a:xfrm>
            <a:off x="1285875" y="214313"/>
            <a:ext cx="6507163" cy="762000"/>
          </a:xfrm>
        </p:spPr>
        <p:txBody>
          <a:bodyPr/>
          <a:lstStyle/>
          <a:p>
            <a:pPr algn="l">
              <a:defRPr/>
            </a:pPr>
            <a:r>
              <a:rPr lang="hr-HR" dirty="0" smtClean="0">
                <a:effectLst>
                  <a:outerShdw blurRad="38100" dist="38100" dir="2700000" algn="tl">
                    <a:srgbClr val="000000">
                      <a:alpha val="43137"/>
                    </a:srgbClr>
                  </a:outerShdw>
                </a:effectLst>
              </a:rPr>
              <a:t>Investitor</a:t>
            </a:r>
            <a:endParaRPr lang="en-US" dirty="0" smtClean="0">
              <a:effectLst>
                <a:outerShdw blurRad="38100" dist="38100" dir="2700000" algn="tl">
                  <a:srgbClr val="000000">
                    <a:alpha val="43137"/>
                  </a:srgbClr>
                </a:outerShdw>
              </a:effectLst>
            </a:endParaRPr>
          </a:p>
        </p:txBody>
      </p:sp>
      <p:sp>
        <p:nvSpPr>
          <p:cNvPr id="37893" name="Rectangle 3"/>
          <p:cNvSpPr>
            <a:spLocks noGrp="1" noChangeArrowheads="1"/>
          </p:cNvSpPr>
          <p:nvPr>
            <p:ph type="body" idx="1"/>
          </p:nvPr>
        </p:nvSpPr>
        <p:spPr>
          <a:xfrm>
            <a:off x="857250" y="1928813"/>
            <a:ext cx="7786688" cy="3471862"/>
          </a:xfrm>
        </p:spPr>
        <p:txBody>
          <a:bodyPr/>
          <a:lstStyle/>
          <a:p>
            <a:pPr>
              <a:lnSpc>
                <a:spcPct val="90000"/>
              </a:lnSpc>
            </a:pPr>
            <a:r>
              <a:rPr lang="hr-HR" sz="2600" b="0" dirty="0" smtClean="0">
                <a:solidFill>
                  <a:srgbClr val="002060"/>
                </a:solidFill>
              </a:rPr>
              <a:t>    </a:t>
            </a:r>
            <a:r>
              <a:rPr lang="hr-HR" sz="2600" b="0" dirty="0" err="1" smtClean="0">
                <a:solidFill>
                  <a:srgbClr val="003399"/>
                </a:solidFill>
              </a:rPr>
              <a:t>..</a:t>
            </a:r>
            <a:r>
              <a:rPr lang="hr-HR" sz="2600" b="0" dirty="0" smtClean="0">
                <a:solidFill>
                  <a:srgbClr val="003399"/>
                </a:solidFill>
              </a:rPr>
              <a:t>. je </a:t>
            </a:r>
            <a:r>
              <a:rPr lang="hr-HR" sz="2600" dirty="0" smtClean="0">
                <a:solidFill>
                  <a:srgbClr val="FF0000"/>
                </a:solidFill>
              </a:rPr>
              <a:t>pravna ili fizička osoba </a:t>
            </a:r>
            <a:r>
              <a:rPr lang="hr-HR" sz="2600" b="0" dirty="0" smtClean="0">
                <a:solidFill>
                  <a:srgbClr val="003399"/>
                </a:solidFill>
              </a:rPr>
              <a:t>u čije ime se gradi građevina.</a:t>
            </a:r>
          </a:p>
          <a:p>
            <a:pPr>
              <a:lnSpc>
                <a:spcPct val="90000"/>
              </a:lnSpc>
            </a:pPr>
            <a:endParaRPr lang="hr-HR" sz="2600" b="0" dirty="0" smtClean="0">
              <a:solidFill>
                <a:srgbClr val="003399"/>
              </a:solidFill>
            </a:endParaRPr>
          </a:p>
          <a:p>
            <a:pPr>
              <a:lnSpc>
                <a:spcPct val="90000"/>
              </a:lnSpc>
            </a:pPr>
            <a:r>
              <a:rPr lang="hr-HR" sz="2600" b="0" dirty="0" smtClean="0">
                <a:solidFill>
                  <a:srgbClr val="003399"/>
                </a:solidFill>
              </a:rPr>
              <a:t>    Projektiranje, kontrolu i nostrifikaciju projekata, građenje i stručni nadzor građenja investitor mora povjeriti osobama koje zadovoljavaju uvjete za obavljanje tih djelatnosti propisane Zakonom.</a:t>
            </a:r>
            <a:endParaRPr lang="en-US" sz="2600" b="0" dirty="0" smtClean="0">
              <a:solidFill>
                <a:srgbClr val="003399"/>
              </a:solidFill>
            </a:endParaRP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5298" name="Footer Placeholder 4"/>
          <p:cNvSpPr>
            <a:spLocks noGrp="1"/>
          </p:cNvSpPr>
          <p:nvPr>
            <p:ph type="ftr" sz="quarter" idx="11"/>
          </p:nvPr>
        </p:nvSpPr>
        <p:spPr>
          <a:noFill/>
        </p:spPr>
        <p:txBody>
          <a:bodyPr/>
          <a:lstStyle/>
          <a:p>
            <a:r>
              <a:rPr lang="en-US" smtClean="0"/>
              <a:t>ODGOVORNOST</a:t>
            </a:r>
          </a:p>
        </p:txBody>
      </p:sp>
      <p:sp>
        <p:nvSpPr>
          <p:cNvPr id="55299" name="Slide Number Placeholder 5"/>
          <p:cNvSpPr>
            <a:spLocks noGrp="1"/>
          </p:cNvSpPr>
          <p:nvPr>
            <p:ph type="sldNum" sz="quarter" idx="12"/>
          </p:nvPr>
        </p:nvSpPr>
        <p:spPr>
          <a:noFill/>
        </p:spPr>
        <p:txBody>
          <a:bodyPr/>
          <a:lstStyle/>
          <a:p>
            <a:fld id="{9CD60E90-F56D-46F6-B6DA-25AC48C914C9}" type="slidenum">
              <a:rPr lang="en-US" smtClean="0"/>
              <a:pPr/>
              <a:t>35</a:t>
            </a:fld>
            <a:endParaRPr lang="en-US" smtClean="0"/>
          </a:p>
        </p:txBody>
      </p:sp>
      <p:sp>
        <p:nvSpPr>
          <p:cNvPr id="54276" name="Rectangle 2"/>
          <p:cNvSpPr>
            <a:spLocks noGrp="1" noChangeArrowheads="1"/>
          </p:cNvSpPr>
          <p:nvPr>
            <p:ph type="title"/>
          </p:nvPr>
        </p:nvSpPr>
        <p:spPr>
          <a:xfrm>
            <a:off x="857250" y="0"/>
            <a:ext cx="6935788" cy="762000"/>
          </a:xfrm>
        </p:spPr>
        <p:txBody>
          <a:bodyPr/>
          <a:lstStyle/>
          <a:p>
            <a:pPr algn="l">
              <a:defRPr/>
            </a:pPr>
            <a:r>
              <a:rPr lang="hr-HR" dirty="0" smtClean="0">
                <a:effectLst>
                  <a:outerShdw blurRad="38100" dist="38100" dir="2700000" algn="tl">
                    <a:srgbClr val="000000">
                      <a:alpha val="43137"/>
                    </a:srgbClr>
                  </a:outerShdw>
                </a:effectLst>
              </a:rPr>
              <a:t>Projektant</a:t>
            </a:r>
          </a:p>
        </p:txBody>
      </p:sp>
      <p:sp>
        <p:nvSpPr>
          <p:cNvPr id="55301" name="Rectangle 3"/>
          <p:cNvSpPr>
            <a:spLocks noGrp="1" noChangeArrowheads="1"/>
          </p:cNvSpPr>
          <p:nvPr>
            <p:ph type="body" idx="1"/>
          </p:nvPr>
        </p:nvSpPr>
        <p:spPr>
          <a:xfrm>
            <a:off x="642938" y="1412875"/>
            <a:ext cx="8312150" cy="4719638"/>
          </a:xfrm>
        </p:spPr>
        <p:txBody>
          <a:bodyPr/>
          <a:lstStyle/>
          <a:p>
            <a:r>
              <a:rPr lang="hr-HR" sz="2400" b="0" dirty="0" err="1" smtClean="0"/>
              <a:t>..</a:t>
            </a:r>
            <a:r>
              <a:rPr lang="hr-HR" sz="2400" b="0" dirty="0" smtClean="0"/>
              <a:t>. je </a:t>
            </a:r>
            <a:r>
              <a:rPr lang="hr-HR" sz="2400" b="0" dirty="0" smtClean="0">
                <a:solidFill>
                  <a:srgbClr val="C00000"/>
                </a:solidFill>
              </a:rPr>
              <a:t>fizička osoba </a:t>
            </a:r>
            <a:r>
              <a:rPr lang="hr-HR" sz="2400" b="0" dirty="0" smtClean="0"/>
              <a:t>koja prema posebnom zakonu ima pravo uporabe strukovnog naziva ovlašteni arhitekt ili ovlašteni inženjer.</a:t>
            </a:r>
          </a:p>
          <a:p>
            <a:endParaRPr lang="hr-HR" sz="1000" b="0" dirty="0" smtClean="0"/>
          </a:p>
          <a:p>
            <a:pPr>
              <a:buFont typeface="Wingdings" pitchFamily="2" charset="2"/>
              <a:buChar char="v"/>
            </a:pPr>
            <a:r>
              <a:rPr lang="hr-HR" sz="2400" b="0" dirty="0" smtClean="0"/>
              <a:t>je odgovoran da projekti koje izrađuje ispunjavaju propisane uvjete, a osobito da je projektirana građevina usklađena s lokacijskom dozvolom, da ispunjava bitne zahtjeve za građevinu i da je usklađena s odredbama ovoga Zakona i posebnim propisima.</a:t>
            </a:r>
          </a:p>
          <a:p>
            <a:pPr>
              <a:buFont typeface="Wingdings" pitchFamily="2" charset="2"/>
              <a:buChar char="v"/>
            </a:pPr>
            <a:endParaRPr lang="hr-HR" sz="1000" b="0" dirty="0" smtClean="0"/>
          </a:p>
          <a:p>
            <a:pPr>
              <a:buFont typeface="Wingdings" pitchFamily="2" charset="2"/>
              <a:buChar char="v"/>
            </a:pPr>
            <a:r>
              <a:rPr lang="hr-HR" sz="2400" b="0" dirty="0" smtClean="0">
                <a:solidFill>
                  <a:srgbClr val="FF0000"/>
                </a:solidFill>
              </a:rPr>
              <a:t>ne može biti zaposlenik osobe koja je izvođač na istoj građevini</a:t>
            </a:r>
            <a:r>
              <a:rPr lang="hr-HR" sz="2400" b="0" dirty="0" smtClean="0"/>
              <a:t>.</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hr-HR" dirty="0" smtClean="0">
                <a:effectLst>
                  <a:outerShdw blurRad="38100" dist="38100" dir="2700000" algn="tl">
                    <a:srgbClr val="000000">
                      <a:alpha val="43137"/>
                    </a:srgbClr>
                  </a:outerShdw>
                </a:effectLst>
              </a:rPr>
              <a:t>Projektant</a:t>
            </a:r>
            <a:endParaRPr lang="hr-HR" dirty="0"/>
          </a:p>
        </p:txBody>
      </p:sp>
      <p:sp>
        <p:nvSpPr>
          <p:cNvPr id="3" name="Content Placeholder 2"/>
          <p:cNvSpPr>
            <a:spLocks noGrp="1"/>
          </p:cNvSpPr>
          <p:nvPr>
            <p:ph idx="1"/>
          </p:nvPr>
        </p:nvSpPr>
        <p:spPr/>
        <p:txBody>
          <a:bodyPr/>
          <a:lstStyle/>
          <a:p>
            <a:pPr marL="0" indent="0"/>
            <a:r>
              <a:rPr lang="hr-HR" b="0" dirty="0" smtClean="0"/>
              <a:t>Ako u projektiranju sudjeluje više projektanata, za cjelovitost i međusobnu usklađenost projekata odgovoran je glavni projektant.</a:t>
            </a:r>
          </a:p>
          <a:p>
            <a:pPr marL="0" indent="0"/>
            <a:endParaRPr lang="hr-HR" b="0" dirty="0" smtClean="0"/>
          </a:p>
          <a:p>
            <a:pPr marL="0" indent="0"/>
            <a:r>
              <a:rPr lang="hr-HR" b="0" dirty="0" smtClean="0"/>
              <a:t>Glavnog projektanta određuje </a:t>
            </a:r>
            <a:r>
              <a:rPr lang="hr-HR" dirty="0" smtClean="0">
                <a:solidFill>
                  <a:srgbClr val="FF0000"/>
                </a:solidFill>
              </a:rPr>
              <a:t>investitor</a:t>
            </a:r>
            <a:r>
              <a:rPr lang="hr-HR" b="0" dirty="0" smtClean="0"/>
              <a:t>.</a:t>
            </a:r>
          </a:p>
          <a:p>
            <a:endParaRPr lang="hr-HR" dirty="0"/>
          </a:p>
        </p:txBody>
      </p:sp>
      <p:sp>
        <p:nvSpPr>
          <p:cNvPr id="4" name="Footer Placeholder 3"/>
          <p:cNvSpPr>
            <a:spLocks noGrp="1"/>
          </p:cNvSpPr>
          <p:nvPr>
            <p:ph type="ftr" sz="quarter" idx="11"/>
          </p:nvPr>
        </p:nvSpPr>
        <p:spPr/>
        <p:txBody>
          <a:bodyPr/>
          <a:lstStyle/>
          <a:p>
            <a:pPr>
              <a:defRPr/>
            </a:pPr>
            <a:r>
              <a:rPr lang="en-US" smtClean="0"/>
              <a:t>ODGOVORNOST</a:t>
            </a:r>
            <a:endParaRPr lang="en-US"/>
          </a:p>
        </p:txBody>
      </p:sp>
      <p:sp>
        <p:nvSpPr>
          <p:cNvPr id="5" name="Slide Number Placeholder 4"/>
          <p:cNvSpPr>
            <a:spLocks noGrp="1"/>
          </p:cNvSpPr>
          <p:nvPr>
            <p:ph type="sldNum" sz="quarter" idx="12"/>
          </p:nvPr>
        </p:nvSpPr>
        <p:spPr/>
        <p:txBody>
          <a:bodyPr/>
          <a:lstStyle/>
          <a:p>
            <a:pPr>
              <a:defRPr/>
            </a:pPr>
            <a:fld id="{835A5F6B-D375-4026-BB83-D5142A8EDCE3}" type="slidenum">
              <a:rPr lang="en-US" smtClean="0"/>
              <a:pPr>
                <a:defRPr/>
              </a:pPr>
              <a:t>36</a:t>
            </a:fld>
            <a:endParaRPr lang="en-US"/>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Footer Placeholder 4"/>
          <p:cNvSpPr>
            <a:spLocks noGrp="1"/>
          </p:cNvSpPr>
          <p:nvPr>
            <p:ph type="ftr" sz="quarter" idx="11"/>
          </p:nvPr>
        </p:nvSpPr>
        <p:spPr>
          <a:noFill/>
        </p:spPr>
        <p:txBody>
          <a:bodyPr/>
          <a:lstStyle/>
          <a:p>
            <a:r>
              <a:rPr lang="en-US" smtClean="0"/>
              <a:t>ODGOVORNOST</a:t>
            </a:r>
          </a:p>
        </p:txBody>
      </p:sp>
      <p:sp>
        <p:nvSpPr>
          <p:cNvPr id="63491" name="Slide Number Placeholder 5"/>
          <p:cNvSpPr>
            <a:spLocks noGrp="1"/>
          </p:cNvSpPr>
          <p:nvPr>
            <p:ph type="sldNum" sz="quarter" idx="12"/>
          </p:nvPr>
        </p:nvSpPr>
        <p:spPr>
          <a:noFill/>
        </p:spPr>
        <p:txBody>
          <a:bodyPr/>
          <a:lstStyle/>
          <a:p>
            <a:fld id="{38C92467-BE3A-447A-A42B-EEC92BC38A88}" type="slidenum">
              <a:rPr lang="en-US" smtClean="0"/>
              <a:pPr/>
              <a:t>37</a:t>
            </a:fld>
            <a:endParaRPr lang="en-US" smtClean="0"/>
          </a:p>
        </p:txBody>
      </p:sp>
      <p:sp>
        <p:nvSpPr>
          <p:cNvPr id="62468" name="Rectangle 2"/>
          <p:cNvSpPr>
            <a:spLocks noGrp="1" noChangeArrowheads="1"/>
          </p:cNvSpPr>
          <p:nvPr>
            <p:ph type="title"/>
          </p:nvPr>
        </p:nvSpPr>
        <p:spPr>
          <a:xfrm>
            <a:off x="1071563" y="285750"/>
            <a:ext cx="6721475" cy="762000"/>
          </a:xfrm>
        </p:spPr>
        <p:txBody>
          <a:bodyPr/>
          <a:lstStyle/>
          <a:p>
            <a:pPr algn="l">
              <a:defRPr/>
            </a:pPr>
            <a:r>
              <a:rPr lang="hr-HR" dirty="0" smtClean="0">
                <a:effectLst>
                  <a:outerShdw blurRad="38100" dist="38100" dir="2700000" algn="tl">
                    <a:srgbClr val="000000">
                      <a:alpha val="43137"/>
                    </a:srgbClr>
                  </a:outerShdw>
                </a:effectLst>
              </a:rPr>
              <a:t>Revident</a:t>
            </a:r>
          </a:p>
        </p:txBody>
      </p:sp>
      <p:sp>
        <p:nvSpPr>
          <p:cNvPr id="63493" name="Rectangle 3"/>
          <p:cNvSpPr>
            <a:spLocks noGrp="1" noChangeArrowheads="1"/>
          </p:cNvSpPr>
          <p:nvPr>
            <p:ph type="body" idx="1"/>
          </p:nvPr>
        </p:nvSpPr>
        <p:spPr>
          <a:xfrm>
            <a:off x="785813" y="1340768"/>
            <a:ext cx="7170563" cy="4059907"/>
          </a:xfrm>
        </p:spPr>
        <p:txBody>
          <a:bodyPr/>
          <a:lstStyle/>
          <a:p>
            <a:pPr marL="365125" indent="-365125">
              <a:buFont typeface="Wingdings" pitchFamily="2" charset="2"/>
              <a:buChar char="q"/>
            </a:pPr>
            <a:r>
              <a:rPr lang="hr-HR" sz="2400" b="0" dirty="0" err="1" smtClean="0"/>
              <a:t>Revident</a:t>
            </a:r>
            <a:r>
              <a:rPr lang="hr-HR" sz="2400" b="0" dirty="0" smtClean="0"/>
              <a:t> je </a:t>
            </a:r>
            <a:r>
              <a:rPr lang="hr-HR" sz="2400" dirty="0" smtClean="0">
                <a:solidFill>
                  <a:srgbClr val="C00000"/>
                </a:solidFill>
              </a:rPr>
              <a:t>fizička osoba </a:t>
            </a:r>
            <a:r>
              <a:rPr lang="hr-HR" sz="2400" b="0" dirty="0" smtClean="0"/>
              <a:t>ovlaštena za kontrolu projekata.</a:t>
            </a:r>
          </a:p>
          <a:p>
            <a:pPr marL="365125" indent="-365125"/>
            <a:endParaRPr lang="hr-HR" sz="2400" b="0" dirty="0" smtClean="0"/>
          </a:p>
          <a:p>
            <a:pPr marL="365125" indent="-365125">
              <a:buFont typeface="Wingdings" pitchFamily="2" charset="2"/>
              <a:buChar char="q"/>
            </a:pPr>
            <a:r>
              <a:rPr lang="hr-HR" sz="2400" b="0" dirty="0" err="1" smtClean="0"/>
              <a:t>Revident</a:t>
            </a:r>
            <a:r>
              <a:rPr lang="hr-HR" sz="2400" b="0" dirty="0" smtClean="0"/>
              <a:t> ne može obaviti kontrolu projekta u čijoj je izradi u cijelosti ili djelomično sudjelovao ili ako je taj projekt u cijelosti ili djelomično izrađen ili nostrificiran u pravnoj osobi u kojoj je zaposlen.</a:t>
            </a:r>
          </a:p>
          <a:p>
            <a:pPr>
              <a:buFont typeface="Wingdings" pitchFamily="2" charset="2"/>
              <a:buChar char="v"/>
            </a:pPr>
            <a:endParaRPr lang="hr-HR" sz="2400" b="0" dirty="0" smtClean="0"/>
          </a:p>
          <a:p>
            <a:pPr>
              <a:buFont typeface="Wingdings" pitchFamily="2" charset="2"/>
              <a:buChar char="v"/>
            </a:pPr>
            <a:endParaRPr lang="hr-HR" sz="1000" b="0" dirty="0" smtClean="0"/>
          </a:p>
        </p:txBody>
      </p:sp>
    </p:spTree>
    <p:extLst>
      <p:ext uri="{BB962C8B-B14F-4D97-AF65-F5344CB8AC3E}">
        <p14:creationId xmlns:p14="http://schemas.microsoft.com/office/powerpoint/2010/main" val="3838746678"/>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Footer Placeholder 4"/>
          <p:cNvSpPr>
            <a:spLocks noGrp="1"/>
          </p:cNvSpPr>
          <p:nvPr>
            <p:ph type="ftr" sz="quarter" idx="11"/>
          </p:nvPr>
        </p:nvSpPr>
        <p:spPr>
          <a:noFill/>
        </p:spPr>
        <p:txBody>
          <a:bodyPr/>
          <a:lstStyle/>
          <a:p>
            <a:r>
              <a:rPr lang="en-US" smtClean="0"/>
              <a:t>ODGOVORNOST</a:t>
            </a:r>
          </a:p>
        </p:txBody>
      </p:sp>
      <p:sp>
        <p:nvSpPr>
          <p:cNvPr id="58371" name="Slide Number Placeholder 5"/>
          <p:cNvSpPr>
            <a:spLocks noGrp="1"/>
          </p:cNvSpPr>
          <p:nvPr>
            <p:ph type="sldNum" sz="quarter" idx="12"/>
          </p:nvPr>
        </p:nvSpPr>
        <p:spPr>
          <a:noFill/>
        </p:spPr>
        <p:txBody>
          <a:bodyPr/>
          <a:lstStyle/>
          <a:p>
            <a:fld id="{8090544F-E9F6-42FC-A4D2-C09C1BDAA708}" type="slidenum">
              <a:rPr lang="en-US" smtClean="0"/>
              <a:pPr/>
              <a:t>38</a:t>
            </a:fld>
            <a:endParaRPr lang="en-US" smtClean="0"/>
          </a:p>
        </p:txBody>
      </p:sp>
      <p:sp>
        <p:nvSpPr>
          <p:cNvPr id="57348" name="Rectangle 2"/>
          <p:cNvSpPr>
            <a:spLocks noGrp="1" noChangeArrowheads="1"/>
          </p:cNvSpPr>
          <p:nvPr>
            <p:ph type="title"/>
          </p:nvPr>
        </p:nvSpPr>
        <p:spPr>
          <a:xfrm>
            <a:off x="1285875" y="285750"/>
            <a:ext cx="6507163" cy="614363"/>
          </a:xfrm>
        </p:spPr>
        <p:txBody>
          <a:bodyPr/>
          <a:lstStyle/>
          <a:p>
            <a:pPr algn="l">
              <a:defRPr/>
            </a:pPr>
            <a:r>
              <a:rPr lang="hr-HR" dirty="0" smtClean="0">
                <a:effectLst>
                  <a:outerShdw blurRad="38100" dist="38100" dir="2700000" algn="tl">
                    <a:srgbClr val="000000">
                      <a:alpha val="43137"/>
                    </a:srgbClr>
                  </a:outerShdw>
                </a:effectLst>
              </a:rPr>
              <a:t>Nadzorni inženjer</a:t>
            </a:r>
          </a:p>
        </p:txBody>
      </p:sp>
      <p:sp>
        <p:nvSpPr>
          <p:cNvPr id="58373" name="Rectangle 3"/>
          <p:cNvSpPr>
            <a:spLocks noGrp="1" noChangeArrowheads="1"/>
          </p:cNvSpPr>
          <p:nvPr>
            <p:ph type="body" idx="1"/>
          </p:nvPr>
        </p:nvSpPr>
        <p:spPr>
          <a:xfrm>
            <a:off x="857251" y="1556792"/>
            <a:ext cx="7603182" cy="4104455"/>
          </a:xfrm>
        </p:spPr>
        <p:txBody>
          <a:bodyPr/>
          <a:lstStyle/>
          <a:p>
            <a:pPr marL="0" indent="0"/>
            <a:r>
              <a:rPr lang="hr-HR" sz="2400" b="0" dirty="0" smtClean="0"/>
              <a:t>Nadzorni inženjer je </a:t>
            </a:r>
            <a:r>
              <a:rPr lang="hr-HR" sz="2400" dirty="0" smtClean="0">
                <a:solidFill>
                  <a:srgbClr val="C00000"/>
                </a:solidFill>
              </a:rPr>
              <a:t>fizička osoba </a:t>
            </a:r>
            <a:r>
              <a:rPr lang="hr-HR" sz="2400" b="0" dirty="0" smtClean="0"/>
              <a:t>koja prema posebnom zakonu ima pravo uporabe strukovnog naziva ovlašteni arhitekt ili ovlašteni inženjer i provodi u ime investitora stručni nadzor građenja ako za to ispunjava uvjete građenja prema posebnom zakonu i propisima donesenim na temelju tog zakona.</a:t>
            </a:r>
          </a:p>
          <a:p>
            <a:pPr marL="0" indent="0"/>
            <a:endParaRPr lang="hr-HR" sz="2400" b="0" dirty="0" smtClean="0"/>
          </a:p>
          <a:p>
            <a:pPr marL="0" indent="0"/>
            <a:r>
              <a:rPr lang="hr-HR" sz="2400" b="0" dirty="0" smtClean="0"/>
              <a:t>Nadzorni inženjer ne može biti zaposlenik osobe koja je izvođač na istoj građevini.</a:t>
            </a:r>
          </a:p>
          <a:p>
            <a:pPr marL="363538" indent="-363538"/>
            <a:endParaRPr lang="hr-HR" sz="2400" b="0" dirty="0" smtClean="0"/>
          </a:p>
        </p:txBody>
      </p:sp>
    </p:spTree>
    <p:extLst>
      <p:ext uri="{BB962C8B-B14F-4D97-AF65-F5344CB8AC3E}">
        <p14:creationId xmlns:p14="http://schemas.microsoft.com/office/powerpoint/2010/main" val="416519668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15616" y="0"/>
            <a:ext cx="7793038" cy="762000"/>
          </a:xfrm>
        </p:spPr>
        <p:txBody>
          <a:bodyPr/>
          <a:lstStyle/>
          <a:p>
            <a:pPr algn="l"/>
            <a:r>
              <a:rPr lang="hr-HR" dirty="0" smtClean="0"/>
              <a:t>Nadzorni inženjer</a:t>
            </a:r>
            <a:endParaRPr lang="hr-HR" dirty="0"/>
          </a:p>
        </p:txBody>
      </p:sp>
      <p:sp>
        <p:nvSpPr>
          <p:cNvPr id="3" name="Content Placeholder 2"/>
          <p:cNvSpPr>
            <a:spLocks noGrp="1"/>
          </p:cNvSpPr>
          <p:nvPr>
            <p:ph idx="1"/>
          </p:nvPr>
        </p:nvSpPr>
        <p:spPr>
          <a:xfrm>
            <a:off x="467544" y="1196752"/>
            <a:ext cx="8487544" cy="4935761"/>
          </a:xfrm>
        </p:spPr>
        <p:txBody>
          <a:bodyPr/>
          <a:lstStyle/>
          <a:p>
            <a:pPr>
              <a:buFont typeface="Wingdings" pitchFamily="2" charset="2"/>
              <a:buChar char="q"/>
            </a:pPr>
            <a:r>
              <a:rPr lang="hr-HR" b="0" dirty="0" smtClean="0"/>
              <a:t>Na građevinama na kojima se izvodi više vrsta radova ili radovi većeg opsega, stručni nadzor mora provoditi više nadzornih inženjera odgovarajuće struke.</a:t>
            </a:r>
          </a:p>
          <a:p>
            <a:pPr>
              <a:buFont typeface="Wingdings" pitchFamily="2" charset="2"/>
              <a:buChar char="q"/>
            </a:pPr>
            <a:r>
              <a:rPr lang="hr-HR" b="0" dirty="0" smtClean="0"/>
              <a:t>U slučaju iz stavka 1. </a:t>
            </a:r>
            <a:r>
              <a:rPr lang="hr-HR" dirty="0" smtClean="0">
                <a:solidFill>
                  <a:srgbClr val="FF0000"/>
                </a:solidFill>
              </a:rPr>
              <a:t>investitor</a:t>
            </a:r>
            <a:r>
              <a:rPr lang="hr-HR" b="0" dirty="0" smtClean="0"/>
              <a:t> ili osoba koju on odredi dužna je imenovati glavnoga nadzornog inženjera.</a:t>
            </a:r>
          </a:p>
          <a:p>
            <a:pPr>
              <a:buFont typeface="Wingdings" pitchFamily="2" charset="2"/>
              <a:buChar char="q"/>
            </a:pPr>
            <a:r>
              <a:rPr lang="hr-HR" b="0" dirty="0" smtClean="0">
                <a:solidFill>
                  <a:srgbClr val="C00000"/>
                </a:solidFill>
              </a:rPr>
              <a:t>Glavni nadzorni inženjer </a:t>
            </a:r>
            <a:r>
              <a:rPr lang="hr-HR" b="0" dirty="0" smtClean="0"/>
              <a:t>odgovoran je za cjelovitost i međusobnu usklađenost stručnog nadzora građenja i dužan je o tome sastaviti završno izvješće.</a:t>
            </a:r>
          </a:p>
          <a:p>
            <a:endParaRPr lang="hr-HR" dirty="0"/>
          </a:p>
        </p:txBody>
      </p:sp>
      <p:sp>
        <p:nvSpPr>
          <p:cNvPr id="4" name="Footer Placeholder 3"/>
          <p:cNvSpPr>
            <a:spLocks noGrp="1"/>
          </p:cNvSpPr>
          <p:nvPr>
            <p:ph type="ftr" sz="quarter" idx="11"/>
          </p:nvPr>
        </p:nvSpPr>
        <p:spPr/>
        <p:txBody>
          <a:bodyPr/>
          <a:lstStyle/>
          <a:p>
            <a:pPr>
              <a:defRPr/>
            </a:pPr>
            <a:r>
              <a:rPr lang="en-US" smtClean="0"/>
              <a:t>ODGOVORNOST</a:t>
            </a:r>
            <a:endParaRPr lang="en-US"/>
          </a:p>
        </p:txBody>
      </p:sp>
      <p:sp>
        <p:nvSpPr>
          <p:cNvPr id="5" name="Slide Number Placeholder 4"/>
          <p:cNvSpPr>
            <a:spLocks noGrp="1"/>
          </p:cNvSpPr>
          <p:nvPr>
            <p:ph type="sldNum" sz="quarter" idx="12"/>
          </p:nvPr>
        </p:nvSpPr>
        <p:spPr/>
        <p:txBody>
          <a:bodyPr/>
          <a:lstStyle/>
          <a:p>
            <a:pPr>
              <a:defRPr/>
            </a:pPr>
            <a:fld id="{835A5F6B-D375-4026-BB83-D5142A8EDCE3}" type="slidenum">
              <a:rPr lang="en-US" smtClean="0"/>
              <a:pPr>
                <a:defRPr/>
              </a:pPr>
              <a:t>39</a:t>
            </a:fld>
            <a:endParaRPr lang="en-US"/>
          </a:p>
        </p:txBody>
      </p:sp>
    </p:spTree>
    <p:extLst>
      <p:ext uri="{BB962C8B-B14F-4D97-AF65-F5344CB8AC3E}">
        <p14:creationId xmlns:p14="http://schemas.microsoft.com/office/powerpoint/2010/main" val="368182707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Title 1"/>
          <p:cNvSpPr>
            <a:spLocks noGrp="1"/>
          </p:cNvSpPr>
          <p:nvPr>
            <p:ph type="title"/>
          </p:nvPr>
        </p:nvSpPr>
        <p:spPr/>
        <p:txBody>
          <a:bodyPr/>
          <a:lstStyle/>
          <a:p>
            <a:r>
              <a:rPr lang="hr-HR" smtClean="0"/>
              <a:t>Struktura građevne regulative</a:t>
            </a:r>
          </a:p>
        </p:txBody>
      </p:sp>
      <p:sp>
        <p:nvSpPr>
          <p:cNvPr id="46083" name="Footer Placeholder 3"/>
          <p:cNvSpPr>
            <a:spLocks noGrp="1"/>
          </p:cNvSpPr>
          <p:nvPr>
            <p:ph type="ftr" sz="quarter" idx="11"/>
          </p:nvPr>
        </p:nvSpPr>
        <p:spPr>
          <a:noFill/>
        </p:spPr>
        <p:txBody>
          <a:bodyPr/>
          <a:lstStyle/>
          <a:p>
            <a:r>
              <a:rPr lang="en-US" smtClean="0"/>
              <a:t>ODGOVORNOST</a:t>
            </a:r>
          </a:p>
        </p:txBody>
      </p:sp>
      <p:sp>
        <p:nvSpPr>
          <p:cNvPr id="46084" name="Slide Number Placeholder 4"/>
          <p:cNvSpPr>
            <a:spLocks noGrp="1"/>
          </p:cNvSpPr>
          <p:nvPr>
            <p:ph type="sldNum" sz="quarter" idx="12"/>
          </p:nvPr>
        </p:nvSpPr>
        <p:spPr>
          <a:noFill/>
        </p:spPr>
        <p:txBody>
          <a:bodyPr/>
          <a:lstStyle/>
          <a:p>
            <a:fld id="{A213C300-C57F-4F0D-B88D-18A6156BFCB2}" type="slidenum">
              <a:rPr lang="en-US" smtClean="0"/>
              <a:pPr/>
              <a:t>4</a:t>
            </a:fld>
            <a:endParaRPr lang="en-US" smtClean="0"/>
          </a:p>
        </p:txBody>
      </p:sp>
      <p:pic>
        <p:nvPicPr>
          <p:cNvPr id="46085" name="Picture 2"/>
          <p:cNvPicPr>
            <a:picLocks noChangeAspect="1" noChangeArrowheads="1"/>
          </p:cNvPicPr>
          <p:nvPr/>
        </p:nvPicPr>
        <p:blipFill>
          <a:blip r:embed="rId2"/>
          <a:srcRect/>
          <a:stretch>
            <a:fillRect/>
          </a:stretch>
        </p:blipFill>
        <p:spPr bwMode="auto">
          <a:xfrm>
            <a:off x="214313" y="1428750"/>
            <a:ext cx="8643937" cy="4857750"/>
          </a:xfrm>
          <a:prstGeom prst="rect">
            <a:avLst/>
          </a:prstGeom>
          <a:noFill/>
          <a:ln w="9525">
            <a:noFill/>
            <a:miter lim="800000"/>
            <a:headEnd/>
            <a:tailEnd/>
          </a:ln>
        </p:spPr>
      </p:pic>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Footer Placeholder 4"/>
          <p:cNvSpPr>
            <a:spLocks noGrp="1"/>
          </p:cNvSpPr>
          <p:nvPr>
            <p:ph type="ftr" sz="quarter" idx="11"/>
          </p:nvPr>
        </p:nvSpPr>
        <p:spPr>
          <a:noFill/>
        </p:spPr>
        <p:txBody>
          <a:bodyPr/>
          <a:lstStyle/>
          <a:p>
            <a:r>
              <a:rPr lang="en-US" smtClean="0"/>
              <a:t>ODGOVORNOST</a:t>
            </a:r>
          </a:p>
        </p:txBody>
      </p:sp>
      <p:sp>
        <p:nvSpPr>
          <p:cNvPr id="47107" name="Slide Number Placeholder 5"/>
          <p:cNvSpPr>
            <a:spLocks noGrp="1"/>
          </p:cNvSpPr>
          <p:nvPr>
            <p:ph type="sldNum" sz="quarter" idx="12"/>
          </p:nvPr>
        </p:nvSpPr>
        <p:spPr>
          <a:noFill/>
        </p:spPr>
        <p:txBody>
          <a:bodyPr/>
          <a:lstStyle/>
          <a:p>
            <a:fld id="{30FCBA85-D341-49F9-BABB-3DEEBD2D402D}" type="slidenum">
              <a:rPr lang="en-US" smtClean="0"/>
              <a:pPr/>
              <a:t>40</a:t>
            </a:fld>
            <a:endParaRPr lang="en-US" smtClean="0"/>
          </a:p>
        </p:txBody>
      </p:sp>
      <p:sp>
        <p:nvSpPr>
          <p:cNvPr id="46084" name="Rectangle 2"/>
          <p:cNvSpPr>
            <a:spLocks noGrp="1" noChangeArrowheads="1"/>
          </p:cNvSpPr>
          <p:nvPr>
            <p:ph type="title"/>
          </p:nvPr>
        </p:nvSpPr>
        <p:spPr>
          <a:xfrm>
            <a:off x="1500188" y="0"/>
            <a:ext cx="6292850" cy="762000"/>
          </a:xfrm>
        </p:spPr>
        <p:txBody>
          <a:bodyPr/>
          <a:lstStyle/>
          <a:p>
            <a:pPr algn="l">
              <a:defRPr/>
            </a:pPr>
            <a:r>
              <a:rPr lang="hr-HR" smtClean="0">
                <a:effectLst>
                  <a:outerShdw blurRad="38100" dist="38100" dir="2700000" algn="tl">
                    <a:srgbClr val="C0C0C0"/>
                  </a:outerShdw>
                </a:effectLst>
              </a:rPr>
              <a:t>Izvođač</a:t>
            </a:r>
            <a:endParaRPr lang="en-US" smtClean="0">
              <a:effectLst>
                <a:outerShdw blurRad="38100" dist="38100" dir="2700000" algn="tl">
                  <a:srgbClr val="C0C0C0"/>
                </a:outerShdw>
              </a:effectLst>
            </a:endParaRPr>
          </a:p>
        </p:txBody>
      </p:sp>
      <p:sp>
        <p:nvSpPr>
          <p:cNvPr id="47109" name="Rectangle 3"/>
          <p:cNvSpPr>
            <a:spLocks noGrp="1" noChangeArrowheads="1"/>
          </p:cNvSpPr>
          <p:nvPr>
            <p:ph type="body" idx="1"/>
          </p:nvPr>
        </p:nvSpPr>
        <p:spPr>
          <a:xfrm>
            <a:off x="467544" y="908720"/>
            <a:ext cx="8487544" cy="5223793"/>
          </a:xfrm>
        </p:spPr>
        <p:txBody>
          <a:bodyPr/>
          <a:lstStyle/>
          <a:p>
            <a:r>
              <a:rPr lang="hr-HR" b="0" dirty="0" err="1" smtClean="0"/>
              <a:t>..</a:t>
            </a:r>
            <a:r>
              <a:rPr lang="hr-HR" b="0" dirty="0" smtClean="0"/>
              <a:t>. je </a:t>
            </a:r>
            <a:r>
              <a:rPr lang="hr-HR" dirty="0" smtClean="0">
                <a:solidFill>
                  <a:srgbClr val="C00000"/>
                </a:solidFill>
              </a:rPr>
              <a:t>osoba</a:t>
            </a:r>
            <a:r>
              <a:rPr lang="hr-HR" b="0" dirty="0" smtClean="0"/>
              <a:t> koja gradi ili izvodi pojedine radove na građevini.</a:t>
            </a:r>
          </a:p>
          <a:p>
            <a:endParaRPr lang="hr-HR" dirty="0" smtClean="0"/>
          </a:p>
          <a:p>
            <a:pPr>
              <a:buFont typeface="Wingdings" pitchFamily="2" charset="2"/>
              <a:buChar char="q"/>
            </a:pPr>
            <a:r>
              <a:rPr lang="hr-HR" b="0" dirty="0" smtClean="0"/>
              <a:t>Graditi ili izvoditi pojedine radove na građevini može osoba koja </a:t>
            </a:r>
            <a:r>
              <a:rPr lang="hr-HR" b="0" dirty="0" smtClean="0">
                <a:solidFill>
                  <a:srgbClr val="C00000"/>
                </a:solidFill>
              </a:rPr>
              <a:t>ispunjava uvjete za obavljanje djelatnosti građenja </a:t>
            </a:r>
            <a:r>
              <a:rPr lang="hr-HR" b="0" dirty="0" smtClean="0"/>
              <a:t>prema posebnom zakonu.</a:t>
            </a:r>
          </a:p>
          <a:p>
            <a:pPr>
              <a:buFont typeface="Wingdings" pitchFamily="2" charset="2"/>
              <a:buChar char="q"/>
            </a:pPr>
            <a:endParaRPr lang="hr-HR" b="0" dirty="0" smtClean="0"/>
          </a:p>
          <a:p>
            <a:pPr>
              <a:buFont typeface="Wingdings" pitchFamily="2" charset="2"/>
              <a:buChar char="q"/>
            </a:pPr>
            <a:r>
              <a:rPr lang="hr-HR" b="0" dirty="0" smtClean="0"/>
              <a:t>Izvođač je dužan graditi u skladu s rješenjem o uvjetima građenja, potvrđenim glavnim projektom, odnosno građevinskom dozvolom određenima Zakonom</a:t>
            </a:r>
          </a:p>
          <a:p>
            <a:pPr>
              <a:buFont typeface="Wingdings" pitchFamily="2" charset="2"/>
              <a:buChar char="q"/>
            </a:pPr>
            <a:endParaRPr lang="hr-HR" sz="2400" b="0" dirty="0" smtClean="0"/>
          </a:p>
        </p:txBody>
      </p:sp>
    </p:spTree>
    <p:extLst>
      <p:ext uri="{BB962C8B-B14F-4D97-AF65-F5344CB8AC3E}">
        <p14:creationId xmlns:p14="http://schemas.microsoft.com/office/powerpoint/2010/main" val="2567676423"/>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hr-HR" dirty="0" smtClean="0"/>
              <a:t>Izvođač</a:t>
            </a:r>
            <a:endParaRPr lang="hr-HR" dirty="0"/>
          </a:p>
        </p:txBody>
      </p:sp>
      <p:sp>
        <p:nvSpPr>
          <p:cNvPr id="3" name="Content Placeholder 2"/>
          <p:cNvSpPr>
            <a:spLocks noGrp="1"/>
          </p:cNvSpPr>
          <p:nvPr>
            <p:ph idx="1"/>
          </p:nvPr>
        </p:nvSpPr>
        <p:spPr>
          <a:xfrm>
            <a:off x="971600" y="1600200"/>
            <a:ext cx="7983488" cy="4532313"/>
          </a:xfrm>
        </p:spPr>
        <p:txBody>
          <a:bodyPr/>
          <a:lstStyle/>
          <a:p>
            <a:r>
              <a:rPr lang="hr-HR" dirty="0" smtClean="0"/>
              <a:t>…	</a:t>
            </a:r>
            <a:r>
              <a:rPr lang="hr-HR" b="0" dirty="0" smtClean="0"/>
              <a:t>imenuje </a:t>
            </a:r>
            <a:r>
              <a:rPr lang="hr-HR" b="0" dirty="0" smtClean="0">
                <a:solidFill>
                  <a:srgbClr val="C00000"/>
                </a:solidFill>
              </a:rPr>
              <a:t>inženjera gradilišta</a:t>
            </a:r>
            <a:r>
              <a:rPr lang="hr-HR" b="0" dirty="0" smtClean="0"/>
              <a:t>, odnosno voditelja radova u svojstvu odgovorne osobe koja vodi građenje, odnosno pojedine radove. Inženjer gradilišta, odnosno voditelj radova odgovorni su za provedbu obveza iz Zakona.</a:t>
            </a:r>
          </a:p>
          <a:p>
            <a:pPr marL="0" indent="0"/>
            <a:r>
              <a:rPr lang="hr-HR" b="0" dirty="0" smtClean="0"/>
              <a:t>Ako u građenju sudjeluju dva ili više izvođača, </a:t>
            </a:r>
            <a:r>
              <a:rPr lang="hr-HR" b="0" dirty="0" smtClean="0">
                <a:solidFill>
                  <a:srgbClr val="FF0000"/>
                </a:solidFill>
              </a:rPr>
              <a:t>investitor</a:t>
            </a:r>
            <a:r>
              <a:rPr lang="hr-HR" b="0" dirty="0" smtClean="0"/>
              <a:t> određuje glavnog izvođača koji je odgovoran za međusobno usklađivanje radova i koji imenuje </a:t>
            </a:r>
            <a:r>
              <a:rPr lang="hr-HR" b="0" dirty="0" smtClean="0">
                <a:solidFill>
                  <a:srgbClr val="C00000"/>
                </a:solidFill>
              </a:rPr>
              <a:t>glavnog inženjera gradilišta</a:t>
            </a:r>
            <a:r>
              <a:rPr lang="hr-HR" b="0" dirty="0" smtClean="0"/>
              <a:t>.</a:t>
            </a:r>
          </a:p>
        </p:txBody>
      </p:sp>
      <p:sp>
        <p:nvSpPr>
          <p:cNvPr id="4" name="Footer Placeholder 3"/>
          <p:cNvSpPr>
            <a:spLocks noGrp="1"/>
          </p:cNvSpPr>
          <p:nvPr>
            <p:ph type="ftr" sz="quarter" idx="11"/>
          </p:nvPr>
        </p:nvSpPr>
        <p:spPr/>
        <p:txBody>
          <a:bodyPr/>
          <a:lstStyle/>
          <a:p>
            <a:pPr>
              <a:defRPr/>
            </a:pPr>
            <a:r>
              <a:rPr lang="en-US" smtClean="0"/>
              <a:t>ODGOVORNOST</a:t>
            </a:r>
            <a:endParaRPr lang="en-US"/>
          </a:p>
        </p:txBody>
      </p:sp>
      <p:sp>
        <p:nvSpPr>
          <p:cNvPr id="5" name="Slide Number Placeholder 4"/>
          <p:cNvSpPr>
            <a:spLocks noGrp="1"/>
          </p:cNvSpPr>
          <p:nvPr>
            <p:ph type="sldNum" sz="quarter" idx="12"/>
          </p:nvPr>
        </p:nvSpPr>
        <p:spPr/>
        <p:txBody>
          <a:bodyPr/>
          <a:lstStyle/>
          <a:p>
            <a:pPr>
              <a:defRPr/>
            </a:pPr>
            <a:fld id="{835A5F6B-D375-4026-BB83-D5142A8EDCE3}" type="slidenum">
              <a:rPr lang="en-US" smtClean="0"/>
              <a:pPr>
                <a:defRPr/>
              </a:pPr>
              <a:t>41</a:t>
            </a:fld>
            <a:endParaRPr lang="en-US"/>
          </a:p>
        </p:txBody>
      </p:sp>
    </p:spTree>
    <p:extLst>
      <p:ext uri="{BB962C8B-B14F-4D97-AF65-F5344CB8AC3E}">
        <p14:creationId xmlns:p14="http://schemas.microsoft.com/office/powerpoint/2010/main" val="1325503682"/>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hr-HR" dirty="0" smtClean="0"/>
              <a:t>Glavni izvođač</a:t>
            </a:r>
            <a:endParaRPr lang="hr-HR" dirty="0"/>
          </a:p>
        </p:txBody>
      </p:sp>
      <p:sp>
        <p:nvSpPr>
          <p:cNvPr id="3" name="Content Placeholder 2"/>
          <p:cNvSpPr>
            <a:spLocks noGrp="1"/>
          </p:cNvSpPr>
          <p:nvPr>
            <p:ph idx="1"/>
          </p:nvPr>
        </p:nvSpPr>
        <p:spPr>
          <a:xfrm>
            <a:off x="971600" y="1340768"/>
            <a:ext cx="7983488" cy="4791745"/>
          </a:xfrm>
        </p:spPr>
        <p:txBody>
          <a:bodyPr/>
          <a:lstStyle/>
          <a:p>
            <a:pPr marL="0" indent="0"/>
            <a:r>
              <a:rPr lang="hr-HR" dirty="0" smtClean="0">
                <a:solidFill>
                  <a:srgbClr val="C00000"/>
                </a:solidFill>
              </a:rPr>
              <a:t>Glavni izvođač </a:t>
            </a:r>
            <a:r>
              <a:rPr lang="hr-HR" b="0" dirty="0" smtClean="0"/>
              <a:t>iz mora izvoditi najmanje polovicu radova potrebnih za građenje te građevine.</a:t>
            </a:r>
          </a:p>
          <a:p>
            <a:pPr marL="0" indent="0"/>
            <a:endParaRPr lang="hr-HR" b="0" dirty="0" smtClean="0"/>
          </a:p>
          <a:p>
            <a:pPr marL="0" indent="0"/>
            <a:r>
              <a:rPr lang="hr-HR" b="0" dirty="0" smtClean="0">
                <a:solidFill>
                  <a:srgbClr val="C00000"/>
                </a:solidFill>
              </a:rPr>
              <a:t>Glavni inženjer gradilišta </a:t>
            </a:r>
            <a:r>
              <a:rPr lang="hr-HR" b="0" dirty="0" smtClean="0"/>
              <a:t>odgovoran je za cjelovitost i međusobnu usklađenost radova, za međusobnu usklađenost provedbe obveza Zakona te ujedno koordinira primjenu propisa kojima se uređuje sigurnost i zdravlje radnika tijekom izvođenja radova.</a:t>
            </a:r>
          </a:p>
          <a:p>
            <a:endParaRPr lang="hr-HR" b="0" dirty="0"/>
          </a:p>
        </p:txBody>
      </p:sp>
      <p:sp>
        <p:nvSpPr>
          <p:cNvPr id="4" name="Footer Placeholder 3"/>
          <p:cNvSpPr>
            <a:spLocks noGrp="1"/>
          </p:cNvSpPr>
          <p:nvPr>
            <p:ph type="ftr" sz="quarter" idx="11"/>
          </p:nvPr>
        </p:nvSpPr>
        <p:spPr/>
        <p:txBody>
          <a:bodyPr/>
          <a:lstStyle/>
          <a:p>
            <a:pPr>
              <a:defRPr/>
            </a:pPr>
            <a:r>
              <a:rPr lang="en-US" smtClean="0"/>
              <a:t>ODGOVORNOST</a:t>
            </a:r>
            <a:endParaRPr lang="en-US"/>
          </a:p>
        </p:txBody>
      </p:sp>
      <p:sp>
        <p:nvSpPr>
          <p:cNvPr id="5" name="Slide Number Placeholder 4"/>
          <p:cNvSpPr>
            <a:spLocks noGrp="1"/>
          </p:cNvSpPr>
          <p:nvPr>
            <p:ph type="sldNum" sz="quarter" idx="12"/>
          </p:nvPr>
        </p:nvSpPr>
        <p:spPr/>
        <p:txBody>
          <a:bodyPr/>
          <a:lstStyle/>
          <a:p>
            <a:pPr>
              <a:defRPr/>
            </a:pPr>
            <a:fld id="{835A5F6B-D375-4026-BB83-D5142A8EDCE3}" type="slidenum">
              <a:rPr lang="en-US" smtClean="0"/>
              <a:pPr>
                <a:defRPr/>
              </a:pPr>
              <a:t>42</a:t>
            </a:fld>
            <a:endParaRPr lang="en-US"/>
          </a:p>
        </p:txBody>
      </p:sp>
    </p:spTree>
    <p:extLst>
      <p:ext uri="{BB962C8B-B14F-4D97-AF65-F5344CB8AC3E}">
        <p14:creationId xmlns:p14="http://schemas.microsoft.com/office/powerpoint/2010/main" val="3502924609"/>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hr-HR" dirty="0" smtClean="0"/>
              <a:t>Glavni inženjer gradilišta</a:t>
            </a:r>
            <a:endParaRPr lang="hr-HR" dirty="0"/>
          </a:p>
        </p:txBody>
      </p:sp>
      <p:sp>
        <p:nvSpPr>
          <p:cNvPr id="3" name="Content Placeholder 2"/>
          <p:cNvSpPr>
            <a:spLocks noGrp="1"/>
          </p:cNvSpPr>
          <p:nvPr>
            <p:ph idx="1"/>
          </p:nvPr>
        </p:nvSpPr>
        <p:spPr/>
        <p:txBody>
          <a:bodyPr/>
          <a:lstStyle/>
          <a:p>
            <a:pPr marL="0" indent="0"/>
            <a:r>
              <a:rPr lang="hr-HR" b="0" dirty="0" smtClean="0"/>
              <a:t>Glavni inženjer gradilišta može biti istodobno i inženjer gradilišta jednog od izvođača, odnosno voditelj radova za određenu vrstu radova.</a:t>
            </a:r>
          </a:p>
          <a:p>
            <a:pPr marL="0" indent="0"/>
            <a:endParaRPr lang="hr-HR" b="0" dirty="0" smtClean="0"/>
          </a:p>
          <a:p>
            <a:pPr marL="0" indent="0"/>
            <a:r>
              <a:rPr lang="hr-HR" b="0" dirty="0" smtClean="0"/>
              <a:t>Glavni inženjer gradilišta, inženjer gradilišta i voditelj radova mogu biti osobe koja ispunjavaju uvjete za obavljanje tih poslova prema posebnom zakonu.</a:t>
            </a:r>
          </a:p>
          <a:p>
            <a:endParaRPr lang="hr-HR" dirty="0"/>
          </a:p>
        </p:txBody>
      </p:sp>
      <p:sp>
        <p:nvSpPr>
          <p:cNvPr id="4" name="Footer Placeholder 3"/>
          <p:cNvSpPr>
            <a:spLocks noGrp="1"/>
          </p:cNvSpPr>
          <p:nvPr>
            <p:ph type="ftr" sz="quarter" idx="11"/>
          </p:nvPr>
        </p:nvSpPr>
        <p:spPr/>
        <p:txBody>
          <a:bodyPr/>
          <a:lstStyle/>
          <a:p>
            <a:pPr>
              <a:defRPr/>
            </a:pPr>
            <a:r>
              <a:rPr lang="en-US" smtClean="0"/>
              <a:t>ODGOVORNOST</a:t>
            </a:r>
            <a:endParaRPr lang="en-US"/>
          </a:p>
        </p:txBody>
      </p:sp>
      <p:sp>
        <p:nvSpPr>
          <p:cNvPr id="5" name="Slide Number Placeholder 4"/>
          <p:cNvSpPr>
            <a:spLocks noGrp="1"/>
          </p:cNvSpPr>
          <p:nvPr>
            <p:ph type="sldNum" sz="quarter" idx="12"/>
          </p:nvPr>
        </p:nvSpPr>
        <p:spPr/>
        <p:txBody>
          <a:bodyPr/>
          <a:lstStyle/>
          <a:p>
            <a:pPr>
              <a:defRPr/>
            </a:pPr>
            <a:fld id="{835A5F6B-D375-4026-BB83-D5142A8EDCE3}" type="slidenum">
              <a:rPr lang="en-US" smtClean="0"/>
              <a:pPr>
                <a:defRPr/>
              </a:pPr>
              <a:t>43</a:t>
            </a:fld>
            <a:endParaRPr lang="en-US"/>
          </a:p>
        </p:txBody>
      </p:sp>
    </p:spTree>
    <p:extLst>
      <p:ext uri="{BB962C8B-B14F-4D97-AF65-F5344CB8AC3E}">
        <p14:creationId xmlns:p14="http://schemas.microsoft.com/office/powerpoint/2010/main" val="1828558706"/>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Footer Placeholder 4"/>
          <p:cNvSpPr>
            <a:spLocks noGrp="1"/>
          </p:cNvSpPr>
          <p:nvPr>
            <p:ph type="ftr" sz="quarter" idx="11"/>
          </p:nvPr>
        </p:nvSpPr>
        <p:spPr>
          <a:noFill/>
        </p:spPr>
        <p:txBody>
          <a:bodyPr/>
          <a:lstStyle/>
          <a:p>
            <a:r>
              <a:rPr lang="en-US" smtClean="0"/>
              <a:t>ODGOVORNOST</a:t>
            </a:r>
            <a:endParaRPr lang="en-US"/>
          </a:p>
        </p:txBody>
      </p:sp>
      <p:sp>
        <p:nvSpPr>
          <p:cNvPr id="13315" name="Slide Number Placeholder 5"/>
          <p:cNvSpPr>
            <a:spLocks noGrp="1"/>
          </p:cNvSpPr>
          <p:nvPr>
            <p:ph type="sldNum" sz="quarter" idx="12"/>
          </p:nvPr>
        </p:nvSpPr>
        <p:spPr>
          <a:noFill/>
        </p:spPr>
        <p:txBody>
          <a:bodyPr/>
          <a:lstStyle/>
          <a:p>
            <a:fld id="{D817D6DD-3E2C-4AF9-8060-D6D09E154090}" type="slidenum">
              <a:rPr lang="en-US"/>
              <a:pPr/>
              <a:t>44</a:t>
            </a:fld>
            <a:endParaRPr lang="en-US"/>
          </a:p>
        </p:txBody>
      </p:sp>
      <p:sp>
        <p:nvSpPr>
          <p:cNvPr id="13316" name="Rectangle 2"/>
          <p:cNvSpPr>
            <a:spLocks noGrp="1" noChangeArrowheads="1"/>
          </p:cNvSpPr>
          <p:nvPr>
            <p:ph type="title"/>
          </p:nvPr>
        </p:nvSpPr>
        <p:spPr>
          <a:xfrm>
            <a:off x="1115616" y="16772"/>
            <a:ext cx="7793038" cy="762000"/>
          </a:xfrm>
        </p:spPr>
        <p:txBody>
          <a:bodyPr/>
          <a:lstStyle/>
          <a:p>
            <a:pPr eaLnBrk="1" hangingPunct="1"/>
            <a:r>
              <a:rPr lang="hr-HR" dirty="0" smtClean="0"/>
              <a:t>ODGOVORNOST</a:t>
            </a:r>
          </a:p>
        </p:txBody>
      </p:sp>
      <p:sp>
        <p:nvSpPr>
          <p:cNvPr id="13317" name="Rectangle 3"/>
          <p:cNvSpPr>
            <a:spLocks noGrp="1" noChangeArrowheads="1"/>
          </p:cNvSpPr>
          <p:nvPr>
            <p:ph type="body" idx="1"/>
          </p:nvPr>
        </p:nvSpPr>
        <p:spPr>
          <a:xfrm>
            <a:off x="683568" y="980728"/>
            <a:ext cx="8271520" cy="5151785"/>
          </a:xfrm>
        </p:spPr>
        <p:txBody>
          <a:bodyPr/>
          <a:lstStyle/>
          <a:p>
            <a:pPr marL="539750" indent="-539750" eaLnBrk="1" hangingPunct="1">
              <a:lnSpc>
                <a:spcPct val="80000"/>
              </a:lnSpc>
            </a:pPr>
            <a:r>
              <a:rPr lang="hr-HR" dirty="0" smtClean="0"/>
              <a:t>Zakon o obveznim odnosima (NN 35/2005)</a:t>
            </a:r>
          </a:p>
          <a:p>
            <a:pPr marL="539750" indent="-539750" eaLnBrk="1" hangingPunct="1">
              <a:lnSpc>
                <a:spcPct val="80000"/>
              </a:lnSpc>
            </a:pPr>
            <a:r>
              <a:rPr lang="hr-HR" dirty="0" smtClean="0"/>
              <a:t>Članak </a:t>
            </a:r>
            <a:r>
              <a:rPr lang="hr-HR" dirty="0"/>
              <a:t>633.</a:t>
            </a:r>
          </a:p>
          <a:p>
            <a:pPr marL="539750" indent="-539750" eaLnBrk="1" hangingPunct="1">
              <a:lnSpc>
                <a:spcPct val="80000"/>
              </a:lnSpc>
            </a:pPr>
            <a:r>
              <a:rPr lang="hr-HR" sz="2800" dirty="0" smtClean="0"/>
              <a:t>(1) </a:t>
            </a:r>
            <a:r>
              <a:rPr lang="hr-HR" sz="2800" dirty="0" smtClean="0">
                <a:solidFill>
                  <a:srgbClr val="A50021"/>
                </a:solidFill>
              </a:rPr>
              <a:t>Izvođač</a:t>
            </a:r>
            <a:r>
              <a:rPr lang="hr-HR" sz="2800" dirty="0" smtClean="0"/>
              <a:t> odgovara za nedostatke građevine koji se tiču ispunjavanja zakonom određenih bitnih zahtjeva za građevinu ako se ti nedostaci pokažu za vrijeme od deset godina od predaje i primitka radova.</a:t>
            </a:r>
          </a:p>
          <a:p>
            <a:pPr marL="539750" indent="-539750" eaLnBrk="1" hangingPunct="1">
              <a:lnSpc>
                <a:spcPct val="80000"/>
              </a:lnSpc>
            </a:pPr>
            <a:r>
              <a:rPr lang="hr-HR" sz="2800" dirty="0" smtClean="0"/>
              <a:t>(3) Isto vrijedi i za </a:t>
            </a:r>
            <a:r>
              <a:rPr lang="hr-HR" sz="2800" dirty="0" smtClean="0">
                <a:solidFill>
                  <a:srgbClr val="A50021"/>
                </a:solidFill>
              </a:rPr>
              <a:t>projektanta</a:t>
            </a:r>
            <a:r>
              <a:rPr lang="hr-HR" sz="2800" dirty="0" smtClean="0"/>
              <a:t> ako nedostatak građevine ili zemljišta potječe od nekog nedostatka u projektu.</a:t>
            </a:r>
          </a:p>
          <a:p>
            <a:pPr marL="539750" indent="-539750" eaLnBrk="1" hangingPunct="1">
              <a:lnSpc>
                <a:spcPct val="80000"/>
              </a:lnSpc>
            </a:pPr>
            <a:r>
              <a:rPr lang="hr-HR" sz="2800" dirty="0" smtClean="0"/>
              <a:t>(4) Isto vrijedi i za osobu koja obavlja </a:t>
            </a:r>
            <a:r>
              <a:rPr lang="hr-HR" sz="2800" dirty="0" smtClean="0">
                <a:solidFill>
                  <a:srgbClr val="A50021"/>
                </a:solidFill>
              </a:rPr>
              <a:t>nadzor</a:t>
            </a:r>
            <a:r>
              <a:rPr lang="hr-HR" sz="2800" dirty="0" smtClean="0"/>
              <a:t> ako nedostatak građevine ili zemljišta potječe od nekog nedostatka u provedbi nadzora.</a:t>
            </a:r>
          </a:p>
        </p:txBody>
      </p:sp>
    </p:spTree>
    <p:extLst>
      <p:ext uri="{BB962C8B-B14F-4D97-AF65-F5344CB8AC3E}">
        <p14:creationId xmlns:p14="http://schemas.microsoft.com/office/powerpoint/2010/main" val="464756909"/>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Footer Placeholder 4"/>
          <p:cNvSpPr>
            <a:spLocks noGrp="1"/>
          </p:cNvSpPr>
          <p:nvPr>
            <p:ph type="ftr"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ahoma" pitchFamily="34" charset="0"/>
                <a:cs typeface="Times New Roman" pitchFamily="18" charset="0"/>
              </a:defRPr>
            </a:lvl1pPr>
            <a:lvl2pPr marL="742950" indent="-285750" eaLnBrk="0" hangingPunct="0">
              <a:defRPr sz="2400">
                <a:solidFill>
                  <a:schemeClr val="tx1"/>
                </a:solidFill>
                <a:latin typeface="Tahoma" pitchFamily="34" charset="0"/>
                <a:cs typeface="Times New Roman" pitchFamily="18" charset="0"/>
              </a:defRPr>
            </a:lvl2pPr>
            <a:lvl3pPr marL="1143000" indent="-228600" eaLnBrk="0" hangingPunct="0">
              <a:defRPr sz="2400">
                <a:solidFill>
                  <a:schemeClr val="tx1"/>
                </a:solidFill>
                <a:latin typeface="Tahoma" pitchFamily="34" charset="0"/>
                <a:cs typeface="Times New Roman" pitchFamily="18" charset="0"/>
              </a:defRPr>
            </a:lvl3pPr>
            <a:lvl4pPr marL="1600200" indent="-228600" eaLnBrk="0" hangingPunct="0">
              <a:defRPr sz="2400">
                <a:solidFill>
                  <a:schemeClr val="tx1"/>
                </a:solidFill>
                <a:latin typeface="Tahoma" pitchFamily="34" charset="0"/>
                <a:cs typeface="Times New Roman" pitchFamily="18" charset="0"/>
              </a:defRPr>
            </a:lvl4pPr>
            <a:lvl5pPr marL="2057400" indent="-228600" eaLnBrk="0" hangingPunct="0">
              <a:defRPr sz="2400">
                <a:solidFill>
                  <a:schemeClr val="tx1"/>
                </a:solidFill>
                <a:latin typeface="Tahoma" pitchFamily="34" charset="0"/>
                <a:cs typeface="Times New Roman" pitchFamily="18" charset="0"/>
              </a:defRPr>
            </a:lvl5pPr>
            <a:lvl6pPr marL="2514600" indent="-228600" eaLnBrk="0" fontAlgn="base" hangingPunct="0">
              <a:spcBef>
                <a:spcPct val="0"/>
              </a:spcBef>
              <a:spcAft>
                <a:spcPct val="0"/>
              </a:spcAft>
              <a:defRPr sz="2400">
                <a:solidFill>
                  <a:schemeClr val="tx1"/>
                </a:solidFill>
                <a:latin typeface="Tahoma" pitchFamily="34" charset="0"/>
                <a:cs typeface="Times New Roman" pitchFamily="18" charset="0"/>
              </a:defRPr>
            </a:lvl6pPr>
            <a:lvl7pPr marL="2971800" indent="-228600" eaLnBrk="0" fontAlgn="base" hangingPunct="0">
              <a:spcBef>
                <a:spcPct val="0"/>
              </a:spcBef>
              <a:spcAft>
                <a:spcPct val="0"/>
              </a:spcAft>
              <a:defRPr sz="2400">
                <a:solidFill>
                  <a:schemeClr val="tx1"/>
                </a:solidFill>
                <a:latin typeface="Tahoma" pitchFamily="34" charset="0"/>
                <a:cs typeface="Times New Roman" pitchFamily="18" charset="0"/>
              </a:defRPr>
            </a:lvl7pPr>
            <a:lvl8pPr marL="3429000" indent="-228600" eaLnBrk="0" fontAlgn="base" hangingPunct="0">
              <a:spcBef>
                <a:spcPct val="0"/>
              </a:spcBef>
              <a:spcAft>
                <a:spcPct val="0"/>
              </a:spcAft>
              <a:defRPr sz="2400">
                <a:solidFill>
                  <a:schemeClr val="tx1"/>
                </a:solidFill>
                <a:latin typeface="Tahoma" pitchFamily="34" charset="0"/>
                <a:cs typeface="Times New Roman" pitchFamily="18" charset="0"/>
              </a:defRPr>
            </a:lvl8pPr>
            <a:lvl9pPr marL="3886200" indent="-228600" eaLnBrk="0" fontAlgn="base" hangingPunct="0">
              <a:spcBef>
                <a:spcPct val="0"/>
              </a:spcBef>
              <a:spcAft>
                <a:spcPct val="0"/>
              </a:spcAft>
              <a:defRPr sz="2400">
                <a:solidFill>
                  <a:schemeClr val="tx1"/>
                </a:solidFill>
                <a:latin typeface="Tahoma" pitchFamily="34" charset="0"/>
                <a:cs typeface="Times New Roman" pitchFamily="18" charset="0"/>
              </a:defRPr>
            </a:lvl9pPr>
          </a:lstStyle>
          <a:p>
            <a:pPr eaLnBrk="1" hangingPunct="1"/>
            <a:r>
              <a:rPr lang="en-US" sz="1400" smtClean="0"/>
              <a:t>REGULATIVA</a:t>
            </a:r>
          </a:p>
        </p:txBody>
      </p:sp>
      <p:sp>
        <p:nvSpPr>
          <p:cNvPr id="12291" name="Slide Number Placeholder 5"/>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ahoma" pitchFamily="34" charset="0"/>
                <a:cs typeface="Times New Roman" pitchFamily="18" charset="0"/>
              </a:defRPr>
            </a:lvl1pPr>
            <a:lvl2pPr marL="742950" indent="-285750" eaLnBrk="0" hangingPunct="0">
              <a:defRPr sz="2400">
                <a:solidFill>
                  <a:schemeClr val="tx1"/>
                </a:solidFill>
                <a:latin typeface="Tahoma" pitchFamily="34" charset="0"/>
                <a:cs typeface="Times New Roman" pitchFamily="18" charset="0"/>
              </a:defRPr>
            </a:lvl2pPr>
            <a:lvl3pPr marL="1143000" indent="-228600" eaLnBrk="0" hangingPunct="0">
              <a:defRPr sz="2400">
                <a:solidFill>
                  <a:schemeClr val="tx1"/>
                </a:solidFill>
                <a:latin typeface="Tahoma" pitchFamily="34" charset="0"/>
                <a:cs typeface="Times New Roman" pitchFamily="18" charset="0"/>
              </a:defRPr>
            </a:lvl3pPr>
            <a:lvl4pPr marL="1600200" indent="-228600" eaLnBrk="0" hangingPunct="0">
              <a:defRPr sz="2400">
                <a:solidFill>
                  <a:schemeClr val="tx1"/>
                </a:solidFill>
                <a:latin typeface="Tahoma" pitchFamily="34" charset="0"/>
                <a:cs typeface="Times New Roman" pitchFamily="18" charset="0"/>
              </a:defRPr>
            </a:lvl4pPr>
            <a:lvl5pPr marL="2057400" indent="-228600" eaLnBrk="0" hangingPunct="0">
              <a:defRPr sz="2400">
                <a:solidFill>
                  <a:schemeClr val="tx1"/>
                </a:solidFill>
                <a:latin typeface="Tahoma" pitchFamily="34" charset="0"/>
                <a:cs typeface="Times New Roman" pitchFamily="18" charset="0"/>
              </a:defRPr>
            </a:lvl5pPr>
            <a:lvl6pPr marL="2514600" indent="-228600" eaLnBrk="0" fontAlgn="base" hangingPunct="0">
              <a:spcBef>
                <a:spcPct val="0"/>
              </a:spcBef>
              <a:spcAft>
                <a:spcPct val="0"/>
              </a:spcAft>
              <a:defRPr sz="2400">
                <a:solidFill>
                  <a:schemeClr val="tx1"/>
                </a:solidFill>
                <a:latin typeface="Tahoma" pitchFamily="34" charset="0"/>
                <a:cs typeface="Times New Roman" pitchFamily="18" charset="0"/>
              </a:defRPr>
            </a:lvl6pPr>
            <a:lvl7pPr marL="2971800" indent="-228600" eaLnBrk="0" fontAlgn="base" hangingPunct="0">
              <a:spcBef>
                <a:spcPct val="0"/>
              </a:spcBef>
              <a:spcAft>
                <a:spcPct val="0"/>
              </a:spcAft>
              <a:defRPr sz="2400">
                <a:solidFill>
                  <a:schemeClr val="tx1"/>
                </a:solidFill>
                <a:latin typeface="Tahoma" pitchFamily="34" charset="0"/>
                <a:cs typeface="Times New Roman" pitchFamily="18" charset="0"/>
              </a:defRPr>
            </a:lvl7pPr>
            <a:lvl8pPr marL="3429000" indent="-228600" eaLnBrk="0" fontAlgn="base" hangingPunct="0">
              <a:spcBef>
                <a:spcPct val="0"/>
              </a:spcBef>
              <a:spcAft>
                <a:spcPct val="0"/>
              </a:spcAft>
              <a:defRPr sz="2400">
                <a:solidFill>
                  <a:schemeClr val="tx1"/>
                </a:solidFill>
                <a:latin typeface="Tahoma" pitchFamily="34" charset="0"/>
                <a:cs typeface="Times New Roman" pitchFamily="18" charset="0"/>
              </a:defRPr>
            </a:lvl8pPr>
            <a:lvl9pPr marL="3886200" indent="-228600" eaLnBrk="0" fontAlgn="base" hangingPunct="0">
              <a:spcBef>
                <a:spcPct val="0"/>
              </a:spcBef>
              <a:spcAft>
                <a:spcPct val="0"/>
              </a:spcAft>
              <a:defRPr sz="2400">
                <a:solidFill>
                  <a:schemeClr val="tx1"/>
                </a:solidFill>
                <a:latin typeface="Tahoma" pitchFamily="34" charset="0"/>
                <a:cs typeface="Times New Roman" pitchFamily="18" charset="0"/>
              </a:defRPr>
            </a:lvl9pPr>
          </a:lstStyle>
          <a:p>
            <a:pPr eaLnBrk="1" hangingPunct="1"/>
            <a:fld id="{DBCD2745-0127-4C69-9D2A-B6FD679BAC19}" type="slidenum">
              <a:rPr lang="en-US" sz="1400" smtClean="0"/>
              <a:pPr eaLnBrk="1" hangingPunct="1"/>
              <a:t>45</a:t>
            </a:fld>
            <a:endParaRPr lang="en-US" sz="1400" smtClean="0"/>
          </a:p>
        </p:txBody>
      </p:sp>
      <p:sp>
        <p:nvSpPr>
          <p:cNvPr id="12292" name="Rectangle 2"/>
          <p:cNvSpPr>
            <a:spLocks noGrp="1" noChangeArrowheads="1"/>
          </p:cNvSpPr>
          <p:nvPr>
            <p:ph type="title"/>
          </p:nvPr>
        </p:nvSpPr>
        <p:spPr/>
        <p:txBody>
          <a:bodyPr/>
          <a:lstStyle/>
          <a:p>
            <a:pPr eaLnBrk="1" hangingPunct="1"/>
            <a:r>
              <a:rPr lang="hr-HR" smtClean="0"/>
              <a:t>Bitni zahtjevi za građevinu</a:t>
            </a:r>
          </a:p>
        </p:txBody>
      </p:sp>
      <p:sp>
        <p:nvSpPr>
          <p:cNvPr id="12293" name="Rectangle 3"/>
          <p:cNvSpPr>
            <a:spLocks noGrp="1" noChangeArrowheads="1"/>
          </p:cNvSpPr>
          <p:nvPr>
            <p:ph type="body" idx="1"/>
          </p:nvPr>
        </p:nvSpPr>
        <p:spPr>
          <a:xfrm>
            <a:off x="971550" y="1989138"/>
            <a:ext cx="7772400" cy="4143375"/>
          </a:xfrm>
        </p:spPr>
        <p:txBody>
          <a:bodyPr/>
          <a:lstStyle/>
          <a:p>
            <a:pPr marL="609600" indent="-609600" eaLnBrk="1" hangingPunct="1">
              <a:buFont typeface="Wingdings" pitchFamily="2" charset="2"/>
              <a:buAutoNum type="arabicPeriod"/>
            </a:pPr>
            <a:r>
              <a:rPr lang="hr-HR" sz="2800" smtClean="0"/>
              <a:t>Mehanička otpornost i stabilnost</a:t>
            </a:r>
          </a:p>
          <a:p>
            <a:pPr marL="609600" indent="-609600" eaLnBrk="1" hangingPunct="1">
              <a:buFont typeface="Wingdings" pitchFamily="2" charset="2"/>
              <a:buAutoNum type="arabicPeriod"/>
            </a:pPr>
            <a:r>
              <a:rPr lang="hr-HR" sz="2800" smtClean="0"/>
              <a:t>Zaštita od požara</a:t>
            </a:r>
          </a:p>
          <a:p>
            <a:pPr marL="609600" indent="-609600" eaLnBrk="1" hangingPunct="1">
              <a:buFont typeface="Wingdings" pitchFamily="2" charset="2"/>
              <a:buAutoNum type="arabicPeriod"/>
            </a:pPr>
            <a:r>
              <a:rPr lang="hr-HR" sz="2800" smtClean="0"/>
              <a:t>Higijena, zdravlje i zaštita okoliša</a:t>
            </a:r>
          </a:p>
          <a:p>
            <a:pPr marL="609600" indent="-609600" eaLnBrk="1" hangingPunct="1">
              <a:buFont typeface="Wingdings" pitchFamily="2" charset="2"/>
              <a:buAutoNum type="arabicPeriod"/>
            </a:pPr>
            <a:r>
              <a:rPr lang="hr-HR" sz="2800" smtClean="0"/>
              <a:t>Sigurnost pri korištenju</a:t>
            </a:r>
          </a:p>
          <a:p>
            <a:pPr marL="609600" indent="-609600" eaLnBrk="1" hangingPunct="1">
              <a:buFont typeface="Wingdings" pitchFamily="2" charset="2"/>
              <a:buAutoNum type="arabicPeriod"/>
            </a:pPr>
            <a:r>
              <a:rPr lang="hr-HR" sz="2800" smtClean="0"/>
              <a:t>Zaštita od buke</a:t>
            </a:r>
          </a:p>
          <a:p>
            <a:pPr marL="609600" indent="-609600" eaLnBrk="1" hangingPunct="1">
              <a:buFont typeface="Wingdings" pitchFamily="2" charset="2"/>
              <a:buAutoNum type="arabicPeriod"/>
            </a:pPr>
            <a:r>
              <a:rPr lang="hr-HR" sz="2800" smtClean="0"/>
              <a:t>Ušteda energije i toplinska zaštita</a:t>
            </a:r>
          </a:p>
        </p:txBody>
      </p:sp>
    </p:spTree>
    <p:extLst>
      <p:ext uri="{BB962C8B-B14F-4D97-AF65-F5344CB8AC3E}">
        <p14:creationId xmlns:p14="http://schemas.microsoft.com/office/powerpoint/2010/main" val="3492507984"/>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Footer Placeholder 4"/>
          <p:cNvSpPr>
            <a:spLocks noGrp="1"/>
          </p:cNvSpPr>
          <p:nvPr>
            <p:ph type="ftr"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ahoma" pitchFamily="34" charset="0"/>
                <a:cs typeface="Times New Roman" pitchFamily="18" charset="0"/>
              </a:defRPr>
            </a:lvl1pPr>
            <a:lvl2pPr marL="742950" indent="-285750" eaLnBrk="0" hangingPunct="0">
              <a:defRPr sz="2400">
                <a:solidFill>
                  <a:schemeClr val="tx1"/>
                </a:solidFill>
                <a:latin typeface="Tahoma" pitchFamily="34" charset="0"/>
                <a:cs typeface="Times New Roman" pitchFamily="18" charset="0"/>
              </a:defRPr>
            </a:lvl2pPr>
            <a:lvl3pPr marL="1143000" indent="-228600" eaLnBrk="0" hangingPunct="0">
              <a:defRPr sz="2400">
                <a:solidFill>
                  <a:schemeClr val="tx1"/>
                </a:solidFill>
                <a:latin typeface="Tahoma" pitchFamily="34" charset="0"/>
                <a:cs typeface="Times New Roman" pitchFamily="18" charset="0"/>
              </a:defRPr>
            </a:lvl3pPr>
            <a:lvl4pPr marL="1600200" indent="-228600" eaLnBrk="0" hangingPunct="0">
              <a:defRPr sz="2400">
                <a:solidFill>
                  <a:schemeClr val="tx1"/>
                </a:solidFill>
                <a:latin typeface="Tahoma" pitchFamily="34" charset="0"/>
                <a:cs typeface="Times New Roman" pitchFamily="18" charset="0"/>
              </a:defRPr>
            </a:lvl4pPr>
            <a:lvl5pPr marL="2057400" indent="-228600" eaLnBrk="0" hangingPunct="0">
              <a:defRPr sz="2400">
                <a:solidFill>
                  <a:schemeClr val="tx1"/>
                </a:solidFill>
                <a:latin typeface="Tahoma" pitchFamily="34" charset="0"/>
                <a:cs typeface="Times New Roman" pitchFamily="18" charset="0"/>
              </a:defRPr>
            </a:lvl5pPr>
            <a:lvl6pPr marL="2514600" indent="-228600" eaLnBrk="0" fontAlgn="base" hangingPunct="0">
              <a:spcBef>
                <a:spcPct val="0"/>
              </a:spcBef>
              <a:spcAft>
                <a:spcPct val="0"/>
              </a:spcAft>
              <a:defRPr sz="2400">
                <a:solidFill>
                  <a:schemeClr val="tx1"/>
                </a:solidFill>
                <a:latin typeface="Tahoma" pitchFamily="34" charset="0"/>
                <a:cs typeface="Times New Roman" pitchFamily="18" charset="0"/>
              </a:defRPr>
            </a:lvl6pPr>
            <a:lvl7pPr marL="2971800" indent="-228600" eaLnBrk="0" fontAlgn="base" hangingPunct="0">
              <a:spcBef>
                <a:spcPct val="0"/>
              </a:spcBef>
              <a:spcAft>
                <a:spcPct val="0"/>
              </a:spcAft>
              <a:defRPr sz="2400">
                <a:solidFill>
                  <a:schemeClr val="tx1"/>
                </a:solidFill>
                <a:latin typeface="Tahoma" pitchFamily="34" charset="0"/>
                <a:cs typeface="Times New Roman" pitchFamily="18" charset="0"/>
              </a:defRPr>
            </a:lvl7pPr>
            <a:lvl8pPr marL="3429000" indent="-228600" eaLnBrk="0" fontAlgn="base" hangingPunct="0">
              <a:spcBef>
                <a:spcPct val="0"/>
              </a:spcBef>
              <a:spcAft>
                <a:spcPct val="0"/>
              </a:spcAft>
              <a:defRPr sz="2400">
                <a:solidFill>
                  <a:schemeClr val="tx1"/>
                </a:solidFill>
                <a:latin typeface="Tahoma" pitchFamily="34" charset="0"/>
                <a:cs typeface="Times New Roman" pitchFamily="18" charset="0"/>
              </a:defRPr>
            </a:lvl8pPr>
            <a:lvl9pPr marL="3886200" indent="-228600" eaLnBrk="0" fontAlgn="base" hangingPunct="0">
              <a:spcBef>
                <a:spcPct val="0"/>
              </a:spcBef>
              <a:spcAft>
                <a:spcPct val="0"/>
              </a:spcAft>
              <a:defRPr sz="2400">
                <a:solidFill>
                  <a:schemeClr val="tx1"/>
                </a:solidFill>
                <a:latin typeface="Tahoma" pitchFamily="34" charset="0"/>
                <a:cs typeface="Times New Roman" pitchFamily="18" charset="0"/>
              </a:defRPr>
            </a:lvl9pPr>
          </a:lstStyle>
          <a:p>
            <a:pPr eaLnBrk="1" hangingPunct="1"/>
            <a:r>
              <a:rPr lang="en-US" sz="1400" smtClean="0"/>
              <a:t>ODGOVORNOST</a:t>
            </a:r>
          </a:p>
        </p:txBody>
      </p:sp>
      <p:sp>
        <p:nvSpPr>
          <p:cNvPr id="23555" name="Slide Number Placeholder 5"/>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ahoma" pitchFamily="34" charset="0"/>
                <a:cs typeface="Times New Roman" pitchFamily="18" charset="0"/>
              </a:defRPr>
            </a:lvl1pPr>
            <a:lvl2pPr marL="742950" indent="-285750" eaLnBrk="0" hangingPunct="0">
              <a:defRPr sz="2400">
                <a:solidFill>
                  <a:schemeClr val="tx1"/>
                </a:solidFill>
                <a:latin typeface="Tahoma" pitchFamily="34" charset="0"/>
                <a:cs typeface="Times New Roman" pitchFamily="18" charset="0"/>
              </a:defRPr>
            </a:lvl2pPr>
            <a:lvl3pPr marL="1143000" indent="-228600" eaLnBrk="0" hangingPunct="0">
              <a:defRPr sz="2400">
                <a:solidFill>
                  <a:schemeClr val="tx1"/>
                </a:solidFill>
                <a:latin typeface="Tahoma" pitchFamily="34" charset="0"/>
                <a:cs typeface="Times New Roman" pitchFamily="18" charset="0"/>
              </a:defRPr>
            </a:lvl3pPr>
            <a:lvl4pPr marL="1600200" indent="-228600" eaLnBrk="0" hangingPunct="0">
              <a:defRPr sz="2400">
                <a:solidFill>
                  <a:schemeClr val="tx1"/>
                </a:solidFill>
                <a:latin typeface="Tahoma" pitchFamily="34" charset="0"/>
                <a:cs typeface="Times New Roman" pitchFamily="18" charset="0"/>
              </a:defRPr>
            </a:lvl4pPr>
            <a:lvl5pPr marL="2057400" indent="-228600" eaLnBrk="0" hangingPunct="0">
              <a:defRPr sz="2400">
                <a:solidFill>
                  <a:schemeClr val="tx1"/>
                </a:solidFill>
                <a:latin typeface="Tahoma" pitchFamily="34" charset="0"/>
                <a:cs typeface="Times New Roman" pitchFamily="18" charset="0"/>
              </a:defRPr>
            </a:lvl5pPr>
            <a:lvl6pPr marL="2514600" indent="-228600" eaLnBrk="0" fontAlgn="base" hangingPunct="0">
              <a:spcBef>
                <a:spcPct val="0"/>
              </a:spcBef>
              <a:spcAft>
                <a:spcPct val="0"/>
              </a:spcAft>
              <a:defRPr sz="2400">
                <a:solidFill>
                  <a:schemeClr val="tx1"/>
                </a:solidFill>
                <a:latin typeface="Tahoma" pitchFamily="34" charset="0"/>
                <a:cs typeface="Times New Roman" pitchFamily="18" charset="0"/>
              </a:defRPr>
            </a:lvl6pPr>
            <a:lvl7pPr marL="2971800" indent="-228600" eaLnBrk="0" fontAlgn="base" hangingPunct="0">
              <a:spcBef>
                <a:spcPct val="0"/>
              </a:spcBef>
              <a:spcAft>
                <a:spcPct val="0"/>
              </a:spcAft>
              <a:defRPr sz="2400">
                <a:solidFill>
                  <a:schemeClr val="tx1"/>
                </a:solidFill>
                <a:latin typeface="Tahoma" pitchFamily="34" charset="0"/>
                <a:cs typeface="Times New Roman" pitchFamily="18" charset="0"/>
              </a:defRPr>
            </a:lvl7pPr>
            <a:lvl8pPr marL="3429000" indent="-228600" eaLnBrk="0" fontAlgn="base" hangingPunct="0">
              <a:spcBef>
                <a:spcPct val="0"/>
              </a:spcBef>
              <a:spcAft>
                <a:spcPct val="0"/>
              </a:spcAft>
              <a:defRPr sz="2400">
                <a:solidFill>
                  <a:schemeClr val="tx1"/>
                </a:solidFill>
                <a:latin typeface="Tahoma" pitchFamily="34" charset="0"/>
                <a:cs typeface="Times New Roman" pitchFamily="18" charset="0"/>
              </a:defRPr>
            </a:lvl8pPr>
            <a:lvl9pPr marL="3886200" indent="-228600" eaLnBrk="0" fontAlgn="base" hangingPunct="0">
              <a:spcBef>
                <a:spcPct val="0"/>
              </a:spcBef>
              <a:spcAft>
                <a:spcPct val="0"/>
              </a:spcAft>
              <a:defRPr sz="2400">
                <a:solidFill>
                  <a:schemeClr val="tx1"/>
                </a:solidFill>
                <a:latin typeface="Tahoma" pitchFamily="34" charset="0"/>
                <a:cs typeface="Times New Roman" pitchFamily="18" charset="0"/>
              </a:defRPr>
            </a:lvl9pPr>
          </a:lstStyle>
          <a:p>
            <a:pPr eaLnBrk="1" hangingPunct="1"/>
            <a:fld id="{96268C02-1A13-4F7C-8A23-090DEA73D2AF}" type="slidenum">
              <a:rPr lang="en-US" sz="1400" smtClean="0"/>
              <a:pPr eaLnBrk="1" hangingPunct="1"/>
              <a:t>46</a:t>
            </a:fld>
            <a:endParaRPr lang="en-US" sz="1400" smtClean="0"/>
          </a:p>
        </p:txBody>
      </p:sp>
      <p:sp>
        <p:nvSpPr>
          <p:cNvPr id="23556" name="Rectangle 2"/>
          <p:cNvSpPr>
            <a:spLocks noGrp="1" noChangeArrowheads="1"/>
          </p:cNvSpPr>
          <p:nvPr>
            <p:ph type="title"/>
          </p:nvPr>
        </p:nvSpPr>
        <p:spPr>
          <a:xfrm>
            <a:off x="1476375" y="0"/>
            <a:ext cx="7296150" cy="749300"/>
          </a:xfrm>
        </p:spPr>
        <p:txBody>
          <a:bodyPr/>
          <a:lstStyle/>
          <a:p>
            <a:pPr eaLnBrk="1" hangingPunct="1"/>
            <a:r>
              <a:rPr lang="hr-HR" dirty="0" smtClean="0"/>
              <a:t>ODGOVORNOST</a:t>
            </a:r>
            <a:r>
              <a:rPr lang="hr-HR" sz="2800" dirty="0" smtClean="0">
                <a:solidFill>
                  <a:srgbClr val="FFCCFF"/>
                </a:solidFill>
              </a:rPr>
              <a:t> </a:t>
            </a:r>
          </a:p>
        </p:txBody>
      </p:sp>
      <p:sp>
        <p:nvSpPr>
          <p:cNvPr id="23557" name="Rectangle 3"/>
          <p:cNvSpPr>
            <a:spLocks noGrp="1" noChangeArrowheads="1"/>
          </p:cNvSpPr>
          <p:nvPr>
            <p:ph type="body" idx="1"/>
          </p:nvPr>
        </p:nvSpPr>
        <p:spPr>
          <a:xfrm>
            <a:off x="971550" y="1268413"/>
            <a:ext cx="7488238" cy="4968875"/>
          </a:xfrm>
        </p:spPr>
        <p:txBody>
          <a:bodyPr/>
          <a:lstStyle/>
          <a:p>
            <a:pPr marL="0" indent="0" eaLnBrk="1" hangingPunct="1"/>
            <a:r>
              <a:rPr lang="hr-HR" smtClean="0"/>
              <a:t>(2) Izvođač </a:t>
            </a:r>
            <a:r>
              <a:rPr lang="hr-HR" smtClean="0">
                <a:solidFill>
                  <a:srgbClr val="A50021"/>
                </a:solidFill>
              </a:rPr>
              <a:t>odgovara i za nedostatke zemljišta</a:t>
            </a:r>
            <a:r>
              <a:rPr lang="hr-HR" smtClean="0"/>
              <a:t> na kojem je podignuta građevina, koji bi se pokazali za vrijeme od deset godina od predaje i primitka radova, osim ako elaboratom o geotehničkim istražnim radovima ili drugom odgovarajućom ispravom nije utvrđeno da je zemljište podobno za građenje, a tijekom građenja se nisu pojavile okolnosti koje dovode u sumnju osnovanost navedenih isprava.</a:t>
            </a:r>
          </a:p>
        </p:txBody>
      </p:sp>
    </p:spTree>
    <p:extLst>
      <p:ext uri="{BB962C8B-B14F-4D97-AF65-F5344CB8AC3E}">
        <p14:creationId xmlns:p14="http://schemas.microsoft.com/office/powerpoint/2010/main" val="616814695"/>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Footer Placeholder 4"/>
          <p:cNvSpPr>
            <a:spLocks noGrp="1"/>
          </p:cNvSpPr>
          <p:nvPr>
            <p:ph type="ftr"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ahoma" pitchFamily="34" charset="0"/>
                <a:cs typeface="Times New Roman" pitchFamily="18" charset="0"/>
              </a:defRPr>
            </a:lvl1pPr>
            <a:lvl2pPr marL="742950" indent="-285750" eaLnBrk="0" hangingPunct="0">
              <a:defRPr sz="2400">
                <a:solidFill>
                  <a:schemeClr val="tx1"/>
                </a:solidFill>
                <a:latin typeface="Tahoma" pitchFamily="34" charset="0"/>
                <a:cs typeface="Times New Roman" pitchFamily="18" charset="0"/>
              </a:defRPr>
            </a:lvl2pPr>
            <a:lvl3pPr marL="1143000" indent="-228600" eaLnBrk="0" hangingPunct="0">
              <a:defRPr sz="2400">
                <a:solidFill>
                  <a:schemeClr val="tx1"/>
                </a:solidFill>
                <a:latin typeface="Tahoma" pitchFamily="34" charset="0"/>
                <a:cs typeface="Times New Roman" pitchFamily="18" charset="0"/>
              </a:defRPr>
            </a:lvl3pPr>
            <a:lvl4pPr marL="1600200" indent="-228600" eaLnBrk="0" hangingPunct="0">
              <a:defRPr sz="2400">
                <a:solidFill>
                  <a:schemeClr val="tx1"/>
                </a:solidFill>
                <a:latin typeface="Tahoma" pitchFamily="34" charset="0"/>
                <a:cs typeface="Times New Roman" pitchFamily="18" charset="0"/>
              </a:defRPr>
            </a:lvl4pPr>
            <a:lvl5pPr marL="2057400" indent="-228600" eaLnBrk="0" hangingPunct="0">
              <a:defRPr sz="2400">
                <a:solidFill>
                  <a:schemeClr val="tx1"/>
                </a:solidFill>
                <a:latin typeface="Tahoma" pitchFamily="34" charset="0"/>
                <a:cs typeface="Times New Roman" pitchFamily="18" charset="0"/>
              </a:defRPr>
            </a:lvl5pPr>
            <a:lvl6pPr marL="2514600" indent="-228600" eaLnBrk="0" fontAlgn="base" hangingPunct="0">
              <a:spcBef>
                <a:spcPct val="0"/>
              </a:spcBef>
              <a:spcAft>
                <a:spcPct val="0"/>
              </a:spcAft>
              <a:defRPr sz="2400">
                <a:solidFill>
                  <a:schemeClr val="tx1"/>
                </a:solidFill>
                <a:latin typeface="Tahoma" pitchFamily="34" charset="0"/>
                <a:cs typeface="Times New Roman" pitchFamily="18" charset="0"/>
              </a:defRPr>
            </a:lvl6pPr>
            <a:lvl7pPr marL="2971800" indent="-228600" eaLnBrk="0" fontAlgn="base" hangingPunct="0">
              <a:spcBef>
                <a:spcPct val="0"/>
              </a:spcBef>
              <a:spcAft>
                <a:spcPct val="0"/>
              </a:spcAft>
              <a:defRPr sz="2400">
                <a:solidFill>
                  <a:schemeClr val="tx1"/>
                </a:solidFill>
                <a:latin typeface="Tahoma" pitchFamily="34" charset="0"/>
                <a:cs typeface="Times New Roman" pitchFamily="18" charset="0"/>
              </a:defRPr>
            </a:lvl7pPr>
            <a:lvl8pPr marL="3429000" indent="-228600" eaLnBrk="0" fontAlgn="base" hangingPunct="0">
              <a:spcBef>
                <a:spcPct val="0"/>
              </a:spcBef>
              <a:spcAft>
                <a:spcPct val="0"/>
              </a:spcAft>
              <a:defRPr sz="2400">
                <a:solidFill>
                  <a:schemeClr val="tx1"/>
                </a:solidFill>
                <a:latin typeface="Tahoma" pitchFamily="34" charset="0"/>
                <a:cs typeface="Times New Roman" pitchFamily="18" charset="0"/>
              </a:defRPr>
            </a:lvl8pPr>
            <a:lvl9pPr marL="3886200" indent="-228600" eaLnBrk="0" fontAlgn="base" hangingPunct="0">
              <a:spcBef>
                <a:spcPct val="0"/>
              </a:spcBef>
              <a:spcAft>
                <a:spcPct val="0"/>
              </a:spcAft>
              <a:defRPr sz="2400">
                <a:solidFill>
                  <a:schemeClr val="tx1"/>
                </a:solidFill>
                <a:latin typeface="Tahoma" pitchFamily="34" charset="0"/>
                <a:cs typeface="Times New Roman" pitchFamily="18" charset="0"/>
              </a:defRPr>
            </a:lvl9pPr>
          </a:lstStyle>
          <a:p>
            <a:pPr eaLnBrk="1" hangingPunct="1"/>
            <a:r>
              <a:rPr lang="en-US" sz="1400" smtClean="0"/>
              <a:t>ODGOVORNOST</a:t>
            </a:r>
          </a:p>
        </p:txBody>
      </p:sp>
      <p:sp>
        <p:nvSpPr>
          <p:cNvPr id="24579" name="Slide Number Placeholder 5"/>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ahoma" pitchFamily="34" charset="0"/>
                <a:cs typeface="Times New Roman" pitchFamily="18" charset="0"/>
              </a:defRPr>
            </a:lvl1pPr>
            <a:lvl2pPr marL="742950" indent="-285750" eaLnBrk="0" hangingPunct="0">
              <a:defRPr sz="2400">
                <a:solidFill>
                  <a:schemeClr val="tx1"/>
                </a:solidFill>
                <a:latin typeface="Tahoma" pitchFamily="34" charset="0"/>
                <a:cs typeface="Times New Roman" pitchFamily="18" charset="0"/>
              </a:defRPr>
            </a:lvl2pPr>
            <a:lvl3pPr marL="1143000" indent="-228600" eaLnBrk="0" hangingPunct="0">
              <a:defRPr sz="2400">
                <a:solidFill>
                  <a:schemeClr val="tx1"/>
                </a:solidFill>
                <a:latin typeface="Tahoma" pitchFamily="34" charset="0"/>
                <a:cs typeface="Times New Roman" pitchFamily="18" charset="0"/>
              </a:defRPr>
            </a:lvl3pPr>
            <a:lvl4pPr marL="1600200" indent="-228600" eaLnBrk="0" hangingPunct="0">
              <a:defRPr sz="2400">
                <a:solidFill>
                  <a:schemeClr val="tx1"/>
                </a:solidFill>
                <a:latin typeface="Tahoma" pitchFamily="34" charset="0"/>
                <a:cs typeface="Times New Roman" pitchFamily="18" charset="0"/>
              </a:defRPr>
            </a:lvl4pPr>
            <a:lvl5pPr marL="2057400" indent="-228600" eaLnBrk="0" hangingPunct="0">
              <a:defRPr sz="2400">
                <a:solidFill>
                  <a:schemeClr val="tx1"/>
                </a:solidFill>
                <a:latin typeface="Tahoma" pitchFamily="34" charset="0"/>
                <a:cs typeface="Times New Roman" pitchFamily="18" charset="0"/>
              </a:defRPr>
            </a:lvl5pPr>
            <a:lvl6pPr marL="2514600" indent="-228600" eaLnBrk="0" fontAlgn="base" hangingPunct="0">
              <a:spcBef>
                <a:spcPct val="0"/>
              </a:spcBef>
              <a:spcAft>
                <a:spcPct val="0"/>
              </a:spcAft>
              <a:defRPr sz="2400">
                <a:solidFill>
                  <a:schemeClr val="tx1"/>
                </a:solidFill>
                <a:latin typeface="Tahoma" pitchFamily="34" charset="0"/>
                <a:cs typeface="Times New Roman" pitchFamily="18" charset="0"/>
              </a:defRPr>
            </a:lvl6pPr>
            <a:lvl7pPr marL="2971800" indent="-228600" eaLnBrk="0" fontAlgn="base" hangingPunct="0">
              <a:spcBef>
                <a:spcPct val="0"/>
              </a:spcBef>
              <a:spcAft>
                <a:spcPct val="0"/>
              </a:spcAft>
              <a:defRPr sz="2400">
                <a:solidFill>
                  <a:schemeClr val="tx1"/>
                </a:solidFill>
                <a:latin typeface="Tahoma" pitchFamily="34" charset="0"/>
                <a:cs typeface="Times New Roman" pitchFamily="18" charset="0"/>
              </a:defRPr>
            </a:lvl7pPr>
            <a:lvl8pPr marL="3429000" indent="-228600" eaLnBrk="0" fontAlgn="base" hangingPunct="0">
              <a:spcBef>
                <a:spcPct val="0"/>
              </a:spcBef>
              <a:spcAft>
                <a:spcPct val="0"/>
              </a:spcAft>
              <a:defRPr sz="2400">
                <a:solidFill>
                  <a:schemeClr val="tx1"/>
                </a:solidFill>
                <a:latin typeface="Tahoma" pitchFamily="34" charset="0"/>
                <a:cs typeface="Times New Roman" pitchFamily="18" charset="0"/>
              </a:defRPr>
            </a:lvl8pPr>
            <a:lvl9pPr marL="3886200" indent="-228600" eaLnBrk="0" fontAlgn="base" hangingPunct="0">
              <a:spcBef>
                <a:spcPct val="0"/>
              </a:spcBef>
              <a:spcAft>
                <a:spcPct val="0"/>
              </a:spcAft>
              <a:defRPr sz="2400">
                <a:solidFill>
                  <a:schemeClr val="tx1"/>
                </a:solidFill>
                <a:latin typeface="Tahoma" pitchFamily="34" charset="0"/>
                <a:cs typeface="Times New Roman" pitchFamily="18" charset="0"/>
              </a:defRPr>
            </a:lvl9pPr>
          </a:lstStyle>
          <a:p>
            <a:pPr eaLnBrk="1" hangingPunct="1"/>
            <a:fld id="{E8D0790B-62D0-4C00-B6B5-F32D661D2F85}" type="slidenum">
              <a:rPr lang="en-US" sz="1400" smtClean="0"/>
              <a:pPr eaLnBrk="1" hangingPunct="1"/>
              <a:t>47</a:t>
            </a:fld>
            <a:endParaRPr lang="en-US" sz="1400" smtClean="0"/>
          </a:p>
        </p:txBody>
      </p:sp>
      <p:sp>
        <p:nvSpPr>
          <p:cNvPr id="24580" name="Rectangle 2"/>
          <p:cNvSpPr>
            <a:spLocks noGrp="1" noChangeArrowheads="1"/>
          </p:cNvSpPr>
          <p:nvPr>
            <p:ph type="title"/>
          </p:nvPr>
        </p:nvSpPr>
        <p:spPr>
          <a:xfrm>
            <a:off x="1255713" y="388938"/>
            <a:ext cx="7296150" cy="481012"/>
          </a:xfrm>
        </p:spPr>
        <p:txBody>
          <a:bodyPr/>
          <a:lstStyle/>
          <a:p>
            <a:pPr eaLnBrk="1" hangingPunct="1"/>
            <a:r>
              <a:rPr lang="hr-HR" dirty="0" smtClean="0"/>
              <a:t>ODGOVORNOST</a:t>
            </a:r>
          </a:p>
        </p:txBody>
      </p:sp>
      <p:sp>
        <p:nvSpPr>
          <p:cNvPr id="24581" name="Rectangle 3"/>
          <p:cNvSpPr>
            <a:spLocks noGrp="1" noChangeArrowheads="1"/>
          </p:cNvSpPr>
          <p:nvPr>
            <p:ph type="body" idx="1"/>
          </p:nvPr>
        </p:nvSpPr>
        <p:spPr>
          <a:xfrm>
            <a:off x="884238" y="1484313"/>
            <a:ext cx="7288212" cy="4752975"/>
          </a:xfrm>
        </p:spPr>
        <p:txBody>
          <a:bodyPr/>
          <a:lstStyle/>
          <a:p>
            <a:pPr marL="0" indent="0" eaLnBrk="1" hangingPunct="1">
              <a:lnSpc>
                <a:spcPct val="75000"/>
              </a:lnSpc>
            </a:pPr>
            <a:r>
              <a:rPr lang="hr-HR" smtClean="0"/>
              <a:t>(3) Isto vrijedi i za projektanta ako nedostatak građevine ili zemljišta potječe od nekog nedostatka u projektu.</a:t>
            </a:r>
          </a:p>
          <a:p>
            <a:pPr marL="0" indent="0" eaLnBrk="1" hangingPunct="1">
              <a:lnSpc>
                <a:spcPct val="75000"/>
              </a:lnSpc>
            </a:pPr>
            <a:r>
              <a:rPr lang="hr-HR" smtClean="0"/>
              <a:t>(4) Isto vrijedi i za osobu koja obavlja nadzor ako nedostatak građevine ili zemljišta potječe od nekog nedostatka u provedbi nadzora.</a:t>
            </a:r>
          </a:p>
          <a:p>
            <a:pPr marL="0" indent="0" eaLnBrk="1" hangingPunct="1">
              <a:lnSpc>
                <a:spcPct val="75000"/>
              </a:lnSpc>
            </a:pPr>
            <a:r>
              <a:rPr lang="hr-HR" smtClean="0"/>
              <a:t>(5) Oni su odgovorni ne samo prema naručitelju nego i svakom drugom stjecatelju građevine.</a:t>
            </a:r>
          </a:p>
          <a:p>
            <a:pPr marL="0" indent="0" eaLnBrk="1" hangingPunct="1">
              <a:lnSpc>
                <a:spcPct val="75000"/>
              </a:lnSpc>
            </a:pPr>
            <a:r>
              <a:rPr lang="hr-HR" smtClean="0"/>
              <a:t>(6) Ova njihova odgovornost ne može se ugovorom isključiti ni ograničiti.</a:t>
            </a:r>
          </a:p>
        </p:txBody>
      </p:sp>
    </p:spTree>
    <p:extLst>
      <p:ext uri="{BB962C8B-B14F-4D97-AF65-F5344CB8AC3E}">
        <p14:creationId xmlns:p14="http://schemas.microsoft.com/office/powerpoint/2010/main" val="230060199"/>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Footer Placeholder 4"/>
          <p:cNvSpPr>
            <a:spLocks noGrp="1"/>
          </p:cNvSpPr>
          <p:nvPr>
            <p:ph type="ftr"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ahoma" pitchFamily="34" charset="0"/>
                <a:cs typeface="Times New Roman" pitchFamily="18" charset="0"/>
              </a:defRPr>
            </a:lvl1pPr>
            <a:lvl2pPr marL="742950" indent="-285750" eaLnBrk="0" hangingPunct="0">
              <a:defRPr sz="2400">
                <a:solidFill>
                  <a:schemeClr val="tx1"/>
                </a:solidFill>
                <a:latin typeface="Tahoma" pitchFamily="34" charset="0"/>
                <a:cs typeface="Times New Roman" pitchFamily="18" charset="0"/>
              </a:defRPr>
            </a:lvl2pPr>
            <a:lvl3pPr marL="1143000" indent="-228600" eaLnBrk="0" hangingPunct="0">
              <a:defRPr sz="2400">
                <a:solidFill>
                  <a:schemeClr val="tx1"/>
                </a:solidFill>
                <a:latin typeface="Tahoma" pitchFamily="34" charset="0"/>
                <a:cs typeface="Times New Roman" pitchFamily="18" charset="0"/>
              </a:defRPr>
            </a:lvl3pPr>
            <a:lvl4pPr marL="1600200" indent="-228600" eaLnBrk="0" hangingPunct="0">
              <a:defRPr sz="2400">
                <a:solidFill>
                  <a:schemeClr val="tx1"/>
                </a:solidFill>
                <a:latin typeface="Tahoma" pitchFamily="34" charset="0"/>
                <a:cs typeface="Times New Roman" pitchFamily="18" charset="0"/>
              </a:defRPr>
            </a:lvl4pPr>
            <a:lvl5pPr marL="2057400" indent="-228600" eaLnBrk="0" hangingPunct="0">
              <a:defRPr sz="2400">
                <a:solidFill>
                  <a:schemeClr val="tx1"/>
                </a:solidFill>
                <a:latin typeface="Tahoma" pitchFamily="34" charset="0"/>
                <a:cs typeface="Times New Roman" pitchFamily="18" charset="0"/>
              </a:defRPr>
            </a:lvl5pPr>
            <a:lvl6pPr marL="2514600" indent="-228600" eaLnBrk="0" fontAlgn="base" hangingPunct="0">
              <a:spcBef>
                <a:spcPct val="0"/>
              </a:spcBef>
              <a:spcAft>
                <a:spcPct val="0"/>
              </a:spcAft>
              <a:defRPr sz="2400">
                <a:solidFill>
                  <a:schemeClr val="tx1"/>
                </a:solidFill>
                <a:latin typeface="Tahoma" pitchFamily="34" charset="0"/>
                <a:cs typeface="Times New Roman" pitchFamily="18" charset="0"/>
              </a:defRPr>
            </a:lvl6pPr>
            <a:lvl7pPr marL="2971800" indent="-228600" eaLnBrk="0" fontAlgn="base" hangingPunct="0">
              <a:spcBef>
                <a:spcPct val="0"/>
              </a:spcBef>
              <a:spcAft>
                <a:spcPct val="0"/>
              </a:spcAft>
              <a:defRPr sz="2400">
                <a:solidFill>
                  <a:schemeClr val="tx1"/>
                </a:solidFill>
                <a:latin typeface="Tahoma" pitchFamily="34" charset="0"/>
                <a:cs typeface="Times New Roman" pitchFamily="18" charset="0"/>
              </a:defRPr>
            </a:lvl7pPr>
            <a:lvl8pPr marL="3429000" indent="-228600" eaLnBrk="0" fontAlgn="base" hangingPunct="0">
              <a:spcBef>
                <a:spcPct val="0"/>
              </a:spcBef>
              <a:spcAft>
                <a:spcPct val="0"/>
              </a:spcAft>
              <a:defRPr sz="2400">
                <a:solidFill>
                  <a:schemeClr val="tx1"/>
                </a:solidFill>
                <a:latin typeface="Tahoma" pitchFamily="34" charset="0"/>
                <a:cs typeface="Times New Roman" pitchFamily="18" charset="0"/>
              </a:defRPr>
            </a:lvl8pPr>
            <a:lvl9pPr marL="3886200" indent="-228600" eaLnBrk="0" fontAlgn="base" hangingPunct="0">
              <a:spcBef>
                <a:spcPct val="0"/>
              </a:spcBef>
              <a:spcAft>
                <a:spcPct val="0"/>
              </a:spcAft>
              <a:defRPr sz="2400">
                <a:solidFill>
                  <a:schemeClr val="tx1"/>
                </a:solidFill>
                <a:latin typeface="Tahoma" pitchFamily="34" charset="0"/>
                <a:cs typeface="Times New Roman" pitchFamily="18" charset="0"/>
              </a:defRPr>
            </a:lvl9pPr>
          </a:lstStyle>
          <a:p>
            <a:pPr eaLnBrk="1" hangingPunct="1"/>
            <a:r>
              <a:rPr lang="en-US" sz="1400" smtClean="0"/>
              <a:t>ODGOVORNOST</a:t>
            </a:r>
          </a:p>
        </p:txBody>
      </p:sp>
      <p:sp>
        <p:nvSpPr>
          <p:cNvPr id="25603" name="Slide Number Placeholder 5"/>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ahoma" pitchFamily="34" charset="0"/>
                <a:cs typeface="Times New Roman" pitchFamily="18" charset="0"/>
              </a:defRPr>
            </a:lvl1pPr>
            <a:lvl2pPr marL="742950" indent="-285750" eaLnBrk="0" hangingPunct="0">
              <a:defRPr sz="2400">
                <a:solidFill>
                  <a:schemeClr val="tx1"/>
                </a:solidFill>
                <a:latin typeface="Tahoma" pitchFamily="34" charset="0"/>
                <a:cs typeface="Times New Roman" pitchFamily="18" charset="0"/>
              </a:defRPr>
            </a:lvl2pPr>
            <a:lvl3pPr marL="1143000" indent="-228600" eaLnBrk="0" hangingPunct="0">
              <a:defRPr sz="2400">
                <a:solidFill>
                  <a:schemeClr val="tx1"/>
                </a:solidFill>
                <a:latin typeface="Tahoma" pitchFamily="34" charset="0"/>
                <a:cs typeface="Times New Roman" pitchFamily="18" charset="0"/>
              </a:defRPr>
            </a:lvl3pPr>
            <a:lvl4pPr marL="1600200" indent="-228600" eaLnBrk="0" hangingPunct="0">
              <a:defRPr sz="2400">
                <a:solidFill>
                  <a:schemeClr val="tx1"/>
                </a:solidFill>
                <a:latin typeface="Tahoma" pitchFamily="34" charset="0"/>
                <a:cs typeface="Times New Roman" pitchFamily="18" charset="0"/>
              </a:defRPr>
            </a:lvl4pPr>
            <a:lvl5pPr marL="2057400" indent="-228600" eaLnBrk="0" hangingPunct="0">
              <a:defRPr sz="2400">
                <a:solidFill>
                  <a:schemeClr val="tx1"/>
                </a:solidFill>
                <a:latin typeface="Tahoma" pitchFamily="34" charset="0"/>
                <a:cs typeface="Times New Roman" pitchFamily="18" charset="0"/>
              </a:defRPr>
            </a:lvl5pPr>
            <a:lvl6pPr marL="2514600" indent="-228600" eaLnBrk="0" fontAlgn="base" hangingPunct="0">
              <a:spcBef>
                <a:spcPct val="0"/>
              </a:spcBef>
              <a:spcAft>
                <a:spcPct val="0"/>
              </a:spcAft>
              <a:defRPr sz="2400">
                <a:solidFill>
                  <a:schemeClr val="tx1"/>
                </a:solidFill>
                <a:latin typeface="Tahoma" pitchFamily="34" charset="0"/>
                <a:cs typeface="Times New Roman" pitchFamily="18" charset="0"/>
              </a:defRPr>
            </a:lvl6pPr>
            <a:lvl7pPr marL="2971800" indent="-228600" eaLnBrk="0" fontAlgn="base" hangingPunct="0">
              <a:spcBef>
                <a:spcPct val="0"/>
              </a:spcBef>
              <a:spcAft>
                <a:spcPct val="0"/>
              </a:spcAft>
              <a:defRPr sz="2400">
                <a:solidFill>
                  <a:schemeClr val="tx1"/>
                </a:solidFill>
                <a:latin typeface="Tahoma" pitchFamily="34" charset="0"/>
                <a:cs typeface="Times New Roman" pitchFamily="18" charset="0"/>
              </a:defRPr>
            </a:lvl7pPr>
            <a:lvl8pPr marL="3429000" indent="-228600" eaLnBrk="0" fontAlgn="base" hangingPunct="0">
              <a:spcBef>
                <a:spcPct val="0"/>
              </a:spcBef>
              <a:spcAft>
                <a:spcPct val="0"/>
              </a:spcAft>
              <a:defRPr sz="2400">
                <a:solidFill>
                  <a:schemeClr val="tx1"/>
                </a:solidFill>
                <a:latin typeface="Tahoma" pitchFamily="34" charset="0"/>
                <a:cs typeface="Times New Roman" pitchFamily="18" charset="0"/>
              </a:defRPr>
            </a:lvl8pPr>
            <a:lvl9pPr marL="3886200" indent="-228600" eaLnBrk="0" fontAlgn="base" hangingPunct="0">
              <a:spcBef>
                <a:spcPct val="0"/>
              </a:spcBef>
              <a:spcAft>
                <a:spcPct val="0"/>
              </a:spcAft>
              <a:defRPr sz="2400">
                <a:solidFill>
                  <a:schemeClr val="tx1"/>
                </a:solidFill>
                <a:latin typeface="Tahoma" pitchFamily="34" charset="0"/>
                <a:cs typeface="Times New Roman" pitchFamily="18" charset="0"/>
              </a:defRPr>
            </a:lvl9pPr>
          </a:lstStyle>
          <a:p>
            <a:pPr eaLnBrk="1" hangingPunct="1"/>
            <a:fld id="{2E1AAE52-47CD-4452-AEC2-06FBA66F3F37}" type="slidenum">
              <a:rPr lang="en-US" sz="1400" smtClean="0"/>
              <a:pPr eaLnBrk="1" hangingPunct="1"/>
              <a:t>48</a:t>
            </a:fld>
            <a:endParaRPr lang="en-US" sz="1400" smtClean="0"/>
          </a:p>
        </p:txBody>
      </p:sp>
      <p:sp>
        <p:nvSpPr>
          <p:cNvPr id="25604" name="Rectangle 2"/>
          <p:cNvSpPr>
            <a:spLocks noGrp="1" noChangeArrowheads="1"/>
          </p:cNvSpPr>
          <p:nvPr>
            <p:ph type="title"/>
          </p:nvPr>
        </p:nvSpPr>
        <p:spPr>
          <a:xfrm>
            <a:off x="1042988" y="404813"/>
            <a:ext cx="7197725" cy="508000"/>
          </a:xfrm>
        </p:spPr>
        <p:txBody>
          <a:bodyPr/>
          <a:lstStyle/>
          <a:p>
            <a:pPr eaLnBrk="1" hangingPunct="1"/>
            <a:r>
              <a:rPr lang="hr-HR" dirty="0" smtClean="0"/>
              <a:t>ODGOVORNOST</a:t>
            </a:r>
          </a:p>
        </p:txBody>
      </p:sp>
      <p:sp>
        <p:nvSpPr>
          <p:cNvPr id="25605" name="Rectangle 3"/>
          <p:cNvSpPr>
            <a:spLocks noGrp="1" noChangeArrowheads="1"/>
          </p:cNvSpPr>
          <p:nvPr>
            <p:ph type="body" idx="1"/>
          </p:nvPr>
        </p:nvSpPr>
        <p:spPr>
          <a:xfrm>
            <a:off x="971550" y="1484313"/>
            <a:ext cx="7272338" cy="4535487"/>
          </a:xfrm>
        </p:spPr>
        <p:txBody>
          <a:bodyPr/>
          <a:lstStyle/>
          <a:p>
            <a:pPr marL="0" indent="0" eaLnBrk="1" hangingPunct="1">
              <a:lnSpc>
                <a:spcPct val="75000"/>
              </a:lnSpc>
            </a:pPr>
            <a:r>
              <a:rPr lang="hr-HR" smtClean="0">
                <a:solidFill>
                  <a:srgbClr val="008000"/>
                </a:solidFill>
              </a:rPr>
              <a:t>Članak 635.</a:t>
            </a:r>
          </a:p>
          <a:p>
            <a:pPr marL="0" indent="0" eaLnBrk="1" hangingPunct="1">
              <a:lnSpc>
                <a:spcPct val="75000"/>
              </a:lnSpc>
            </a:pPr>
            <a:endParaRPr lang="hr-HR" smtClean="0"/>
          </a:p>
          <a:p>
            <a:pPr marL="0" indent="0" eaLnBrk="1" hangingPunct="1">
              <a:lnSpc>
                <a:spcPct val="75000"/>
              </a:lnSpc>
            </a:pPr>
            <a:r>
              <a:rPr lang="hr-HR" smtClean="0"/>
              <a:t>(1) Izvođač se ne oslobađa odgovornosti ako je pri izvođenju određenih radova postupao po zahtjevima naručitelja.</a:t>
            </a:r>
          </a:p>
          <a:p>
            <a:pPr marL="0" indent="0" eaLnBrk="1" hangingPunct="1">
              <a:lnSpc>
                <a:spcPct val="75000"/>
              </a:lnSpc>
            </a:pPr>
            <a:endParaRPr lang="hr-HR" smtClean="0"/>
          </a:p>
          <a:p>
            <a:pPr marL="0" indent="0" eaLnBrk="1" hangingPunct="1">
              <a:lnSpc>
                <a:spcPct val="75000"/>
              </a:lnSpc>
            </a:pPr>
            <a:r>
              <a:rPr lang="hr-HR" smtClean="0"/>
              <a:t>(2) Ali ako je prije izvršenja određenog rada po zahtjevu naručitelja upozorio ovoga na opasnost od štete, njegova odgovornost se smanjuje, a prema okolnostima konkretnog slučaja može se i isključiti.</a:t>
            </a:r>
          </a:p>
        </p:txBody>
      </p:sp>
    </p:spTree>
    <p:extLst>
      <p:ext uri="{BB962C8B-B14F-4D97-AF65-F5344CB8AC3E}">
        <p14:creationId xmlns:p14="http://schemas.microsoft.com/office/powerpoint/2010/main" val="2377760285"/>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3490" name="Content Placeholder 2"/>
          <p:cNvSpPr>
            <a:spLocks noGrp="1"/>
          </p:cNvSpPr>
          <p:nvPr>
            <p:ph idx="1"/>
          </p:nvPr>
        </p:nvSpPr>
        <p:spPr>
          <a:xfrm>
            <a:off x="642938" y="1571625"/>
            <a:ext cx="7858125" cy="4560888"/>
          </a:xfrm>
        </p:spPr>
        <p:txBody>
          <a:bodyPr/>
          <a:lstStyle/>
          <a:p>
            <a:pPr algn="ctr">
              <a:defRPr/>
            </a:pPr>
            <a:r>
              <a:rPr lang="hr-HR" sz="3600" smtClean="0">
                <a:effectLst>
                  <a:outerShdw blurRad="38100" dist="38100" dir="2700000" algn="tl">
                    <a:srgbClr val="C0C0C0"/>
                  </a:outerShdw>
                </a:effectLst>
              </a:rPr>
              <a:t>Zakon o arhitektonskim i inženjerskim poslovima i djelatnostima u prostornom uređenju i gradnji</a:t>
            </a:r>
          </a:p>
          <a:p>
            <a:pPr algn="ctr">
              <a:defRPr/>
            </a:pPr>
            <a:endParaRPr lang="hr-HR" sz="3600" smtClean="0">
              <a:effectLst>
                <a:outerShdw blurRad="38100" dist="38100" dir="2700000" algn="tl">
                  <a:srgbClr val="C0C0C0"/>
                </a:outerShdw>
              </a:effectLst>
            </a:endParaRPr>
          </a:p>
          <a:p>
            <a:pPr algn="ctr">
              <a:defRPr/>
            </a:pPr>
            <a:r>
              <a:rPr lang="hr-HR" sz="3200" smtClean="0">
                <a:solidFill>
                  <a:srgbClr val="FF0000"/>
                </a:solidFill>
                <a:effectLst>
                  <a:outerShdw blurRad="38100" dist="38100" dir="2700000" algn="tl">
                    <a:srgbClr val="C0C0C0"/>
                  </a:outerShdw>
                </a:effectLst>
              </a:rPr>
              <a:t>NN 152/2008</a:t>
            </a:r>
          </a:p>
        </p:txBody>
      </p:sp>
      <p:sp>
        <p:nvSpPr>
          <p:cNvPr id="64515" name="Footer Placeholder 3"/>
          <p:cNvSpPr>
            <a:spLocks noGrp="1"/>
          </p:cNvSpPr>
          <p:nvPr>
            <p:ph type="ftr" sz="quarter" idx="11"/>
          </p:nvPr>
        </p:nvSpPr>
        <p:spPr>
          <a:noFill/>
        </p:spPr>
        <p:txBody>
          <a:bodyPr/>
          <a:lstStyle/>
          <a:p>
            <a:r>
              <a:rPr lang="en-US" smtClean="0"/>
              <a:t>ODGOVORNOST</a:t>
            </a:r>
          </a:p>
        </p:txBody>
      </p:sp>
      <p:sp>
        <p:nvSpPr>
          <p:cNvPr id="64516" name="Slide Number Placeholder 4"/>
          <p:cNvSpPr>
            <a:spLocks noGrp="1"/>
          </p:cNvSpPr>
          <p:nvPr>
            <p:ph type="sldNum" sz="quarter" idx="12"/>
          </p:nvPr>
        </p:nvSpPr>
        <p:spPr>
          <a:noFill/>
        </p:spPr>
        <p:txBody>
          <a:bodyPr/>
          <a:lstStyle/>
          <a:p>
            <a:fld id="{63D5A41D-8EB1-4281-87F1-ABA2A560FD52}" type="slidenum">
              <a:rPr lang="en-US" smtClean="0"/>
              <a:pPr/>
              <a:t>49</a:t>
            </a:fld>
            <a:endParaRPr lang="en-US" smtClean="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p:txBody>
          <a:bodyPr/>
          <a:lstStyle/>
          <a:p>
            <a:r>
              <a:rPr lang="hr-HR" smtClean="0"/>
              <a:t>Nadležnost</a:t>
            </a:r>
          </a:p>
        </p:txBody>
      </p:sp>
      <p:sp>
        <p:nvSpPr>
          <p:cNvPr id="3" name="Content Placeholder 2"/>
          <p:cNvSpPr>
            <a:spLocks noGrp="1"/>
          </p:cNvSpPr>
          <p:nvPr>
            <p:ph idx="1"/>
          </p:nvPr>
        </p:nvSpPr>
        <p:spPr>
          <a:xfrm>
            <a:off x="1182688" y="1600200"/>
            <a:ext cx="7104062" cy="4532313"/>
          </a:xfrm>
        </p:spPr>
        <p:txBody>
          <a:bodyPr/>
          <a:lstStyle/>
          <a:p>
            <a:pPr marL="0" indent="0">
              <a:defRPr/>
            </a:pPr>
            <a:r>
              <a:rPr lang="hr-HR" dirty="0" smtClean="0"/>
              <a:t>Za izvršavanje propisa u graditeljstvu nadležno je Ministarstvo zaštite okoliša, prostornog </a:t>
            </a:r>
            <a:r>
              <a:rPr lang="vi-VN" dirty="0" smtClean="0"/>
              <a:t>uređenja i graditeljstva.</a:t>
            </a:r>
          </a:p>
          <a:p>
            <a:pPr marL="0" indent="0">
              <a:defRPr/>
            </a:pPr>
            <a:r>
              <a:rPr lang="vi-VN" dirty="0" smtClean="0"/>
              <a:t>Propisi u graditeljstvu su vezani uz slijedeća područja: zaštitu okoliša, prostorno uređenje i gradnja.</a:t>
            </a:r>
          </a:p>
          <a:p>
            <a:pPr>
              <a:defRPr/>
            </a:pPr>
            <a:endParaRPr lang="hr-HR" dirty="0"/>
          </a:p>
        </p:txBody>
      </p:sp>
      <p:sp>
        <p:nvSpPr>
          <p:cNvPr id="7172" name="Footer Placeholder 3"/>
          <p:cNvSpPr>
            <a:spLocks noGrp="1"/>
          </p:cNvSpPr>
          <p:nvPr>
            <p:ph type="ftr" sz="quarter" idx="11"/>
          </p:nvPr>
        </p:nvSpPr>
        <p:spPr>
          <a:noFill/>
        </p:spPr>
        <p:txBody>
          <a:bodyPr/>
          <a:lstStyle/>
          <a:p>
            <a:r>
              <a:rPr lang="en-US" smtClean="0"/>
              <a:t>ODGOVORNOST</a:t>
            </a:r>
          </a:p>
        </p:txBody>
      </p:sp>
      <p:sp>
        <p:nvSpPr>
          <p:cNvPr id="7173" name="Slide Number Placeholder 4"/>
          <p:cNvSpPr>
            <a:spLocks noGrp="1"/>
          </p:cNvSpPr>
          <p:nvPr>
            <p:ph type="sldNum" sz="quarter" idx="12"/>
          </p:nvPr>
        </p:nvSpPr>
        <p:spPr>
          <a:noFill/>
        </p:spPr>
        <p:txBody>
          <a:bodyPr/>
          <a:lstStyle/>
          <a:p>
            <a:fld id="{B52A4F6E-7103-4D13-9B00-FB9C73BD83C7}" type="slidenum">
              <a:rPr lang="en-US" smtClean="0"/>
              <a:pPr/>
              <a:t>5</a:t>
            </a:fld>
            <a:endParaRPr lang="en-US" smtClean="0"/>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4514" name="Title 1"/>
          <p:cNvSpPr>
            <a:spLocks noGrp="1"/>
          </p:cNvSpPr>
          <p:nvPr>
            <p:ph type="title"/>
          </p:nvPr>
        </p:nvSpPr>
        <p:spPr>
          <a:xfrm>
            <a:off x="1214438" y="285750"/>
            <a:ext cx="6578600" cy="762000"/>
          </a:xfrm>
        </p:spPr>
        <p:txBody>
          <a:bodyPr/>
          <a:lstStyle/>
          <a:p>
            <a:pPr algn="l">
              <a:defRPr/>
            </a:pPr>
            <a:r>
              <a:rPr lang="hr-HR" smtClean="0">
                <a:effectLst>
                  <a:outerShdw blurRad="38100" dist="38100" dir="2700000" algn="tl">
                    <a:srgbClr val="000000">
                      <a:alpha val="43137"/>
                    </a:srgbClr>
                  </a:outerShdw>
                </a:effectLst>
              </a:rPr>
              <a:t>Svrha Zakona</a:t>
            </a:r>
          </a:p>
        </p:txBody>
      </p:sp>
      <p:sp>
        <p:nvSpPr>
          <p:cNvPr id="65539" name="Content Placeholder 2"/>
          <p:cNvSpPr>
            <a:spLocks noGrp="1"/>
          </p:cNvSpPr>
          <p:nvPr>
            <p:ph idx="1"/>
          </p:nvPr>
        </p:nvSpPr>
        <p:spPr>
          <a:xfrm>
            <a:off x="827584" y="1412776"/>
            <a:ext cx="8087816" cy="4559399"/>
          </a:xfrm>
        </p:spPr>
        <p:txBody>
          <a:bodyPr/>
          <a:lstStyle/>
          <a:p>
            <a:pPr marL="0" indent="0" algn="just"/>
            <a:r>
              <a:rPr lang="hr-HR" sz="2400" dirty="0" smtClean="0"/>
              <a:t>Ovim se Zakonom uređuje obavljanje </a:t>
            </a:r>
            <a:r>
              <a:rPr lang="hr-HR" sz="2400" dirty="0" smtClean="0">
                <a:solidFill>
                  <a:srgbClr val="C00000"/>
                </a:solidFill>
              </a:rPr>
              <a:t>stručnih poslova</a:t>
            </a:r>
            <a:r>
              <a:rPr lang="hr-HR" sz="2400" dirty="0" smtClean="0"/>
              <a:t> prostornog uređenja, poslova projektiranja i/ili stručnog nadzora građenja, obavljanje djelatnosti građenja i obavljanje djelatnosti upravljanja projektom gradnje u svrhu osiguranja kvalitetnog, stručnog i odgovornog obavljanja tih poslova i djelatnosti te postizanja drugih ciljeva određenih posebnim propisima kojima se uređuje područje prostornog uređenja, gradnje i građevnih proizvoda</a:t>
            </a:r>
            <a:r>
              <a:rPr lang="hr-HR" b="0" dirty="0" smtClean="0"/>
              <a:t>.</a:t>
            </a:r>
          </a:p>
          <a:p>
            <a:pPr marL="0" indent="0"/>
            <a:endParaRPr lang="hr-HR" b="0" dirty="0" smtClean="0"/>
          </a:p>
        </p:txBody>
      </p:sp>
      <p:sp>
        <p:nvSpPr>
          <p:cNvPr id="65540" name="Footer Placeholder 3"/>
          <p:cNvSpPr>
            <a:spLocks noGrp="1"/>
          </p:cNvSpPr>
          <p:nvPr>
            <p:ph type="ftr" sz="quarter" idx="11"/>
          </p:nvPr>
        </p:nvSpPr>
        <p:spPr>
          <a:noFill/>
        </p:spPr>
        <p:txBody>
          <a:bodyPr/>
          <a:lstStyle/>
          <a:p>
            <a:r>
              <a:rPr lang="en-US" smtClean="0"/>
              <a:t>ODGOVORNOST</a:t>
            </a:r>
          </a:p>
        </p:txBody>
      </p:sp>
      <p:sp>
        <p:nvSpPr>
          <p:cNvPr id="65541" name="Slide Number Placeholder 4"/>
          <p:cNvSpPr>
            <a:spLocks noGrp="1"/>
          </p:cNvSpPr>
          <p:nvPr>
            <p:ph type="sldNum" sz="quarter" idx="12"/>
          </p:nvPr>
        </p:nvSpPr>
        <p:spPr>
          <a:noFill/>
        </p:spPr>
        <p:txBody>
          <a:bodyPr/>
          <a:lstStyle/>
          <a:p>
            <a:fld id="{17DEA07A-448B-4894-B5A4-B9C6CA9F7FE0}" type="slidenum">
              <a:rPr lang="en-US" smtClean="0"/>
              <a:pPr/>
              <a:t>50</a:t>
            </a:fld>
            <a:endParaRPr lang="en-US" smtClean="0"/>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5538" name="Title 1"/>
          <p:cNvSpPr>
            <a:spLocks noGrp="1"/>
          </p:cNvSpPr>
          <p:nvPr>
            <p:ph type="title"/>
          </p:nvPr>
        </p:nvSpPr>
        <p:spPr>
          <a:xfrm>
            <a:off x="1214438" y="214313"/>
            <a:ext cx="6578600" cy="762000"/>
          </a:xfrm>
        </p:spPr>
        <p:txBody>
          <a:bodyPr/>
          <a:lstStyle/>
          <a:p>
            <a:pPr algn="l">
              <a:defRPr/>
            </a:pPr>
            <a:r>
              <a:rPr lang="hr-HR" dirty="0" smtClean="0">
                <a:effectLst>
                  <a:outerShdw blurRad="38100" dist="38100" dir="2700000" algn="tl">
                    <a:srgbClr val="000000">
                      <a:alpha val="43137"/>
                    </a:srgbClr>
                  </a:outerShdw>
                </a:effectLst>
              </a:rPr>
              <a:t>Odgovarajuće struke</a:t>
            </a:r>
          </a:p>
        </p:txBody>
      </p:sp>
      <p:sp>
        <p:nvSpPr>
          <p:cNvPr id="66563" name="Content Placeholder 2"/>
          <p:cNvSpPr>
            <a:spLocks noGrp="1"/>
          </p:cNvSpPr>
          <p:nvPr>
            <p:ph idx="1"/>
          </p:nvPr>
        </p:nvSpPr>
        <p:spPr>
          <a:xfrm>
            <a:off x="1143000" y="1928813"/>
            <a:ext cx="7772400" cy="4318000"/>
          </a:xfrm>
        </p:spPr>
        <p:txBody>
          <a:bodyPr/>
          <a:lstStyle/>
          <a:p>
            <a:pPr marL="0" indent="0"/>
            <a:r>
              <a:rPr lang="hr-HR" sz="2400" b="0" dirty="0" smtClean="0"/>
              <a:t>Odgovarajuće struke, u smislu ovoga Zakona, su: </a:t>
            </a:r>
          </a:p>
          <a:p>
            <a:pPr marL="0" indent="0"/>
            <a:endParaRPr lang="hr-HR" sz="2400" b="0" dirty="0" smtClean="0"/>
          </a:p>
          <a:p>
            <a:pPr marL="0" indent="0" algn="ctr"/>
            <a:r>
              <a:rPr lang="hr-HR" sz="2400" i="1" dirty="0" smtClean="0">
                <a:solidFill>
                  <a:srgbClr val="FF0000"/>
                </a:solidFill>
              </a:rPr>
              <a:t>arhitektonska, </a:t>
            </a:r>
          </a:p>
          <a:p>
            <a:pPr marL="0" indent="0" algn="ctr"/>
            <a:r>
              <a:rPr lang="hr-HR" sz="2400" i="1" dirty="0" smtClean="0">
                <a:solidFill>
                  <a:srgbClr val="FF0000"/>
                </a:solidFill>
              </a:rPr>
              <a:t>građevinske, </a:t>
            </a:r>
          </a:p>
          <a:p>
            <a:pPr marL="0" indent="0" algn="ctr"/>
            <a:r>
              <a:rPr lang="hr-HR" sz="2400" i="1" dirty="0" smtClean="0">
                <a:solidFill>
                  <a:srgbClr val="FF0000"/>
                </a:solidFill>
              </a:rPr>
              <a:t>strojarska i </a:t>
            </a:r>
          </a:p>
          <a:p>
            <a:pPr marL="0" indent="0" algn="ctr"/>
            <a:r>
              <a:rPr lang="hr-HR" sz="2400" i="1" dirty="0" smtClean="0">
                <a:solidFill>
                  <a:srgbClr val="FF0000"/>
                </a:solidFill>
              </a:rPr>
              <a:t>elektrotehnička struka.</a:t>
            </a:r>
          </a:p>
          <a:p>
            <a:pPr marL="0" indent="0"/>
            <a:endParaRPr lang="hr-HR" sz="2400" b="0" dirty="0" smtClean="0"/>
          </a:p>
        </p:txBody>
      </p:sp>
      <p:sp>
        <p:nvSpPr>
          <p:cNvPr id="66564" name="Footer Placeholder 3"/>
          <p:cNvSpPr>
            <a:spLocks noGrp="1"/>
          </p:cNvSpPr>
          <p:nvPr>
            <p:ph type="ftr" sz="quarter" idx="11"/>
          </p:nvPr>
        </p:nvSpPr>
        <p:spPr>
          <a:noFill/>
        </p:spPr>
        <p:txBody>
          <a:bodyPr/>
          <a:lstStyle/>
          <a:p>
            <a:r>
              <a:rPr lang="en-US" smtClean="0"/>
              <a:t>ODGOVORNOST</a:t>
            </a:r>
          </a:p>
        </p:txBody>
      </p:sp>
      <p:sp>
        <p:nvSpPr>
          <p:cNvPr id="66565" name="Slide Number Placeholder 4"/>
          <p:cNvSpPr>
            <a:spLocks noGrp="1"/>
          </p:cNvSpPr>
          <p:nvPr>
            <p:ph type="sldNum" sz="quarter" idx="12"/>
          </p:nvPr>
        </p:nvSpPr>
        <p:spPr>
          <a:noFill/>
        </p:spPr>
        <p:txBody>
          <a:bodyPr/>
          <a:lstStyle/>
          <a:p>
            <a:fld id="{350BDFF5-A920-4D44-9678-8F59E310ABDD}" type="slidenum">
              <a:rPr lang="en-US" smtClean="0"/>
              <a:pPr/>
              <a:t>51</a:t>
            </a:fld>
            <a:endParaRPr lang="en-US" smtClean="0"/>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6562" name="Title 1"/>
          <p:cNvSpPr>
            <a:spLocks noGrp="1"/>
          </p:cNvSpPr>
          <p:nvPr>
            <p:ph type="title"/>
          </p:nvPr>
        </p:nvSpPr>
        <p:spPr>
          <a:xfrm>
            <a:off x="1214438" y="214313"/>
            <a:ext cx="6578600" cy="762000"/>
          </a:xfrm>
        </p:spPr>
        <p:txBody>
          <a:bodyPr/>
          <a:lstStyle/>
          <a:p>
            <a:pPr algn="l">
              <a:defRPr/>
            </a:pPr>
            <a:r>
              <a:rPr lang="hr-HR" smtClean="0">
                <a:effectLst>
                  <a:outerShdw blurRad="38100" dist="38100" dir="2700000" algn="tl">
                    <a:srgbClr val="000000">
                      <a:alpha val="43137"/>
                    </a:srgbClr>
                  </a:outerShdw>
                </a:effectLst>
              </a:rPr>
              <a:t>Projektiranje</a:t>
            </a:r>
          </a:p>
        </p:txBody>
      </p:sp>
      <p:sp>
        <p:nvSpPr>
          <p:cNvPr id="67587" name="Content Placeholder 2"/>
          <p:cNvSpPr>
            <a:spLocks noGrp="1"/>
          </p:cNvSpPr>
          <p:nvPr>
            <p:ph idx="1"/>
          </p:nvPr>
        </p:nvSpPr>
        <p:spPr>
          <a:xfrm>
            <a:off x="1143000" y="1857375"/>
            <a:ext cx="7740650" cy="3757613"/>
          </a:xfrm>
        </p:spPr>
        <p:txBody>
          <a:bodyPr/>
          <a:lstStyle/>
          <a:p>
            <a:pPr marL="0" indent="0"/>
            <a:r>
              <a:rPr lang="hr-HR" sz="2400" b="0" smtClean="0"/>
              <a:t>Pod obavljanjem poslova projektiranja, u smislu ovoga Zakona, podrazumijeva se obavljanje svih poslova u izradi idejnog, glavnog, izvedbenog projekta, projekta izvedenog stanja i arhitektonskog snimka izvedenog stanja, utvrđivanja ispunjavanja bitnih zahtjeva za građevinu, projekta uklanjanja građevine i snimka postojećeg stanja građevine, propisanih posebnim zakonom kojim se uređuje područje prostornog uređenja i gradnje</a:t>
            </a:r>
          </a:p>
          <a:p>
            <a:pPr marL="0" indent="0"/>
            <a:endParaRPr lang="hr-HR" b="0" smtClean="0"/>
          </a:p>
        </p:txBody>
      </p:sp>
      <p:sp>
        <p:nvSpPr>
          <p:cNvPr id="67588" name="Footer Placeholder 3"/>
          <p:cNvSpPr>
            <a:spLocks noGrp="1"/>
          </p:cNvSpPr>
          <p:nvPr>
            <p:ph type="ftr" sz="quarter" idx="11"/>
          </p:nvPr>
        </p:nvSpPr>
        <p:spPr>
          <a:noFill/>
        </p:spPr>
        <p:txBody>
          <a:bodyPr/>
          <a:lstStyle/>
          <a:p>
            <a:r>
              <a:rPr lang="en-US" smtClean="0"/>
              <a:t>ODGOVORNOST</a:t>
            </a:r>
          </a:p>
        </p:txBody>
      </p:sp>
      <p:sp>
        <p:nvSpPr>
          <p:cNvPr id="67589" name="Slide Number Placeholder 4"/>
          <p:cNvSpPr>
            <a:spLocks noGrp="1"/>
          </p:cNvSpPr>
          <p:nvPr>
            <p:ph type="sldNum" sz="quarter" idx="12"/>
          </p:nvPr>
        </p:nvSpPr>
        <p:spPr>
          <a:noFill/>
        </p:spPr>
        <p:txBody>
          <a:bodyPr/>
          <a:lstStyle/>
          <a:p>
            <a:fld id="{C474EE9C-AD19-4CD1-AE33-EFF051009DB5}" type="slidenum">
              <a:rPr lang="en-US" smtClean="0"/>
              <a:pPr/>
              <a:t>52</a:t>
            </a:fld>
            <a:endParaRPr lang="en-US" smtClean="0"/>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7586" name="Title 1"/>
          <p:cNvSpPr>
            <a:spLocks noGrp="1"/>
          </p:cNvSpPr>
          <p:nvPr>
            <p:ph type="title"/>
          </p:nvPr>
        </p:nvSpPr>
        <p:spPr>
          <a:xfrm>
            <a:off x="1214438" y="428625"/>
            <a:ext cx="6578600" cy="762000"/>
          </a:xfrm>
        </p:spPr>
        <p:txBody>
          <a:bodyPr/>
          <a:lstStyle/>
          <a:p>
            <a:pPr algn="l">
              <a:defRPr/>
            </a:pPr>
            <a:r>
              <a:rPr lang="hr-HR" dirty="0" smtClean="0">
                <a:effectLst>
                  <a:outerShdw blurRad="38100" dist="38100" dir="2700000" algn="tl">
                    <a:srgbClr val="000000">
                      <a:alpha val="43137"/>
                    </a:srgbClr>
                  </a:outerShdw>
                </a:effectLst>
              </a:rPr>
              <a:t>Projektant</a:t>
            </a:r>
          </a:p>
        </p:txBody>
      </p:sp>
      <p:sp>
        <p:nvSpPr>
          <p:cNvPr id="3" name="Content Placeholder 2"/>
          <p:cNvSpPr>
            <a:spLocks noGrp="1"/>
          </p:cNvSpPr>
          <p:nvPr>
            <p:ph idx="1"/>
          </p:nvPr>
        </p:nvSpPr>
        <p:spPr>
          <a:xfrm>
            <a:off x="1285875" y="2214563"/>
            <a:ext cx="7143750" cy="2714625"/>
          </a:xfrm>
        </p:spPr>
        <p:txBody>
          <a:bodyPr/>
          <a:lstStyle/>
          <a:p>
            <a:pPr marL="0" indent="0">
              <a:defRPr/>
            </a:pPr>
            <a:r>
              <a:rPr lang="hr-HR" sz="2400" b="0" dirty="0" smtClean="0"/>
              <a:t>Poslove projektiranja u svojstvu odgovorne osobe (projektanta i/ili glavnog projektanta) u okviru zadaća svoje struke može obavljati fizička osoba koja ima pravo uporabe strukovnog naziva </a:t>
            </a:r>
            <a:r>
              <a:rPr lang="hr-HR" sz="2400" b="0" dirty="0" smtClean="0">
                <a:solidFill>
                  <a:srgbClr val="C00000"/>
                </a:solidFill>
              </a:rPr>
              <a:t>ovlašteni arhitekt ili ovlašteni inženjer </a:t>
            </a:r>
            <a:r>
              <a:rPr lang="hr-HR" sz="2400" b="0" dirty="0" smtClean="0"/>
              <a:t>sukladno ovom Zakonu.</a:t>
            </a:r>
          </a:p>
          <a:p>
            <a:pPr>
              <a:defRPr/>
            </a:pPr>
            <a:endParaRPr lang="hr-HR" b="0" dirty="0"/>
          </a:p>
        </p:txBody>
      </p:sp>
      <p:sp>
        <p:nvSpPr>
          <p:cNvPr id="68612" name="Footer Placeholder 3"/>
          <p:cNvSpPr>
            <a:spLocks noGrp="1"/>
          </p:cNvSpPr>
          <p:nvPr>
            <p:ph type="ftr" sz="quarter" idx="11"/>
          </p:nvPr>
        </p:nvSpPr>
        <p:spPr>
          <a:noFill/>
        </p:spPr>
        <p:txBody>
          <a:bodyPr/>
          <a:lstStyle/>
          <a:p>
            <a:r>
              <a:rPr lang="en-US" smtClean="0"/>
              <a:t>ODGOVORNOST</a:t>
            </a:r>
          </a:p>
        </p:txBody>
      </p:sp>
      <p:sp>
        <p:nvSpPr>
          <p:cNvPr id="68613" name="Slide Number Placeholder 4"/>
          <p:cNvSpPr>
            <a:spLocks noGrp="1"/>
          </p:cNvSpPr>
          <p:nvPr>
            <p:ph type="sldNum" sz="quarter" idx="12"/>
          </p:nvPr>
        </p:nvSpPr>
        <p:spPr>
          <a:noFill/>
        </p:spPr>
        <p:txBody>
          <a:bodyPr/>
          <a:lstStyle/>
          <a:p>
            <a:fld id="{21FB87F0-F23C-4AC9-87FE-04D3EF410FB5}" type="slidenum">
              <a:rPr lang="en-US" smtClean="0"/>
              <a:pPr/>
              <a:t>53</a:t>
            </a:fld>
            <a:endParaRPr lang="en-US" smtClean="0"/>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8610" name="Title 1"/>
          <p:cNvSpPr>
            <a:spLocks noGrp="1"/>
          </p:cNvSpPr>
          <p:nvPr>
            <p:ph type="title"/>
          </p:nvPr>
        </p:nvSpPr>
        <p:spPr>
          <a:xfrm>
            <a:off x="928688" y="285750"/>
            <a:ext cx="6864350" cy="762000"/>
          </a:xfrm>
        </p:spPr>
        <p:txBody>
          <a:bodyPr/>
          <a:lstStyle/>
          <a:p>
            <a:pPr algn="l">
              <a:defRPr/>
            </a:pPr>
            <a:r>
              <a:rPr lang="hr-HR" dirty="0" smtClean="0">
                <a:effectLst>
                  <a:outerShdw blurRad="38100" dist="38100" dir="2700000" algn="tl">
                    <a:srgbClr val="000000">
                      <a:alpha val="43137"/>
                    </a:srgbClr>
                  </a:outerShdw>
                </a:effectLst>
              </a:rPr>
              <a:t>Stručni nadzor</a:t>
            </a:r>
          </a:p>
        </p:txBody>
      </p:sp>
      <p:sp>
        <p:nvSpPr>
          <p:cNvPr id="69635" name="Content Placeholder 2"/>
          <p:cNvSpPr>
            <a:spLocks noGrp="1"/>
          </p:cNvSpPr>
          <p:nvPr>
            <p:ph idx="1"/>
          </p:nvPr>
        </p:nvSpPr>
        <p:spPr>
          <a:xfrm>
            <a:off x="1000125" y="2357438"/>
            <a:ext cx="7772400" cy="2185987"/>
          </a:xfrm>
        </p:spPr>
        <p:txBody>
          <a:bodyPr/>
          <a:lstStyle/>
          <a:p>
            <a:pPr marL="0" indent="0"/>
            <a:r>
              <a:rPr lang="hr-HR" sz="2400" b="0" smtClean="0"/>
              <a:t>Pod obavljanjem poslova stručnog nadzora građenja, u smislu ovoga Zakona, podrazumijeva se obavljanje svih poslova koje prema posebnom zakonu kojim se uređuje područje prostornog uređenja i gradnje obavlja nadzorni inženjer.</a:t>
            </a:r>
          </a:p>
          <a:p>
            <a:pPr marL="0" indent="0"/>
            <a:endParaRPr lang="hr-HR" sz="2400" b="0" smtClean="0"/>
          </a:p>
        </p:txBody>
      </p:sp>
      <p:sp>
        <p:nvSpPr>
          <p:cNvPr id="69636" name="Footer Placeholder 3"/>
          <p:cNvSpPr>
            <a:spLocks noGrp="1"/>
          </p:cNvSpPr>
          <p:nvPr>
            <p:ph type="ftr" sz="quarter" idx="11"/>
          </p:nvPr>
        </p:nvSpPr>
        <p:spPr>
          <a:noFill/>
        </p:spPr>
        <p:txBody>
          <a:bodyPr/>
          <a:lstStyle/>
          <a:p>
            <a:r>
              <a:rPr lang="en-US" smtClean="0"/>
              <a:t>ODGOVORNOST</a:t>
            </a:r>
          </a:p>
        </p:txBody>
      </p:sp>
      <p:sp>
        <p:nvSpPr>
          <p:cNvPr id="69637" name="Slide Number Placeholder 4"/>
          <p:cNvSpPr>
            <a:spLocks noGrp="1"/>
          </p:cNvSpPr>
          <p:nvPr>
            <p:ph type="sldNum" sz="quarter" idx="12"/>
          </p:nvPr>
        </p:nvSpPr>
        <p:spPr>
          <a:noFill/>
        </p:spPr>
        <p:txBody>
          <a:bodyPr/>
          <a:lstStyle/>
          <a:p>
            <a:fld id="{095B96D5-3E50-4292-8411-E453712ABB4C}" type="slidenum">
              <a:rPr lang="en-US" smtClean="0"/>
              <a:pPr/>
              <a:t>54</a:t>
            </a:fld>
            <a:endParaRPr lang="en-US" smtClean="0"/>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9634" name="Title 1"/>
          <p:cNvSpPr>
            <a:spLocks noGrp="1"/>
          </p:cNvSpPr>
          <p:nvPr>
            <p:ph type="title"/>
          </p:nvPr>
        </p:nvSpPr>
        <p:spPr>
          <a:xfrm>
            <a:off x="1071563" y="214313"/>
            <a:ext cx="6721475" cy="762000"/>
          </a:xfrm>
        </p:spPr>
        <p:txBody>
          <a:bodyPr/>
          <a:lstStyle/>
          <a:p>
            <a:pPr algn="l">
              <a:defRPr/>
            </a:pPr>
            <a:r>
              <a:rPr lang="hr-HR" dirty="0" smtClean="0">
                <a:effectLst>
                  <a:outerShdw blurRad="38100" dist="38100" dir="2700000" algn="tl">
                    <a:srgbClr val="000000">
                      <a:alpha val="43137"/>
                    </a:srgbClr>
                  </a:outerShdw>
                </a:effectLst>
              </a:rPr>
              <a:t>Nadzorni inženjer</a:t>
            </a:r>
          </a:p>
        </p:txBody>
      </p:sp>
      <p:sp>
        <p:nvSpPr>
          <p:cNvPr id="70659" name="Content Placeholder 2"/>
          <p:cNvSpPr>
            <a:spLocks noGrp="1"/>
          </p:cNvSpPr>
          <p:nvPr>
            <p:ph idx="1"/>
          </p:nvPr>
        </p:nvSpPr>
        <p:spPr>
          <a:xfrm>
            <a:off x="1214438" y="2428875"/>
            <a:ext cx="6961187" cy="2643188"/>
          </a:xfrm>
        </p:spPr>
        <p:txBody>
          <a:bodyPr/>
          <a:lstStyle/>
          <a:p>
            <a:pPr marL="0" indent="0"/>
            <a:r>
              <a:rPr lang="hr-HR" sz="2400" b="0" smtClean="0"/>
              <a:t>Poslove stručnog nadzora građenja u svojstvu odgovorne osobe (nadzornog inženjera) u okviru zadaća svoje struke može obavljati fizička osoba koja ima pravo uporabe strukovnog naziva </a:t>
            </a:r>
            <a:r>
              <a:rPr lang="hr-HR" sz="2400" b="0" smtClean="0">
                <a:solidFill>
                  <a:srgbClr val="C00000"/>
                </a:solidFill>
              </a:rPr>
              <a:t>ovlašteni arhitekt ili ovlašteni inženjer </a:t>
            </a:r>
            <a:r>
              <a:rPr lang="hr-HR" sz="2400" b="0" smtClean="0"/>
              <a:t>sukladno ovom Zakonu.</a:t>
            </a:r>
          </a:p>
          <a:p>
            <a:pPr marL="0" indent="0"/>
            <a:endParaRPr lang="hr-HR" b="0" smtClean="0"/>
          </a:p>
        </p:txBody>
      </p:sp>
      <p:sp>
        <p:nvSpPr>
          <p:cNvPr id="70660" name="Footer Placeholder 3"/>
          <p:cNvSpPr>
            <a:spLocks noGrp="1"/>
          </p:cNvSpPr>
          <p:nvPr>
            <p:ph type="ftr" sz="quarter" idx="11"/>
          </p:nvPr>
        </p:nvSpPr>
        <p:spPr>
          <a:noFill/>
        </p:spPr>
        <p:txBody>
          <a:bodyPr/>
          <a:lstStyle/>
          <a:p>
            <a:r>
              <a:rPr lang="en-US" smtClean="0"/>
              <a:t>ODGOVORNOST</a:t>
            </a:r>
          </a:p>
        </p:txBody>
      </p:sp>
      <p:sp>
        <p:nvSpPr>
          <p:cNvPr id="70661" name="Slide Number Placeholder 4"/>
          <p:cNvSpPr>
            <a:spLocks noGrp="1"/>
          </p:cNvSpPr>
          <p:nvPr>
            <p:ph type="sldNum" sz="quarter" idx="12"/>
          </p:nvPr>
        </p:nvSpPr>
        <p:spPr>
          <a:noFill/>
        </p:spPr>
        <p:txBody>
          <a:bodyPr/>
          <a:lstStyle/>
          <a:p>
            <a:fld id="{C4EFBA80-8892-4FD6-AFD2-1B7F076241C0}" type="slidenum">
              <a:rPr lang="en-US" smtClean="0"/>
              <a:pPr/>
              <a:t>55</a:t>
            </a:fld>
            <a:endParaRPr lang="en-US" smtClean="0"/>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0658" name="Title 1"/>
          <p:cNvSpPr>
            <a:spLocks noGrp="1"/>
          </p:cNvSpPr>
          <p:nvPr>
            <p:ph type="title"/>
          </p:nvPr>
        </p:nvSpPr>
        <p:spPr>
          <a:xfrm>
            <a:off x="1000125" y="214313"/>
            <a:ext cx="6792913" cy="762000"/>
          </a:xfrm>
        </p:spPr>
        <p:txBody>
          <a:bodyPr/>
          <a:lstStyle/>
          <a:p>
            <a:pPr algn="l">
              <a:defRPr/>
            </a:pPr>
            <a:r>
              <a:rPr lang="hr-HR" dirty="0" smtClean="0">
                <a:effectLst>
                  <a:outerShdw blurRad="38100" dist="38100" dir="2700000" algn="tl">
                    <a:srgbClr val="000000">
                      <a:alpha val="43137"/>
                    </a:srgbClr>
                  </a:outerShdw>
                </a:effectLst>
              </a:rPr>
              <a:t>Suradnik nadzornog inženjera</a:t>
            </a:r>
          </a:p>
        </p:txBody>
      </p:sp>
      <p:sp>
        <p:nvSpPr>
          <p:cNvPr id="71683" name="Content Placeholder 2"/>
          <p:cNvSpPr>
            <a:spLocks noGrp="1"/>
          </p:cNvSpPr>
          <p:nvPr>
            <p:ph idx="1"/>
          </p:nvPr>
        </p:nvSpPr>
        <p:spPr>
          <a:xfrm>
            <a:off x="1071563" y="1500188"/>
            <a:ext cx="7883525" cy="3971925"/>
          </a:xfrm>
        </p:spPr>
        <p:txBody>
          <a:bodyPr/>
          <a:lstStyle/>
          <a:p>
            <a:pPr marL="0" indent="0"/>
            <a:r>
              <a:rPr lang="hr-HR" sz="2400" b="0" smtClean="0"/>
              <a:t>Pojedine poslove u vezi sa stručnim nadzorom u svojstvu suradnika nadzornog inženjera u okviru zadaća svoje struke može obavljati fizička osoba arhitektonske, građevinske, strojarske, odnosno elektrotehničke struke koja ima akademski naziv magistar inženjer, akademski naziv sveučilišni prvostupnik (baccalaureus) inženjer, stručni naziv stručni pristupnik inženjer ili stručni prvostupnik (baccalaureus) inženjer ili je završila srednju školu po programu za tehničara (IV. stupanj, SSS).</a:t>
            </a:r>
          </a:p>
          <a:p>
            <a:pPr marL="0" indent="0"/>
            <a:endParaRPr lang="hr-HR" b="0" smtClean="0"/>
          </a:p>
        </p:txBody>
      </p:sp>
      <p:sp>
        <p:nvSpPr>
          <p:cNvPr id="71684" name="Footer Placeholder 3"/>
          <p:cNvSpPr>
            <a:spLocks noGrp="1"/>
          </p:cNvSpPr>
          <p:nvPr>
            <p:ph type="ftr" sz="quarter" idx="11"/>
          </p:nvPr>
        </p:nvSpPr>
        <p:spPr>
          <a:noFill/>
        </p:spPr>
        <p:txBody>
          <a:bodyPr/>
          <a:lstStyle/>
          <a:p>
            <a:r>
              <a:rPr lang="en-US" smtClean="0"/>
              <a:t>ODGOVORNOST</a:t>
            </a:r>
          </a:p>
        </p:txBody>
      </p:sp>
      <p:sp>
        <p:nvSpPr>
          <p:cNvPr id="71685" name="Slide Number Placeholder 4"/>
          <p:cNvSpPr>
            <a:spLocks noGrp="1"/>
          </p:cNvSpPr>
          <p:nvPr>
            <p:ph type="sldNum" sz="quarter" idx="12"/>
          </p:nvPr>
        </p:nvSpPr>
        <p:spPr>
          <a:noFill/>
        </p:spPr>
        <p:txBody>
          <a:bodyPr/>
          <a:lstStyle/>
          <a:p>
            <a:fld id="{14D0C78E-263C-4DE5-AEC0-5BB2A1207EC0}" type="slidenum">
              <a:rPr lang="en-US" smtClean="0"/>
              <a:pPr/>
              <a:t>56</a:t>
            </a:fld>
            <a:endParaRPr lang="en-US" smtClean="0"/>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1682" name="Title 1"/>
          <p:cNvSpPr>
            <a:spLocks noGrp="1"/>
          </p:cNvSpPr>
          <p:nvPr>
            <p:ph type="title"/>
          </p:nvPr>
        </p:nvSpPr>
        <p:spPr>
          <a:xfrm>
            <a:off x="928688" y="142875"/>
            <a:ext cx="6864350" cy="762000"/>
          </a:xfrm>
        </p:spPr>
        <p:txBody>
          <a:bodyPr/>
          <a:lstStyle/>
          <a:p>
            <a:pPr algn="l">
              <a:defRPr/>
            </a:pPr>
            <a:r>
              <a:rPr lang="hr-HR" dirty="0" smtClean="0">
                <a:effectLst>
                  <a:outerShdw blurRad="38100" dist="38100" dir="2700000" algn="tl">
                    <a:srgbClr val="000000">
                      <a:alpha val="43137"/>
                    </a:srgbClr>
                  </a:outerShdw>
                </a:effectLst>
              </a:rPr>
              <a:t>Struka koja provodi nadzor</a:t>
            </a:r>
          </a:p>
        </p:txBody>
      </p:sp>
      <p:sp>
        <p:nvSpPr>
          <p:cNvPr id="72707" name="Content Placeholder 2"/>
          <p:cNvSpPr>
            <a:spLocks noGrp="1"/>
          </p:cNvSpPr>
          <p:nvPr>
            <p:ph idx="1"/>
          </p:nvPr>
        </p:nvSpPr>
        <p:spPr>
          <a:xfrm>
            <a:off x="1000125" y="1714500"/>
            <a:ext cx="7954963" cy="4043363"/>
          </a:xfrm>
        </p:spPr>
        <p:txBody>
          <a:bodyPr/>
          <a:lstStyle/>
          <a:p>
            <a:pPr marL="0" indent="0"/>
            <a:r>
              <a:rPr lang="hr-HR" sz="2400" b="0" smtClean="0"/>
              <a:t>Arhitektonska, građevinska, strojarska i elektrotehnička struka u obavljanju poslova stručnog nadzora građenja provodi nadzor nad izvođenjem radova koje je prema ovome Zakonu ovlaštena projektirati.</a:t>
            </a:r>
          </a:p>
          <a:p>
            <a:pPr marL="0" indent="0"/>
            <a:endParaRPr lang="hr-HR" sz="2400" b="0" smtClean="0"/>
          </a:p>
          <a:p>
            <a:pPr marL="0" indent="0"/>
            <a:r>
              <a:rPr lang="hr-HR" sz="2400" b="0" smtClean="0"/>
              <a:t>Građevinska struka može obavljati i poslove stručnog nadzora građenja građevina i izvođenja radova koje je prema ovome Zakonu ovlaštena projektirati arhitektonska struka.</a:t>
            </a:r>
          </a:p>
          <a:p>
            <a:pPr marL="0" indent="0"/>
            <a:endParaRPr lang="hr-HR" b="0" smtClean="0"/>
          </a:p>
        </p:txBody>
      </p:sp>
      <p:sp>
        <p:nvSpPr>
          <p:cNvPr id="72708" name="Footer Placeholder 3"/>
          <p:cNvSpPr>
            <a:spLocks noGrp="1"/>
          </p:cNvSpPr>
          <p:nvPr>
            <p:ph type="ftr" sz="quarter" idx="11"/>
          </p:nvPr>
        </p:nvSpPr>
        <p:spPr>
          <a:noFill/>
        </p:spPr>
        <p:txBody>
          <a:bodyPr/>
          <a:lstStyle/>
          <a:p>
            <a:r>
              <a:rPr lang="en-US" smtClean="0"/>
              <a:t>ODGOVORNOST</a:t>
            </a:r>
          </a:p>
        </p:txBody>
      </p:sp>
      <p:sp>
        <p:nvSpPr>
          <p:cNvPr id="72709" name="Slide Number Placeholder 4"/>
          <p:cNvSpPr>
            <a:spLocks noGrp="1"/>
          </p:cNvSpPr>
          <p:nvPr>
            <p:ph type="sldNum" sz="quarter" idx="12"/>
          </p:nvPr>
        </p:nvSpPr>
        <p:spPr>
          <a:noFill/>
        </p:spPr>
        <p:txBody>
          <a:bodyPr/>
          <a:lstStyle/>
          <a:p>
            <a:fld id="{5A3724EA-3FF4-4945-9FD4-BDD81F6D71DB}" type="slidenum">
              <a:rPr lang="en-US" smtClean="0"/>
              <a:pPr/>
              <a:t>57</a:t>
            </a:fld>
            <a:endParaRPr lang="en-US" smtClean="0"/>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3730" name="Title 1"/>
          <p:cNvSpPr>
            <a:spLocks noGrp="1"/>
          </p:cNvSpPr>
          <p:nvPr>
            <p:ph type="title"/>
          </p:nvPr>
        </p:nvSpPr>
        <p:spPr>
          <a:xfrm>
            <a:off x="857250" y="214313"/>
            <a:ext cx="6935788" cy="762000"/>
          </a:xfrm>
        </p:spPr>
        <p:txBody>
          <a:bodyPr/>
          <a:lstStyle/>
          <a:p>
            <a:pPr algn="l">
              <a:defRPr/>
            </a:pPr>
            <a:r>
              <a:rPr lang="hr-HR" smtClean="0">
                <a:effectLst>
                  <a:outerShdw blurRad="38100" dist="38100" dir="2700000" algn="tl">
                    <a:srgbClr val="C0C0C0"/>
                  </a:outerShdw>
                </a:effectLst>
              </a:rPr>
              <a:t>Djelatnost građenja</a:t>
            </a:r>
          </a:p>
        </p:txBody>
      </p:sp>
      <p:sp>
        <p:nvSpPr>
          <p:cNvPr id="74755" name="Content Placeholder 2"/>
          <p:cNvSpPr>
            <a:spLocks noGrp="1"/>
          </p:cNvSpPr>
          <p:nvPr>
            <p:ph idx="1"/>
          </p:nvPr>
        </p:nvSpPr>
        <p:spPr>
          <a:xfrm>
            <a:off x="857250" y="2071688"/>
            <a:ext cx="8097838" cy="2686050"/>
          </a:xfrm>
        </p:spPr>
        <p:txBody>
          <a:bodyPr/>
          <a:lstStyle/>
          <a:p>
            <a:pPr marL="0" indent="0"/>
            <a:r>
              <a:rPr lang="hr-HR" sz="2400" b="0" smtClean="0"/>
              <a:t>Pod obavljanjem djelatnosti građenja, u smislu ovoga Zakona, podrazumijeva se izvedba građevinskih i drugih radova (pripremni, zemljani, konstrukterski, instalaterski, završni te ugradnja građevnih proizvoda, postrojenja ili opreme) kojima se gradi nova građevina, rekonstruira, uklanja i održava postojeća građevina.</a:t>
            </a:r>
          </a:p>
          <a:p>
            <a:pPr marL="0" indent="0"/>
            <a:endParaRPr lang="hr-HR" sz="2400" b="0" smtClean="0"/>
          </a:p>
        </p:txBody>
      </p:sp>
      <p:sp>
        <p:nvSpPr>
          <p:cNvPr id="74756" name="Footer Placeholder 3"/>
          <p:cNvSpPr>
            <a:spLocks noGrp="1"/>
          </p:cNvSpPr>
          <p:nvPr>
            <p:ph type="ftr" sz="quarter" idx="11"/>
          </p:nvPr>
        </p:nvSpPr>
        <p:spPr>
          <a:noFill/>
        </p:spPr>
        <p:txBody>
          <a:bodyPr/>
          <a:lstStyle/>
          <a:p>
            <a:r>
              <a:rPr lang="en-US" smtClean="0"/>
              <a:t>ODGOVORNOST</a:t>
            </a:r>
          </a:p>
        </p:txBody>
      </p:sp>
      <p:sp>
        <p:nvSpPr>
          <p:cNvPr id="74757" name="Slide Number Placeholder 4"/>
          <p:cNvSpPr>
            <a:spLocks noGrp="1"/>
          </p:cNvSpPr>
          <p:nvPr>
            <p:ph type="sldNum" sz="quarter" idx="12"/>
          </p:nvPr>
        </p:nvSpPr>
        <p:spPr>
          <a:noFill/>
        </p:spPr>
        <p:txBody>
          <a:bodyPr/>
          <a:lstStyle/>
          <a:p>
            <a:fld id="{7648F914-0245-40C7-8A33-82C8EE9CC780}" type="slidenum">
              <a:rPr lang="en-US" smtClean="0"/>
              <a:pPr/>
              <a:t>58</a:t>
            </a:fld>
            <a:endParaRPr lang="en-US" smtClean="0"/>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4754" name="Title 1"/>
          <p:cNvSpPr>
            <a:spLocks noGrp="1"/>
          </p:cNvSpPr>
          <p:nvPr>
            <p:ph type="title"/>
          </p:nvPr>
        </p:nvSpPr>
        <p:spPr>
          <a:xfrm>
            <a:off x="785813" y="0"/>
            <a:ext cx="7007225" cy="762000"/>
          </a:xfrm>
        </p:spPr>
        <p:txBody>
          <a:bodyPr/>
          <a:lstStyle/>
          <a:p>
            <a:pPr algn="l">
              <a:defRPr/>
            </a:pPr>
            <a:r>
              <a:rPr lang="hr-HR" smtClean="0">
                <a:effectLst>
                  <a:outerShdw blurRad="38100" dist="38100" dir="2700000" algn="tl">
                    <a:srgbClr val="C0C0C0"/>
                  </a:outerShdw>
                </a:effectLst>
              </a:rPr>
              <a:t>Uvjeti za izvođača</a:t>
            </a:r>
          </a:p>
        </p:txBody>
      </p:sp>
      <p:sp>
        <p:nvSpPr>
          <p:cNvPr id="75779" name="Content Placeholder 2"/>
          <p:cNvSpPr>
            <a:spLocks noGrp="1"/>
          </p:cNvSpPr>
          <p:nvPr>
            <p:ph idx="1"/>
          </p:nvPr>
        </p:nvSpPr>
        <p:spPr>
          <a:xfrm>
            <a:off x="500063" y="928688"/>
            <a:ext cx="8240712" cy="5357812"/>
          </a:xfrm>
        </p:spPr>
        <p:txBody>
          <a:bodyPr/>
          <a:lstStyle/>
          <a:p>
            <a:pPr marL="0" indent="0"/>
            <a:r>
              <a:rPr lang="hr-HR" sz="2400" b="0" smtClean="0"/>
              <a:t>Graditi i/ili izvoditi radove na građevini može pravna osoba, odnosno fizička osoba – obrtnik, registrirana za obavljanje djelatnosti građenja, odnosno za izvođenje pojedinih radova (u daljnjem tekstu: izvođač) koja ispunjava uvjete propisane ovim Zakonom.</a:t>
            </a:r>
          </a:p>
          <a:p>
            <a:pPr marL="0" indent="0"/>
            <a:endParaRPr lang="hr-HR" sz="2400" b="0" smtClean="0"/>
          </a:p>
          <a:p>
            <a:pPr marL="0" indent="0"/>
            <a:r>
              <a:rPr lang="hr-HR" sz="2400" b="0" smtClean="0"/>
              <a:t>Iznimno od stavka 1. ovoga članka, investitor fizička osoba može sam graditi stambenu zgradu i pomoćne građevine čija ukupna građevinska (bruto) površina na građevnoj čestici nije veća od 400 m², ako je to za potrebe njegovoga stambenog zbrinjavanja u skladu sa Zakonom o područjima od posebne državne skrbi, odnosno u skladu sa Zakonom o obnovi.</a:t>
            </a:r>
          </a:p>
          <a:p>
            <a:pPr marL="0" indent="0"/>
            <a:endParaRPr lang="hr-HR" b="0" smtClean="0"/>
          </a:p>
        </p:txBody>
      </p:sp>
      <p:sp>
        <p:nvSpPr>
          <p:cNvPr id="75780" name="Footer Placeholder 3"/>
          <p:cNvSpPr>
            <a:spLocks noGrp="1"/>
          </p:cNvSpPr>
          <p:nvPr>
            <p:ph type="ftr" sz="quarter" idx="11"/>
          </p:nvPr>
        </p:nvSpPr>
        <p:spPr>
          <a:noFill/>
        </p:spPr>
        <p:txBody>
          <a:bodyPr/>
          <a:lstStyle/>
          <a:p>
            <a:r>
              <a:rPr lang="en-US" smtClean="0"/>
              <a:t>ODGOVORNOST</a:t>
            </a:r>
          </a:p>
        </p:txBody>
      </p:sp>
      <p:sp>
        <p:nvSpPr>
          <p:cNvPr id="75781" name="Slide Number Placeholder 4"/>
          <p:cNvSpPr>
            <a:spLocks noGrp="1"/>
          </p:cNvSpPr>
          <p:nvPr>
            <p:ph type="sldNum" sz="quarter" idx="12"/>
          </p:nvPr>
        </p:nvSpPr>
        <p:spPr>
          <a:noFill/>
        </p:spPr>
        <p:txBody>
          <a:bodyPr/>
          <a:lstStyle/>
          <a:p>
            <a:fld id="{4E67E813-CD59-43F7-98CE-CBD3740250AE}" type="slidenum">
              <a:rPr lang="en-US" smtClean="0"/>
              <a:pPr/>
              <a:t>59</a:t>
            </a:fld>
            <a:endParaRPr lang="en-US" smtClean="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Title 1"/>
          <p:cNvSpPr>
            <a:spLocks noGrp="1"/>
          </p:cNvSpPr>
          <p:nvPr>
            <p:ph type="title"/>
          </p:nvPr>
        </p:nvSpPr>
        <p:spPr/>
        <p:txBody>
          <a:bodyPr/>
          <a:lstStyle/>
          <a:p>
            <a:pPr eaLnBrk="1" hangingPunct="1"/>
            <a:r>
              <a:rPr lang="hr-HR" smtClean="0"/>
              <a:t>Građevna regulativa</a:t>
            </a:r>
          </a:p>
        </p:txBody>
      </p:sp>
      <p:sp>
        <p:nvSpPr>
          <p:cNvPr id="3" name="Content Placeholder 2"/>
          <p:cNvSpPr>
            <a:spLocks noGrp="1"/>
          </p:cNvSpPr>
          <p:nvPr>
            <p:ph idx="1"/>
          </p:nvPr>
        </p:nvSpPr>
        <p:spPr>
          <a:xfrm>
            <a:off x="928688" y="1500188"/>
            <a:ext cx="7500937" cy="4857750"/>
          </a:xfrm>
        </p:spPr>
        <p:txBody>
          <a:bodyPr/>
          <a:lstStyle/>
          <a:p>
            <a:pPr marL="441325" indent="-441325" eaLnBrk="1" hangingPunct="1">
              <a:defRPr/>
            </a:pPr>
            <a:r>
              <a:rPr lang="hr-HR" sz="2400" dirty="0" smtClean="0">
                <a:solidFill>
                  <a:srgbClr val="008000"/>
                </a:solidFill>
              </a:rPr>
              <a:t>Zakoni:</a:t>
            </a:r>
            <a:endParaRPr lang="hr-HR" sz="2400" dirty="0">
              <a:solidFill>
                <a:srgbClr val="008000"/>
              </a:solidFill>
            </a:endParaRPr>
          </a:p>
          <a:p>
            <a:pPr marL="441325" indent="-441325" eaLnBrk="1" hangingPunct="1">
              <a:buFont typeface="Wingdings" pitchFamily="2" charset="2"/>
              <a:buChar char="q"/>
              <a:defRPr/>
            </a:pPr>
            <a:r>
              <a:rPr lang="hr-HR" sz="2400" dirty="0" smtClean="0"/>
              <a:t>Zakon </a:t>
            </a:r>
            <a:r>
              <a:rPr lang="hr-HR" sz="2400" dirty="0"/>
              <a:t>o zaštiti okoliša (NN </a:t>
            </a:r>
            <a:r>
              <a:rPr lang="hr-HR" sz="2400" dirty="0">
                <a:solidFill>
                  <a:srgbClr val="FF0000"/>
                </a:solidFill>
              </a:rPr>
              <a:t>110/2007</a:t>
            </a:r>
            <a:r>
              <a:rPr lang="hr-HR" sz="2400" dirty="0"/>
              <a:t>) </a:t>
            </a:r>
          </a:p>
          <a:p>
            <a:pPr marL="441325" indent="-441325" eaLnBrk="1" hangingPunct="1">
              <a:buFont typeface="Wingdings" pitchFamily="2" charset="2"/>
              <a:buChar char="q"/>
              <a:defRPr/>
            </a:pPr>
            <a:r>
              <a:rPr lang="hr-HR" sz="2400" dirty="0"/>
              <a:t>Zakon o prostornom uređenju i gradnji </a:t>
            </a:r>
            <a:r>
              <a:rPr lang="hr-HR" sz="2400" dirty="0" smtClean="0"/>
              <a:t>(NN </a:t>
            </a:r>
            <a:r>
              <a:rPr lang="hr-HR" sz="2400" dirty="0" smtClean="0">
                <a:solidFill>
                  <a:srgbClr val="FF0000"/>
                </a:solidFill>
              </a:rPr>
              <a:t>76/2007</a:t>
            </a:r>
            <a:r>
              <a:rPr lang="en-US" sz="2400" dirty="0" smtClean="0">
                <a:solidFill>
                  <a:srgbClr val="FF0000"/>
                </a:solidFill>
              </a:rPr>
              <a:t>, </a:t>
            </a:r>
            <a:r>
              <a:rPr lang="en-US" sz="2400" dirty="0">
                <a:solidFill>
                  <a:srgbClr val="FF0000"/>
                </a:solidFill>
              </a:rPr>
              <a:t>38/09, 55/11, </a:t>
            </a:r>
            <a:r>
              <a:rPr lang="en-US" sz="2400" dirty="0" smtClean="0">
                <a:solidFill>
                  <a:srgbClr val="FF0000"/>
                </a:solidFill>
              </a:rPr>
              <a:t>90/11</a:t>
            </a:r>
            <a:r>
              <a:rPr lang="hr-HR" sz="2400" dirty="0" smtClean="0"/>
              <a:t>) </a:t>
            </a:r>
            <a:endParaRPr lang="hr-HR" sz="2400" dirty="0"/>
          </a:p>
          <a:p>
            <a:pPr marL="441325" indent="-441325" eaLnBrk="1" hangingPunct="1">
              <a:buFont typeface="Wingdings" pitchFamily="2" charset="2"/>
              <a:buChar char="q"/>
              <a:defRPr/>
            </a:pPr>
            <a:r>
              <a:rPr lang="hr-HR" sz="2400" dirty="0"/>
              <a:t>Zakon o javnoj </a:t>
            </a:r>
            <a:r>
              <a:rPr lang="hr-HR" sz="2400" dirty="0" smtClean="0"/>
              <a:t>nabavi (NN </a:t>
            </a:r>
            <a:r>
              <a:rPr lang="hr-HR" sz="2400" dirty="0" smtClean="0">
                <a:solidFill>
                  <a:srgbClr val="FF0000"/>
                </a:solidFill>
              </a:rPr>
              <a:t>90/2011</a:t>
            </a:r>
            <a:r>
              <a:rPr lang="hr-HR" sz="2400" dirty="0" smtClean="0"/>
              <a:t>) </a:t>
            </a:r>
            <a:endParaRPr lang="hr-HR" sz="2400" dirty="0"/>
          </a:p>
          <a:p>
            <a:pPr marL="441325" indent="-441325" eaLnBrk="1" hangingPunct="1">
              <a:buFont typeface="Wingdings" pitchFamily="2" charset="2"/>
              <a:buChar char="q"/>
              <a:defRPr/>
            </a:pPr>
            <a:r>
              <a:rPr lang="hr-HR" sz="2400" dirty="0"/>
              <a:t>Zakon o obveznim odnosima </a:t>
            </a:r>
            <a:r>
              <a:rPr lang="hr-HR" sz="2400" dirty="0" smtClean="0"/>
              <a:t> (NN </a:t>
            </a:r>
            <a:r>
              <a:rPr lang="hr-HR" sz="2400" dirty="0">
                <a:solidFill>
                  <a:srgbClr val="FF0000"/>
                </a:solidFill>
              </a:rPr>
              <a:t>35/2005</a:t>
            </a:r>
            <a:r>
              <a:rPr lang="hr-HR" sz="2400" dirty="0"/>
              <a:t>) </a:t>
            </a:r>
          </a:p>
          <a:p>
            <a:pPr marL="441325" indent="-441325" eaLnBrk="1" hangingPunct="1">
              <a:buFont typeface="Wingdings" pitchFamily="2" charset="2"/>
              <a:buChar char="q"/>
              <a:defRPr/>
            </a:pPr>
            <a:r>
              <a:rPr lang="hr-HR" sz="2400" dirty="0"/>
              <a:t>Zakon o arhitektonskim i inženjerskim poslovima i djelatnostima u prostornom uređenju i gradnji </a:t>
            </a:r>
            <a:r>
              <a:rPr lang="hr-HR" sz="2400" dirty="0" smtClean="0"/>
              <a:t>(NN </a:t>
            </a:r>
            <a:r>
              <a:rPr lang="hr-HR" sz="2400" dirty="0" smtClean="0">
                <a:solidFill>
                  <a:srgbClr val="FF0000"/>
                </a:solidFill>
              </a:rPr>
              <a:t>152/2008</a:t>
            </a:r>
            <a:r>
              <a:rPr lang="hr-HR" sz="2400" dirty="0" smtClean="0"/>
              <a:t>)</a:t>
            </a:r>
          </a:p>
          <a:p>
            <a:pPr marL="441325" indent="-441325" eaLnBrk="1" hangingPunct="1">
              <a:buFont typeface="Wingdings" pitchFamily="2" charset="2"/>
              <a:buChar char="q"/>
              <a:defRPr/>
            </a:pPr>
            <a:endParaRPr lang="hr-HR" sz="2400" dirty="0" smtClean="0"/>
          </a:p>
          <a:p>
            <a:pPr marL="441325" indent="-441325" eaLnBrk="1" hangingPunct="1">
              <a:buFont typeface="Wingdings" pitchFamily="2" charset="2"/>
              <a:buChar char="q"/>
              <a:defRPr/>
            </a:pPr>
            <a:endParaRPr lang="hr-HR" sz="2400" dirty="0"/>
          </a:p>
          <a:p>
            <a:pPr marL="0" indent="0" eaLnBrk="1" hangingPunct="1">
              <a:defRPr/>
            </a:pPr>
            <a:endParaRPr lang="hr-HR" dirty="0" smtClean="0"/>
          </a:p>
        </p:txBody>
      </p:sp>
      <p:sp>
        <p:nvSpPr>
          <p:cNvPr id="47108" name="Footer Placeholder 3"/>
          <p:cNvSpPr>
            <a:spLocks noGrp="1"/>
          </p:cNvSpPr>
          <p:nvPr>
            <p:ph type="ftr" sz="quarter" idx="11"/>
          </p:nvPr>
        </p:nvSpPr>
        <p:spPr>
          <a:noFill/>
        </p:spPr>
        <p:txBody>
          <a:bodyPr/>
          <a:lstStyle/>
          <a:p>
            <a:r>
              <a:rPr lang="en-US" smtClean="0"/>
              <a:t>ODGOVORNOST</a:t>
            </a:r>
          </a:p>
        </p:txBody>
      </p:sp>
      <p:sp>
        <p:nvSpPr>
          <p:cNvPr id="47109" name="Slide Number Placeholder 4"/>
          <p:cNvSpPr>
            <a:spLocks noGrp="1"/>
          </p:cNvSpPr>
          <p:nvPr>
            <p:ph type="sldNum" sz="quarter" idx="12"/>
          </p:nvPr>
        </p:nvSpPr>
        <p:spPr>
          <a:noFill/>
        </p:spPr>
        <p:txBody>
          <a:bodyPr/>
          <a:lstStyle/>
          <a:p>
            <a:fld id="{FD67A8BA-D73D-4BF2-A06A-A56BAB4A1A85}" type="slidenum">
              <a:rPr lang="en-US" smtClean="0"/>
              <a:pPr/>
              <a:t>6</a:t>
            </a:fld>
            <a:endParaRPr lang="en-US" smtClean="0"/>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5778" name="Title 1"/>
          <p:cNvSpPr>
            <a:spLocks noGrp="1"/>
          </p:cNvSpPr>
          <p:nvPr>
            <p:ph type="title"/>
          </p:nvPr>
        </p:nvSpPr>
        <p:spPr>
          <a:xfrm>
            <a:off x="1071563" y="214313"/>
            <a:ext cx="6721475" cy="762000"/>
          </a:xfrm>
        </p:spPr>
        <p:txBody>
          <a:bodyPr/>
          <a:lstStyle/>
          <a:p>
            <a:pPr algn="l">
              <a:defRPr/>
            </a:pPr>
            <a:r>
              <a:rPr lang="hr-HR" dirty="0" smtClean="0">
                <a:effectLst>
                  <a:outerShdw blurRad="38100" dist="38100" dir="2700000" algn="tl">
                    <a:srgbClr val="000000">
                      <a:alpha val="43137"/>
                    </a:srgbClr>
                  </a:outerShdw>
                </a:effectLst>
              </a:rPr>
              <a:t>Suglasnost Ministarstva</a:t>
            </a:r>
          </a:p>
        </p:txBody>
      </p:sp>
      <p:sp>
        <p:nvSpPr>
          <p:cNvPr id="76803" name="Content Placeholder 2"/>
          <p:cNvSpPr>
            <a:spLocks noGrp="1"/>
          </p:cNvSpPr>
          <p:nvPr>
            <p:ph idx="1"/>
          </p:nvPr>
        </p:nvSpPr>
        <p:spPr>
          <a:xfrm>
            <a:off x="1071563" y="1714500"/>
            <a:ext cx="7883525" cy="3829050"/>
          </a:xfrm>
        </p:spPr>
        <p:txBody>
          <a:bodyPr/>
          <a:lstStyle/>
          <a:p>
            <a:pPr marL="0" indent="0"/>
            <a:r>
              <a:rPr lang="hr-HR" sz="2400" b="0" smtClean="0"/>
              <a:t>Izvođač može započeti obavljati djelatnost građenja samo ako ima suglasnost za započinjanje obavljanja djelatnosti građenja, osim ako ovim Zakonom nije propisano drukčije.</a:t>
            </a:r>
          </a:p>
          <a:p>
            <a:pPr marL="0" indent="0"/>
            <a:endParaRPr lang="hr-HR" sz="2400" b="0" smtClean="0"/>
          </a:p>
          <a:p>
            <a:pPr marL="0" indent="0"/>
            <a:r>
              <a:rPr lang="hr-HR" sz="2400" b="0" smtClean="0"/>
              <a:t>Suglasnost izdaje Ministarstvo za građenje građevina, odnosno za izvođenje radova različite zahtjevnosti i vrijednosti, razvrstane u 7 skupina </a:t>
            </a:r>
            <a:r>
              <a:rPr lang="hr-HR" sz="2400" smtClean="0">
                <a:solidFill>
                  <a:srgbClr val="FF0000"/>
                </a:solidFill>
              </a:rPr>
              <a:t>(skupine građevina A, B, C, D, E, F i G te skupine radova H i I).</a:t>
            </a:r>
          </a:p>
          <a:p>
            <a:pPr marL="0" indent="0"/>
            <a:endParaRPr lang="hr-HR" b="0" smtClean="0"/>
          </a:p>
        </p:txBody>
      </p:sp>
      <p:sp>
        <p:nvSpPr>
          <p:cNvPr id="76804" name="Footer Placeholder 3"/>
          <p:cNvSpPr>
            <a:spLocks noGrp="1"/>
          </p:cNvSpPr>
          <p:nvPr>
            <p:ph type="ftr" sz="quarter" idx="11"/>
          </p:nvPr>
        </p:nvSpPr>
        <p:spPr>
          <a:noFill/>
        </p:spPr>
        <p:txBody>
          <a:bodyPr/>
          <a:lstStyle/>
          <a:p>
            <a:r>
              <a:rPr lang="en-US" smtClean="0"/>
              <a:t>ODGOVORNOST</a:t>
            </a:r>
          </a:p>
        </p:txBody>
      </p:sp>
      <p:sp>
        <p:nvSpPr>
          <p:cNvPr id="76805" name="Slide Number Placeholder 4"/>
          <p:cNvSpPr>
            <a:spLocks noGrp="1"/>
          </p:cNvSpPr>
          <p:nvPr>
            <p:ph type="sldNum" sz="quarter" idx="12"/>
          </p:nvPr>
        </p:nvSpPr>
        <p:spPr>
          <a:noFill/>
        </p:spPr>
        <p:txBody>
          <a:bodyPr/>
          <a:lstStyle/>
          <a:p>
            <a:fld id="{FF138748-05B0-4695-8912-8E50D856C889}" type="slidenum">
              <a:rPr lang="en-US" smtClean="0"/>
              <a:pPr/>
              <a:t>60</a:t>
            </a:fld>
            <a:endParaRPr lang="en-US" smtClean="0"/>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Content Placeholder 2"/>
          <p:cNvSpPr>
            <a:spLocks noGrp="1"/>
          </p:cNvSpPr>
          <p:nvPr>
            <p:ph idx="1"/>
          </p:nvPr>
        </p:nvSpPr>
        <p:spPr>
          <a:xfrm>
            <a:off x="285750" y="1600200"/>
            <a:ext cx="8669338" cy="4532313"/>
          </a:xfrm>
        </p:spPr>
        <p:txBody>
          <a:bodyPr/>
          <a:lstStyle/>
          <a:p>
            <a:pPr algn="ctr">
              <a:defRPr/>
            </a:pPr>
            <a:r>
              <a:rPr lang="hr-HR" sz="3600" smtClean="0">
                <a:effectLst>
                  <a:outerShdw blurRad="38100" dist="38100" dir="2700000" algn="tl">
                    <a:srgbClr val="C0C0C0"/>
                  </a:outerShdw>
                </a:effectLst>
              </a:rPr>
              <a:t>Pravilnik</a:t>
            </a:r>
          </a:p>
          <a:p>
            <a:pPr algn="ctr">
              <a:defRPr/>
            </a:pPr>
            <a:r>
              <a:rPr lang="hr-HR" sz="3600" smtClean="0">
                <a:effectLst>
                  <a:outerShdw blurRad="38100" dist="38100" dir="2700000" algn="tl">
                    <a:srgbClr val="C0C0C0"/>
                  </a:outerShdw>
                </a:effectLst>
              </a:rPr>
              <a:t>o suglasnosti za započinjanje obavljanja djelatnosti građenja</a:t>
            </a:r>
          </a:p>
          <a:p>
            <a:pPr algn="ctr">
              <a:defRPr/>
            </a:pPr>
            <a:endParaRPr lang="hr-HR" smtClean="0">
              <a:effectLst>
                <a:outerShdw blurRad="38100" dist="38100" dir="2700000" algn="tl">
                  <a:srgbClr val="C0C0C0"/>
                </a:outerShdw>
              </a:effectLst>
            </a:endParaRPr>
          </a:p>
          <a:p>
            <a:pPr algn="ctr">
              <a:defRPr/>
            </a:pPr>
            <a:r>
              <a:rPr lang="hr-HR" sz="3600" smtClean="0">
                <a:solidFill>
                  <a:srgbClr val="FF0000"/>
                </a:solidFill>
              </a:rPr>
              <a:t>NN 42/2009</a:t>
            </a:r>
          </a:p>
          <a:p>
            <a:pPr>
              <a:defRPr/>
            </a:pPr>
            <a:endParaRPr lang="hr-HR" smtClean="0"/>
          </a:p>
        </p:txBody>
      </p:sp>
      <p:sp>
        <p:nvSpPr>
          <p:cNvPr id="91139" name="Footer Placeholder 3"/>
          <p:cNvSpPr>
            <a:spLocks noGrp="1"/>
          </p:cNvSpPr>
          <p:nvPr>
            <p:ph type="ftr" sz="quarter" idx="11"/>
          </p:nvPr>
        </p:nvSpPr>
        <p:spPr>
          <a:noFill/>
        </p:spPr>
        <p:txBody>
          <a:bodyPr/>
          <a:lstStyle/>
          <a:p>
            <a:r>
              <a:rPr lang="en-US" smtClean="0"/>
              <a:t>ZAKON O POSLOVIMA</a:t>
            </a:r>
          </a:p>
        </p:txBody>
      </p:sp>
      <p:sp>
        <p:nvSpPr>
          <p:cNvPr id="91140" name="Slide Number Placeholder 4"/>
          <p:cNvSpPr>
            <a:spLocks noGrp="1"/>
          </p:cNvSpPr>
          <p:nvPr>
            <p:ph type="sldNum" sz="quarter" idx="12"/>
          </p:nvPr>
        </p:nvSpPr>
        <p:spPr>
          <a:noFill/>
        </p:spPr>
        <p:txBody>
          <a:bodyPr/>
          <a:lstStyle/>
          <a:p>
            <a:fld id="{17469187-32D5-4D43-8897-EC47BE99AFA0}" type="slidenum">
              <a:rPr lang="en-US" smtClean="0"/>
              <a:pPr/>
              <a:t>61</a:t>
            </a:fld>
            <a:endParaRPr lang="en-US" smtClean="0"/>
          </a:p>
        </p:txBody>
      </p:sp>
    </p:spTree>
    <p:extLst>
      <p:ext uri="{BB962C8B-B14F-4D97-AF65-F5344CB8AC3E}">
        <p14:creationId xmlns:p14="http://schemas.microsoft.com/office/powerpoint/2010/main" val="2569801357"/>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Title 1"/>
          <p:cNvSpPr>
            <a:spLocks noGrp="1"/>
          </p:cNvSpPr>
          <p:nvPr>
            <p:ph type="title"/>
          </p:nvPr>
        </p:nvSpPr>
        <p:spPr>
          <a:xfrm>
            <a:off x="1214438" y="214313"/>
            <a:ext cx="6578600" cy="762000"/>
          </a:xfrm>
        </p:spPr>
        <p:txBody>
          <a:bodyPr/>
          <a:lstStyle/>
          <a:p>
            <a:pPr algn="l">
              <a:defRPr/>
            </a:pPr>
            <a:r>
              <a:rPr lang="hr-HR" dirty="0" smtClean="0">
                <a:effectLst>
                  <a:outerShdw blurRad="38100" dist="38100" dir="2700000" algn="tl">
                    <a:srgbClr val="000000">
                      <a:alpha val="43137"/>
                    </a:srgbClr>
                  </a:outerShdw>
                </a:effectLst>
              </a:rPr>
              <a:t>Sadržaj</a:t>
            </a:r>
          </a:p>
        </p:txBody>
      </p:sp>
      <p:sp>
        <p:nvSpPr>
          <p:cNvPr id="92163" name="Content Placeholder 2"/>
          <p:cNvSpPr>
            <a:spLocks noGrp="1"/>
          </p:cNvSpPr>
          <p:nvPr>
            <p:ph idx="1"/>
          </p:nvPr>
        </p:nvSpPr>
        <p:spPr>
          <a:xfrm>
            <a:off x="1214438" y="1785938"/>
            <a:ext cx="7461250" cy="3643312"/>
          </a:xfrm>
        </p:spPr>
        <p:txBody>
          <a:bodyPr/>
          <a:lstStyle/>
          <a:p>
            <a:pPr marL="0" indent="0"/>
            <a:r>
              <a:rPr lang="hr-HR" sz="2400" b="0" dirty="0" smtClean="0"/>
              <a:t>Ovim se Pravilnikom određuju pojedini radovi i manje složeni radovi za koje se izdaje suglasnost za započinjanje obavljanja djelatnosti građenja, obrazac zahtjeva za izdavanje suglasnosti, prilozi koji se prilažu uz zahtjev za izdavanje suglasnosti u svrhu dokazivanja ispunjavanja propisanih uvjeta, način vođenja registra izdanih suglasnosti i radovi </a:t>
            </a:r>
            <a:r>
              <a:rPr lang="hr-HR" sz="2400" dirty="0" smtClean="0">
                <a:solidFill>
                  <a:srgbClr val="003399"/>
                </a:solidFill>
              </a:rPr>
              <a:t>za čije izvođenje nije potrebna suglasnost</a:t>
            </a:r>
          </a:p>
        </p:txBody>
      </p:sp>
      <p:sp>
        <p:nvSpPr>
          <p:cNvPr id="92164" name="Footer Placeholder 3"/>
          <p:cNvSpPr>
            <a:spLocks noGrp="1"/>
          </p:cNvSpPr>
          <p:nvPr>
            <p:ph type="ftr" sz="quarter" idx="11"/>
          </p:nvPr>
        </p:nvSpPr>
        <p:spPr>
          <a:noFill/>
        </p:spPr>
        <p:txBody>
          <a:bodyPr/>
          <a:lstStyle/>
          <a:p>
            <a:r>
              <a:rPr lang="en-US" smtClean="0"/>
              <a:t>ZAKON O POSLOVIMA</a:t>
            </a:r>
          </a:p>
        </p:txBody>
      </p:sp>
      <p:sp>
        <p:nvSpPr>
          <p:cNvPr id="92165" name="Slide Number Placeholder 4"/>
          <p:cNvSpPr>
            <a:spLocks noGrp="1"/>
          </p:cNvSpPr>
          <p:nvPr>
            <p:ph type="sldNum" sz="quarter" idx="12"/>
          </p:nvPr>
        </p:nvSpPr>
        <p:spPr>
          <a:noFill/>
        </p:spPr>
        <p:txBody>
          <a:bodyPr/>
          <a:lstStyle/>
          <a:p>
            <a:fld id="{1F38DCB4-237A-45CB-BD63-F2E6195B64C1}" type="slidenum">
              <a:rPr lang="en-US" smtClean="0"/>
              <a:pPr/>
              <a:t>62</a:t>
            </a:fld>
            <a:endParaRPr lang="en-US" smtClean="0"/>
          </a:p>
        </p:txBody>
      </p:sp>
    </p:spTree>
    <p:extLst>
      <p:ext uri="{BB962C8B-B14F-4D97-AF65-F5344CB8AC3E}">
        <p14:creationId xmlns:p14="http://schemas.microsoft.com/office/powerpoint/2010/main" val="1661249174"/>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Title 1"/>
          <p:cNvSpPr>
            <a:spLocks noGrp="1"/>
          </p:cNvSpPr>
          <p:nvPr>
            <p:ph type="title"/>
          </p:nvPr>
        </p:nvSpPr>
        <p:spPr>
          <a:xfrm>
            <a:off x="642938" y="285750"/>
            <a:ext cx="7150100" cy="762000"/>
          </a:xfrm>
        </p:spPr>
        <p:txBody>
          <a:bodyPr/>
          <a:lstStyle/>
          <a:p>
            <a:pPr algn="l">
              <a:defRPr/>
            </a:pPr>
            <a:r>
              <a:rPr lang="hr-HR" dirty="0" smtClean="0">
                <a:effectLst>
                  <a:outerShdw blurRad="38100" dist="38100" dir="2700000" algn="tl">
                    <a:srgbClr val="C0C0C0"/>
                  </a:outerShdw>
                </a:effectLst>
              </a:rPr>
              <a:t>Građenje </a:t>
            </a:r>
            <a:r>
              <a:rPr lang="hr-HR" dirty="0" smtClean="0">
                <a:solidFill>
                  <a:srgbClr val="FF0000"/>
                </a:solidFill>
                <a:effectLst>
                  <a:outerShdw blurRad="38100" dist="38100" dir="2700000" algn="tl">
                    <a:srgbClr val="C0C0C0"/>
                  </a:outerShdw>
                </a:effectLst>
              </a:rPr>
              <a:t>građevina</a:t>
            </a:r>
          </a:p>
        </p:txBody>
      </p:sp>
      <p:sp>
        <p:nvSpPr>
          <p:cNvPr id="81923" name="Content Placeholder 2"/>
          <p:cNvSpPr>
            <a:spLocks noGrp="1"/>
          </p:cNvSpPr>
          <p:nvPr>
            <p:ph idx="1"/>
          </p:nvPr>
        </p:nvSpPr>
        <p:spPr>
          <a:xfrm>
            <a:off x="714375" y="1600200"/>
            <a:ext cx="8240713" cy="4532313"/>
          </a:xfrm>
        </p:spPr>
        <p:txBody>
          <a:bodyPr/>
          <a:lstStyle/>
          <a:p>
            <a:r>
              <a:rPr lang="hr-HR" sz="2400" b="0" smtClean="0"/>
              <a:t>–  </a:t>
            </a:r>
            <a:r>
              <a:rPr lang="hr-HR" sz="2400" b="0" smtClean="0">
                <a:solidFill>
                  <a:srgbClr val="C00000"/>
                </a:solidFill>
              </a:rPr>
              <a:t>za skupinu A </a:t>
            </a:r>
            <a:r>
              <a:rPr lang="hr-HR" sz="2400" b="0" smtClean="0"/>
              <a:t>– građevine javne namjene čija je ugovorena vrijednost veća od 7.000.000,00 eura, najmanje 300 zaposlenika, od kojih najmanje 10 zaposlenika ispunjava uvjete za inženjera gradilišta iz članka 48. stavka 1. ovoga Zakona,</a:t>
            </a:r>
          </a:p>
          <a:p>
            <a:endParaRPr lang="hr-HR" sz="2400" b="0" smtClean="0"/>
          </a:p>
          <a:p>
            <a:r>
              <a:rPr lang="hr-HR" sz="2400" b="0" smtClean="0"/>
              <a:t>– </a:t>
            </a:r>
            <a:r>
              <a:rPr lang="hr-HR" sz="2400" b="0" smtClean="0">
                <a:solidFill>
                  <a:srgbClr val="C00000"/>
                </a:solidFill>
              </a:rPr>
              <a:t>	za skupinu B </a:t>
            </a:r>
            <a:r>
              <a:rPr lang="hr-HR" sz="2400" b="0" smtClean="0"/>
              <a:t>– građevine koje nisu javne namjene čija je ugovorena vrijednost veća od 7.000.000,00 eura, najmanje 200 zaposlenika, od kojih najmanje 10 zaposlenika ispunjava uvjete za inženjera gradilišta iz članka 48. stavka 2. ovoga Zakona,</a:t>
            </a:r>
          </a:p>
          <a:p>
            <a:endParaRPr lang="hr-HR" b="0" smtClean="0"/>
          </a:p>
        </p:txBody>
      </p:sp>
      <p:sp>
        <p:nvSpPr>
          <p:cNvPr id="81924" name="Footer Placeholder 3"/>
          <p:cNvSpPr>
            <a:spLocks noGrp="1"/>
          </p:cNvSpPr>
          <p:nvPr>
            <p:ph type="ftr" sz="quarter" idx="11"/>
          </p:nvPr>
        </p:nvSpPr>
        <p:spPr>
          <a:noFill/>
        </p:spPr>
        <p:txBody>
          <a:bodyPr/>
          <a:lstStyle/>
          <a:p>
            <a:r>
              <a:rPr lang="en-US" smtClean="0"/>
              <a:t>ZAKON O POSLOVIMA</a:t>
            </a:r>
          </a:p>
        </p:txBody>
      </p:sp>
      <p:sp>
        <p:nvSpPr>
          <p:cNvPr id="81925" name="Slide Number Placeholder 4"/>
          <p:cNvSpPr>
            <a:spLocks noGrp="1"/>
          </p:cNvSpPr>
          <p:nvPr>
            <p:ph type="sldNum" sz="quarter" idx="12"/>
          </p:nvPr>
        </p:nvSpPr>
        <p:spPr>
          <a:noFill/>
        </p:spPr>
        <p:txBody>
          <a:bodyPr/>
          <a:lstStyle/>
          <a:p>
            <a:fld id="{C0DD194D-B15F-458E-B9A0-376726928050}" type="slidenum">
              <a:rPr lang="en-US" smtClean="0"/>
              <a:pPr/>
              <a:t>63</a:t>
            </a:fld>
            <a:endParaRPr lang="en-US" smtClean="0"/>
          </a:p>
        </p:txBody>
      </p:sp>
    </p:spTree>
    <p:extLst>
      <p:ext uri="{BB962C8B-B14F-4D97-AF65-F5344CB8AC3E}">
        <p14:creationId xmlns:p14="http://schemas.microsoft.com/office/powerpoint/2010/main" val="467495383"/>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Title 1"/>
          <p:cNvSpPr>
            <a:spLocks noGrp="1"/>
          </p:cNvSpPr>
          <p:nvPr>
            <p:ph type="title"/>
          </p:nvPr>
        </p:nvSpPr>
        <p:spPr>
          <a:xfrm>
            <a:off x="928688" y="285750"/>
            <a:ext cx="6864350" cy="762000"/>
          </a:xfrm>
        </p:spPr>
        <p:txBody>
          <a:bodyPr/>
          <a:lstStyle/>
          <a:p>
            <a:pPr algn="l">
              <a:defRPr/>
            </a:pPr>
            <a:r>
              <a:rPr lang="hr-HR" dirty="0" smtClean="0">
                <a:effectLst>
                  <a:outerShdw blurRad="38100" dist="38100" dir="2700000" algn="tl">
                    <a:srgbClr val="C0C0C0"/>
                  </a:outerShdw>
                </a:effectLst>
              </a:rPr>
              <a:t>Građenje </a:t>
            </a:r>
            <a:r>
              <a:rPr lang="hr-HR" dirty="0" smtClean="0">
                <a:solidFill>
                  <a:srgbClr val="FF0000"/>
                </a:solidFill>
                <a:effectLst>
                  <a:outerShdw blurRad="38100" dist="38100" dir="2700000" algn="tl">
                    <a:srgbClr val="C0C0C0"/>
                  </a:outerShdw>
                </a:effectLst>
              </a:rPr>
              <a:t>građevina</a:t>
            </a:r>
          </a:p>
        </p:txBody>
      </p:sp>
      <p:sp>
        <p:nvSpPr>
          <p:cNvPr id="82947" name="Content Placeholder 2"/>
          <p:cNvSpPr>
            <a:spLocks noGrp="1"/>
          </p:cNvSpPr>
          <p:nvPr>
            <p:ph idx="1"/>
          </p:nvPr>
        </p:nvSpPr>
        <p:spPr>
          <a:xfrm>
            <a:off x="1000125" y="1600200"/>
            <a:ext cx="7954963" cy="4532313"/>
          </a:xfrm>
        </p:spPr>
        <p:txBody>
          <a:bodyPr/>
          <a:lstStyle/>
          <a:p>
            <a:pPr marL="0" indent="0"/>
            <a:r>
              <a:rPr lang="hr-HR" sz="2400" b="0" smtClean="0"/>
              <a:t>– </a:t>
            </a:r>
            <a:r>
              <a:rPr lang="hr-HR" sz="2400" b="0" smtClean="0">
                <a:solidFill>
                  <a:srgbClr val="C00000"/>
                </a:solidFill>
              </a:rPr>
              <a:t>za skupinu C </a:t>
            </a:r>
            <a:r>
              <a:rPr lang="hr-HR" sz="2400" b="0" smtClean="0"/>
              <a:t>– građevine čija ugovorena vrijednost nije veća od 7.000.000,00 eura, najmanje 120 zaposlenika, od kojih najmanje 3 zaposlenika ispunjava uvjete za inženjera gradilišta iz članka 48. stavka 3. ovoga Zakona,</a:t>
            </a:r>
          </a:p>
          <a:p>
            <a:pPr marL="0" indent="0"/>
            <a:endParaRPr lang="hr-HR" sz="2400" b="0" smtClean="0"/>
          </a:p>
          <a:p>
            <a:pPr marL="0" indent="0"/>
            <a:r>
              <a:rPr lang="hr-HR" sz="2400" b="0" smtClean="0"/>
              <a:t>– </a:t>
            </a:r>
            <a:r>
              <a:rPr lang="hr-HR" sz="2400" b="0" smtClean="0">
                <a:solidFill>
                  <a:srgbClr val="C00000"/>
                </a:solidFill>
              </a:rPr>
              <a:t>za skupinu D </a:t>
            </a:r>
            <a:r>
              <a:rPr lang="hr-HR" sz="2400" b="0" smtClean="0"/>
              <a:t>– građevine čija ugovorena vrijednost nije veća od 6.000.000,00 eura, najmanje 80 zaposlenika, od kojih najmanje 2 zaposlenika ispunjava uvjete za inženjera gradilišta iz članka 48. stavka 3. ovoga Zakona,</a:t>
            </a:r>
          </a:p>
          <a:p>
            <a:pPr marL="0" indent="0"/>
            <a:endParaRPr lang="hr-HR" b="0" smtClean="0"/>
          </a:p>
        </p:txBody>
      </p:sp>
      <p:sp>
        <p:nvSpPr>
          <p:cNvPr id="82948" name="Footer Placeholder 3"/>
          <p:cNvSpPr>
            <a:spLocks noGrp="1"/>
          </p:cNvSpPr>
          <p:nvPr>
            <p:ph type="ftr" sz="quarter" idx="11"/>
          </p:nvPr>
        </p:nvSpPr>
        <p:spPr>
          <a:noFill/>
        </p:spPr>
        <p:txBody>
          <a:bodyPr/>
          <a:lstStyle/>
          <a:p>
            <a:r>
              <a:rPr lang="en-US" smtClean="0"/>
              <a:t>ZAKON O POSLOVIMA</a:t>
            </a:r>
          </a:p>
        </p:txBody>
      </p:sp>
      <p:sp>
        <p:nvSpPr>
          <p:cNvPr id="82949" name="Slide Number Placeholder 4"/>
          <p:cNvSpPr>
            <a:spLocks noGrp="1"/>
          </p:cNvSpPr>
          <p:nvPr>
            <p:ph type="sldNum" sz="quarter" idx="12"/>
          </p:nvPr>
        </p:nvSpPr>
        <p:spPr>
          <a:noFill/>
        </p:spPr>
        <p:txBody>
          <a:bodyPr/>
          <a:lstStyle/>
          <a:p>
            <a:fld id="{7B3BA61B-8C54-47A3-82C0-EA0CE0320F2D}" type="slidenum">
              <a:rPr lang="en-US" smtClean="0"/>
              <a:pPr/>
              <a:t>64</a:t>
            </a:fld>
            <a:endParaRPr lang="en-US" smtClean="0"/>
          </a:p>
        </p:txBody>
      </p:sp>
    </p:spTree>
    <p:extLst>
      <p:ext uri="{BB962C8B-B14F-4D97-AF65-F5344CB8AC3E}">
        <p14:creationId xmlns:p14="http://schemas.microsoft.com/office/powerpoint/2010/main" val="1429950484"/>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Title 1"/>
          <p:cNvSpPr>
            <a:spLocks noGrp="1"/>
          </p:cNvSpPr>
          <p:nvPr>
            <p:ph type="title"/>
          </p:nvPr>
        </p:nvSpPr>
        <p:spPr>
          <a:xfrm>
            <a:off x="1214438" y="214313"/>
            <a:ext cx="6578600" cy="762000"/>
          </a:xfrm>
        </p:spPr>
        <p:txBody>
          <a:bodyPr/>
          <a:lstStyle/>
          <a:p>
            <a:pPr algn="l">
              <a:defRPr/>
            </a:pPr>
            <a:r>
              <a:rPr lang="hr-HR" dirty="0" smtClean="0">
                <a:effectLst>
                  <a:outerShdw blurRad="38100" dist="38100" dir="2700000" algn="tl">
                    <a:srgbClr val="C0C0C0"/>
                  </a:outerShdw>
                </a:effectLst>
              </a:rPr>
              <a:t>Građenje </a:t>
            </a:r>
            <a:r>
              <a:rPr lang="hr-HR" dirty="0" smtClean="0">
                <a:solidFill>
                  <a:srgbClr val="FF0000"/>
                </a:solidFill>
                <a:effectLst>
                  <a:outerShdw blurRad="38100" dist="38100" dir="2700000" algn="tl">
                    <a:srgbClr val="C0C0C0"/>
                  </a:outerShdw>
                </a:effectLst>
              </a:rPr>
              <a:t>građevina</a:t>
            </a:r>
          </a:p>
        </p:txBody>
      </p:sp>
      <p:sp>
        <p:nvSpPr>
          <p:cNvPr id="83971" name="Content Placeholder 2"/>
          <p:cNvSpPr>
            <a:spLocks noGrp="1"/>
          </p:cNvSpPr>
          <p:nvPr>
            <p:ph idx="1"/>
          </p:nvPr>
        </p:nvSpPr>
        <p:spPr>
          <a:xfrm>
            <a:off x="928688" y="1600200"/>
            <a:ext cx="8026400" cy="4532313"/>
          </a:xfrm>
        </p:spPr>
        <p:txBody>
          <a:bodyPr/>
          <a:lstStyle/>
          <a:p>
            <a:pPr marL="365125" indent="-365125"/>
            <a:r>
              <a:rPr lang="hr-HR" sz="2400" b="0" smtClean="0"/>
              <a:t>–  </a:t>
            </a:r>
            <a:r>
              <a:rPr lang="hr-HR" sz="2400" b="0" smtClean="0">
                <a:solidFill>
                  <a:srgbClr val="C00000"/>
                </a:solidFill>
              </a:rPr>
              <a:t>za skupinu E </a:t>
            </a:r>
            <a:r>
              <a:rPr lang="hr-HR" sz="2400" b="0" smtClean="0"/>
              <a:t>– građevine čija ugovorena vrijednost nije veća od 5.000.000,00 eura, najmanje 60 zaposlenika, od kojih najmanje 1 zaposlenik ispunjava uvjete za inženjera gradilišta iz članka 48. stavka 3. ovoga Zakona,</a:t>
            </a:r>
          </a:p>
          <a:p>
            <a:pPr marL="365125" indent="-365125"/>
            <a:endParaRPr lang="hr-HR" sz="2400" b="0" smtClean="0"/>
          </a:p>
          <a:p>
            <a:pPr marL="365125" indent="-365125"/>
            <a:r>
              <a:rPr lang="hr-HR" sz="2400" b="0" smtClean="0"/>
              <a:t>–  </a:t>
            </a:r>
            <a:r>
              <a:rPr lang="hr-HR" sz="2400" b="0" smtClean="0">
                <a:solidFill>
                  <a:srgbClr val="C00000"/>
                </a:solidFill>
              </a:rPr>
              <a:t>za skupinu F </a:t>
            </a:r>
            <a:r>
              <a:rPr lang="hr-HR" sz="2400" b="0" smtClean="0"/>
              <a:t>– građevine čija ugovorena vrijednost nije veća od 3.000.000,00 eura, najmanje 30 zaposlenika, od kojih najmanje 1 zaposlenik ispunjava uvjete za inženjera gradilišta iz članka 48. stavka 3. ovoga Zakona,</a:t>
            </a:r>
          </a:p>
          <a:p>
            <a:pPr marL="365125" indent="-365125"/>
            <a:endParaRPr lang="hr-HR" b="0" smtClean="0"/>
          </a:p>
        </p:txBody>
      </p:sp>
      <p:sp>
        <p:nvSpPr>
          <p:cNvPr id="83972" name="Footer Placeholder 3"/>
          <p:cNvSpPr>
            <a:spLocks noGrp="1"/>
          </p:cNvSpPr>
          <p:nvPr>
            <p:ph type="ftr" sz="quarter" idx="11"/>
          </p:nvPr>
        </p:nvSpPr>
        <p:spPr>
          <a:noFill/>
        </p:spPr>
        <p:txBody>
          <a:bodyPr/>
          <a:lstStyle/>
          <a:p>
            <a:r>
              <a:rPr lang="en-US" smtClean="0"/>
              <a:t>ZAKON O POSLOVIMA</a:t>
            </a:r>
          </a:p>
        </p:txBody>
      </p:sp>
      <p:sp>
        <p:nvSpPr>
          <p:cNvPr id="83973" name="Slide Number Placeholder 4"/>
          <p:cNvSpPr>
            <a:spLocks noGrp="1"/>
          </p:cNvSpPr>
          <p:nvPr>
            <p:ph type="sldNum" sz="quarter" idx="12"/>
          </p:nvPr>
        </p:nvSpPr>
        <p:spPr>
          <a:noFill/>
        </p:spPr>
        <p:txBody>
          <a:bodyPr/>
          <a:lstStyle/>
          <a:p>
            <a:fld id="{38C45679-197D-4AAB-9AE2-630420DF7804}" type="slidenum">
              <a:rPr lang="en-US" smtClean="0"/>
              <a:pPr/>
              <a:t>65</a:t>
            </a:fld>
            <a:endParaRPr lang="en-US" smtClean="0"/>
          </a:p>
        </p:txBody>
      </p:sp>
    </p:spTree>
    <p:extLst>
      <p:ext uri="{BB962C8B-B14F-4D97-AF65-F5344CB8AC3E}">
        <p14:creationId xmlns:p14="http://schemas.microsoft.com/office/powerpoint/2010/main" val="3659557110"/>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Title 1"/>
          <p:cNvSpPr>
            <a:spLocks noGrp="1"/>
          </p:cNvSpPr>
          <p:nvPr>
            <p:ph type="title"/>
          </p:nvPr>
        </p:nvSpPr>
        <p:spPr>
          <a:xfrm>
            <a:off x="1143000" y="214313"/>
            <a:ext cx="7007225" cy="762000"/>
          </a:xfrm>
        </p:spPr>
        <p:txBody>
          <a:bodyPr/>
          <a:lstStyle/>
          <a:p>
            <a:pPr algn="l">
              <a:defRPr/>
            </a:pPr>
            <a:r>
              <a:rPr lang="hr-HR" dirty="0" smtClean="0">
                <a:effectLst>
                  <a:outerShdw blurRad="38100" dist="38100" dir="2700000" algn="tl">
                    <a:srgbClr val="C0C0C0"/>
                  </a:outerShdw>
                </a:effectLst>
              </a:rPr>
              <a:t>Građenje </a:t>
            </a:r>
            <a:r>
              <a:rPr lang="hr-HR" dirty="0" smtClean="0">
                <a:solidFill>
                  <a:srgbClr val="FF0000"/>
                </a:solidFill>
                <a:effectLst>
                  <a:outerShdw blurRad="38100" dist="38100" dir="2700000" algn="tl">
                    <a:srgbClr val="C0C0C0"/>
                  </a:outerShdw>
                </a:effectLst>
              </a:rPr>
              <a:t>građevina</a:t>
            </a:r>
          </a:p>
        </p:txBody>
      </p:sp>
      <p:sp>
        <p:nvSpPr>
          <p:cNvPr id="84995" name="Content Placeholder 2"/>
          <p:cNvSpPr>
            <a:spLocks noGrp="1"/>
          </p:cNvSpPr>
          <p:nvPr>
            <p:ph idx="1"/>
          </p:nvPr>
        </p:nvSpPr>
        <p:spPr>
          <a:xfrm>
            <a:off x="785813" y="2071688"/>
            <a:ext cx="8169275" cy="2328862"/>
          </a:xfrm>
        </p:spPr>
        <p:txBody>
          <a:bodyPr/>
          <a:lstStyle/>
          <a:p>
            <a:r>
              <a:rPr lang="hr-HR" sz="2400" b="0" smtClean="0"/>
              <a:t>–  </a:t>
            </a:r>
            <a:r>
              <a:rPr lang="hr-HR" sz="2400" b="0" smtClean="0">
                <a:solidFill>
                  <a:srgbClr val="C00000"/>
                </a:solidFill>
              </a:rPr>
              <a:t>za skupinu G </a:t>
            </a:r>
            <a:r>
              <a:rPr lang="hr-HR" sz="2400" b="0" smtClean="0"/>
              <a:t>– građevine čija ugovorena vrijednost nije veća od 1.500.000,00 eura, najmanje 15 zaposlenika, od kojih najmanje 1 zaposlenik ispunjava uvjete za inženjera gradilišta iz članka 48. stavka 3. ovoga Zakona.</a:t>
            </a:r>
          </a:p>
          <a:p>
            <a:endParaRPr lang="hr-HR" sz="2400" b="0" smtClean="0"/>
          </a:p>
        </p:txBody>
      </p:sp>
      <p:sp>
        <p:nvSpPr>
          <p:cNvPr id="84996" name="Footer Placeholder 3"/>
          <p:cNvSpPr>
            <a:spLocks noGrp="1"/>
          </p:cNvSpPr>
          <p:nvPr>
            <p:ph type="ftr" sz="quarter" idx="11"/>
          </p:nvPr>
        </p:nvSpPr>
        <p:spPr>
          <a:noFill/>
        </p:spPr>
        <p:txBody>
          <a:bodyPr/>
          <a:lstStyle/>
          <a:p>
            <a:r>
              <a:rPr lang="en-US" smtClean="0"/>
              <a:t>ZAKON O POSLOVIMA</a:t>
            </a:r>
          </a:p>
        </p:txBody>
      </p:sp>
      <p:sp>
        <p:nvSpPr>
          <p:cNvPr id="84997" name="Slide Number Placeholder 4"/>
          <p:cNvSpPr>
            <a:spLocks noGrp="1"/>
          </p:cNvSpPr>
          <p:nvPr>
            <p:ph type="sldNum" sz="quarter" idx="12"/>
          </p:nvPr>
        </p:nvSpPr>
        <p:spPr>
          <a:noFill/>
        </p:spPr>
        <p:txBody>
          <a:bodyPr/>
          <a:lstStyle/>
          <a:p>
            <a:fld id="{E2B429A5-FE9C-4A04-8133-669DEB740467}" type="slidenum">
              <a:rPr lang="en-US" smtClean="0"/>
              <a:pPr/>
              <a:t>66</a:t>
            </a:fld>
            <a:endParaRPr lang="en-US" smtClean="0"/>
          </a:p>
        </p:txBody>
      </p:sp>
    </p:spTree>
    <p:extLst>
      <p:ext uri="{BB962C8B-B14F-4D97-AF65-F5344CB8AC3E}">
        <p14:creationId xmlns:p14="http://schemas.microsoft.com/office/powerpoint/2010/main" val="499987694"/>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Title 1"/>
          <p:cNvSpPr>
            <a:spLocks noGrp="1"/>
          </p:cNvSpPr>
          <p:nvPr>
            <p:ph type="title"/>
          </p:nvPr>
        </p:nvSpPr>
        <p:spPr>
          <a:xfrm>
            <a:off x="1042988" y="0"/>
            <a:ext cx="6721475" cy="762000"/>
          </a:xfrm>
        </p:spPr>
        <p:txBody>
          <a:bodyPr/>
          <a:lstStyle/>
          <a:p>
            <a:pPr algn="l">
              <a:defRPr/>
            </a:pPr>
            <a:r>
              <a:rPr lang="hr-HR" dirty="0" smtClean="0">
                <a:effectLst>
                  <a:outerShdw blurRad="38100" dist="38100" dir="2700000" algn="tl">
                    <a:srgbClr val="C0C0C0"/>
                  </a:outerShdw>
                </a:effectLst>
              </a:rPr>
              <a:t>Izvođenje </a:t>
            </a:r>
            <a:r>
              <a:rPr lang="hr-HR" dirty="0" smtClean="0">
                <a:solidFill>
                  <a:srgbClr val="FF0000"/>
                </a:solidFill>
                <a:effectLst>
                  <a:outerShdw blurRad="38100" dist="38100" dir="2700000" algn="tl">
                    <a:srgbClr val="C0C0C0"/>
                  </a:outerShdw>
                </a:effectLst>
              </a:rPr>
              <a:t>radova</a:t>
            </a:r>
          </a:p>
        </p:txBody>
      </p:sp>
      <p:sp>
        <p:nvSpPr>
          <p:cNvPr id="86019" name="Content Placeholder 2"/>
          <p:cNvSpPr>
            <a:spLocks noGrp="1"/>
          </p:cNvSpPr>
          <p:nvPr>
            <p:ph idx="1"/>
          </p:nvPr>
        </p:nvSpPr>
        <p:spPr>
          <a:xfrm>
            <a:off x="611188" y="836613"/>
            <a:ext cx="8272462" cy="4706937"/>
          </a:xfrm>
        </p:spPr>
        <p:txBody>
          <a:bodyPr/>
          <a:lstStyle/>
          <a:p>
            <a:pPr marL="365125" indent="-365125">
              <a:defRPr/>
            </a:pPr>
            <a:r>
              <a:rPr lang="hr-HR" sz="2400" b="0" dirty="0" smtClean="0"/>
              <a:t>–  </a:t>
            </a:r>
            <a:r>
              <a:rPr lang="hr-HR" sz="2400" b="0" dirty="0" smtClean="0">
                <a:solidFill>
                  <a:srgbClr val="C00000"/>
                </a:solidFill>
              </a:rPr>
              <a:t>za skupinu H </a:t>
            </a:r>
            <a:r>
              <a:rPr lang="hr-HR" sz="2400" b="0" dirty="0" smtClean="0"/>
              <a:t>– pojedini radovi, uključujući i radove uklanjanja građevina, najmanje 8 zaposlenika od kojih najmanje 1 zaposlenik ispunjava uvjete za voditelja pojedinih radova iz članka 49. stavka 1. ili 2. ovoga Zakona,</a:t>
            </a:r>
          </a:p>
          <a:p>
            <a:pPr marL="365125" indent="-365125">
              <a:defRPr/>
            </a:pPr>
            <a:endParaRPr lang="hr-HR" sz="2400" b="0" dirty="0" smtClean="0"/>
          </a:p>
          <a:p>
            <a:pPr marL="365125" indent="-365125">
              <a:defRPr/>
            </a:pPr>
            <a:r>
              <a:rPr lang="hr-HR" sz="2400" b="0" dirty="0" smtClean="0"/>
              <a:t>–  </a:t>
            </a:r>
            <a:r>
              <a:rPr lang="hr-HR" sz="2400" b="0" dirty="0" smtClean="0">
                <a:solidFill>
                  <a:srgbClr val="C00000"/>
                </a:solidFill>
              </a:rPr>
              <a:t>za skupinu I </a:t>
            </a:r>
            <a:r>
              <a:rPr lang="hr-HR" sz="2400" b="0" dirty="0" smtClean="0"/>
              <a:t>– manje složeni radovi, najmanje 2 zaposlenika od kojih najmanje 1 zaposlenik ispunjava uvjete za poslovođu ili predradnika.</a:t>
            </a:r>
          </a:p>
          <a:p>
            <a:pPr marL="365125" indent="-365125">
              <a:defRPr/>
            </a:pPr>
            <a:endParaRPr lang="hr-HR" sz="2400" b="0" dirty="0" smtClean="0"/>
          </a:p>
          <a:p>
            <a:pPr marL="0" indent="0">
              <a:defRPr/>
            </a:pPr>
            <a:r>
              <a:rPr lang="hr-HR" sz="2400" b="0" dirty="0" smtClean="0"/>
              <a:t>Ove skupine (I i H) uređene su posebnim Pravilnikom koji sadrži i popise radova skupine I odnosno H</a:t>
            </a:r>
          </a:p>
          <a:p>
            <a:pPr marL="365125" indent="-365125">
              <a:defRPr/>
            </a:pPr>
            <a:endParaRPr lang="hr-HR" b="0" dirty="0" smtClean="0"/>
          </a:p>
        </p:txBody>
      </p:sp>
      <p:sp>
        <p:nvSpPr>
          <p:cNvPr id="90116" name="Footer Placeholder 3"/>
          <p:cNvSpPr>
            <a:spLocks noGrp="1"/>
          </p:cNvSpPr>
          <p:nvPr>
            <p:ph type="ftr" sz="quarter" idx="11"/>
          </p:nvPr>
        </p:nvSpPr>
        <p:spPr>
          <a:noFill/>
        </p:spPr>
        <p:txBody>
          <a:bodyPr/>
          <a:lstStyle/>
          <a:p>
            <a:r>
              <a:rPr lang="en-US" smtClean="0"/>
              <a:t>ZAKON O POSLOVIMA</a:t>
            </a:r>
          </a:p>
        </p:txBody>
      </p:sp>
      <p:sp>
        <p:nvSpPr>
          <p:cNvPr id="90117" name="Slide Number Placeholder 4"/>
          <p:cNvSpPr>
            <a:spLocks noGrp="1"/>
          </p:cNvSpPr>
          <p:nvPr>
            <p:ph type="sldNum" sz="quarter" idx="12"/>
          </p:nvPr>
        </p:nvSpPr>
        <p:spPr>
          <a:noFill/>
        </p:spPr>
        <p:txBody>
          <a:bodyPr/>
          <a:lstStyle/>
          <a:p>
            <a:fld id="{133090A9-699A-476B-8FC3-2AA0369FB15B}" type="slidenum">
              <a:rPr lang="en-US" smtClean="0"/>
              <a:pPr/>
              <a:t>67</a:t>
            </a:fld>
            <a:endParaRPr lang="en-US" smtClean="0"/>
          </a:p>
        </p:txBody>
      </p:sp>
    </p:spTree>
    <p:extLst>
      <p:ext uri="{BB962C8B-B14F-4D97-AF65-F5344CB8AC3E}">
        <p14:creationId xmlns:p14="http://schemas.microsoft.com/office/powerpoint/2010/main" val="3107067784"/>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Title 1"/>
          <p:cNvSpPr>
            <a:spLocks noGrp="1"/>
          </p:cNvSpPr>
          <p:nvPr>
            <p:ph type="title"/>
          </p:nvPr>
        </p:nvSpPr>
        <p:spPr>
          <a:xfrm>
            <a:off x="1214438" y="357188"/>
            <a:ext cx="6578600" cy="762000"/>
          </a:xfrm>
        </p:spPr>
        <p:txBody>
          <a:bodyPr/>
          <a:lstStyle/>
          <a:p>
            <a:pPr algn="l">
              <a:defRPr/>
            </a:pPr>
            <a:r>
              <a:rPr lang="hr-HR" dirty="0" smtClean="0">
                <a:effectLst>
                  <a:outerShdw blurRad="38100" dist="38100" dir="2700000" algn="tl">
                    <a:srgbClr val="000000">
                      <a:alpha val="43137"/>
                    </a:srgbClr>
                  </a:outerShdw>
                </a:effectLst>
              </a:rPr>
              <a:t>Voditelj radova</a:t>
            </a:r>
          </a:p>
        </p:txBody>
      </p:sp>
      <p:sp>
        <p:nvSpPr>
          <p:cNvPr id="88067" name="Content Placeholder 2"/>
          <p:cNvSpPr>
            <a:spLocks noGrp="1"/>
          </p:cNvSpPr>
          <p:nvPr>
            <p:ph idx="1"/>
          </p:nvPr>
        </p:nvSpPr>
        <p:spPr>
          <a:xfrm>
            <a:off x="1214438" y="1928813"/>
            <a:ext cx="7772400" cy="3186112"/>
          </a:xfrm>
        </p:spPr>
        <p:txBody>
          <a:bodyPr/>
          <a:lstStyle/>
          <a:p>
            <a:pPr marL="0" indent="0"/>
            <a:r>
              <a:rPr lang="hr-HR" sz="2400" b="0" dirty="0" smtClean="0"/>
              <a:t>Za voditelja pojedinih radova može se imenovati i fizička osoba koja je stekla akademski naziv magistar inženjer struke, ako je nastavni program prema kojem je završila studij primjeren obavljanju poslova vođenja tih radova i ako je položila stručni ispit za obavljanje poslova graditeljstva iz područja struke čije poslove obavlja.</a:t>
            </a:r>
          </a:p>
          <a:p>
            <a:pPr marL="0" indent="0"/>
            <a:endParaRPr lang="hr-HR" b="0" dirty="0" smtClean="0"/>
          </a:p>
        </p:txBody>
      </p:sp>
      <p:sp>
        <p:nvSpPr>
          <p:cNvPr id="88068" name="Footer Placeholder 3"/>
          <p:cNvSpPr>
            <a:spLocks noGrp="1"/>
          </p:cNvSpPr>
          <p:nvPr>
            <p:ph type="ftr" sz="quarter" idx="11"/>
          </p:nvPr>
        </p:nvSpPr>
        <p:spPr>
          <a:noFill/>
        </p:spPr>
        <p:txBody>
          <a:bodyPr/>
          <a:lstStyle/>
          <a:p>
            <a:r>
              <a:rPr lang="en-US" smtClean="0"/>
              <a:t>ODGOVORNOST</a:t>
            </a:r>
          </a:p>
        </p:txBody>
      </p:sp>
      <p:sp>
        <p:nvSpPr>
          <p:cNvPr id="88069" name="Slide Number Placeholder 4"/>
          <p:cNvSpPr>
            <a:spLocks noGrp="1"/>
          </p:cNvSpPr>
          <p:nvPr>
            <p:ph type="sldNum" sz="quarter" idx="12"/>
          </p:nvPr>
        </p:nvSpPr>
        <p:spPr>
          <a:noFill/>
        </p:spPr>
        <p:txBody>
          <a:bodyPr/>
          <a:lstStyle/>
          <a:p>
            <a:fld id="{0E405A39-42FA-4784-9390-A4BE6383626D}" type="slidenum">
              <a:rPr lang="en-US" smtClean="0"/>
              <a:pPr/>
              <a:t>68</a:t>
            </a:fld>
            <a:endParaRPr lang="en-US" smtClean="0"/>
          </a:p>
        </p:txBody>
      </p:sp>
    </p:spTree>
    <p:extLst>
      <p:ext uri="{BB962C8B-B14F-4D97-AF65-F5344CB8AC3E}">
        <p14:creationId xmlns:p14="http://schemas.microsoft.com/office/powerpoint/2010/main" val="213233551"/>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Title 1"/>
          <p:cNvSpPr>
            <a:spLocks noGrp="1"/>
          </p:cNvSpPr>
          <p:nvPr>
            <p:ph type="title"/>
          </p:nvPr>
        </p:nvSpPr>
        <p:spPr>
          <a:xfrm>
            <a:off x="1143000" y="428625"/>
            <a:ext cx="6650038" cy="762000"/>
          </a:xfrm>
        </p:spPr>
        <p:txBody>
          <a:bodyPr/>
          <a:lstStyle/>
          <a:p>
            <a:pPr algn="l">
              <a:defRPr/>
            </a:pPr>
            <a:r>
              <a:rPr lang="hr-HR" dirty="0" smtClean="0">
                <a:effectLst>
                  <a:outerShdw blurRad="38100" dist="38100" dir="2700000" algn="tl">
                    <a:srgbClr val="000000">
                      <a:alpha val="43137"/>
                    </a:srgbClr>
                  </a:outerShdw>
                </a:effectLst>
              </a:rPr>
              <a:t>Uvjeti</a:t>
            </a:r>
          </a:p>
        </p:txBody>
      </p:sp>
      <p:sp>
        <p:nvSpPr>
          <p:cNvPr id="86019" name="Content Placeholder 2"/>
          <p:cNvSpPr>
            <a:spLocks noGrp="1"/>
          </p:cNvSpPr>
          <p:nvPr>
            <p:ph idx="1"/>
          </p:nvPr>
        </p:nvSpPr>
        <p:spPr/>
        <p:txBody>
          <a:bodyPr/>
          <a:lstStyle/>
          <a:p>
            <a:pPr marL="0" indent="0"/>
            <a:r>
              <a:rPr lang="hr-HR" sz="2400" b="0" smtClean="0"/>
              <a:t>Zaposlenik izvođača mora biti zaposlen kod izvođača </a:t>
            </a:r>
            <a:r>
              <a:rPr lang="hr-HR" sz="2400" b="0" smtClean="0">
                <a:solidFill>
                  <a:srgbClr val="C00000"/>
                </a:solidFill>
              </a:rPr>
              <a:t>na neodređeno vrijeme u punom radnom vremenu </a:t>
            </a:r>
            <a:r>
              <a:rPr lang="hr-HR" sz="2400" b="0" smtClean="0"/>
              <a:t>na poslovima građenja i za njega moraju u potpunosti biti podmirene dospjele obveze u vezi s mirovinskim i zdravstvenim osiguranjem.</a:t>
            </a:r>
          </a:p>
          <a:p>
            <a:pPr marL="0" indent="0"/>
            <a:endParaRPr lang="hr-HR" sz="2400" b="0" smtClean="0"/>
          </a:p>
          <a:p>
            <a:pPr marL="0" indent="0"/>
            <a:r>
              <a:rPr lang="hr-HR" sz="2400" b="0" smtClean="0"/>
              <a:t>Zaposlenici izvođača koji su prema posebnom propisu dužni upotpunjavati i usavršavati znanje za obavljanje poslova graditeljstva </a:t>
            </a:r>
            <a:r>
              <a:rPr lang="hr-HR" sz="2400" b="0" smtClean="0">
                <a:solidFill>
                  <a:srgbClr val="C00000"/>
                </a:solidFill>
              </a:rPr>
              <a:t>moraju imati propisani broj bodova</a:t>
            </a:r>
            <a:r>
              <a:rPr lang="hr-HR" sz="2400" b="0" smtClean="0"/>
              <a:t> u skladu s tim propisom.</a:t>
            </a:r>
          </a:p>
          <a:p>
            <a:pPr marL="0" indent="0"/>
            <a:endParaRPr lang="hr-HR" b="0" smtClean="0"/>
          </a:p>
        </p:txBody>
      </p:sp>
      <p:sp>
        <p:nvSpPr>
          <p:cNvPr id="86020" name="Footer Placeholder 3"/>
          <p:cNvSpPr>
            <a:spLocks noGrp="1"/>
          </p:cNvSpPr>
          <p:nvPr>
            <p:ph type="ftr" sz="quarter" idx="11"/>
          </p:nvPr>
        </p:nvSpPr>
        <p:spPr>
          <a:noFill/>
        </p:spPr>
        <p:txBody>
          <a:bodyPr/>
          <a:lstStyle/>
          <a:p>
            <a:r>
              <a:rPr lang="en-US" smtClean="0"/>
              <a:t>ZAKON O POSLOVIMA</a:t>
            </a:r>
          </a:p>
        </p:txBody>
      </p:sp>
      <p:sp>
        <p:nvSpPr>
          <p:cNvPr id="86021" name="Slide Number Placeholder 4"/>
          <p:cNvSpPr>
            <a:spLocks noGrp="1"/>
          </p:cNvSpPr>
          <p:nvPr>
            <p:ph type="sldNum" sz="quarter" idx="12"/>
          </p:nvPr>
        </p:nvSpPr>
        <p:spPr>
          <a:noFill/>
        </p:spPr>
        <p:txBody>
          <a:bodyPr/>
          <a:lstStyle/>
          <a:p>
            <a:fld id="{81B475E4-E1C8-4F76-8404-45966AECE53D}" type="slidenum">
              <a:rPr lang="en-US" smtClean="0"/>
              <a:pPr/>
              <a:t>69</a:t>
            </a:fld>
            <a:endParaRPr lang="en-US" smtClean="0"/>
          </a:p>
        </p:txBody>
      </p:sp>
    </p:spTree>
    <p:extLst>
      <p:ext uri="{BB962C8B-B14F-4D97-AF65-F5344CB8AC3E}">
        <p14:creationId xmlns:p14="http://schemas.microsoft.com/office/powerpoint/2010/main" val="398940320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Title 1"/>
          <p:cNvSpPr>
            <a:spLocks noGrp="1"/>
          </p:cNvSpPr>
          <p:nvPr>
            <p:ph type="title"/>
          </p:nvPr>
        </p:nvSpPr>
        <p:spPr>
          <a:xfrm>
            <a:off x="1115616" y="188640"/>
            <a:ext cx="7793038" cy="762000"/>
          </a:xfrm>
        </p:spPr>
        <p:txBody>
          <a:bodyPr/>
          <a:lstStyle/>
          <a:p>
            <a:pPr eaLnBrk="1" hangingPunct="1"/>
            <a:r>
              <a:rPr lang="hr-HR" dirty="0" smtClean="0"/>
              <a:t>Građevna regulativa</a:t>
            </a:r>
          </a:p>
        </p:txBody>
      </p:sp>
      <p:sp>
        <p:nvSpPr>
          <p:cNvPr id="48131" name="Content Placeholder 2"/>
          <p:cNvSpPr>
            <a:spLocks noGrp="1"/>
          </p:cNvSpPr>
          <p:nvPr>
            <p:ph idx="1"/>
          </p:nvPr>
        </p:nvSpPr>
        <p:spPr>
          <a:xfrm>
            <a:off x="1182688" y="1124744"/>
            <a:ext cx="7772400" cy="5007769"/>
          </a:xfrm>
        </p:spPr>
        <p:txBody>
          <a:bodyPr/>
          <a:lstStyle/>
          <a:p>
            <a:pPr marL="0" indent="0" eaLnBrk="1" hangingPunct="1"/>
            <a:r>
              <a:rPr lang="hr-HR" dirty="0" smtClean="0">
                <a:solidFill>
                  <a:srgbClr val="008000"/>
                </a:solidFill>
              </a:rPr>
              <a:t>Ostali zakoni:</a:t>
            </a:r>
          </a:p>
          <a:p>
            <a:pPr marL="0" indent="0" eaLnBrk="1" hangingPunct="1"/>
            <a:r>
              <a:rPr lang="hr-HR" dirty="0" smtClean="0">
                <a:solidFill>
                  <a:srgbClr val="003399"/>
                </a:solidFill>
              </a:rPr>
              <a:t>Zakon o zaštiti na radu (NN </a:t>
            </a:r>
            <a:r>
              <a:rPr lang="hr-HR" dirty="0" smtClean="0">
                <a:solidFill>
                  <a:srgbClr val="FF0000"/>
                </a:solidFill>
              </a:rPr>
              <a:t>59/96 114/03, 86/08, 75/09</a:t>
            </a:r>
            <a:r>
              <a:rPr lang="hr-HR" dirty="0" smtClean="0">
                <a:solidFill>
                  <a:srgbClr val="003399"/>
                </a:solidFill>
              </a:rPr>
              <a:t>)</a:t>
            </a:r>
          </a:p>
          <a:p>
            <a:pPr marL="0" indent="0" eaLnBrk="1" hangingPunct="1"/>
            <a:r>
              <a:rPr lang="hr-HR" dirty="0" smtClean="0">
                <a:solidFill>
                  <a:srgbClr val="003399"/>
                </a:solidFill>
              </a:rPr>
              <a:t>Zakon o građevnim proizvodima (NN </a:t>
            </a:r>
            <a:r>
              <a:rPr lang="hr-HR" dirty="0" smtClean="0">
                <a:solidFill>
                  <a:srgbClr val="FF0000"/>
                </a:solidFill>
              </a:rPr>
              <a:t>86/08</a:t>
            </a:r>
            <a:r>
              <a:rPr lang="hr-HR" dirty="0" smtClean="0">
                <a:solidFill>
                  <a:srgbClr val="003399"/>
                </a:solidFill>
              </a:rPr>
              <a:t>)</a:t>
            </a:r>
          </a:p>
          <a:p>
            <a:pPr marL="0" indent="0" eaLnBrk="1" hangingPunct="1"/>
            <a:r>
              <a:rPr lang="hr-HR" dirty="0" smtClean="0">
                <a:solidFill>
                  <a:srgbClr val="003399"/>
                </a:solidFill>
              </a:rPr>
              <a:t>Zakon o zemljišnim knjigama (NN </a:t>
            </a:r>
            <a:r>
              <a:rPr lang="hr-HR" dirty="0" smtClean="0">
                <a:solidFill>
                  <a:srgbClr val="FF0000"/>
                </a:solidFill>
              </a:rPr>
              <a:t>91/96 114/01 100/04 107/07</a:t>
            </a:r>
            <a:r>
              <a:rPr lang="hr-HR" dirty="0" smtClean="0">
                <a:solidFill>
                  <a:srgbClr val="003399"/>
                </a:solidFill>
              </a:rPr>
              <a:t>)</a:t>
            </a:r>
          </a:p>
          <a:p>
            <a:pPr marL="0" indent="0"/>
            <a:r>
              <a:rPr lang="hr-HR" dirty="0"/>
              <a:t>Zakon o tehničkim zahtjevima za proizvode i ocjenjivanju </a:t>
            </a:r>
            <a:r>
              <a:rPr lang="hr-HR" dirty="0" smtClean="0"/>
              <a:t>sukladnosti (NN </a:t>
            </a:r>
            <a:r>
              <a:rPr lang="hr-HR" dirty="0" smtClean="0">
                <a:solidFill>
                  <a:srgbClr val="FF0000"/>
                </a:solidFill>
              </a:rPr>
              <a:t>20/10</a:t>
            </a:r>
            <a:r>
              <a:rPr lang="hr-HR" dirty="0" smtClean="0">
                <a:solidFill>
                  <a:srgbClr val="003399"/>
                </a:solidFill>
              </a:rPr>
              <a:t>)</a:t>
            </a:r>
            <a:r>
              <a:rPr lang="hr-HR" dirty="0">
                <a:solidFill>
                  <a:srgbClr val="003399"/>
                </a:solidFill>
              </a:rPr>
              <a:t> </a:t>
            </a:r>
            <a:endParaRPr lang="hr-HR" dirty="0" smtClean="0">
              <a:solidFill>
                <a:srgbClr val="003399"/>
              </a:solidFill>
            </a:endParaRPr>
          </a:p>
          <a:p>
            <a:pPr marL="0" indent="0"/>
            <a:endParaRPr lang="hr-HR" dirty="0" smtClean="0">
              <a:solidFill>
                <a:srgbClr val="003399"/>
              </a:solidFill>
            </a:endParaRPr>
          </a:p>
          <a:p>
            <a:pPr marL="0" indent="0"/>
            <a:r>
              <a:rPr lang="hr-HR" dirty="0" smtClean="0">
                <a:solidFill>
                  <a:srgbClr val="003399"/>
                </a:solidFill>
              </a:rPr>
              <a:t>Posebne uzance u građenju</a:t>
            </a:r>
          </a:p>
          <a:p>
            <a:pPr marL="0" indent="0" eaLnBrk="1" hangingPunct="1"/>
            <a:endParaRPr lang="hr-HR" dirty="0" smtClean="0">
              <a:solidFill>
                <a:srgbClr val="003399"/>
              </a:solidFill>
            </a:endParaRPr>
          </a:p>
          <a:p>
            <a:pPr marL="0" indent="0" eaLnBrk="1" hangingPunct="1"/>
            <a:endParaRPr lang="hr-HR" dirty="0" smtClean="0">
              <a:solidFill>
                <a:srgbClr val="003399"/>
              </a:solidFill>
            </a:endParaRPr>
          </a:p>
          <a:p>
            <a:pPr marL="0" indent="0" eaLnBrk="1" hangingPunct="1"/>
            <a:endParaRPr lang="hr-HR" dirty="0" smtClean="0"/>
          </a:p>
          <a:p>
            <a:pPr marL="0" indent="0" eaLnBrk="1" hangingPunct="1"/>
            <a:endParaRPr lang="hr-HR" dirty="0" smtClean="0"/>
          </a:p>
        </p:txBody>
      </p:sp>
      <p:sp>
        <p:nvSpPr>
          <p:cNvPr id="48132" name="Footer Placeholder 3"/>
          <p:cNvSpPr>
            <a:spLocks noGrp="1"/>
          </p:cNvSpPr>
          <p:nvPr>
            <p:ph type="ftr" sz="quarter" idx="11"/>
          </p:nvPr>
        </p:nvSpPr>
        <p:spPr>
          <a:noFill/>
        </p:spPr>
        <p:txBody>
          <a:bodyPr/>
          <a:lstStyle/>
          <a:p>
            <a:r>
              <a:rPr lang="en-US" smtClean="0"/>
              <a:t>ODGOVORNOST</a:t>
            </a:r>
          </a:p>
        </p:txBody>
      </p:sp>
      <p:sp>
        <p:nvSpPr>
          <p:cNvPr id="48133" name="Slide Number Placeholder 4"/>
          <p:cNvSpPr>
            <a:spLocks noGrp="1"/>
          </p:cNvSpPr>
          <p:nvPr>
            <p:ph type="sldNum" sz="quarter" idx="12"/>
          </p:nvPr>
        </p:nvSpPr>
        <p:spPr>
          <a:noFill/>
        </p:spPr>
        <p:txBody>
          <a:bodyPr/>
          <a:lstStyle/>
          <a:p>
            <a:fld id="{100878CB-7EC9-4F20-814F-2B7BEB2EB654}" type="slidenum">
              <a:rPr lang="en-US" smtClean="0"/>
              <a:pPr/>
              <a:t>7</a:t>
            </a:fld>
            <a:endParaRPr lang="en-US" smtClean="0"/>
          </a:p>
        </p:txBody>
      </p:sp>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Title 1"/>
          <p:cNvSpPr>
            <a:spLocks noGrp="1"/>
          </p:cNvSpPr>
          <p:nvPr>
            <p:ph type="title"/>
          </p:nvPr>
        </p:nvSpPr>
        <p:spPr>
          <a:xfrm>
            <a:off x="1214438" y="214313"/>
            <a:ext cx="6721475" cy="762000"/>
          </a:xfrm>
        </p:spPr>
        <p:txBody>
          <a:bodyPr/>
          <a:lstStyle/>
          <a:p>
            <a:pPr algn="l">
              <a:defRPr/>
            </a:pPr>
            <a:r>
              <a:rPr lang="hr-HR" dirty="0" smtClean="0">
                <a:effectLst>
                  <a:outerShdw blurRad="38100" dist="38100" dir="2700000" algn="tl">
                    <a:srgbClr val="000000">
                      <a:alpha val="43137"/>
                    </a:srgbClr>
                  </a:outerShdw>
                </a:effectLst>
              </a:rPr>
              <a:t>Povezana društva</a:t>
            </a:r>
          </a:p>
        </p:txBody>
      </p:sp>
      <p:sp>
        <p:nvSpPr>
          <p:cNvPr id="100355" name="Content Placeholder 2"/>
          <p:cNvSpPr>
            <a:spLocks noGrp="1"/>
          </p:cNvSpPr>
          <p:nvPr>
            <p:ph idx="1"/>
          </p:nvPr>
        </p:nvSpPr>
        <p:spPr>
          <a:xfrm>
            <a:off x="1214438" y="1428750"/>
            <a:ext cx="7772400" cy="4846638"/>
          </a:xfrm>
        </p:spPr>
        <p:txBody>
          <a:bodyPr/>
          <a:lstStyle/>
          <a:p>
            <a:pPr marL="0" indent="0"/>
            <a:r>
              <a:rPr lang="hr-HR" sz="2400" b="0" smtClean="0"/>
              <a:t>Izvođač - pojedinačno društvo povezano s više drugih pojedinačnih društava - koji podnosi zahtjev za izdavanje ovlaštenja na način propisan člankom 41. Zakona, uz zahtjev prilaže dokumente i dokaze iz članka 7. ovoga pravilnika za sva povezana društva i njihove zaposlenike te odgovarajući dokaz o povezanosti s drugim društvima (izvod iz sudskog registra s upisanim dokazima o povezanosti, poduzetnički ugovor, preslika izvatka iz Knjige poslovnih udjela ovjerena po javnom bilježniku, odnosno izvod iz Središnje depozitarne agencije – izvod o visini udjela),</a:t>
            </a:r>
          </a:p>
          <a:p>
            <a:pPr marL="0" indent="0"/>
            <a:endParaRPr lang="hr-HR" b="0" smtClean="0"/>
          </a:p>
        </p:txBody>
      </p:sp>
      <p:sp>
        <p:nvSpPr>
          <p:cNvPr id="100356" name="Footer Placeholder 3"/>
          <p:cNvSpPr>
            <a:spLocks noGrp="1"/>
          </p:cNvSpPr>
          <p:nvPr>
            <p:ph type="ftr" sz="quarter" idx="11"/>
          </p:nvPr>
        </p:nvSpPr>
        <p:spPr>
          <a:noFill/>
        </p:spPr>
        <p:txBody>
          <a:bodyPr/>
          <a:lstStyle/>
          <a:p>
            <a:r>
              <a:rPr lang="en-US" smtClean="0"/>
              <a:t>ZAKON O POSLOVIMA</a:t>
            </a:r>
          </a:p>
        </p:txBody>
      </p:sp>
      <p:sp>
        <p:nvSpPr>
          <p:cNvPr id="100357" name="Slide Number Placeholder 4"/>
          <p:cNvSpPr>
            <a:spLocks noGrp="1"/>
          </p:cNvSpPr>
          <p:nvPr>
            <p:ph type="sldNum" sz="quarter" idx="12"/>
          </p:nvPr>
        </p:nvSpPr>
        <p:spPr>
          <a:noFill/>
        </p:spPr>
        <p:txBody>
          <a:bodyPr/>
          <a:lstStyle/>
          <a:p>
            <a:fld id="{B6345039-A12A-4F50-A603-9FB4BAAFC420}" type="slidenum">
              <a:rPr lang="en-US" smtClean="0"/>
              <a:pPr/>
              <a:t>70</a:t>
            </a:fld>
            <a:endParaRPr lang="en-US" smtClean="0"/>
          </a:p>
        </p:txBody>
      </p:sp>
    </p:spTree>
    <p:extLst>
      <p:ext uri="{BB962C8B-B14F-4D97-AF65-F5344CB8AC3E}">
        <p14:creationId xmlns:p14="http://schemas.microsoft.com/office/powerpoint/2010/main" val="2722405106"/>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9874" name="Title 1"/>
          <p:cNvSpPr>
            <a:spLocks noGrp="1"/>
          </p:cNvSpPr>
          <p:nvPr>
            <p:ph type="title"/>
          </p:nvPr>
        </p:nvSpPr>
        <p:spPr>
          <a:xfrm>
            <a:off x="1071563" y="0"/>
            <a:ext cx="6721475" cy="762000"/>
          </a:xfrm>
        </p:spPr>
        <p:txBody>
          <a:bodyPr/>
          <a:lstStyle/>
          <a:p>
            <a:pPr algn="l">
              <a:defRPr/>
            </a:pPr>
            <a:r>
              <a:rPr lang="hr-HR" smtClean="0">
                <a:effectLst>
                  <a:outerShdw blurRad="38100" dist="38100" dir="2700000" algn="tl">
                    <a:srgbClr val="C0C0C0"/>
                  </a:outerShdw>
                </a:effectLst>
              </a:rPr>
              <a:t>Udruženi izvođači</a:t>
            </a:r>
          </a:p>
        </p:txBody>
      </p:sp>
      <p:sp>
        <p:nvSpPr>
          <p:cNvPr id="80899" name="Content Placeholder 2"/>
          <p:cNvSpPr>
            <a:spLocks noGrp="1"/>
          </p:cNvSpPr>
          <p:nvPr>
            <p:ph idx="1"/>
          </p:nvPr>
        </p:nvSpPr>
        <p:spPr>
          <a:xfrm>
            <a:off x="1000125" y="1714500"/>
            <a:ext cx="7572375" cy="3686175"/>
          </a:xfrm>
        </p:spPr>
        <p:txBody>
          <a:bodyPr/>
          <a:lstStyle/>
          <a:p>
            <a:pPr marL="0" indent="0"/>
            <a:r>
              <a:rPr lang="hr-HR" sz="2400" b="0" dirty="0" smtClean="0"/>
              <a:t>Izvođači koji se prije početka građenja građevine udruže za građenje građevine ili izvođenje radova na toj građevini, mogu graditi cjelokupnu građevinu ili izvoditi radove i na građevini iz više skupine od skupine građevina za koju imaju pojedinačnu suglasnost</a:t>
            </a:r>
            <a:r>
              <a:rPr lang="hr-HR" sz="2400" b="0" dirty="0" smtClean="0">
                <a:solidFill>
                  <a:srgbClr val="FF0000"/>
                </a:solidFill>
              </a:rPr>
              <a:t>, </a:t>
            </a:r>
            <a:r>
              <a:rPr lang="hr-HR" sz="2400" dirty="0" smtClean="0">
                <a:solidFill>
                  <a:srgbClr val="FF0000"/>
                </a:solidFill>
              </a:rPr>
              <a:t>ako udruženi ispunjavaju uvjete </a:t>
            </a:r>
            <a:r>
              <a:rPr lang="hr-HR" sz="2400" b="0" dirty="0" smtClean="0"/>
              <a:t>za građenje građevine ili izvođenje radova te više skupine građevina propisane ovim Zakonom.</a:t>
            </a:r>
          </a:p>
          <a:p>
            <a:pPr marL="0" indent="0"/>
            <a:endParaRPr lang="hr-HR" b="0" dirty="0" smtClean="0"/>
          </a:p>
        </p:txBody>
      </p:sp>
      <p:sp>
        <p:nvSpPr>
          <p:cNvPr id="80900" name="Footer Placeholder 3"/>
          <p:cNvSpPr>
            <a:spLocks noGrp="1"/>
          </p:cNvSpPr>
          <p:nvPr>
            <p:ph type="ftr" sz="quarter" idx="11"/>
          </p:nvPr>
        </p:nvSpPr>
        <p:spPr>
          <a:noFill/>
        </p:spPr>
        <p:txBody>
          <a:bodyPr/>
          <a:lstStyle/>
          <a:p>
            <a:r>
              <a:rPr lang="en-US" smtClean="0"/>
              <a:t>ODGOVORNOST</a:t>
            </a:r>
          </a:p>
        </p:txBody>
      </p:sp>
      <p:sp>
        <p:nvSpPr>
          <p:cNvPr id="80901" name="Slide Number Placeholder 4"/>
          <p:cNvSpPr>
            <a:spLocks noGrp="1"/>
          </p:cNvSpPr>
          <p:nvPr>
            <p:ph type="sldNum" sz="quarter" idx="12"/>
          </p:nvPr>
        </p:nvSpPr>
        <p:spPr>
          <a:noFill/>
        </p:spPr>
        <p:txBody>
          <a:bodyPr/>
          <a:lstStyle/>
          <a:p>
            <a:fld id="{D816E60B-1177-44C6-A636-C5EE9D85E628}" type="slidenum">
              <a:rPr lang="en-US" smtClean="0"/>
              <a:pPr/>
              <a:t>71</a:t>
            </a:fld>
            <a:endParaRPr lang="en-US" smtClean="0"/>
          </a:p>
        </p:txBody>
      </p:sp>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15616" y="116632"/>
            <a:ext cx="7793038" cy="504056"/>
          </a:xfrm>
        </p:spPr>
        <p:txBody>
          <a:bodyPr/>
          <a:lstStyle/>
          <a:p>
            <a:pPr>
              <a:defRPr/>
            </a:pPr>
            <a:r>
              <a:rPr lang="hr-HR" dirty="0" smtClean="0"/>
              <a:t>Voditelj projekta</a:t>
            </a:r>
            <a:endParaRPr lang="hr-HR" dirty="0"/>
          </a:p>
        </p:txBody>
      </p:sp>
      <p:sp>
        <p:nvSpPr>
          <p:cNvPr id="3" name="Content Placeholder 2"/>
          <p:cNvSpPr>
            <a:spLocks noGrp="1"/>
          </p:cNvSpPr>
          <p:nvPr>
            <p:ph idx="1"/>
          </p:nvPr>
        </p:nvSpPr>
        <p:spPr>
          <a:xfrm>
            <a:off x="827584" y="980728"/>
            <a:ext cx="8127504" cy="4719737"/>
          </a:xfrm>
        </p:spPr>
        <p:txBody>
          <a:bodyPr/>
          <a:lstStyle/>
          <a:p>
            <a:pPr marL="0" indent="0">
              <a:defRPr/>
            </a:pPr>
            <a:r>
              <a:rPr lang="hr-HR" sz="2400" dirty="0" smtClean="0"/>
              <a:t>Voditelj projekta može biti fizička osoba koja ima najmanje 10 godina radnog iskustva, </a:t>
            </a:r>
          </a:p>
          <a:p>
            <a:pPr marL="363538" indent="-363538">
              <a:buFont typeface="Wingdings" pitchFamily="2" charset="2"/>
              <a:buChar char="Ø"/>
              <a:defRPr/>
            </a:pPr>
            <a:r>
              <a:rPr lang="hr-HR" sz="2400" dirty="0" smtClean="0"/>
              <a:t>koja je uspješno završila preddiplomski i diplomski sveučilišni studij ili integrirani preddiplomski i diplomski sveučilišni studij kojim se stječe akademski naziv magistar, magistar inženjer </a:t>
            </a:r>
          </a:p>
          <a:p>
            <a:pPr marL="363538" indent="-363538">
              <a:buFont typeface="Wingdings" pitchFamily="2" charset="2"/>
              <a:buChar char="Ø"/>
              <a:defRPr/>
            </a:pPr>
            <a:r>
              <a:rPr lang="hr-HR" sz="2400" dirty="0" smtClean="0"/>
              <a:t>ili koja je uspješno završila odgovarajući specijalistički diplomski stručni studij kojim se stječe stručni naziv stručni specijalist inženjer </a:t>
            </a:r>
          </a:p>
          <a:p>
            <a:pPr marL="0" indent="0">
              <a:defRPr/>
            </a:pPr>
            <a:endParaRPr lang="hr-HR" sz="2400" dirty="0" smtClean="0">
              <a:solidFill>
                <a:srgbClr val="FF0000"/>
              </a:solidFill>
            </a:endParaRPr>
          </a:p>
          <a:p>
            <a:pPr marL="0" indent="0">
              <a:defRPr/>
            </a:pPr>
            <a:r>
              <a:rPr lang="hr-HR" sz="2400" dirty="0" smtClean="0">
                <a:solidFill>
                  <a:srgbClr val="FF0000"/>
                </a:solidFill>
              </a:rPr>
              <a:t>i </a:t>
            </a:r>
            <a:r>
              <a:rPr lang="hr-HR" sz="2400" dirty="0">
                <a:solidFill>
                  <a:srgbClr val="FF0000"/>
                </a:solidFill>
              </a:rPr>
              <a:t>koja ima potrebna znanja iz područja upravljanja projektima</a:t>
            </a:r>
            <a:r>
              <a:rPr lang="hr-HR" dirty="0">
                <a:solidFill>
                  <a:srgbClr val="FF0000"/>
                </a:solidFill>
              </a:rPr>
              <a:t>.</a:t>
            </a:r>
          </a:p>
          <a:p>
            <a:pPr marL="363538" indent="-363538">
              <a:buFont typeface="Wingdings" pitchFamily="2" charset="2"/>
              <a:buChar char="Ø"/>
              <a:defRPr/>
            </a:pPr>
            <a:endParaRPr lang="hr-HR" dirty="0" smtClean="0"/>
          </a:p>
        </p:txBody>
      </p:sp>
      <p:sp>
        <p:nvSpPr>
          <p:cNvPr id="54276" name="Footer Placeholder 3"/>
          <p:cNvSpPr>
            <a:spLocks noGrp="1"/>
          </p:cNvSpPr>
          <p:nvPr>
            <p:ph type="ftr"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Tahoma" pitchFamily="34" charset="0"/>
              </a:defRPr>
            </a:lvl1pPr>
            <a:lvl2pPr marL="742950" indent="-285750" eaLnBrk="0" hangingPunct="0">
              <a:defRPr>
                <a:solidFill>
                  <a:schemeClr val="tx1"/>
                </a:solidFill>
                <a:latin typeface="Tahoma" pitchFamily="34" charset="0"/>
              </a:defRPr>
            </a:lvl2pPr>
            <a:lvl3pPr marL="1143000" indent="-228600" eaLnBrk="0" hangingPunct="0">
              <a:defRPr>
                <a:solidFill>
                  <a:schemeClr val="tx1"/>
                </a:solidFill>
                <a:latin typeface="Tahoma" pitchFamily="34" charset="0"/>
              </a:defRPr>
            </a:lvl3pPr>
            <a:lvl4pPr marL="1600200" indent="-228600" eaLnBrk="0" hangingPunct="0">
              <a:defRPr>
                <a:solidFill>
                  <a:schemeClr val="tx1"/>
                </a:solidFill>
                <a:latin typeface="Tahoma" pitchFamily="34" charset="0"/>
              </a:defRPr>
            </a:lvl4pPr>
            <a:lvl5pPr marL="2057400" indent="-228600" eaLnBrk="0" hangingPunct="0">
              <a:defRPr>
                <a:solidFill>
                  <a:schemeClr val="tx1"/>
                </a:solidFill>
                <a:latin typeface="Tahoma" pitchFamily="34" charset="0"/>
              </a:defRPr>
            </a:lvl5pPr>
            <a:lvl6pPr marL="2514600" indent="-228600" eaLnBrk="0" fontAlgn="base" hangingPunct="0">
              <a:spcBef>
                <a:spcPct val="0"/>
              </a:spcBef>
              <a:spcAft>
                <a:spcPct val="0"/>
              </a:spcAft>
              <a:defRPr>
                <a:solidFill>
                  <a:schemeClr val="tx1"/>
                </a:solidFill>
                <a:latin typeface="Tahoma" pitchFamily="34" charset="0"/>
              </a:defRPr>
            </a:lvl6pPr>
            <a:lvl7pPr marL="2971800" indent="-228600" eaLnBrk="0" fontAlgn="base" hangingPunct="0">
              <a:spcBef>
                <a:spcPct val="0"/>
              </a:spcBef>
              <a:spcAft>
                <a:spcPct val="0"/>
              </a:spcAft>
              <a:defRPr>
                <a:solidFill>
                  <a:schemeClr val="tx1"/>
                </a:solidFill>
                <a:latin typeface="Tahoma" pitchFamily="34" charset="0"/>
              </a:defRPr>
            </a:lvl7pPr>
            <a:lvl8pPr marL="3429000" indent="-228600" eaLnBrk="0" fontAlgn="base" hangingPunct="0">
              <a:spcBef>
                <a:spcPct val="0"/>
              </a:spcBef>
              <a:spcAft>
                <a:spcPct val="0"/>
              </a:spcAft>
              <a:defRPr>
                <a:solidFill>
                  <a:schemeClr val="tx1"/>
                </a:solidFill>
                <a:latin typeface="Tahoma" pitchFamily="34" charset="0"/>
              </a:defRPr>
            </a:lvl8pPr>
            <a:lvl9pPr marL="3886200" indent="-228600" eaLnBrk="0" fontAlgn="base" hangingPunct="0">
              <a:spcBef>
                <a:spcPct val="0"/>
              </a:spcBef>
              <a:spcAft>
                <a:spcPct val="0"/>
              </a:spcAft>
              <a:defRPr>
                <a:solidFill>
                  <a:schemeClr val="tx1"/>
                </a:solidFill>
                <a:latin typeface="Tahoma" pitchFamily="34" charset="0"/>
              </a:defRPr>
            </a:lvl9pPr>
          </a:lstStyle>
          <a:p>
            <a:pPr eaLnBrk="1" hangingPunct="1"/>
            <a:r>
              <a:rPr lang="hr-HR" dirty="0" smtClean="0"/>
              <a:t>ODGOVORNOST</a:t>
            </a:r>
          </a:p>
        </p:txBody>
      </p:sp>
      <p:sp>
        <p:nvSpPr>
          <p:cNvPr id="54277" name="Slide Number Placeholder 4"/>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Tahoma" pitchFamily="34" charset="0"/>
              </a:defRPr>
            </a:lvl1pPr>
            <a:lvl2pPr marL="742950" indent="-285750" eaLnBrk="0" hangingPunct="0">
              <a:defRPr>
                <a:solidFill>
                  <a:schemeClr val="tx1"/>
                </a:solidFill>
                <a:latin typeface="Tahoma" pitchFamily="34" charset="0"/>
              </a:defRPr>
            </a:lvl2pPr>
            <a:lvl3pPr marL="1143000" indent="-228600" eaLnBrk="0" hangingPunct="0">
              <a:defRPr>
                <a:solidFill>
                  <a:schemeClr val="tx1"/>
                </a:solidFill>
                <a:latin typeface="Tahoma" pitchFamily="34" charset="0"/>
              </a:defRPr>
            </a:lvl3pPr>
            <a:lvl4pPr marL="1600200" indent="-228600" eaLnBrk="0" hangingPunct="0">
              <a:defRPr>
                <a:solidFill>
                  <a:schemeClr val="tx1"/>
                </a:solidFill>
                <a:latin typeface="Tahoma" pitchFamily="34" charset="0"/>
              </a:defRPr>
            </a:lvl4pPr>
            <a:lvl5pPr marL="2057400" indent="-228600" eaLnBrk="0" hangingPunct="0">
              <a:defRPr>
                <a:solidFill>
                  <a:schemeClr val="tx1"/>
                </a:solidFill>
                <a:latin typeface="Tahoma" pitchFamily="34" charset="0"/>
              </a:defRPr>
            </a:lvl5pPr>
            <a:lvl6pPr marL="2514600" indent="-228600" eaLnBrk="0" fontAlgn="base" hangingPunct="0">
              <a:spcBef>
                <a:spcPct val="0"/>
              </a:spcBef>
              <a:spcAft>
                <a:spcPct val="0"/>
              </a:spcAft>
              <a:defRPr>
                <a:solidFill>
                  <a:schemeClr val="tx1"/>
                </a:solidFill>
                <a:latin typeface="Tahoma" pitchFamily="34" charset="0"/>
              </a:defRPr>
            </a:lvl6pPr>
            <a:lvl7pPr marL="2971800" indent="-228600" eaLnBrk="0" fontAlgn="base" hangingPunct="0">
              <a:spcBef>
                <a:spcPct val="0"/>
              </a:spcBef>
              <a:spcAft>
                <a:spcPct val="0"/>
              </a:spcAft>
              <a:defRPr>
                <a:solidFill>
                  <a:schemeClr val="tx1"/>
                </a:solidFill>
                <a:latin typeface="Tahoma" pitchFamily="34" charset="0"/>
              </a:defRPr>
            </a:lvl7pPr>
            <a:lvl8pPr marL="3429000" indent="-228600" eaLnBrk="0" fontAlgn="base" hangingPunct="0">
              <a:spcBef>
                <a:spcPct val="0"/>
              </a:spcBef>
              <a:spcAft>
                <a:spcPct val="0"/>
              </a:spcAft>
              <a:defRPr>
                <a:solidFill>
                  <a:schemeClr val="tx1"/>
                </a:solidFill>
                <a:latin typeface="Tahoma" pitchFamily="34" charset="0"/>
              </a:defRPr>
            </a:lvl8pPr>
            <a:lvl9pPr marL="3886200" indent="-228600" eaLnBrk="0" fontAlgn="base" hangingPunct="0">
              <a:spcBef>
                <a:spcPct val="0"/>
              </a:spcBef>
              <a:spcAft>
                <a:spcPct val="0"/>
              </a:spcAft>
              <a:defRPr>
                <a:solidFill>
                  <a:schemeClr val="tx1"/>
                </a:solidFill>
                <a:latin typeface="Tahoma" pitchFamily="34" charset="0"/>
              </a:defRPr>
            </a:lvl9pPr>
          </a:lstStyle>
          <a:p>
            <a:pPr eaLnBrk="1" hangingPunct="1"/>
            <a:fld id="{B32A7B96-E2BA-4E4C-BAE4-EC67F7B987DD}" type="slidenum">
              <a:rPr lang="hr-HR" smtClean="0"/>
              <a:pPr eaLnBrk="1" hangingPunct="1"/>
              <a:t>72</a:t>
            </a:fld>
            <a:endParaRPr lang="hr-HR" smtClean="0"/>
          </a:p>
        </p:txBody>
      </p:sp>
    </p:spTree>
    <p:extLst>
      <p:ext uri="{BB962C8B-B14F-4D97-AF65-F5344CB8AC3E}">
        <p14:creationId xmlns:p14="http://schemas.microsoft.com/office/powerpoint/2010/main" val="3267539507"/>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hr-HR" dirty="0" smtClean="0"/>
              <a:t>Potrebna znanja</a:t>
            </a:r>
            <a:endParaRPr lang="hr-HR" dirty="0"/>
          </a:p>
        </p:txBody>
      </p:sp>
      <p:sp>
        <p:nvSpPr>
          <p:cNvPr id="3" name="Content Placeholder 2"/>
          <p:cNvSpPr>
            <a:spLocks noGrp="1"/>
          </p:cNvSpPr>
          <p:nvPr>
            <p:ph idx="1"/>
          </p:nvPr>
        </p:nvSpPr>
        <p:spPr/>
        <p:txBody>
          <a:bodyPr/>
          <a:lstStyle/>
          <a:p>
            <a:pPr marL="0" indent="0">
              <a:defRPr/>
            </a:pPr>
            <a:r>
              <a:rPr lang="hr-HR" dirty="0" smtClean="0"/>
              <a:t>Voditelj projekta ima potrebna znanja iz područja upravljanja projektima ako ima:</a:t>
            </a:r>
          </a:p>
          <a:p>
            <a:pPr>
              <a:buFont typeface="Wingdings" pitchFamily="2" charset="2"/>
              <a:buChar char="Ø"/>
              <a:defRPr/>
            </a:pPr>
            <a:r>
              <a:rPr lang="vi-VN" dirty="0" smtClean="0">
                <a:solidFill>
                  <a:srgbClr val="FF0000"/>
                </a:solidFill>
              </a:rPr>
              <a:t>međunarodno priznatu ovjeru sposobnosti </a:t>
            </a:r>
            <a:r>
              <a:rPr lang="vi-VN" dirty="0" smtClean="0"/>
              <a:t>za upravljanje projektima ili</a:t>
            </a:r>
          </a:p>
          <a:p>
            <a:pPr>
              <a:buFont typeface="Wingdings" pitchFamily="2" charset="2"/>
              <a:buChar char="Ø"/>
              <a:defRPr/>
            </a:pPr>
            <a:r>
              <a:rPr lang="vi-VN" dirty="0" smtClean="0">
                <a:solidFill>
                  <a:srgbClr val="FF0000"/>
                </a:solidFill>
              </a:rPr>
              <a:t>obrazovanje</a:t>
            </a:r>
            <a:r>
              <a:rPr lang="vi-VN" dirty="0" smtClean="0"/>
              <a:t> iz područja arhitekture, građevinarstva, elektrotehnike ili</a:t>
            </a:r>
            <a:r>
              <a:rPr lang="hr-HR" dirty="0" smtClean="0"/>
              <a:t> strojarstva s obrazovnim programom </a:t>
            </a:r>
          </a:p>
          <a:p>
            <a:pPr>
              <a:defRPr/>
            </a:pPr>
            <a:r>
              <a:rPr lang="hr-HR" dirty="0" smtClean="0"/>
              <a:t>koji uključuje najmanje 30 ECTS bodova iz</a:t>
            </a:r>
          </a:p>
          <a:p>
            <a:pPr marL="0" indent="0">
              <a:defRPr/>
            </a:pPr>
            <a:r>
              <a:rPr lang="hr-HR" dirty="0" smtClean="0"/>
              <a:t>područja relevantnih za upravljanje projektima gradnje.</a:t>
            </a:r>
          </a:p>
          <a:p>
            <a:pPr>
              <a:defRPr/>
            </a:pPr>
            <a:endParaRPr lang="hr-HR" dirty="0"/>
          </a:p>
        </p:txBody>
      </p:sp>
      <p:sp>
        <p:nvSpPr>
          <p:cNvPr id="55300" name="Footer Placeholder 3"/>
          <p:cNvSpPr>
            <a:spLocks noGrp="1"/>
          </p:cNvSpPr>
          <p:nvPr>
            <p:ph type="ftr"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Tahoma" pitchFamily="34" charset="0"/>
              </a:defRPr>
            </a:lvl1pPr>
            <a:lvl2pPr marL="742950" indent="-285750" eaLnBrk="0" hangingPunct="0">
              <a:defRPr>
                <a:solidFill>
                  <a:schemeClr val="tx1"/>
                </a:solidFill>
                <a:latin typeface="Tahoma" pitchFamily="34" charset="0"/>
              </a:defRPr>
            </a:lvl2pPr>
            <a:lvl3pPr marL="1143000" indent="-228600" eaLnBrk="0" hangingPunct="0">
              <a:defRPr>
                <a:solidFill>
                  <a:schemeClr val="tx1"/>
                </a:solidFill>
                <a:latin typeface="Tahoma" pitchFamily="34" charset="0"/>
              </a:defRPr>
            </a:lvl3pPr>
            <a:lvl4pPr marL="1600200" indent="-228600" eaLnBrk="0" hangingPunct="0">
              <a:defRPr>
                <a:solidFill>
                  <a:schemeClr val="tx1"/>
                </a:solidFill>
                <a:latin typeface="Tahoma" pitchFamily="34" charset="0"/>
              </a:defRPr>
            </a:lvl4pPr>
            <a:lvl5pPr marL="2057400" indent="-228600" eaLnBrk="0" hangingPunct="0">
              <a:defRPr>
                <a:solidFill>
                  <a:schemeClr val="tx1"/>
                </a:solidFill>
                <a:latin typeface="Tahoma" pitchFamily="34" charset="0"/>
              </a:defRPr>
            </a:lvl5pPr>
            <a:lvl6pPr marL="2514600" indent="-228600" eaLnBrk="0" fontAlgn="base" hangingPunct="0">
              <a:spcBef>
                <a:spcPct val="0"/>
              </a:spcBef>
              <a:spcAft>
                <a:spcPct val="0"/>
              </a:spcAft>
              <a:defRPr>
                <a:solidFill>
                  <a:schemeClr val="tx1"/>
                </a:solidFill>
                <a:latin typeface="Tahoma" pitchFamily="34" charset="0"/>
              </a:defRPr>
            </a:lvl6pPr>
            <a:lvl7pPr marL="2971800" indent="-228600" eaLnBrk="0" fontAlgn="base" hangingPunct="0">
              <a:spcBef>
                <a:spcPct val="0"/>
              </a:spcBef>
              <a:spcAft>
                <a:spcPct val="0"/>
              </a:spcAft>
              <a:defRPr>
                <a:solidFill>
                  <a:schemeClr val="tx1"/>
                </a:solidFill>
                <a:latin typeface="Tahoma" pitchFamily="34" charset="0"/>
              </a:defRPr>
            </a:lvl7pPr>
            <a:lvl8pPr marL="3429000" indent="-228600" eaLnBrk="0" fontAlgn="base" hangingPunct="0">
              <a:spcBef>
                <a:spcPct val="0"/>
              </a:spcBef>
              <a:spcAft>
                <a:spcPct val="0"/>
              </a:spcAft>
              <a:defRPr>
                <a:solidFill>
                  <a:schemeClr val="tx1"/>
                </a:solidFill>
                <a:latin typeface="Tahoma" pitchFamily="34" charset="0"/>
              </a:defRPr>
            </a:lvl8pPr>
            <a:lvl9pPr marL="3886200" indent="-228600" eaLnBrk="0" fontAlgn="base" hangingPunct="0">
              <a:spcBef>
                <a:spcPct val="0"/>
              </a:spcBef>
              <a:spcAft>
                <a:spcPct val="0"/>
              </a:spcAft>
              <a:defRPr>
                <a:solidFill>
                  <a:schemeClr val="tx1"/>
                </a:solidFill>
                <a:latin typeface="Tahoma" pitchFamily="34" charset="0"/>
              </a:defRPr>
            </a:lvl9pPr>
          </a:lstStyle>
          <a:p>
            <a:pPr eaLnBrk="1" hangingPunct="1"/>
            <a:r>
              <a:rPr lang="hr-HR" smtClean="0"/>
              <a:t>ODGOVORNOST</a:t>
            </a:r>
          </a:p>
        </p:txBody>
      </p:sp>
      <p:sp>
        <p:nvSpPr>
          <p:cNvPr id="55301" name="Slide Number Placeholder 4"/>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Tahoma" pitchFamily="34" charset="0"/>
              </a:defRPr>
            </a:lvl1pPr>
            <a:lvl2pPr marL="742950" indent="-285750" eaLnBrk="0" hangingPunct="0">
              <a:defRPr>
                <a:solidFill>
                  <a:schemeClr val="tx1"/>
                </a:solidFill>
                <a:latin typeface="Tahoma" pitchFamily="34" charset="0"/>
              </a:defRPr>
            </a:lvl2pPr>
            <a:lvl3pPr marL="1143000" indent="-228600" eaLnBrk="0" hangingPunct="0">
              <a:defRPr>
                <a:solidFill>
                  <a:schemeClr val="tx1"/>
                </a:solidFill>
                <a:latin typeface="Tahoma" pitchFamily="34" charset="0"/>
              </a:defRPr>
            </a:lvl3pPr>
            <a:lvl4pPr marL="1600200" indent="-228600" eaLnBrk="0" hangingPunct="0">
              <a:defRPr>
                <a:solidFill>
                  <a:schemeClr val="tx1"/>
                </a:solidFill>
                <a:latin typeface="Tahoma" pitchFamily="34" charset="0"/>
              </a:defRPr>
            </a:lvl4pPr>
            <a:lvl5pPr marL="2057400" indent="-228600" eaLnBrk="0" hangingPunct="0">
              <a:defRPr>
                <a:solidFill>
                  <a:schemeClr val="tx1"/>
                </a:solidFill>
                <a:latin typeface="Tahoma" pitchFamily="34" charset="0"/>
              </a:defRPr>
            </a:lvl5pPr>
            <a:lvl6pPr marL="2514600" indent="-228600" eaLnBrk="0" fontAlgn="base" hangingPunct="0">
              <a:spcBef>
                <a:spcPct val="0"/>
              </a:spcBef>
              <a:spcAft>
                <a:spcPct val="0"/>
              </a:spcAft>
              <a:defRPr>
                <a:solidFill>
                  <a:schemeClr val="tx1"/>
                </a:solidFill>
                <a:latin typeface="Tahoma" pitchFamily="34" charset="0"/>
              </a:defRPr>
            </a:lvl6pPr>
            <a:lvl7pPr marL="2971800" indent="-228600" eaLnBrk="0" fontAlgn="base" hangingPunct="0">
              <a:spcBef>
                <a:spcPct val="0"/>
              </a:spcBef>
              <a:spcAft>
                <a:spcPct val="0"/>
              </a:spcAft>
              <a:defRPr>
                <a:solidFill>
                  <a:schemeClr val="tx1"/>
                </a:solidFill>
                <a:latin typeface="Tahoma" pitchFamily="34" charset="0"/>
              </a:defRPr>
            </a:lvl7pPr>
            <a:lvl8pPr marL="3429000" indent="-228600" eaLnBrk="0" fontAlgn="base" hangingPunct="0">
              <a:spcBef>
                <a:spcPct val="0"/>
              </a:spcBef>
              <a:spcAft>
                <a:spcPct val="0"/>
              </a:spcAft>
              <a:defRPr>
                <a:solidFill>
                  <a:schemeClr val="tx1"/>
                </a:solidFill>
                <a:latin typeface="Tahoma" pitchFamily="34" charset="0"/>
              </a:defRPr>
            </a:lvl8pPr>
            <a:lvl9pPr marL="3886200" indent="-228600" eaLnBrk="0" fontAlgn="base" hangingPunct="0">
              <a:spcBef>
                <a:spcPct val="0"/>
              </a:spcBef>
              <a:spcAft>
                <a:spcPct val="0"/>
              </a:spcAft>
              <a:defRPr>
                <a:solidFill>
                  <a:schemeClr val="tx1"/>
                </a:solidFill>
                <a:latin typeface="Tahoma" pitchFamily="34" charset="0"/>
              </a:defRPr>
            </a:lvl9pPr>
          </a:lstStyle>
          <a:p>
            <a:pPr eaLnBrk="1" hangingPunct="1"/>
            <a:fld id="{7D58A13A-8E39-4D5F-8501-17D6B6668F12}" type="slidenum">
              <a:rPr lang="hr-HR" smtClean="0"/>
              <a:pPr eaLnBrk="1" hangingPunct="1"/>
              <a:t>73</a:t>
            </a:fld>
            <a:endParaRPr lang="hr-HR" smtClean="0"/>
          </a:p>
        </p:txBody>
      </p:sp>
    </p:spTree>
    <p:extLst>
      <p:ext uri="{BB962C8B-B14F-4D97-AF65-F5344CB8AC3E}">
        <p14:creationId xmlns:p14="http://schemas.microsoft.com/office/powerpoint/2010/main" val="495392124"/>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Footer Placeholder 3"/>
          <p:cNvSpPr>
            <a:spLocks noGrp="1"/>
          </p:cNvSpPr>
          <p:nvPr>
            <p:ph type="ftr" sz="quarter" idx="11"/>
          </p:nvPr>
        </p:nvSpPr>
        <p:spPr>
          <a:noFill/>
        </p:spPr>
        <p:txBody>
          <a:bodyPr/>
          <a:lstStyle/>
          <a:p>
            <a:r>
              <a:rPr lang="en-US" smtClean="0"/>
              <a:t>ZAKON O POSLOVIMA</a:t>
            </a:r>
          </a:p>
        </p:txBody>
      </p:sp>
      <p:sp>
        <p:nvSpPr>
          <p:cNvPr id="112643" name="Slide Number Placeholder 4"/>
          <p:cNvSpPr>
            <a:spLocks noGrp="1"/>
          </p:cNvSpPr>
          <p:nvPr>
            <p:ph type="sldNum" sz="quarter" idx="12"/>
          </p:nvPr>
        </p:nvSpPr>
        <p:spPr>
          <a:noFill/>
        </p:spPr>
        <p:txBody>
          <a:bodyPr/>
          <a:lstStyle/>
          <a:p>
            <a:fld id="{631C7071-F38C-4B48-B1C7-E96ED02780C1}" type="slidenum">
              <a:rPr lang="en-US" smtClean="0"/>
              <a:pPr/>
              <a:t>74</a:t>
            </a:fld>
            <a:endParaRPr lang="en-US" smtClean="0"/>
          </a:p>
        </p:txBody>
      </p:sp>
      <p:pic>
        <p:nvPicPr>
          <p:cNvPr id="112644" name="Picture 2"/>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7" name="TextBox 6"/>
          <p:cNvSpPr txBox="1"/>
          <p:nvPr/>
        </p:nvSpPr>
        <p:spPr>
          <a:xfrm>
            <a:off x="5214938" y="571500"/>
            <a:ext cx="3929062" cy="461963"/>
          </a:xfrm>
          <a:prstGeom prst="rect">
            <a:avLst/>
          </a:prstGeom>
          <a:noFill/>
        </p:spPr>
        <p:txBody>
          <a:bodyPr>
            <a:spAutoFit/>
          </a:bodyPr>
          <a:lstStyle/>
          <a:p>
            <a:pPr>
              <a:defRPr/>
            </a:pPr>
            <a:r>
              <a:rPr lang="hr-HR" dirty="0">
                <a:effectLst>
                  <a:outerShdw blurRad="38100" dist="38100" dir="2700000" algn="tl">
                    <a:srgbClr val="000000">
                      <a:alpha val="43137"/>
                    </a:srgbClr>
                  </a:outerShdw>
                </a:effectLst>
              </a:rPr>
              <a:t>Obrazovanje – ECTS bodovi</a:t>
            </a:r>
            <a:endParaRPr lang="en-US" dirty="0"/>
          </a:p>
        </p:txBody>
      </p:sp>
    </p:spTree>
    <p:extLst>
      <p:ext uri="{BB962C8B-B14F-4D97-AF65-F5344CB8AC3E}">
        <p14:creationId xmlns:p14="http://schemas.microsoft.com/office/powerpoint/2010/main" val="2540173320"/>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marL="0" indent="0" algn="ctr"/>
            <a:r>
              <a:rPr lang="hr-HR" dirty="0"/>
              <a:t>Pravilnik o potrebnim znanjima niz područja upravljanja projektima </a:t>
            </a:r>
            <a:endParaRPr lang="hr-HR" dirty="0" smtClean="0"/>
          </a:p>
          <a:p>
            <a:pPr algn="ctr"/>
            <a:r>
              <a:rPr lang="hr-HR" dirty="0" smtClean="0"/>
              <a:t>(</a:t>
            </a:r>
            <a:r>
              <a:rPr lang="hr-HR" dirty="0"/>
              <a:t>NN 45/2009)</a:t>
            </a:r>
          </a:p>
          <a:p>
            <a:endParaRPr lang="hr-HR" dirty="0"/>
          </a:p>
        </p:txBody>
      </p:sp>
      <p:sp>
        <p:nvSpPr>
          <p:cNvPr id="4" name="Footer Placeholder 3"/>
          <p:cNvSpPr>
            <a:spLocks noGrp="1"/>
          </p:cNvSpPr>
          <p:nvPr>
            <p:ph type="ftr" sz="quarter" idx="11"/>
          </p:nvPr>
        </p:nvSpPr>
        <p:spPr/>
        <p:txBody>
          <a:bodyPr/>
          <a:lstStyle/>
          <a:p>
            <a:pPr>
              <a:defRPr/>
            </a:pPr>
            <a:r>
              <a:rPr lang="en-US" smtClean="0"/>
              <a:t>ODGOVORNOST</a:t>
            </a:r>
            <a:endParaRPr lang="en-US"/>
          </a:p>
        </p:txBody>
      </p:sp>
      <p:sp>
        <p:nvSpPr>
          <p:cNvPr id="5" name="Slide Number Placeholder 4"/>
          <p:cNvSpPr>
            <a:spLocks noGrp="1"/>
          </p:cNvSpPr>
          <p:nvPr>
            <p:ph type="sldNum" sz="quarter" idx="12"/>
          </p:nvPr>
        </p:nvSpPr>
        <p:spPr/>
        <p:txBody>
          <a:bodyPr/>
          <a:lstStyle/>
          <a:p>
            <a:pPr>
              <a:defRPr/>
            </a:pPr>
            <a:fld id="{835A5F6B-D375-4026-BB83-D5142A8EDCE3}" type="slidenum">
              <a:rPr lang="en-US" smtClean="0"/>
              <a:pPr>
                <a:defRPr/>
              </a:pPr>
              <a:t>75</a:t>
            </a:fld>
            <a:endParaRPr lang="en-US"/>
          </a:p>
        </p:txBody>
      </p:sp>
    </p:spTree>
    <p:extLst>
      <p:ext uri="{BB962C8B-B14F-4D97-AF65-F5344CB8AC3E}">
        <p14:creationId xmlns:p14="http://schemas.microsoft.com/office/powerpoint/2010/main" val="487378357"/>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3568" y="147"/>
            <a:ext cx="8252470" cy="762000"/>
          </a:xfrm>
        </p:spPr>
        <p:txBody>
          <a:bodyPr/>
          <a:lstStyle/>
          <a:p>
            <a:r>
              <a:rPr lang="hr-HR" sz="2800" dirty="0" smtClean="0"/>
              <a:t>Obrazovni programi</a:t>
            </a:r>
            <a:endParaRPr lang="hr-HR" sz="2800" dirty="0"/>
          </a:p>
        </p:txBody>
      </p:sp>
      <p:sp>
        <p:nvSpPr>
          <p:cNvPr id="3" name="Content Placeholder 2"/>
          <p:cNvSpPr>
            <a:spLocks noGrp="1"/>
          </p:cNvSpPr>
          <p:nvPr>
            <p:ph idx="1"/>
          </p:nvPr>
        </p:nvSpPr>
        <p:spPr>
          <a:xfrm>
            <a:off x="323528" y="980728"/>
            <a:ext cx="8631560" cy="5151785"/>
          </a:xfrm>
        </p:spPr>
        <p:txBody>
          <a:bodyPr/>
          <a:lstStyle/>
          <a:p>
            <a:pPr marL="0" indent="0"/>
            <a:r>
              <a:rPr lang="hr-HR" sz="2400" dirty="0" smtClean="0"/>
              <a:t>Obrazovni </a:t>
            </a:r>
            <a:r>
              <a:rPr lang="hr-HR" sz="2400" dirty="0"/>
              <a:t>programi koji osiguravaju potrebna znanja iz upravljanja projektima u području arhitekture, građevinarstva, elektrotehnike ili strojarstva su oni programi koji uključuju predmete iz:</a:t>
            </a:r>
          </a:p>
          <a:p>
            <a:pPr marL="365125" indent="-365125"/>
            <a:r>
              <a:rPr lang="hr-HR" sz="2400" dirty="0"/>
              <a:t>– </a:t>
            </a:r>
            <a:r>
              <a:rPr lang="hr-HR" sz="2400" dirty="0" smtClean="0"/>
              <a:t> planiranja </a:t>
            </a:r>
            <a:r>
              <a:rPr lang="hr-HR" sz="2400" dirty="0"/>
              <a:t>i kontrole projekata</a:t>
            </a:r>
          </a:p>
          <a:p>
            <a:pPr marL="365125" indent="-365125"/>
            <a:r>
              <a:rPr lang="hr-HR" sz="2400" dirty="0"/>
              <a:t>– </a:t>
            </a:r>
            <a:r>
              <a:rPr lang="hr-HR" sz="2400" dirty="0" smtClean="0"/>
              <a:t> upravljanja </a:t>
            </a:r>
            <a:r>
              <a:rPr lang="hr-HR" sz="2400" dirty="0"/>
              <a:t>građevinskim projektima (projektima gradnje)</a:t>
            </a:r>
          </a:p>
          <a:p>
            <a:pPr marL="365125" indent="-365125"/>
            <a:r>
              <a:rPr lang="hr-HR" sz="2400" dirty="0"/>
              <a:t>– </a:t>
            </a:r>
            <a:r>
              <a:rPr lang="hr-HR" sz="2400" dirty="0" smtClean="0"/>
              <a:t> ugovornog </a:t>
            </a:r>
            <a:r>
              <a:rPr lang="hr-HR" sz="2400" dirty="0"/>
              <a:t>prava građenja</a:t>
            </a:r>
          </a:p>
          <a:p>
            <a:pPr marL="365125" indent="-365125"/>
            <a:r>
              <a:rPr lang="hr-HR" sz="2400" dirty="0"/>
              <a:t>– </a:t>
            </a:r>
            <a:r>
              <a:rPr lang="hr-HR" sz="2400" dirty="0" smtClean="0"/>
              <a:t> građevinske </a:t>
            </a:r>
            <a:r>
              <a:rPr lang="hr-HR" sz="2400" dirty="0"/>
              <a:t>regulative</a:t>
            </a:r>
          </a:p>
          <a:p>
            <a:pPr marL="365125" indent="-365125"/>
            <a:r>
              <a:rPr lang="hr-HR" sz="2400" dirty="0"/>
              <a:t>– </a:t>
            </a:r>
            <a:r>
              <a:rPr lang="hr-HR" sz="2400" dirty="0" smtClean="0"/>
              <a:t> upravljanja </a:t>
            </a:r>
            <a:r>
              <a:rPr lang="hr-HR" sz="2400" dirty="0"/>
              <a:t>ljudskim potencijalima</a:t>
            </a:r>
          </a:p>
          <a:p>
            <a:pPr marL="365125" indent="-365125"/>
            <a:r>
              <a:rPr lang="hr-HR" sz="2400" dirty="0"/>
              <a:t>– </a:t>
            </a:r>
            <a:r>
              <a:rPr lang="hr-HR" sz="2400" dirty="0" smtClean="0"/>
              <a:t> organizacije </a:t>
            </a:r>
            <a:r>
              <a:rPr lang="hr-HR" sz="2400" dirty="0"/>
              <a:t>poslovnih sustava u graditeljstvu</a:t>
            </a:r>
          </a:p>
          <a:p>
            <a:pPr marL="365125" indent="-365125"/>
            <a:r>
              <a:rPr lang="hr-HR" sz="2400" dirty="0"/>
              <a:t>– </a:t>
            </a:r>
            <a:r>
              <a:rPr lang="hr-HR" sz="2400" dirty="0" smtClean="0"/>
              <a:t> organizacije </a:t>
            </a:r>
            <a:r>
              <a:rPr lang="hr-HR" sz="2400" dirty="0"/>
              <a:t>građenja.</a:t>
            </a:r>
          </a:p>
          <a:p>
            <a:pPr marL="0" indent="0"/>
            <a:endParaRPr lang="hr-HR" dirty="0"/>
          </a:p>
        </p:txBody>
      </p:sp>
      <p:sp>
        <p:nvSpPr>
          <p:cNvPr id="4" name="Footer Placeholder 3"/>
          <p:cNvSpPr>
            <a:spLocks noGrp="1"/>
          </p:cNvSpPr>
          <p:nvPr>
            <p:ph type="ftr" sz="quarter" idx="11"/>
          </p:nvPr>
        </p:nvSpPr>
        <p:spPr/>
        <p:txBody>
          <a:bodyPr/>
          <a:lstStyle/>
          <a:p>
            <a:pPr>
              <a:defRPr/>
            </a:pPr>
            <a:r>
              <a:rPr lang="en-US" smtClean="0"/>
              <a:t>ODGOVORNOST</a:t>
            </a:r>
            <a:endParaRPr lang="en-US"/>
          </a:p>
        </p:txBody>
      </p:sp>
      <p:sp>
        <p:nvSpPr>
          <p:cNvPr id="5" name="Slide Number Placeholder 4"/>
          <p:cNvSpPr>
            <a:spLocks noGrp="1"/>
          </p:cNvSpPr>
          <p:nvPr>
            <p:ph type="sldNum" sz="quarter" idx="12"/>
          </p:nvPr>
        </p:nvSpPr>
        <p:spPr/>
        <p:txBody>
          <a:bodyPr/>
          <a:lstStyle/>
          <a:p>
            <a:pPr>
              <a:defRPr/>
            </a:pPr>
            <a:fld id="{835A5F6B-D375-4026-BB83-D5142A8EDCE3}" type="slidenum">
              <a:rPr lang="en-US" smtClean="0"/>
              <a:pPr>
                <a:defRPr/>
              </a:pPr>
              <a:t>76</a:t>
            </a:fld>
            <a:endParaRPr lang="en-US"/>
          </a:p>
        </p:txBody>
      </p:sp>
    </p:spTree>
    <p:extLst>
      <p:ext uri="{BB962C8B-B14F-4D97-AF65-F5344CB8AC3E}">
        <p14:creationId xmlns:p14="http://schemas.microsoft.com/office/powerpoint/2010/main" val="3324349629"/>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Slide Number Placeholder 5"/>
          <p:cNvSpPr>
            <a:spLocks noGrp="1"/>
          </p:cNvSpPr>
          <p:nvPr>
            <p:ph type="sldNum" sz="quarter" idx="12"/>
          </p:nvPr>
        </p:nvSpPr>
        <p:spPr>
          <a:noFill/>
        </p:spPr>
        <p:txBody>
          <a:bodyPr/>
          <a:lstStyle/>
          <a:p>
            <a:fld id="{F5D9C0F9-AB05-4665-BDD3-76619FCBFCF1}" type="slidenum">
              <a:rPr lang="en-US" smtClean="0"/>
              <a:pPr/>
              <a:t>77</a:t>
            </a:fld>
            <a:endParaRPr lang="en-US" smtClean="0"/>
          </a:p>
        </p:txBody>
      </p:sp>
      <p:sp>
        <p:nvSpPr>
          <p:cNvPr id="111619" name="Rectangle 2"/>
          <p:cNvSpPr>
            <a:spLocks noGrp="1" noChangeArrowheads="1"/>
          </p:cNvSpPr>
          <p:nvPr>
            <p:ph type="title"/>
          </p:nvPr>
        </p:nvSpPr>
        <p:spPr>
          <a:xfrm>
            <a:off x="1000125" y="214313"/>
            <a:ext cx="6626225" cy="654050"/>
          </a:xfrm>
        </p:spPr>
        <p:txBody>
          <a:bodyPr/>
          <a:lstStyle/>
          <a:p>
            <a:pPr algn="l" eaLnBrk="1" hangingPunct="1">
              <a:defRPr/>
            </a:pPr>
            <a:r>
              <a:rPr lang="hr-HR" dirty="0" smtClean="0">
                <a:effectLst>
                  <a:outerShdw blurRad="38100" dist="38100" dir="2700000" algn="tl">
                    <a:srgbClr val="000000">
                      <a:alpha val="43137"/>
                    </a:srgbClr>
                  </a:outerShdw>
                </a:effectLst>
              </a:rPr>
              <a:t>Ovjera sposobnosti</a:t>
            </a:r>
          </a:p>
        </p:txBody>
      </p:sp>
      <p:sp>
        <p:nvSpPr>
          <p:cNvPr id="113668" name="Rectangle 3"/>
          <p:cNvSpPr>
            <a:spLocks noChangeArrowheads="1"/>
          </p:cNvSpPr>
          <p:nvPr/>
        </p:nvSpPr>
        <p:spPr bwMode="auto">
          <a:xfrm>
            <a:off x="4057650" y="1752600"/>
            <a:ext cx="1403350" cy="1524000"/>
          </a:xfrm>
          <a:prstGeom prst="rect">
            <a:avLst/>
          </a:prstGeom>
          <a:noFill/>
          <a:ln w="12700">
            <a:noFill/>
            <a:miter lim="800000"/>
            <a:headEnd/>
            <a:tailEnd/>
          </a:ln>
        </p:spPr>
        <p:txBody>
          <a:bodyPr wrap="none" anchor="ctr"/>
          <a:lstStyle/>
          <a:p>
            <a:endParaRPr lang="hr-HR"/>
          </a:p>
        </p:txBody>
      </p:sp>
      <p:sp>
        <p:nvSpPr>
          <p:cNvPr id="113669" name="Line 4"/>
          <p:cNvSpPr>
            <a:spLocks noChangeShapeType="1"/>
          </p:cNvSpPr>
          <p:nvPr/>
        </p:nvSpPr>
        <p:spPr bwMode="auto">
          <a:xfrm>
            <a:off x="1047750" y="4495800"/>
            <a:ext cx="2546350" cy="0"/>
          </a:xfrm>
          <a:prstGeom prst="line">
            <a:avLst/>
          </a:prstGeom>
          <a:noFill/>
          <a:ln w="12700">
            <a:solidFill>
              <a:schemeClr val="tx1"/>
            </a:solidFill>
            <a:round/>
            <a:headEnd/>
            <a:tailEnd/>
          </a:ln>
        </p:spPr>
        <p:txBody>
          <a:bodyPr wrap="none" anchor="ctr"/>
          <a:lstStyle/>
          <a:p>
            <a:endParaRPr lang="hr-HR"/>
          </a:p>
        </p:txBody>
      </p:sp>
      <p:sp>
        <p:nvSpPr>
          <p:cNvPr id="113670" name="Line 5"/>
          <p:cNvSpPr>
            <a:spLocks noChangeShapeType="1"/>
          </p:cNvSpPr>
          <p:nvPr/>
        </p:nvSpPr>
        <p:spPr bwMode="auto">
          <a:xfrm>
            <a:off x="2362200" y="4238625"/>
            <a:ext cx="0" cy="936625"/>
          </a:xfrm>
          <a:prstGeom prst="line">
            <a:avLst/>
          </a:prstGeom>
          <a:noFill/>
          <a:ln w="12700">
            <a:solidFill>
              <a:schemeClr val="tx1"/>
            </a:solidFill>
            <a:round/>
            <a:headEnd/>
            <a:tailEnd/>
          </a:ln>
        </p:spPr>
        <p:txBody>
          <a:bodyPr wrap="none" anchor="ctr"/>
          <a:lstStyle/>
          <a:p>
            <a:endParaRPr lang="hr-HR"/>
          </a:p>
        </p:txBody>
      </p:sp>
      <p:sp>
        <p:nvSpPr>
          <p:cNvPr id="113671" name="Line 6"/>
          <p:cNvSpPr>
            <a:spLocks noChangeShapeType="1"/>
          </p:cNvSpPr>
          <p:nvPr/>
        </p:nvSpPr>
        <p:spPr bwMode="auto">
          <a:xfrm>
            <a:off x="3600450" y="4502150"/>
            <a:ext cx="0" cy="215900"/>
          </a:xfrm>
          <a:prstGeom prst="line">
            <a:avLst/>
          </a:prstGeom>
          <a:noFill/>
          <a:ln w="12700">
            <a:solidFill>
              <a:schemeClr val="tx1"/>
            </a:solidFill>
            <a:round/>
            <a:headEnd/>
            <a:tailEnd/>
          </a:ln>
        </p:spPr>
        <p:txBody>
          <a:bodyPr wrap="none" anchor="ctr"/>
          <a:lstStyle/>
          <a:p>
            <a:endParaRPr lang="hr-HR"/>
          </a:p>
        </p:txBody>
      </p:sp>
      <p:sp>
        <p:nvSpPr>
          <p:cNvPr id="113672" name="Line 7"/>
          <p:cNvSpPr>
            <a:spLocks noChangeShapeType="1"/>
          </p:cNvSpPr>
          <p:nvPr/>
        </p:nvSpPr>
        <p:spPr bwMode="auto">
          <a:xfrm>
            <a:off x="1041400" y="4502150"/>
            <a:ext cx="0" cy="215900"/>
          </a:xfrm>
          <a:prstGeom prst="line">
            <a:avLst/>
          </a:prstGeom>
          <a:noFill/>
          <a:ln w="12700">
            <a:solidFill>
              <a:schemeClr val="tx1"/>
            </a:solidFill>
            <a:round/>
            <a:headEnd/>
            <a:tailEnd/>
          </a:ln>
        </p:spPr>
        <p:txBody>
          <a:bodyPr wrap="none" anchor="ctr"/>
          <a:lstStyle/>
          <a:p>
            <a:endParaRPr lang="hr-HR"/>
          </a:p>
        </p:txBody>
      </p:sp>
      <p:sp>
        <p:nvSpPr>
          <p:cNvPr id="113673" name="Line 8"/>
          <p:cNvSpPr>
            <a:spLocks noChangeShapeType="1"/>
          </p:cNvSpPr>
          <p:nvPr/>
        </p:nvSpPr>
        <p:spPr bwMode="auto">
          <a:xfrm>
            <a:off x="6732588" y="4238625"/>
            <a:ext cx="0" cy="479425"/>
          </a:xfrm>
          <a:prstGeom prst="line">
            <a:avLst/>
          </a:prstGeom>
          <a:noFill/>
          <a:ln w="12700">
            <a:solidFill>
              <a:schemeClr val="tx1"/>
            </a:solidFill>
            <a:round/>
            <a:headEnd/>
            <a:tailEnd/>
          </a:ln>
        </p:spPr>
        <p:txBody>
          <a:bodyPr wrap="none" anchor="ctr"/>
          <a:lstStyle/>
          <a:p>
            <a:endParaRPr lang="hr-HR"/>
          </a:p>
        </p:txBody>
      </p:sp>
      <p:sp>
        <p:nvSpPr>
          <p:cNvPr id="113674" name="AutoShape 9"/>
          <p:cNvSpPr>
            <a:spLocks noChangeArrowheads="1"/>
          </p:cNvSpPr>
          <p:nvPr/>
        </p:nvSpPr>
        <p:spPr bwMode="auto">
          <a:xfrm rot="16200000" flipH="1">
            <a:off x="4213225" y="2717800"/>
            <a:ext cx="1092200" cy="1041400"/>
          </a:xfrm>
          <a:prstGeom prst="rightArrow">
            <a:avLst>
              <a:gd name="adj1" fmla="val 50000"/>
              <a:gd name="adj2" fmla="val 52444"/>
            </a:avLst>
          </a:prstGeom>
          <a:noFill/>
          <a:ln w="50800">
            <a:solidFill>
              <a:srgbClr val="FE9B03"/>
            </a:solidFill>
            <a:miter lim="800000"/>
            <a:headEnd/>
            <a:tailEnd/>
          </a:ln>
        </p:spPr>
        <p:txBody>
          <a:bodyPr vert="eaVert" wrap="none" lIns="90488" tIns="44450" rIns="90488" bIns="44450" anchor="b"/>
          <a:lstStyle/>
          <a:p>
            <a:pPr algn="ctr" eaLnBrk="0" hangingPunct="0"/>
            <a:endParaRPr lang="en-GB" sz="2000">
              <a:latin typeface="Arial" charset="0"/>
            </a:endParaRPr>
          </a:p>
        </p:txBody>
      </p:sp>
      <p:sp>
        <p:nvSpPr>
          <p:cNvPr id="174090" name="Rectangle 10"/>
          <p:cNvSpPr>
            <a:spLocks noChangeArrowheads="1"/>
          </p:cNvSpPr>
          <p:nvPr/>
        </p:nvSpPr>
        <p:spPr bwMode="auto">
          <a:xfrm>
            <a:off x="1390650" y="1704975"/>
            <a:ext cx="6403975" cy="890588"/>
          </a:xfrm>
          <a:prstGeom prst="rect">
            <a:avLst/>
          </a:prstGeom>
          <a:noFill/>
          <a:ln w="12700">
            <a:noFill/>
            <a:miter lim="800000"/>
            <a:headEnd/>
            <a:tailEnd/>
          </a:ln>
          <a:effectLst/>
        </p:spPr>
        <p:txBody>
          <a:bodyPr wrap="none" lIns="90488" tIns="44450" rIns="90488" bIns="44450">
            <a:spAutoFit/>
          </a:bodyPr>
          <a:lstStyle/>
          <a:p>
            <a:pPr marL="342900" indent="-342900" algn="ctr" eaLnBrk="0" hangingPunct="0">
              <a:defRPr/>
            </a:pPr>
            <a:r>
              <a:rPr lang="en-GB" sz="2800" b="1" dirty="0">
                <a:effectLst>
                  <a:outerShdw blurRad="38100" dist="38100" dir="2700000" algn="tl">
                    <a:srgbClr val="000000"/>
                  </a:outerShdw>
                </a:effectLst>
                <a:latin typeface="Arial" charset="0"/>
              </a:rPr>
              <a:t>POTVRDA</a:t>
            </a:r>
          </a:p>
          <a:p>
            <a:pPr marL="342900" indent="-342900" algn="ctr" eaLnBrk="0" hangingPunct="0">
              <a:defRPr/>
            </a:pPr>
            <a:r>
              <a:rPr lang="en-GB" dirty="0">
                <a:latin typeface="Arial" charset="0"/>
              </a:rPr>
              <a:t>(</a:t>
            </a:r>
            <a:r>
              <a:rPr lang="hr-HR" b="1" dirty="0">
                <a:latin typeface="Arial" charset="0"/>
              </a:rPr>
              <a:t>koju izdaje institucija ovlaštena za ovjeru</a:t>
            </a:r>
            <a:r>
              <a:rPr lang="en-GB" dirty="0">
                <a:latin typeface="Arial" charset="0"/>
              </a:rPr>
              <a:t>)</a:t>
            </a:r>
          </a:p>
        </p:txBody>
      </p:sp>
      <p:sp>
        <p:nvSpPr>
          <p:cNvPr id="113676" name="Rectangle 11"/>
          <p:cNvSpPr>
            <a:spLocks noChangeArrowheads="1"/>
          </p:cNvSpPr>
          <p:nvPr/>
        </p:nvSpPr>
        <p:spPr bwMode="auto">
          <a:xfrm>
            <a:off x="477838" y="4730750"/>
            <a:ext cx="1146175" cy="346075"/>
          </a:xfrm>
          <a:prstGeom prst="rect">
            <a:avLst/>
          </a:prstGeom>
          <a:solidFill>
            <a:schemeClr val="bg2"/>
          </a:solidFill>
          <a:ln w="12700">
            <a:solidFill>
              <a:schemeClr val="tx1"/>
            </a:solidFill>
            <a:miter lim="800000"/>
            <a:headEnd/>
            <a:tailEnd/>
          </a:ln>
        </p:spPr>
        <p:txBody>
          <a:bodyPr lIns="90488" tIns="44450" rIns="90488" bIns="44450">
            <a:spAutoFit/>
          </a:bodyPr>
          <a:lstStyle/>
          <a:p>
            <a:pPr algn="ctr" eaLnBrk="0" hangingPunct="0"/>
            <a:r>
              <a:rPr lang="en-GB" sz="1600" b="1">
                <a:solidFill>
                  <a:schemeClr val="bg1"/>
                </a:solidFill>
                <a:latin typeface="Arial" charset="0"/>
              </a:rPr>
              <a:t>ZNANJE</a:t>
            </a:r>
          </a:p>
        </p:txBody>
      </p:sp>
      <p:sp>
        <p:nvSpPr>
          <p:cNvPr id="113677" name="Rectangle 12"/>
          <p:cNvSpPr>
            <a:spLocks noChangeArrowheads="1"/>
          </p:cNvSpPr>
          <p:nvPr/>
        </p:nvSpPr>
        <p:spPr bwMode="auto">
          <a:xfrm>
            <a:off x="1389063" y="5187950"/>
            <a:ext cx="1943100" cy="346075"/>
          </a:xfrm>
          <a:prstGeom prst="rect">
            <a:avLst/>
          </a:prstGeom>
          <a:solidFill>
            <a:schemeClr val="bg2"/>
          </a:solidFill>
          <a:ln w="12700">
            <a:solidFill>
              <a:schemeClr val="tx1"/>
            </a:solidFill>
            <a:miter lim="800000"/>
            <a:headEnd/>
            <a:tailEnd/>
          </a:ln>
        </p:spPr>
        <p:txBody>
          <a:bodyPr wrap="none" lIns="90488" tIns="44450" rIns="90488" bIns="44450">
            <a:spAutoFit/>
          </a:bodyPr>
          <a:lstStyle/>
          <a:p>
            <a:pPr algn="ctr" eaLnBrk="0" hangingPunct="0"/>
            <a:r>
              <a:rPr lang="en-GB" sz="1600" b="1">
                <a:solidFill>
                  <a:schemeClr val="bg1"/>
                </a:solidFill>
                <a:latin typeface="Arial" charset="0"/>
              </a:rPr>
              <a:t>OSOBN</a:t>
            </a:r>
            <a:r>
              <a:rPr lang="hr-HR" sz="1600" b="1">
                <a:solidFill>
                  <a:schemeClr val="bg1"/>
                </a:solidFill>
                <a:latin typeface="Arial" charset="0"/>
              </a:rPr>
              <a:t>I</a:t>
            </a:r>
            <a:r>
              <a:rPr lang="en-GB" sz="1600" b="1">
                <a:solidFill>
                  <a:schemeClr val="bg1"/>
                </a:solidFill>
                <a:latin typeface="Arial" charset="0"/>
              </a:rPr>
              <a:t> </a:t>
            </a:r>
            <a:r>
              <a:rPr lang="hr-HR" sz="1600" b="1">
                <a:solidFill>
                  <a:schemeClr val="bg1"/>
                </a:solidFill>
                <a:latin typeface="Arial" charset="0"/>
              </a:rPr>
              <a:t>STAVOVI</a:t>
            </a:r>
            <a:endParaRPr lang="en-GB" sz="1600" b="1">
              <a:solidFill>
                <a:schemeClr val="bg1"/>
              </a:solidFill>
              <a:latin typeface="Arial" charset="0"/>
            </a:endParaRPr>
          </a:p>
        </p:txBody>
      </p:sp>
      <p:sp>
        <p:nvSpPr>
          <p:cNvPr id="113678" name="Rectangle 13"/>
          <p:cNvSpPr>
            <a:spLocks noChangeArrowheads="1"/>
          </p:cNvSpPr>
          <p:nvPr/>
        </p:nvSpPr>
        <p:spPr bwMode="auto">
          <a:xfrm>
            <a:off x="3019425" y="4730750"/>
            <a:ext cx="1230313" cy="346075"/>
          </a:xfrm>
          <a:prstGeom prst="rect">
            <a:avLst/>
          </a:prstGeom>
          <a:solidFill>
            <a:schemeClr val="bg2"/>
          </a:solidFill>
          <a:ln w="12700">
            <a:solidFill>
              <a:schemeClr val="tx1"/>
            </a:solidFill>
            <a:miter lim="800000"/>
            <a:headEnd/>
            <a:tailEnd/>
          </a:ln>
        </p:spPr>
        <p:txBody>
          <a:bodyPr wrap="none" lIns="90488" tIns="44450" rIns="90488" bIns="44450">
            <a:spAutoFit/>
          </a:bodyPr>
          <a:lstStyle/>
          <a:p>
            <a:pPr algn="ctr" eaLnBrk="0" hangingPunct="0"/>
            <a:r>
              <a:rPr lang="en-GB" sz="1600" b="1">
                <a:solidFill>
                  <a:schemeClr val="bg1"/>
                </a:solidFill>
                <a:latin typeface="Arial" charset="0"/>
              </a:rPr>
              <a:t>ISKUSTVO</a:t>
            </a:r>
          </a:p>
        </p:txBody>
      </p:sp>
      <p:sp>
        <p:nvSpPr>
          <p:cNvPr id="113679" name="Rectangle 14"/>
          <p:cNvSpPr>
            <a:spLocks noChangeArrowheads="1"/>
          </p:cNvSpPr>
          <p:nvPr/>
        </p:nvSpPr>
        <p:spPr bwMode="auto">
          <a:xfrm>
            <a:off x="5219700" y="4730750"/>
            <a:ext cx="3321050" cy="644525"/>
          </a:xfrm>
          <a:prstGeom prst="rect">
            <a:avLst/>
          </a:prstGeom>
          <a:solidFill>
            <a:srgbClr val="CCFFCC"/>
          </a:solidFill>
          <a:ln w="12700">
            <a:solidFill>
              <a:schemeClr val="tx1"/>
            </a:solidFill>
            <a:miter lim="800000"/>
            <a:headEnd/>
            <a:tailEnd/>
          </a:ln>
        </p:spPr>
        <p:txBody>
          <a:bodyPr wrap="none" lIns="90488" tIns="44450" rIns="90488" bIns="44450">
            <a:spAutoFit/>
          </a:bodyPr>
          <a:lstStyle/>
          <a:p>
            <a:pPr algn="ctr" eaLnBrk="0" hangingPunct="0"/>
            <a:r>
              <a:rPr lang="en-GB" sz="1800" b="1">
                <a:solidFill>
                  <a:srgbClr val="CC0066"/>
                </a:solidFill>
                <a:latin typeface="Arial" charset="0"/>
              </a:rPr>
              <a:t>UDOVOLJAVANJE SVIM </a:t>
            </a:r>
          </a:p>
          <a:p>
            <a:pPr algn="ctr" eaLnBrk="0" hangingPunct="0"/>
            <a:r>
              <a:rPr lang="en-GB" sz="1800" b="1">
                <a:solidFill>
                  <a:srgbClr val="CC0066"/>
                </a:solidFill>
                <a:latin typeface="Arial" charset="0"/>
              </a:rPr>
              <a:t>STANDARDIMA I PRAVILIMA</a:t>
            </a:r>
          </a:p>
        </p:txBody>
      </p:sp>
      <p:sp>
        <p:nvSpPr>
          <p:cNvPr id="113680" name="Rectangle 15"/>
          <p:cNvSpPr>
            <a:spLocks noChangeArrowheads="1"/>
          </p:cNvSpPr>
          <p:nvPr/>
        </p:nvSpPr>
        <p:spPr bwMode="auto">
          <a:xfrm>
            <a:off x="179388" y="3752850"/>
            <a:ext cx="8415337" cy="515938"/>
          </a:xfrm>
          <a:prstGeom prst="rect">
            <a:avLst/>
          </a:prstGeom>
          <a:noFill/>
          <a:ln w="12700">
            <a:noFill/>
            <a:miter lim="800000"/>
            <a:headEnd/>
            <a:tailEnd/>
          </a:ln>
        </p:spPr>
        <p:txBody>
          <a:bodyPr lIns="90488" tIns="44450" rIns="90488" bIns="44450" anchor="ctr">
            <a:spAutoFit/>
          </a:bodyPr>
          <a:lstStyle/>
          <a:p>
            <a:pPr marL="342900" indent="-342900" algn="ctr" eaLnBrk="0" hangingPunct="0">
              <a:spcBef>
                <a:spcPct val="20000"/>
              </a:spcBef>
            </a:pPr>
            <a:r>
              <a:rPr lang="hr-HR" sz="2800" b="1">
                <a:solidFill>
                  <a:schemeClr val="tx2"/>
                </a:solidFill>
                <a:latin typeface="Arial" charset="0"/>
              </a:rPr>
              <a:t>Osobnu osposobljenost</a:t>
            </a:r>
            <a:r>
              <a:rPr lang="hr-HR" sz="2800" b="1">
                <a:solidFill>
                  <a:srgbClr val="0066FF"/>
                </a:solidFill>
                <a:latin typeface="Arial" charset="0"/>
              </a:rPr>
              <a:t>  </a:t>
            </a:r>
            <a:r>
              <a:rPr lang="hr-HR" sz="2800" b="1">
                <a:latin typeface="Arial" charset="0"/>
              </a:rPr>
              <a:t>+  </a:t>
            </a:r>
            <a:r>
              <a:rPr lang="hr-HR" sz="2800" b="1">
                <a:solidFill>
                  <a:srgbClr val="C00000"/>
                </a:solidFill>
                <a:latin typeface="Arial" charset="0"/>
              </a:rPr>
              <a:t>Opću usuglašenost</a:t>
            </a:r>
          </a:p>
        </p:txBody>
      </p:sp>
      <p:sp>
        <p:nvSpPr>
          <p:cNvPr id="113681" name="Text Box 16"/>
          <p:cNvSpPr txBox="1">
            <a:spLocks noChangeArrowheads="1"/>
          </p:cNvSpPr>
          <p:nvPr/>
        </p:nvSpPr>
        <p:spPr bwMode="auto">
          <a:xfrm>
            <a:off x="4500563" y="3186113"/>
            <a:ext cx="506412" cy="384175"/>
          </a:xfrm>
          <a:prstGeom prst="rect">
            <a:avLst/>
          </a:prstGeom>
          <a:noFill/>
          <a:ln w="9525" algn="ctr">
            <a:noFill/>
            <a:miter lim="800000"/>
            <a:headEnd/>
            <a:tailEnd/>
          </a:ln>
        </p:spPr>
        <p:txBody>
          <a:bodyPr wrap="none">
            <a:spAutoFit/>
          </a:bodyPr>
          <a:lstStyle/>
          <a:p>
            <a:pPr marL="342900" indent="-342900">
              <a:lnSpc>
                <a:spcPct val="80000"/>
              </a:lnSpc>
              <a:spcBef>
                <a:spcPct val="20000"/>
              </a:spcBef>
              <a:buClr>
                <a:schemeClr val="accent2"/>
              </a:buClr>
              <a:buFont typeface="Wingdings" pitchFamily="2" charset="2"/>
              <a:buNone/>
            </a:pPr>
            <a:r>
              <a:rPr lang="hr-HR">
                <a:latin typeface="Arial" charset="0"/>
              </a:rPr>
              <a:t>za</a:t>
            </a:r>
          </a:p>
        </p:txBody>
      </p:sp>
      <p:sp>
        <p:nvSpPr>
          <p:cNvPr id="113682" name="Footer Placeholder 17"/>
          <p:cNvSpPr>
            <a:spLocks noGrp="1"/>
          </p:cNvSpPr>
          <p:nvPr>
            <p:ph type="ftr" sz="quarter" idx="11"/>
          </p:nvPr>
        </p:nvSpPr>
        <p:spPr>
          <a:noFill/>
        </p:spPr>
        <p:txBody>
          <a:bodyPr/>
          <a:lstStyle/>
          <a:p>
            <a:r>
              <a:rPr lang="en-US" smtClean="0"/>
              <a:t>ZAKON O POSLOVIMA</a:t>
            </a:r>
          </a:p>
        </p:txBody>
      </p:sp>
    </p:spTree>
    <p:extLst>
      <p:ext uri="{BB962C8B-B14F-4D97-AF65-F5344CB8AC3E}">
        <p14:creationId xmlns:p14="http://schemas.microsoft.com/office/powerpoint/2010/main" val="3276087557"/>
      </p:ext>
    </p:extLst>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43608" y="0"/>
            <a:ext cx="7793038" cy="762000"/>
          </a:xfrm>
        </p:spPr>
        <p:txBody>
          <a:bodyPr/>
          <a:lstStyle/>
          <a:p>
            <a:pPr>
              <a:defRPr/>
            </a:pPr>
            <a:r>
              <a:rPr lang="hr-HR" dirty="0" smtClean="0"/>
              <a:t>Međunarodno priznate ovjere</a:t>
            </a:r>
            <a:endParaRPr lang="hr-HR" dirty="0"/>
          </a:p>
        </p:txBody>
      </p:sp>
      <p:sp>
        <p:nvSpPr>
          <p:cNvPr id="3" name="Content Placeholder 2"/>
          <p:cNvSpPr>
            <a:spLocks noGrp="1"/>
          </p:cNvSpPr>
          <p:nvPr>
            <p:ph idx="1"/>
          </p:nvPr>
        </p:nvSpPr>
        <p:spPr>
          <a:xfrm>
            <a:off x="323528" y="908720"/>
            <a:ext cx="8631560" cy="5223793"/>
          </a:xfrm>
        </p:spPr>
        <p:txBody>
          <a:bodyPr/>
          <a:lstStyle/>
          <a:p>
            <a:pPr marL="0" indent="0">
              <a:defRPr/>
            </a:pPr>
            <a:r>
              <a:rPr lang="hr-HR" sz="2400" dirty="0" smtClean="0"/>
              <a:t>Međunarodno priznate ovjere sposobnosti za vođenje projekata jesu:</a:t>
            </a:r>
          </a:p>
          <a:p>
            <a:pPr marL="1436688" indent="-1436688">
              <a:defRPr/>
            </a:pPr>
            <a:r>
              <a:rPr lang="hr-HR" sz="2400" dirty="0" smtClean="0">
                <a:solidFill>
                  <a:srgbClr val="FF0000"/>
                </a:solidFill>
              </a:rPr>
              <a:t>IPMA </a:t>
            </a:r>
            <a:r>
              <a:rPr lang="hr-HR" sz="2400" dirty="0" smtClean="0"/>
              <a:t>– 	</a:t>
            </a:r>
            <a:r>
              <a:rPr lang="hr-HR" sz="2400" dirty="0" err="1" smtClean="0"/>
              <a:t>International</a:t>
            </a:r>
            <a:r>
              <a:rPr lang="hr-HR" sz="2400" dirty="0" smtClean="0"/>
              <a:t> Project Management Association</a:t>
            </a:r>
          </a:p>
          <a:p>
            <a:pPr marL="1436688" indent="-1436688">
              <a:defRPr/>
            </a:pPr>
            <a:r>
              <a:rPr lang="hr-HR" sz="2400" dirty="0" smtClean="0"/>
              <a:t>	U Hrvatskoj je ovlaštena organizacija HUUP-CERT</a:t>
            </a:r>
          </a:p>
          <a:p>
            <a:pPr marL="1436688" indent="-1436688">
              <a:defRPr/>
            </a:pPr>
            <a:r>
              <a:rPr lang="hr-HR" sz="2400" dirty="0"/>
              <a:t>	</a:t>
            </a:r>
            <a:r>
              <a:rPr lang="hr-HR" sz="2400" dirty="0" smtClean="0"/>
              <a:t>Informacije: 	</a:t>
            </a:r>
            <a:r>
              <a:rPr lang="hr-HR" sz="2400" dirty="0" smtClean="0">
                <a:hlinkClick r:id="rId2"/>
              </a:rPr>
              <a:t>www.capm.hr</a:t>
            </a:r>
            <a:endParaRPr lang="hr-HR" sz="2400" dirty="0" smtClean="0"/>
          </a:p>
          <a:p>
            <a:pPr marL="1436688" indent="-1436688">
              <a:defRPr/>
            </a:pPr>
            <a:r>
              <a:rPr lang="hr-HR" sz="2400" dirty="0"/>
              <a:t>	 </a:t>
            </a:r>
            <a:r>
              <a:rPr lang="hr-HR" sz="2400" dirty="0" smtClean="0"/>
              <a:t>			</a:t>
            </a:r>
            <a:r>
              <a:rPr lang="hr-HR" sz="2400" dirty="0" err="1" smtClean="0">
                <a:hlinkClick r:id="rId3"/>
              </a:rPr>
              <a:t>capm</a:t>
            </a:r>
            <a:r>
              <a:rPr lang="hr-HR" sz="2400" dirty="0" smtClean="0">
                <a:hlinkClick r:id="rId3"/>
              </a:rPr>
              <a:t>-</a:t>
            </a:r>
            <a:r>
              <a:rPr lang="hr-HR" sz="2400" dirty="0" err="1" smtClean="0">
                <a:hlinkClick r:id="rId3"/>
              </a:rPr>
              <a:t>cert</a:t>
            </a:r>
            <a:r>
              <a:rPr lang="hr-HR" sz="2400" dirty="0" smtClean="0">
                <a:hlinkClick r:id="rId3"/>
              </a:rPr>
              <a:t>@</a:t>
            </a:r>
            <a:r>
              <a:rPr lang="hr-HR" sz="2400" dirty="0" err="1" smtClean="0">
                <a:hlinkClick r:id="rId3"/>
              </a:rPr>
              <a:t>grad.hr</a:t>
            </a:r>
            <a:endParaRPr lang="hr-HR" sz="2400" dirty="0" smtClean="0"/>
          </a:p>
          <a:p>
            <a:pPr marL="1436688" indent="-1436688">
              <a:defRPr/>
            </a:pPr>
            <a:r>
              <a:rPr lang="hr-HR" sz="2400" dirty="0"/>
              <a:t>	</a:t>
            </a:r>
            <a:r>
              <a:rPr lang="hr-HR" sz="2400" dirty="0" smtClean="0"/>
              <a:t>Direktor: 	</a:t>
            </a:r>
            <a:r>
              <a:rPr lang="hr-HR" sz="2400" dirty="0" err="1" smtClean="0">
                <a:hlinkClick r:id="rId4"/>
              </a:rPr>
              <a:t>vladimir</a:t>
            </a:r>
            <a:r>
              <a:rPr lang="hr-HR" sz="2400" dirty="0" smtClean="0">
                <a:hlinkClick r:id="rId4"/>
              </a:rPr>
              <a:t>@</a:t>
            </a:r>
            <a:r>
              <a:rPr lang="hr-HR" sz="2400" dirty="0" err="1" smtClean="0">
                <a:hlinkClick r:id="rId4"/>
              </a:rPr>
              <a:t>skendrovic.com</a:t>
            </a:r>
            <a:endParaRPr lang="hr-HR" sz="2400" dirty="0" smtClean="0"/>
          </a:p>
          <a:p>
            <a:pPr marL="1436688" indent="-1436688">
              <a:defRPr/>
            </a:pPr>
            <a:r>
              <a:rPr lang="hr-HR" sz="2400" dirty="0"/>
              <a:t>	</a:t>
            </a:r>
            <a:r>
              <a:rPr lang="hr-HR" sz="2400" dirty="0" smtClean="0"/>
              <a:t>			091 2357242</a:t>
            </a:r>
          </a:p>
          <a:p>
            <a:pPr marL="1436688" indent="-1436688">
              <a:defRPr/>
            </a:pPr>
            <a:endParaRPr lang="hr-HR" sz="2400" dirty="0" smtClean="0"/>
          </a:p>
          <a:p>
            <a:pPr marL="1436688" indent="-1436688">
              <a:defRPr/>
            </a:pPr>
            <a:r>
              <a:rPr lang="hr-HR" sz="2400" dirty="0" smtClean="0">
                <a:solidFill>
                  <a:srgbClr val="FF0000"/>
                </a:solidFill>
              </a:rPr>
              <a:t>PMI </a:t>
            </a:r>
            <a:r>
              <a:rPr lang="hr-HR" sz="2400" dirty="0" smtClean="0"/>
              <a:t>-	Project Management Institute</a:t>
            </a:r>
          </a:p>
          <a:p>
            <a:pPr marL="1436688" indent="-1436688">
              <a:defRPr/>
            </a:pPr>
            <a:r>
              <a:rPr lang="hr-HR" sz="2400" dirty="0" smtClean="0"/>
              <a:t>	U Hrvatskoj postoji PMI Chapter</a:t>
            </a:r>
          </a:p>
        </p:txBody>
      </p:sp>
      <p:sp>
        <p:nvSpPr>
          <p:cNvPr id="58372" name="Footer Placeholder 3"/>
          <p:cNvSpPr>
            <a:spLocks noGrp="1"/>
          </p:cNvSpPr>
          <p:nvPr>
            <p:ph type="ftr"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Tahoma" pitchFamily="34" charset="0"/>
              </a:defRPr>
            </a:lvl1pPr>
            <a:lvl2pPr marL="742950" indent="-285750" eaLnBrk="0" hangingPunct="0">
              <a:defRPr>
                <a:solidFill>
                  <a:schemeClr val="tx1"/>
                </a:solidFill>
                <a:latin typeface="Tahoma" pitchFamily="34" charset="0"/>
              </a:defRPr>
            </a:lvl2pPr>
            <a:lvl3pPr marL="1143000" indent="-228600" eaLnBrk="0" hangingPunct="0">
              <a:defRPr>
                <a:solidFill>
                  <a:schemeClr val="tx1"/>
                </a:solidFill>
                <a:latin typeface="Tahoma" pitchFamily="34" charset="0"/>
              </a:defRPr>
            </a:lvl3pPr>
            <a:lvl4pPr marL="1600200" indent="-228600" eaLnBrk="0" hangingPunct="0">
              <a:defRPr>
                <a:solidFill>
                  <a:schemeClr val="tx1"/>
                </a:solidFill>
                <a:latin typeface="Tahoma" pitchFamily="34" charset="0"/>
              </a:defRPr>
            </a:lvl4pPr>
            <a:lvl5pPr marL="2057400" indent="-228600" eaLnBrk="0" hangingPunct="0">
              <a:defRPr>
                <a:solidFill>
                  <a:schemeClr val="tx1"/>
                </a:solidFill>
                <a:latin typeface="Tahoma" pitchFamily="34" charset="0"/>
              </a:defRPr>
            </a:lvl5pPr>
            <a:lvl6pPr marL="2514600" indent="-228600" eaLnBrk="0" fontAlgn="base" hangingPunct="0">
              <a:spcBef>
                <a:spcPct val="0"/>
              </a:spcBef>
              <a:spcAft>
                <a:spcPct val="0"/>
              </a:spcAft>
              <a:defRPr>
                <a:solidFill>
                  <a:schemeClr val="tx1"/>
                </a:solidFill>
                <a:latin typeface="Tahoma" pitchFamily="34" charset="0"/>
              </a:defRPr>
            </a:lvl6pPr>
            <a:lvl7pPr marL="2971800" indent="-228600" eaLnBrk="0" fontAlgn="base" hangingPunct="0">
              <a:spcBef>
                <a:spcPct val="0"/>
              </a:spcBef>
              <a:spcAft>
                <a:spcPct val="0"/>
              </a:spcAft>
              <a:defRPr>
                <a:solidFill>
                  <a:schemeClr val="tx1"/>
                </a:solidFill>
                <a:latin typeface="Tahoma" pitchFamily="34" charset="0"/>
              </a:defRPr>
            </a:lvl7pPr>
            <a:lvl8pPr marL="3429000" indent="-228600" eaLnBrk="0" fontAlgn="base" hangingPunct="0">
              <a:spcBef>
                <a:spcPct val="0"/>
              </a:spcBef>
              <a:spcAft>
                <a:spcPct val="0"/>
              </a:spcAft>
              <a:defRPr>
                <a:solidFill>
                  <a:schemeClr val="tx1"/>
                </a:solidFill>
                <a:latin typeface="Tahoma" pitchFamily="34" charset="0"/>
              </a:defRPr>
            </a:lvl8pPr>
            <a:lvl9pPr marL="3886200" indent="-228600" eaLnBrk="0" fontAlgn="base" hangingPunct="0">
              <a:spcBef>
                <a:spcPct val="0"/>
              </a:spcBef>
              <a:spcAft>
                <a:spcPct val="0"/>
              </a:spcAft>
              <a:defRPr>
                <a:solidFill>
                  <a:schemeClr val="tx1"/>
                </a:solidFill>
                <a:latin typeface="Tahoma" pitchFamily="34" charset="0"/>
              </a:defRPr>
            </a:lvl9pPr>
          </a:lstStyle>
          <a:p>
            <a:pPr eaLnBrk="1" hangingPunct="1"/>
            <a:r>
              <a:rPr lang="hr-HR" smtClean="0"/>
              <a:t>ODGOVORNOST</a:t>
            </a:r>
          </a:p>
        </p:txBody>
      </p:sp>
      <p:sp>
        <p:nvSpPr>
          <p:cNvPr id="58373" name="Slide Number Placeholder 4"/>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Tahoma" pitchFamily="34" charset="0"/>
              </a:defRPr>
            </a:lvl1pPr>
            <a:lvl2pPr marL="742950" indent="-285750" eaLnBrk="0" hangingPunct="0">
              <a:defRPr>
                <a:solidFill>
                  <a:schemeClr val="tx1"/>
                </a:solidFill>
                <a:latin typeface="Tahoma" pitchFamily="34" charset="0"/>
              </a:defRPr>
            </a:lvl2pPr>
            <a:lvl3pPr marL="1143000" indent="-228600" eaLnBrk="0" hangingPunct="0">
              <a:defRPr>
                <a:solidFill>
                  <a:schemeClr val="tx1"/>
                </a:solidFill>
                <a:latin typeface="Tahoma" pitchFamily="34" charset="0"/>
              </a:defRPr>
            </a:lvl3pPr>
            <a:lvl4pPr marL="1600200" indent="-228600" eaLnBrk="0" hangingPunct="0">
              <a:defRPr>
                <a:solidFill>
                  <a:schemeClr val="tx1"/>
                </a:solidFill>
                <a:latin typeface="Tahoma" pitchFamily="34" charset="0"/>
              </a:defRPr>
            </a:lvl4pPr>
            <a:lvl5pPr marL="2057400" indent="-228600" eaLnBrk="0" hangingPunct="0">
              <a:defRPr>
                <a:solidFill>
                  <a:schemeClr val="tx1"/>
                </a:solidFill>
                <a:latin typeface="Tahoma" pitchFamily="34" charset="0"/>
              </a:defRPr>
            </a:lvl5pPr>
            <a:lvl6pPr marL="2514600" indent="-228600" eaLnBrk="0" fontAlgn="base" hangingPunct="0">
              <a:spcBef>
                <a:spcPct val="0"/>
              </a:spcBef>
              <a:spcAft>
                <a:spcPct val="0"/>
              </a:spcAft>
              <a:defRPr>
                <a:solidFill>
                  <a:schemeClr val="tx1"/>
                </a:solidFill>
                <a:latin typeface="Tahoma" pitchFamily="34" charset="0"/>
              </a:defRPr>
            </a:lvl6pPr>
            <a:lvl7pPr marL="2971800" indent="-228600" eaLnBrk="0" fontAlgn="base" hangingPunct="0">
              <a:spcBef>
                <a:spcPct val="0"/>
              </a:spcBef>
              <a:spcAft>
                <a:spcPct val="0"/>
              </a:spcAft>
              <a:defRPr>
                <a:solidFill>
                  <a:schemeClr val="tx1"/>
                </a:solidFill>
                <a:latin typeface="Tahoma" pitchFamily="34" charset="0"/>
              </a:defRPr>
            </a:lvl7pPr>
            <a:lvl8pPr marL="3429000" indent="-228600" eaLnBrk="0" fontAlgn="base" hangingPunct="0">
              <a:spcBef>
                <a:spcPct val="0"/>
              </a:spcBef>
              <a:spcAft>
                <a:spcPct val="0"/>
              </a:spcAft>
              <a:defRPr>
                <a:solidFill>
                  <a:schemeClr val="tx1"/>
                </a:solidFill>
                <a:latin typeface="Tahoma" pitchFamily="34" charset="0"/>
              </a:defRPr>
            </a:lvl8pPr>
            <a:lvl9pPr marL="3886200" indent="-228600" eaLnBrk="0" fontAlgn="base" hangingPunct="0">
              <a:spcBef>
                <a:spcPct val="0"/>
              </a:spcBef>
              <a:spcAft>
                <a:spcPct val="0"/>
              </a:spcAft>
              <a:defRPr>
                <a:solidFill>
                  <a:schemeClr val="tx1"/>
                </a:solidFill>
                <a:latin typeface="Tahoma" pitchFamily="34" charset="0"/>
              </a:defRPr>
            </a:lvl9pPr>
          </a:lstStyle>
          <a:p>
            <a:pPr eaLnBrk="1" hangingPunct="1"/>
            <a:fld id="{703C8E89-457A-4F08-B7D9-8CD5EBFC2066}" type="slidenum">
              <a:rPr lang="hr-HR" smtClean="0"/>
              <a:pPr eaLnBrk="1" hangingPunct="1"/>
              <a:t>78</a:t>
            </a:fld>
            <a:endParaRPr lang="hr-HR" smtClean="0"/>
          </a:p>
        </p:txBody>
      </p:sp>
    </p:spTree>
    <p:extLst>
      <p:ext uri="{BB962C8B-B14F-4D97-AF65-F5344CB8AC3E}">
        <p14:creationId xmlns:p14="http://schemas.microsoft.com/office/powerpoint/2010/main" val="403976506"/>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1" name="Rectangle 2"/>
          <p:cNvSpPr>
            <a:spLocks noGrp="1" noChangeArrowheads="1"/>
          </p:cNvSpPr>
          <p:nvPr>
            <p:ph type="title"/>
          </p:nvPr>
        </p:nvSpPr>
        <p:spPr>
          <a:xfrm>
            <a:off x="214313" y="0"/>
            <a:ext cx="7786687" cy="500063"/>
          </a:xfrm>
        </p:spPr>
        <p:txBody>
          <a:bodyPr/>
          <a:lstStyle/>
          <a:p>
            <a:pPr algn="l" eaLnBrk="1" hangingPunct="1">
              <a:defRPr/>
            </a:pPr>
            <a:r>
              <a:rPr lang="hr-HR" sz="2400" dirty="0" smtClean="0">
                <a:effectLst>
                  <a:outerShdw blurRad="38100" dist="38100" dir="2700000" algn="tl">
                    <a:srgbClr val="000000">
                      <a:alpha val="43137"/>
                    </a:srgbClr>
                  </a:outerShdw>
                </a:effectLst>
              </a:rPr>
              <a:t>IPMA 4-stupanjski sustav ovjere</a:t>
            </a:r>
            <a:endParaRPr lang="en-US" sz="2400" dirty="0" smtClean="0">
              <a:effectLst>
                <a:outerShdw blurRad="38100" dist="38100" dir="2700000" algn="tl">
                  <a:srgbClr val="000000">
                    <a:alpha val="43137"/>
                  </a:srgbClr>
                </a:outerShdw>
              </a:effectLst>
            </a:endParaRPr>
          </a:p>
        </p:txBody>
      </p:sp>
      <p:graphicFrame>
        <p:nvGraphicFramePr>
          <p:cNvPr id="2050" name="Object 5" descr="Parchment"/>
          <p:cNvGraphicFramePr>
            <a:graphicFrameLocks noChangeAspect="1"/>
          </p:cNvGraphicFramePr>
          <p:nvPr/>
        </p:nvGraphicFramePr>
        <p:xfrm>
          <a:off x="0" y="477838"/>
          <a:ext cx="9144000" cy="6380162"/>
        </p:xfrm>
        <a:graphic>
          <a:graphicData uri="http://schemas.openxmlformats.org/presentationml/2006/ole">
            <mc:AlternateContent xmlns:mc="http://schemas.openxmlformats.org/markup-compatibility/2006">
              <mc:Choice xmlns:v="urn:schemas-microsoft-com:vml" Requires="v">
                <p:oleObj spid="_x0000_s5130" name="Document" r:id="rId4" imgW="4934878" imgH="4313208" progId="Word.Document.8">
                  <p:embed/>
                </p:oleObj>
              </mc:Choice>
              <mc:Fallback>
                <p:oleObj name="Document" r:id="rId4" imgW="4934878" imgH="4313208" progId="Word.Document.8">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477838"/>
                        <a:ext cx="9144000" cy="6380162"/>
                      </a:xfrm>
                      <a:prstGeom prst="rect">
                        <a:avLst/>
                      </a:prstGeom>
                      <a:blipFill dpi="0" rotWithShape="0">
                        <a:blip r:embed="rId6"/>
                        <a:srcRect/>
                        <a:tile tx="0" ty="0" sx="100000" sy="100000" flip="none" algn="tl"/>
                      </a:blipFill>
                      <a:ln>
                        <a:noFill/>
                      </a:ln>
                      <a:effectLst/>
                      <a:extLst>
                        <a:ext uri="{91240B29-F687-4F45-9708-019B960494DF}">
                          <a14:hiddenLine xmlns:a14="http://schemas.microsoft.com/office/drawing/2010/main" w="12700">
                            <a:solidFill>
                              <a:srgbClr val="990033"/>
                            </a:solidFill>
                            <a:miter lim="800000"/>
                            <a:headEnd/>
                            <a:tailEnd/>
                          </a14:hiddenLine>
                        </a:ext>
                        <a:ext uri="{AF507438-7753-43E0-B8FC-AC1667EBCBE1}">
                          <a14:hiddenEffects xmlns:a14="http://schemas.microsoft.com/office/drawing/2010/main">
                            <a:effectLst>
                              <a:outerShdw dist="35921" dir="2700000" algn="ctr" rotWithShape="0">
                                <a:srgbClr val="800000"/>
                              </a:outerShdw>
                            </a:effectLst>
                          </a14:hiddenEffects>
                        </a:ext>
                      </a:extLst>
                    </p:spPr>
                  </p:pic>
                </p:oleObj>
              </mc:Fallback>
            </mc:AlternateContent>
          </a:graphicData>
        </a:graphic>
      </p:graphicFrame>
      <p:sp>
        <p:nvSpPr>
          <p:cNvPr id="2052" name="Slide Number Placeholder 3"/>
          <p:cNvSpPr>
            <a:spLocks noGrp="1"/>
          </p:cNvSpPr>
          <p:nvPr>
            <p:ph type="sldNum" sz="quarter" idx="12"/>
          </p:nvPr>
        </p:nvSpPr>
        <p:spPr>
          <a:noFill/>
        </p:spPr>
        <p:txBody>
          <a:bodyPr/>
          <a:lstStyle/>
          <a:p>
            <a:fld id="{2A9C7331-4821-4A92-9C35-6E66C1BCF0EF}" type="slidenum">
              <a:rPr lang="en-US" smtClean="0"/>
              <a:pPr/>
              <a:t>79</a:t>
            </a:fld>
            <a:endParaRPr lang="en-US" smtClean="0"/>
          </a:p>
        </p:txBody>
      </p:sp>
      <p:sp>
        <p:nvSpPr>
          <p:cNvPr id="2053" name="Footer Placeholder 4"/>
          <p:cNvSpPr>
            <a:spLocks noGrp="1"/>
          </p:cNvSpPr>
          <p:nvPr>
            <p:ph type="ftr" sz="quarter" idx="11"/>
          </p:nvPr>
        </p:nvSpPr>
        <p:spPr>
          <a:noFill/>
        </p:spPr>
        <p:txBody>
          <a:bodyPr/>
          <a:lstStyle/>
          <a:p>
            <a:r>
              <a:rPr lang="en-US" smtClean="0"/>
              <a:t>ZAKON O POSLOVIMA</a:t>
            </a:r>
          </a:p>
        </p:txBody>
      </p:sp>
    </p:spTree>
    <p:extLst>
      <p:ext uri="{BB962C8B-B14F-4D97-AF65-F5344CB8AC3E}">
        <p14:creationId xmlns:p14="http://schemas.microsoft.com/office/powerpoint/2010/main" val="3524113328"/>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Title 1"/>
          <p:cNvSpPr>
            <a:spLocks noGrp="1"/>
          </p:cNvSpPr>
          <p:nvPr>
            <p:ph type="title"/>
          </p:nvPr>
        </p:nvSpPr>
        <p:spPr/>
        <p:txBody>
          <a:bodyPr/>
          <a:lstStyle/>
          <a:p>
            <a:pPr eaLnBrk="1" hangingPunct="1"/>
            <a:r>
              <a:rPr lang="hr-HR" smtClean="0"/>
              <a:t>Građevna regulativa</a:t>
            </a:r>
          </a:p>
        </p:txBody>
      </p:sp>
      <p:sp>
        <p:nvSpPr>
          <p:cNvPr id="3" name="Content Placeholder 2"/>
          <p:cNvSpPr>
            <a:spLocks noGrp="1"/>
          </p:cNvSpPr>
          <p:nvPr>
            <p:ph idx="1"/>
          </p:nvPr>
        </p:nvSpPr>
        <p:spPr>
          <a:xfrm>
            <a:off x="928688" y="1285875"/>
            <a:ext cx="7929562" cy="4846638"/>
          </a:xfrm>
        </p:spPr>
        <p:txBody>
          <a:bodyPr/>
          <a:lstStyle/>
          <a:p>
            <a:pPr marL="441325" indent="-441325" eaLnBrk="1" hangingPunct="1">
              <a:defRPr/>
            </a:pPr>
            <a:r>
              <a:rPr lang="hr-HR" sz="2400" dirty="0" smtClean="0">
                <a:solidFill>
                  <a:srgbClr val="008000"/>
                </a:solidFill>
              </a:rPr>
              <a:t>Pravilnici i uredbe:</a:t>
            </a:r>
            <a:endParaRPr lang="hr-HR" sz="2400" dirty="0">
              <a:solidFill>
                <a:srgbClr val="008000"/>
              </a:solidFill>
            </a:endParaRPr>
          </a:p>
          <a:p>
            <a:pPr marL="365125" indent="-365125" eaLnBrk="1" hangingPunct="1">
              <a:buFont typeface="Wingdings" pitchFamily="2" charset="2"/>
              <a:buChar char="q"/>
              <a:defRPr/>
            </a:pPr>
            <a:r>
              <a:rPr lang="hr-HR" sz="2400" dirty="0" smtClean="0"/>
              <a:t>Pravilnik o uvjetima i načinu vođenja građevinskog dnevnika (NN </a:t>
            </a:r>
            <a:r>
              <a:rPr lang="hr-HR" sz="2400" dirty="0" smtClean="0">
                <a:solidFill>
                  <a:srgbClr val="003399"/>
                </a:solidFill>
                <a:hlinkClick r:id="rId2"/>
              </a:rPr>
              <a:t>6/00</a:t>
            </a:r>
            <a:r>
              <a:rPr lang="hr-HR" sz="2400" dirty="0" smtClean="0">
                <a:solidFill>
                  <a:srgbClr val="003399"/>
                </a:solidFill>
              </a:rPr>
              <a:t>)</a:t>
            </a:r>
          </a:p>
          <a:p>
            <a:pPr marL="365125" indent="-365125" eaLnBrk="1" hangingPunct="1">
              <a:buFont typeface="Wingdings" pitchFamily="2" charset="2"/>
              <a:buChar char="q"/>
              <a:defRPr/>
            </a:pPr>
            <a:r>
              <a:rPr lang="hr-HR" sz="2400" dirty="0" smtClean="0"/>
              <a:t>Pravilnik o tehničkom pregledu građevine (NN </a:t>
            </a:r>
            <a:r>
              <a:rPr lang="hr-HR" sz="2400" dirty="0" smtClean="0">
                <a:hlinkClick r:id="rId3"/>
              </a:rPr>
              <a:t>108/04</a:t>
            </a:r>
            <a:r>
              <a:rPr lang="hr-HR" sz="2400" dirty="0" smtClean="0"/>
              <a:t>)</a:t>
            </a:r>
          </a:p>
          <a:p>
            <a:pPr marL="365125" indent="-365125" eaLnBrk="1" hangingPunct="1">
              <a:buFont typeface="Wingdings" pitchFamily="2" charset="2"/>
              <a:buChar char="q"/>
              <a:defRPr/>
            </a:pPr>
            <a:r>
              <a:rPr lang="hr-HR" sz="2400" dirty="0" smtClean="0"/>
              <a:t>Pravilnik o načinu zatvaranja i označavanja zatvorenog gradilišta (NN 2/05)</a:t>
            </a:r>
          </a:p>
          <a:p>
            <a:pPr marL="365125" indent="-365125" eaLnBrk="1" hangingPunct="1">
              <a:buFont typeface="Wingdings" pitchFamily="2" charset="2"/>
              <a:buChar char="q"/>
              <a:defRPr/>
            </a:pPr>
            <a:r>
              <a:rPr lang="hr-HR" sz="2400" dirty="0" smtClean="0"/>
              <a:t>Pravilnik o jednostavnim građevinama i radovima</a:t>
            </a:r>
            <a:br>
              <a:rPr lang="hr-HR" sz="2400" dirty="0" smtClean="0"/>
            </a:br>
            <a:r>
              <a:rPr lang="hr-HR" sz="2400" dirty="0" smtClean="0"/>
              <a:t>(NN </a:t>
            </a:r>
            <a:r>
              <a:rPr lang="hr-HR" sz="2400" dirty="0" smtClean="0">
                <a:hlinkClick r:id="rId4"/>
              </a:rPr>
              <a:t>101/07</a:t>
            </a:r>
            <a:r>
              <a:rPr lang="hr-HR" sz="2400" dirty="0" smtClean="0"/>
              <a:t>, </a:t>
            </a:r>
            <a:r>
              <a:rPr lang="hr-HR" sz="2400" dirty="0" smtClean="0">
                <a:hlinkClick r:id="rId5"/>
              </a:rPr>
              <a:t>93/08</a:t>
            </a:r>
            <a:r>
              <a:rPr lang="hr-HR" sz="2400" dirty="0" smtClean="0"/>
              <a:t>)</a:t>
            </a:r>
          </a:p>
          <a:p>
            <a:pPr marL="365125" indent="-365125" eaLnBrk="1" hangingPunct="1">
              <a:buFont typeface="Wingdings" pitchFamily="2" charset="2"/>
              <a:buChar char="q"/>
              <a:defRPr/>
            </a:pPr>
            <a:r>
              <a:rPr lang="hr-HR" sz="2400" dirty="0" smtClean="0"/>
              <a:t>Pravilnik o stručnom ispitu te upotpunjavanju i usavršavanju znanja osoba koje obavljaju poslove prostornog uređenja i graditeljstva (NN </a:t>
            </a:r>
            <a:r>
              <a:rPr lang="hr-HR" sz="2400" dirty="0" smtClean="0">
                <a:hlinkClick r:id="rId6"/>
              </a:rPr>
              <a:t>24/08</a:t>
            </a:r>
            <a:r>
              <a:rPr lang="hr-HR" sz="2400" dirty="0" smtClean="0"/>
              <a:t>)</a:t>
            </a:r>
          </a:p>
        </p:txBody>
      </p:sp>
      <p:sp>
        <p:nvSpPr>
          <p:cNvPr id="49156" name="Footer Placeholder 3"/>
          <p:cNvSpPr>
            <a:spLocks noGrp="1"/>
          </p:cNvSpPr>
          <p:nvPr>
            <p:ph type="ftr" sz="quarter" idx="11"/>
          </p:nvPr>
        </p:nvSpPr>
        <p:spPr>
          <a:noFill/>
        </p:spPr>
        <p:txBody>
          <a:bodyPr/>
          <a:lstStyle/>
          <a:p>
            <a:r>
              <a:rPr lang="en-US" smtClean="0"/>
              <a:t>ODGOVORNOST</a:t>
            </a:r>
          </a:p>
        </p:txBody>
      </p:sp>
      <p:sp>
        <p:nvSpPr>
          <p:cNvPr id="49157" name="Slide Number Placeholder 4"/>
          <p:cNvSpPr>
            <a:spLocks noGrp="1"/>
          </p:cNvSpPr>
          <p:nvPr>
            <p:ph type="sldNum" sz="quarter" idx="12"/>
          </p:nvPr>
        </p:nvSpPr>
        <p:spPr>
          <a:noFill/>
        </p:spPr>
        <p:txBody>
          <a:bodyPr/>
          <a:lstStyle/>
          <a:p>
            <a:fld id="{D2B59182-E60C-408F-9009-A6228350773B}" type="slidenum">
              <a:rPr lang="en-US" smtClean="0"/>
              <a:pPr/>
              <a:t>8</a:t>
            </a:fld>
            <a:endParaRPr lang="en-US" smtClean="0"/>
          </a:p>
        </p:txBody>
      </p:sp>
    </p:spTree>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4690" name="Title 1"/>
          <p:cNvSpPr>
            <a:spLocks noGrp="1"/>
          </p:cNvSpPr>
          <p:nvPr>
            <p:ph type="title"/>
          </p:nvPr>
        </p:nvSpPr>
        <p:spPr>
          <a:xfrm>
            <a:off x="1071563" y="285750"/>
            <a:ext cx="6721475" cy="762000"/>
          </a:xfrm>
        </p:spPr>
        <p:txBody>
          <a:bodyPr/>
          <a:lstStyle/>
          <a:p>
            <a:pPr algn="l">
              <a:defRPr/>
            </a:pPr>
            <a:r>
              <a:rPr lang="hr-HR" dirty="0" smtClean="0">
                <a:effectLst>
                  <a:outerShdw blurRad="38100" dist="38100" dir="2700000" algn="tl">
                    <a:srgbClr val="000000">
                      <a:alpha val="43137"/>
                    </a:srgbClr>
                  </a:outerShdw>
                </a:effectLst>
              </a:rPr>
              <a:t>Ovlaštenja</a:t>
            </a:r>
          </a:p>
        </p:txBody>
      </p:sp>
      <p:sp>
        <p:nvSpPr>
          <p:cNvPr id="117763" name="Content Placeholder 2"/>
          <p:cNvSpPr>
            <a:spLocks noGrp="1"/>
          </p:cNvSpPr>
          <p:nvPr>
            <p:ph idx="1"/>
          </p:nvPr>
        </p:nvSpPr>
        <p:spPr>
          <a:xfrm>
            <a:off x="857250" y="1500188"/>
            <a:ext cx="8097838" cy="4500562"/>
          </a:xfrm>
        </p:spPr>
        <p:txBody>
          <a:bodyPr/>
          <a:lstStyle/>
          <a:p>
            <a:pPr>
              <a:buFont typeface="Wingdings" pitchFamily="2" charset="2"/>
              <a:buChar char="q"/>
            </a:pPr>
            <a:r>
              <a:rPr lang="hr-HR" sz="2400" b="0" smtClean="0"/>
              <a:t>Pravo uporabe strukovnog naziva ovlašteni arhitekt, ovlašteni inženjer građevinarstva, ovlašteni inženjer strojarstva i ovlašteni inženjer elektrotehnike i članstvo u komori stječe se rješenjem o upisu u odgovarajući imenik članova odgovarajuće </a:t>
            </a:r>
            <a:r>
              <a:rPr lang="hr-HR" sz="2400" smtClean="0">
                <a:solidFill>
                  <a:srgbClr val="FF0000"/>
                </a:solidFill>
              </a:rPr>
              <a:t>komore</a:t>
            </a:r>
            <a:r>
              <a:rPr lang="hr-HR" sz="2400" b="0" smtClean="0">
                <a:solidFill>
                  <a:srgbClr val="FF0000"/>
                </a:solidFill>
              </a:rPr>
              <a:t>.</a:t>
            </a:r>
          </a:p>
          <a:p>
            <a:pPr>
              <a:buFont typeface="Wingdings" pitchFamily="2" charset="2"/>
              <a:buChar char="q"/>
            </a:pPr>
            <a:endParaRPr lang="hr-HR" sz="2400" b="0" smtClean="0"/>
          </a:p>
          <a:p>
            <a:pPr>
              <a:buFont typeface="Wingdings" pitchFamily="2" charset="2"/>
              <a:buChar char="q"/>
            </a:pPr>
            <a:r>
              <a:rPr lang="hr-HR" sz="2400" b="0" smtClean="0"/>
              <a:t>Ovlašteni arhitekt, ovlašteni inženjer građevinarstva, ovlašteni inženjer strojarstva i ovlašteni inženjer elektrotehnike može obavljati zadaće struke i stručnog smjera za koji je školovan, odnosno za koje se je osposobio radom.</a:t>
            </a:r>
          </a:p>
          <a:p>
            <a:endParaRPr lang="hr-HR" b="0" smtClean="0"/>
          </a:p>
        </p:txBody>
      </p:sp>
      <p:sp>
        <p:nvSpPr>
          <p:cNvPr id="117764" name="Footer Placeholder 3"/>
          <p:cNvSpPr>
            <a:spLocks noGrp="1"/>
          </p:cNvSpPr>
          <p:nvPr>
            <p:ph type="ftr" sz="quarter" idx="11"/>
          </p:nvPr>
        </p:nvSpPr>
        <p:spPr>
          <a:noFill/>
        </p:spPr>
        <p:txBody>
          <a:bodyPr/>
          <a:lstStyle/>
          <a:p>
            <a:r>
              <a:rPr lang="en-US" smtClean="0"/>
              <a:t>ODGOVORNOST</a:t>
            </a:r>
          </a:p>
        </p:txBody>
      </p:sp>
      <p:sp>
        <p:nvSpPr>
          <p:cNvPr id="117765" name="Slide Number Placeholder 4"/>
          <p:cNvSpPr>
            <a:spLocks noGrp="1"/>
          </p:cNvSpPr>
          <p:nvPr>
            <p:ph type="sldNum" sz="quarter" idx="12"/>
          </p:nvPr>
        </p:nvSpPr>
        <p:spPr>
          <a:noFill/>
        </p:spPr>
        <p:txBody>
          <a:bodyPr/>
          <a:lstStyle/>
          <a:p>
            <a:fld id="{99F17F06-9C72-418C-85DF-3CDFA5C1E3CA}" type="slidenum">
              <a:rPr lang="en-US" smtClean="0"/>
              <a:pPr/>
              <a:t>80</a:t>
            </a:fld>
            <a:endParaRPr lang="en-US" smtClean="0"/>
          </a:p>
        </p:txBody>
      </p:sp>
    </p:spTree>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5714" name="Title 1"/>
          <p:cNvSpPr>
            <a:spLocks noGrp="1"/>
          </p:cNvSpPr>
          <p:nvPr>
            <p:ph type="title"/>
          </p:nvPr>
        </p:nvSpPr>
        <p:spPr>
          <a:xfrm>
            <a:off x="1428750" y="357188"/>
            <a:ext cx="6364288" cy="762000"/>
          </a:xfrm>
        </p:spPr>
        <p:txBody>
          <a:bodyPr/>
          <a:lstStyle/>
          <a:p>
            <a:pPr algn="l">
              <a:defRPr/>
            </a:pPr>
            <a:r>
              <a:rPr lang="hr-HR" dirty="0" smtClean="0">
                <a:effectLst>
                  <a:outerShdw blurRad="38100" dist="38100" dir="2700000" algn="tl">
                    <a:srgbClr val="000000">
                      <a:alpha val="43137"/>
                    </a:srgbClr>
                  </a:outerShdw>
                </a:effectLst>
              </a:rPr>
              <a:t>Komore</a:t>
            </a:r>
          </a:p>
        </p:txBody>
      </p:sp>
      <p:sp>
        <p:nvSpPr>
          <p:cNvPr id="118787" name="Content Placeholder 2"/>
          <p:cNvSpPr>
            <a:spLocks noGrp="1"/>
          </p:cNvSpPr>
          <p:nvPr>
            <p:ph idx="1"/>
          </p:nvPr>
        </p:nvSpPr>
        <p:spPr>
          <a:xfrm>
            <a:off x="1143000" y="1571625"/>
            <a:ext cx="7572375" cy="4214813"/>
          </a:xfrm>
        </p:spPr>
        <p:txBody>
          <a:bodyPr/>
          <a:lstStyle/>
          <a:p>
            <a:pPr>
              <a:buFont typeface="Wingdings" pitchFamily="2" charset="2"/>
              <a:buChar char="q"/>
            </a:pPr>
            <a:r>
              <a:rPr lang="hr-HR" sz="2400" b="0" smtClean="0"/>
              <a:t>Ovim se Zakonom uređuje i temeljni ustroj, djelokrug, javne ovlasti i članstvo u Hrvatskoj komori </a:t>
            </a:r>
            <a:r>
              <a:rPr lang="hr-HR" sz="2400" smtClean="0">
                <a:solidFill>
                  <a:srgbClr val="C00000"/>
                </a:solidFill>
              </a:rPr>
              <a:t>arhitekata</a:t>
            </a:r>
            <a:r>
              <a:rPr lang="hr-HR" sz="2400" b="0" smtClean="0"/>
              <a:t>, Hrvatskoj komori </a:t>
            </a:r>
            <a:r>
              <a:rPr lang="hr-HR" sz="2400" smtClean="0">
                <a:solidFill>
                  <a:srgbClr val="C00000"/>
                </a:solidFill>
              </a:rPr>
              <a:t>inženjera građevinarstva</a:t>
            </a:r>
            <a:r>
              <a:rPr lang="hr-HR" sz="2400" b="0" smtClean="0"/>
              <a:t>, Hrvatskoj komori </a:t>
            </a:r>
            <a:r>
              <a:rPr lang="hr-HR" sz="2400" smtClean="0">
                <a:solidFill>
                  <a:srgbClr val="C00000"/>
                </a:solidFill>
              </a:rPr>
              <a:t>inženjera strojarstva</a:t>
            </a:r>
            <a:r>
              <a:rPr lang="hr-HR" sz="2400" b="0" smtClean="0">
                <a:solidFill>
                  <a:srgbClr val="C00000"/>
                </a:solidFill>
              </a:rPr>
              <a:t> </a:t>
            </a:r>
            <a:r>
              <a:rPr lang="hr-HR" sz="2400" b="0" smtClean="0"/>
              <a:t>i Hrvatskoj komori </a:t>
            </a:r>
            <a:r>
              <a:rPr lang="hr-HR" sz="2400" smtClean="0">
                <a:solidFill>
                  <a:srgbClr val="C00000"/>
                </a:solidFill>
              </a:rPr>
              <a:t>inženjera elektrotehnike</a:t>
            </a:r>
            <a:r>
              <a:rPr lang="hr-HR" sz="2400" b="0" smtClean="0">
                <a:solidFill>
                  <a:srgbClr val="C00000"/>
                </a:solidFill>
              </a:rPr>
              <a:t> </a:t>
            </a:r>
            <a:r>
              <a:rPr lang="hr-HR" sz="2400" b="0" smtClean="0"/>
              <a:t>(u daljnjem tekstu: komora).</a:t>
            </a:r>
          </a:p>
          <a:p>
            <a:pPr>
              <a:buFont typeface="Wingdings" pitchFamily="2" charset="2"/>
              <a:buChar char="q"/>
            </a:pPr>
            <a:endParaRPr lang="hr-HR" sz="2400" b="0" smtClean="0"/>
          </a:p>
          <a:p>
            <a:pPr>
              <a:buFont typeface="Wingdings" pitchFamily="2" charset="2"/>
              <a:buChar char="q"/>
            </a:pPr>
            <a:r>
              <a:rPr lang="hr-HR" sz="2400" b="0" smtClean="0"/>
              <a:t>Obavljanje stručnih poslova geodetske struke u vezi s prostornim uređenjem i gradnjom uređuje se posebnim zakonom.</a:t>
            </a:r>
          </a:p>
          <a:p>
            <a:endParaRPr lang="hr-HR" b="0" smtClean="0"/>
          </a:p>
        </p:txBody>
      </p:sp>
      <p:sp>
        <p:nvSpPr>
          <p:cNvPr id="118788" name="Footer Placeholder 3"/>
          <p:cNvSpPr>
            <a:spLocks noGrp="1"/>
          </p:cNvSpPr>
          <p:nvPr>
            <p:ph type="ftr" sz="quarter" idx="11"/>
          </p:nvPr>
        </p:nvSpPr>
        <p:spPr>
          <a:noFill/>
        </p:spPr>
        <p:txBody>
          <a:bodyPr/>
          <a:lstStyle/>
          <a:p>
            <a:r>
              <a:rPr lang="en-US" smtClean="0"/>
              <a:t>ODGOVORNOST</a:t>
            </a:r>
          </a:p>
        </p:txBody>
      </p:sp>
      <p:sp>
        <p:nvSpPr>
          <p:cNvPr id="118789" name="Slide Number Placeholder 4"/>
          <p:cNvSpPr>
            <a:spLocks noGrp="1"/>
          </p:cNvSpPr>
          <p:nvPr>
            <p:ph type="sldNum" sz="quarter" idx="12"/>
          </p:nvPr>
        </p:nvSpPr>
        <p:spPr>
          <a:noFill/>
        </p:spPr>
        <p:txBody>
          <a:bodyPr/>
          <a:lstStyle/>
          <a:p>
            <a:fld id="{B81FC3B3-AA7C-4E43-ADAD-058B23BA6B1D}" type="slidenum">
              <a:rPr lang="en-US" smtClean="0"/>
              <a:pPr/>
              <a:t>81</a:t>
            </a:fld>
            <a:endParaRPr lang="en-US" smtClean="0"/>
          </a:p>
        </p:txBody>
      </p:sp>
    </p:spTree>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6738" name="Title 1"/>
          <p:cNvSpPr>
            <a:spLocks noGrp="1"/>
          </p:cNvSpPr>
          <p:nvPr>
            <p:ph type="title"/>
          </p:nvPr>
        </p:nvSpPr>
        <p:spPr>
          <a:xfrm>
            <a:off x="1000125" y="214313"/>
            <a:ext cx="6792913" cy="762000"/>
          </a:xfrm>
        </p:spPr>
        <p:txBody>
          <a:bodyPr/>
          <a:lstStyle/>
          <a:p>
            <a:pPr algn="l">
              <a:defRPr/>
            </a:pPr>
            <a:r>
              <a:rPr lang="hr-HR" dirty="0" smtClean="0">
                <a:effectLst>
                  <a:outerShdw blurRad="38100" dist="38100" dir="2700000" algn="tl">
                    <a:srgbClr val="000000">
                      <a:alpha val="43137"/>
                    </a:srgbClr>
                  </a:outerShdw>
                </a:effectLst>
              </a:rPr>
              <a:t>Imenik komore</a:t>
            </a:r>
          </a:p>
        </p:txBody>
      </p:sp>
      <p:sp>
        <p:nvSpPr>
          <p:cNvPr id="119811" name="Content Placeholder 2"/>
          <p:cNvSpPr>
            <a:spLocks noGrp="1"/>
          </p:cNvSpPr>
          <p:nvPr>
            <p:ph idx="1"/>
          </p:nvPr>
        </p:nvSpPr>
        <p:spPr>
          <a:xfrm>
            <a:off x="1000125" y="1285875"/>
            <a:ext cx="7929563" cy="5000625"/>
          </a:xfrm>
        </p:spPr>
        <p:txBody>
          <a:bodyPr/>
          <a:lstStyle/>
          <a:p>
            <a:pPr marL="0" indent="0"/>
            <a:r>
              <a:rPr lang="hr-HR" sz="2400" b="0" dirty="0" smtClean="0"/>
              <a:t>Komora u skladu s ovim Zakonom ima sljedeće javne ovlasti:</a:t>
            </a:r>
          </a:p>
          <a:p>
            <a:pPr marL="0" indent="0"/>
            <a:endParaRPr lang="hr-HR" sz="2400" b="0" dirty="0" smtClean="0"/>
          </a:p>
          <a:p>
            <a:pPr marL="631825" lvl="1" indent="-231775"/>
            <a:r>
              <a:rPr lang="hr-HR" sz="2400" b="0" dirty="0" smtClean="0">
                <a:solidFill>
                  <a:srgbClr val="003399"/>
                </a:solidFill>
              </a:rPr>
              <a:t> uspostavlja i vodi imenik ovlaštenih arhitekata, odnosno imenik ovlaštenih inženjera koji su njezini članovi, a koji sadrži struku i stručni smjer ovlaštenog arhitekta, odnosno ovlaštenog inženjera, organizacijski oblik u kojemu obavljaju posao i druge podatke određene statutom,</a:t>
            </a:r>
          </a:p>
          <a:p>
            <a:pPr marL="631825" lvl="1" indent="-231775"/>
            <a:endParaRPr lang="hr-HR" sz="1000" b="0" dirty="0" smtClean="0">
              <a:solidFill>
                <a:srgbClr val="003399"/>
              </a:solidFill>
            </a:endParaRPr>
          </a:p>
          <a:p>
            <a:pPr marL="631825" lvl="1" indent="-231775"/>
            <a:r>
              <a:rPr lang="hr-HR" sz="2400" b="0" dirty="0" smtClean="0">
                <a:solidFill>
                  <a:srgbClr val="003399"/>
                </a:solidFill>
              </a:rPr>
              <a:t> uspostavlja i vodi imenik vježbenika kandidata za upis u komoru,</a:t>
            </a:r>
          </a:p>
          <a:p>
            <a:pPr marL="0" indent="0"/>
            <a:endParaRPr lang="hr-HR" b="0" dirty="0" smtClean="0"/>
          </a:p>
        </p:txBody>
      </p:sp>
      <p:sp>
        <p:nvSpPr>
          <p:cNvPr id="119812" name="Footer Placeholder 3"/>
          <p:cNvSpPr>
            <a:spLocks noGrp="1"/>
          </p:cNvSpPr>
          <p:nvPr>
            <p:ph type="ftr" sz="quarter" idx="11"/>
          </p:nvPr>
        </p:nvSpPr>
        <p:spPr>
          <a:noFill/>
        </p:spPr>
        <p:txBody>
          <a:bodyPr/>
          <a:lstStyle/>
          <a:p>
            <a:r>
              <a:rPr lang="en-US" smtClean="0"/>
              <a:t>ODGOVORNOST</a:t>
            </a:r>
          </a:p>
        </p:txBody>
      </p:sp>
      <p:sp>
        <p:nvSpPr>
          <p:cNvPr id="119813" name="Slide Number Placeholder 4"/>
          <p:cNvSpPr>
            <a:spLocks noGrp="1"/>
          </p:cNvSpPr>
          <p:nvPr>
            <p:ph type="sldNum" sz="quarter" idx="12"/>
          </p:nvPr>
        </p:nvSpPr>
        <p:spPr>
          <a:noFill/>
        </p:spPr>
        <p:txBody>
          <a:bodyPr/>
          <a:lstStyle/>
          <a:p>
            <a:fld id="{7DADC135-4EAA-4A3F-A8DE-1CF12CF6AA16}" type="slidenum">
              <a:rPr lang="en-US" smtClean="0"/>
              <a:pPr/>
              <a:t>82</a:t>
            </a:fld>
            <a:endParaRPr lang="en-US" smtClean="0"/>
          </a:p>
        </p:txBody>
      </p:sp>
    </p:spTree>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Footer Placeholder 4"/>
          <p:cNvSpPr>
            <a:spLocks noGrp="1"/>
          </p:cNvSpPr>
          <p:nvPr>
            <p:ph type="ftr"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Tahoma" pitchFamily="34" charset="0"/>
              </a:defRPr>
            </a:lvl1pPr>
            <a:lvl2pPr marL="742950" indent="-285750" eaLnBrk="0" hangingPunct="0">
              <a:defRPr>
                <a:solidFill>
                  <a:schemeClr val="tx1"/>
                </a:solidFill>
                <a:latin typeface="Tahoma" pitchFamily="34" charset="0"/>
              </a:defRPr>
            </a:lvl2pPr>
            <a:lvl3pPr marL="1143000" indent="-228600" eaLnBrk="0" hangingPunct="0">
              <a:defRPr>
                <a:solidFill>
                  <a:schemeClr val="tx1"/>
                </a:solidFill>
                <a:latin typeface="Tahoma" pitchFamily="34" charset="0"/>
              </a:defRPr>
            </a:lvl3pPr>
            <a:lvl4pPr marL="1600200" indent="-228600" eaLnBrk="0" hangingPunct="0">
              <a:defRPr>
                <a:solidFill>
                  <a:schemeClr val="tx1"/>
                </a:solidFill>
                <a:latin typeface="Tahoma" pitchFamily="34" charset="0"/>
              </a:defRPr>
            </a:lvl4pPr>
            <a:lvl5pPr marL="2057400" indent="-228600" eaLnBrk="0" hangingPunct="0">
              <a:defRPr>
                <a:solidFill>
                  <a:schemeClr val="tx1"/>
                </a:solidFill>
                <a:latin typeface="Tahoma" pitchFamily="34" charset="0"/>
              </a:defRPr>
            </a:lvl5pPr>
            <a:lvl6pPr marL="2514600" indent="-228600" eaLnBrk="0" fontAlgn="base" hangingPunct="0">
              <a:spcBef>
                <a:spcPct val="0"/>
              </a:spcBef>
              <a:spcAft>
                <a:spcPct val="0"/>
              </a:spcAft>
              <a:defRPr>
                <a:solidFill>
                  <a:schemeClr val="tx1"/>
                </a:solidFill>
                <a:latin typeface="Tahoma" pitchFamily="34" charset="0"/>
              </a:defRPr>
            </a:lvl6pPr>
            <a:lvl7pPr marL="2971800" indent="-228600" eaLnBrk="0" fontAlgn="base" hangingPunct="0">
              <a:spcBef>
                <a:spcPct val="0"/>
              </a:spcBef>
              <a:spcAft>
                <a:spcPct val="0"/>
              </a:spcAft>
              <a:defRPr>
                <a:solidFill>
                  <a:schemeClr val="tx1"/>
                </a:solidFill>
                <a:latin typeface="Tahoma" pitchFamily="34" charset="0"/>
              </a:defRPr>
            </a:lvl7pPr>
            <a:lvl8pPr marL="3429000" indent="-228600" eaLnBrk="0" fontAlgn="base" hangingPunct="0">
              <a:spcBef>
                <a:spcPct val="0"/>
              </a:spcBef>
              <a:spcAft>
                <a:spcPct val="0"/>
              </a:spcAft>
              <a:defRPr>
                <a:solidFill>
                  <a:schemeClr val="tx1"/>
                </a:solidFill>
                <a:latin typeface="Tahoma" pitchFamily="34" charset="0"/>
              </a:defRPr>
            </a:lvl8pPr>
            <a:lvl9pPr marL="3886200" indent="-228600" eaLnBrk="0" fontAlgn="base" hangingPunct="0">
              <a:spcBef>
                <a:spcPct val="0"/>
              </a:spcBef>
              <a:spcAft>
                <a:spcPct val="0"/>
              </a:spcAft>
              <a:defRPr>
                <a:solidFill>
                  <a:schemeClr val="tx1"/>
                </a:solidFill>
                <a:latin typeface="Tahoma" pitchFamily="34" charset="0"/>
              </a:defRPr>
            </a:lvl9pPr>
          </a:lstStyle>
          <a:p>
            <a:pPr eaLnBrk="1" hangingPunct="1"/>
            <a:r>
              <a:rPr lang="hr-HR" smtClean="0"/>
              <a:t>ODGOVORNOST</a:t>
            </a:r>
          </a:p>
        </p:txBody>
      </p:sp>
      <p:sp>
        <p:nvSpPr>
          <p:cNvPr id="44035" name="Slide Number Placeholder 5"/>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Tahoma" pitchFamily="34" charset="0"/>
              </a:defRPr>
            </a:lvl1pPr>
            <a:lvl2pPr marL="742950" indent="-285750" eaLnBrk="0" hangingPunct="0">
              <a:defRPr>
                <a:solidFill>
                  <a:schemeClr val="tx1"/>
                </a:solidFill>
                <a:latin typeface="Tahoma" pitchFamily="34" charset="0"/>
              </a:defRPr>
            </a:lvl2pPr>
            <a:lvl3pPr marL="1143000" indent="-228600" eaLnBrk="0" hangingPunct="0">
              <a:defRPr>
                <a:solidFill>
                  <a:schemeClr val="tx1"/>
                </a:solidFill>
                <a:latin typeface="Tahoma" pitchFamily="34" charset="0"/>
              </a:defRPr>
            </a:lvl3pPr>
            <a:lvl4pPr marL="1600200" indent="-228600" eaLnBrk="0" hangingPunct="0">
              <a:defRPr>
                <a:solidFill>
                  <a:schemeClr val="tx1"/>
                </a:solidFill>
                <a:latin typeface="Tahoma" pitchFamily="34" charset="0"/>
              </a:defRPr>
            </a:lvl4pPr>
            <a:lvl5pPr marL="2057400" indent="-228600" eaLnBrk="0" hangingPunct="0">
              <a:defRPr>
                <a:solidFill>
                  <a:schemeClr val="tx1"/>
                </a:solidFill>
                <a:latin typeface="Tahoma" pitchFamily="34" charset="0"/>
              </a:defRPr>
            </a:lvl5pPr>
            <a:lvl6pPr marL="2514600" indent="-228600" eaLnBrk="0" fontAlgn="base" hangingPunct="0">
              <a:spcBef>
                <a:spcPct val="0"/>
              </a:spcBef>
              <a:spcAft>
                <a:spcPct val="0"/>
              </a:spcAft>
              <a:defRPr>
                <a:solidFill>
                  <a:schemeClr val="tx1"/>
                </a:solidFill>
                <a:latin typeface="Tahoma" pitchFamily="34" charset="0"/>
              </a:defRPr>
            </a:lvl6pPr>
            <a:lvl7pPr marL="2971800" indent="-228600" eaLnBrk="0" fontAlgn="base" hangingPunct="0">
              <a:spcBef>
                <a:spcPct val="0"/>
              </a:spcBef>
              <a:spcAft>
                <a:spcPct val="0"/>
              </a:spcAft>
              <a:defRPr>
                <a:solidFill>
                  <a:schemeClr val="tx1"/>
                </a:solidFill>
                <a:latin typeface="Tahoma" pitchFamily="34" charset="0"/>
              </a:defRPr>
            </a:lvl7pPr>
            <a:lvl8pPr marL="3429000" indent="-228600" eaLnBrk="0" fontAlgn="base" hangingPunct="0">
              <a:spcBef>
                <a:spcPct val="0"/>
              </a:spcBef>
              <a:spcAft>
                <a:spcPct val="0"/>
              </a:spcAft>
              <a:defRPr>
                <a:solidFill>
                  <a:schemeClr val="tx1"/>
                </a:solidFill>
                <a:latin typeface="Tahoma" pitchFamily="34" charset="0"/>
              </a:defRPr>
            </a:lvl8pPr>
            <a:lvl9pPr marL="3886200" indent="-228600" eaLnBrk="0" fontAlgn="base" hangingPunct="0">
              <a:spcBef>
                <a:spcPct val="0"/>
              </a:spcBef>
              <a:spcAft>
                <a:spcPct val="0"/>
              </a:spcAft>
              <a:defRPr>
                <a:solidFill>
                  <a:schemeClr val="tx1"/>
                </a:solidFill>
                <a:latin typeface="Tahoma" pitchFamily="34" charset="0"/>
              </a:defRPr>
            </a:lvl9pPr>
          </a:lstStyle>
          <a:p>
            <a:pPr eaLnBrk="1" hangingPunct="1"/>
            <a:fld id="{D7E49A1F-8218-4396-A7C7-355B8575E060}" type="slidenum">
              <a:rPr lang="hr-HR" smtClean="0"/>
              <a:pPr eaLnBrk="1" hangingPunct="1"/>
              <a:t>83</a:t>
            </a:fld>
            <a:endParaRPr lang="hr-HR" smtClean="0"/>
          </a:p>
        </p:txBody>
      </p:sp>
      <p:sp>
        <p:nvSpPr>
          <p:cNvPr id="484354" name="Rectangle 2"/>
          <p:cNvSpPr>
            <a:spLocks noGrp="1" noChangeArrowheads="1"/>
          </p:cNvSpPr>
          <p:nvPr>
            <p:ph type="title"/>
          </p:nvPr>
        </p:nvSpPr>
        <p:spPr/>
        <p:txBody>
          <a:bodyPr/>
          <a:lstStyle/>
          <a:p>
            <a:pPr eaLnBrk="1" hangingPunct="1">
              <a:defRPr/>
            </a:pPr>
            <a:r>
              <a:rPr lang="hr-HR" smtClean="0"/>
              <a:t>Pravilnik</a:t>
            </a:r>
            <a:endParaRPr lang="en-US" smtClean="0"/>
          </a:p>
        </p:txBody>
      </p:sp>
      <p:sp>
        <p:nvSpPr>
          <p:cNvPr id="484355" name="Rectangle 3"/>
          <p:cNvSpPr>
            <a:spLocks noGrp="1" noChangeArrowheads="1"/>
          </p:cNvSpPr>
          <p:nvPr>
            <p:ph type="body" idx="1"/>
          </p:nvPr>
        </p:nvSpPr>
        <p:spPr>
          <a:xfrm>
            <a:off x="457200" y="1052513"/>
            <a:ext cx="8229600" cy="5184775"/>
          </a:xfrm>
        </p:spPr>
        <p:txBody>
          <a:bodyPr/>
          <a:lstStyle/>
          <a:p>
            <a:pPr marL="360363" indent="-360363" eaLnBrk="1" hangingPunct="1">
              <a:defRPr/>
            </a:pPr>
            <a:r>
              <a:rPr lang="hr-HR" dirty="0" smtClean="0">
                <a:solidFill>
                  <a:srgbClr val="FFFF00"/>
                </a:solidFill>
              </a:rPr>
              <a:t>	</a:t>
            </a:r>
            <a:r>
              <a:rPr lang="en-US" dirty="0" smtClean="0">
                <a:solidFill>
                  <a:srgbClr val="C00000"/>
                </a:solidFill>
              </a:rPr>
              <a:t>PRAVILNIK</a:t>
            </a:r>
            <a:r>
              <a:rPr lang="hr-HR" dirty="0" smtClean="0">
                <a:solidFill>
                  <a:srgbClr val="C00000"/>
                </a:solidFill>
              </a:rPr>
              <a:t> </a:t>
            </a:r>
            <a:r>
              <a:rPr lang="en-US" dirty="0" smtClean="0">
                <a:solidFill>
                  <a:srgbClr val="C00000"/>
                </a:solidFill>
              </a:rPr>
              <a:t>O STRUČNOM ISPITU TE UPOTPUNJAVANJU I USAVRŠAVANJU ZNANJA</a:t>
            </a:r>
            <a:r>
              <a:rPr lang="hr-HR" dirty="0" smtClean="0">
                <a:solidFill>
                  <a:srgbClr val="C00000"/>
                </a:solidFill>
              </a:rPr>
              <a:t> </a:t>
            </a:r>
            <a:r>
              <a:rPr lang="en-US" dirty="0" smtClean="0">
                <a:solidFill>
                  <a:srgbClr val="C00000"/>
                </a:solidFill>
              </a:rPr>
              <a:t>OSOBA KOJE OBAVLJAJU POSLOVE GRADITELJSTVA</a:t>
            </a:r>
            <a:endParaRPr lang="hr-HR" b="0" dirty="0" smtClean="0">
              <a:solidFill>
                <a:srgbClr val="C00000"/>
              </a:solidFill>
            </a:endParaRPr>
          </a:p>
          <a:p>
            <a:pPr marL="360363" indent="-360363" eaLnBrk="1" hangingPunct="1">
              <a:buSzTx/>
              <a:buFont typeface="Wingdings" pitchFamily="2" charset="2"/>
              <a:buChar char="Ø"/>
              <a:defRPr/>
            </a:pPr>
            <a:r>
              <a:rPr lang="hr-HR" dirty="0" smtClean="0"/>
              <a:t>Pravilnik je donijelo Ministarstvo graditeljstva.</a:t>
            </a:r>
          </a:p>
          <a:p>
            <a:pPr marL="360363" indent="-360363" eaLnBrk="1" hangingPunct="1">
              <a:buSzTx/>
              <a:buFont typeface="Wingdings" pitchFamily="2" charset="2"/>
              <a:buChar char="Ø"/>
              <a:defRPr/>
            </a:pPr>
            <a:r>
              <a:rPr lang="hr-HR" dirty="0" smtClean="0"/>
              <a:t>Propisuje način polaganja stručnog ispita.</a:t>
            </a:r>
          </a:p>
          <a:p>
            <a:pPr marL="360363" indent="-360363" eaLnBrk="1" hangingPunct="1">
              <a:buSzTx/>
              <a:buFont typeface="Wingdings" pitchFamily="2" charset="2"/>
              <a:buChar char="Ø"/>
              <a:defRPr/>
            </a:pPr>
            <a:r>
              <a:rPr lang="hr-HR" dirty="0" smtClean="0"/>
              <a:t>Stručnim ispitom provjerava se znanje iz građevno-tehničke regulative.</a:t>
            </a:r>
          </a:p>
          <a:p>
            <a:pPr marL="360363" indent="-360363" eaLnBrk="1" hangingPunct="1">
              <a:buSzTx/>
              <a:buFont typeface="Wingdings" pitchFamily="2" charset="2"/>
              <a:buChar char="Ø"/>
              <a:defRPr/>
            </a:pPr>
            <a:r>
              <a:rPr lang="hr-HR" dirty="0" smtClean="0"/>
              <a:t>Određuje se način te provjera upotpunjavanja i usavršavanja znanja </a:t>
            </a:r>
            <a:endParaRPr lang="en-US" dirty="0" smtClean="0"/>
          </a:p>
        </p:txBody>
      </p:sp>
    </p:spTree>
    <p:extLst>
      <p:ext uri="{BB962C8B-B14F-4D97-AF65-F5344CB8AC3E}">
        <p14:creationId xmlns:p14="http://schemas.microsoft.com/office/powerpoint/2010/main" val="1233030766"/>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Footer Placeholder 4"/>
          <p:cNvSpPr>
            <a:spLocks noGrp="1"/>
          </p:cNvSpPr>
          <p:nvPr>
            <p:ph type="ftr"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Tahoma" pitchFamily="34" charset="0"/>
              </a:defRPr>
            </a:lvl1pPr>
            <a:lvl2pPr marL="742950" indent="-285750" eaLnBrk="0" hangingPunct="0">
              <a:defRPr>
                <a:solidFill>
                  <a:schemeClr val="tx1"/>
                </a:solidFill>
                <a:latin typeface="Tahoma" pitchFamily="34" charset="0"/>
              </a:defRPr>
            </a:lvl2pPr>
            <a:lvl3pPr marL="1143000" indent="-228600" eaLnBrk="0" hangingPunct="0">
              <a:defRPr>
                <a:solidFill>
                  <a:schemeClr val="tx1"/>
                </a:solidFill>
                <a:latin typeface="Tahoma" pitchFamily="34" charset="0"/>
              </a:defRPr>
            </a:lvl3pPr>
            <a:lvl4pPr marL="1600200" indent="-228600" eaLnBrk="0" hangingPunct="0">
              <a:defRPr>
                <a:solidFill>
                  <a:schemeClr val="tx1"/>
                </a:solidFill>
                <a:latin typeface="Tahoma" pitchFamily="34" charset="0"/>
              </a:defRPr>
            </a:lvl4pPr>
            <a:lvl5pPr marL="2057400" indent="-228600" eaLnBrk="0" hangingPunct="0">
              <a:defRPr>
                <a:solidFill>
                  <a:schemeClr val="tx1"/>
                </a:solidFill>
                <a:latin typeface="Tahoma" pitchFamily="34" charset="0"/>
              </a:defRPr>
            </a:lvl5pPr>
            <a:lvl6pPr marL="2514600" indent="-228600" eaLnBrk="0" fontAlgn="base" hangingPunct="0">
              <a:spcBef>
                <a:spcPct val="0"/>
              </a:spcBef>
              <a:spcAft>
                <a:spcPct val="0"/>
              </a:spcAft>
              <a:defRPr>
                <a:solidFill>
                  <a:schemeClr val="tx1"/>
                </a:solidFill>
                <a:latin typeface="Tahoma" pitchFamily="34" charset="0"/>
              </a:defRPr>
            </a:lvl6pPr>
            <a:lvl7pPr marL="2971800" indent="-228600" eaLnBrk="0" fontAlgn="base" hangingPunct="0">
              <a:spcBef>
                <a:spcPct val="0"/>
              </a:spcBef>
              <a:spcAft>
                <a:spcPct val="0"/>
              </a:spcAft>
              <a:defRPr>
                <a:solidFill>
                  <a:schemeClr val="tx1"/>
                </a:solidFill>
                <a:latin typeface="Tahoma" pitchFamily="34" charset="0"/>
              </a:defRPr>
            </a:lvl7pPr>
            <a:lvl8pPr marL="3429000" indent="-228600" eaLnBrk="0" fontAlgn="base" hangingPunct="0">
              <a:spcBef>
                <a:spcPct val="0"/>
              </a:spcBef>
              <a:spcAft>
                <a:spcPct val="0"/>
              </a:spcAft>
              <a:defRPr>
                <a:solidFill>
                  <a:schemeClr val="tx1"/>
                </a:solidFill>
                <a:latin typeface="Tahoma" pitchFamily="34" charset="0"/>
              </a:defRPr>
            </a:lvl8pPr>
            <a:lvl9pPr marL="3886200" indent="-228600" eaLnBrk="0" fontAlgn="base" hangingPunct="0">
              <a:spcBef>
                <a:spcPct val="0"/>
              </a:spcBef>
              <a:spcAft>
                <a:spcPct val="0"/>
              </a:spcAft>
              <a:defRPr>
                <a:solidFill>
                  <a:schemeClr val="tx1"/>
                </a:solidFill>
                <a:latin typeface="Tahoma" pitchFamily="34" charset="0"/>
              </a:defRPr>
            </a:lvl9pPr>
          </a:lstStyle>
          <a:p>
            <a:pPr eaLnBrk="1" hangingPunct="1"/>
            <a:r>
              <a:rPr lang="hr-HR" smtClean="0"/>
              <a:t>ODGOVORNOST</a:t>
            </a:r>
          </a:p>
        </p:txBody>
      </p:sp>
      <p:sp>
        <p:nvSpPr>
          <p:cNvPr id="45059" name="Slide Number Placeholder 5"/>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Tahoma" pitchFamily="34" charset="0"/>
              </a:defRPr>
            </a:lvl1pPr>
            <a:lvl2pPr marL="742950" indent="-285750" eaLnBrk="0" hangingPunct="0">
              <a:defRPr>
                <a:solidFill>
                  <a:schemeClr val="tx1"/>
                </a:solidFill>
                <a:latin typeface="Tahoma" pitchFamily="34" charset="0"/>
              </a:defRPr>
            </a:lvl2pPr>
            <a:lvl3pPr marL="1143000" indent="-228600" eaLnBrk="0" hangingPunct="0">
              <a:defRPr>
                <a:solidFill>
                  <a:schemeClr val="tx1"/>
                </a:solidFill>
                <a:latin typeface="Tahoma" pitchFamily="34" charset="0"/>
              </a:defRPr>
            </a:lvl3pPr>
            <a:lvl4pPr marL="1600200" indent="-228600" eaLnBrk="0" hangingPunct="0">
              <a:defRPr>
                <a:solidFill>
                  <a:schemeClr val="tx1"/>
                </a:solidFill>
                <a:latin typeface="Tahoma" pitchFamily="34" charset="0"/>
              </a:defRPr>
            </a:lvl4pPr>
            <a:lvl5pPr marL="2057400" indent="-228600" eaLnBrk="0" hangingPunct="0">
              <a:defRPr>
                <a:solidFill>
                  <a:schemeClr val="tx1"/>
                </a:solidFill>
                <a:latin typeface="Tahoma" pitchFamily="34" charset="0"/>
              </a:defRPr>
            </a:lvl5pPr>
            <a:lvl6pPr marL="2514600" indent="-228600" eaLnBrk="0" fontAlgn="base" hangingPunct="0">
              <a:spcBef>
                <a:spcPct val="0"/>
              </a:spcBef>
              <a:spcAft>
                <a:spcPct val="0"/>
              </a:spcAft>
              <a:defRPr>
                <a:solidFill>
                  <a:schemeClr val="tx1"/>
                </a:solidFill>
                <a:latin typeface="Tahoma" pitchFamily="34" charset="0"/>
              </a:defRPr>
            </a:lvl6pPr>
            <a:lvl7pPr marL="2971800" indent="-228600" eaLnBrk="0" fontAlgn="base" hangingPunct="0">
              <a:spcBef>
                <a:spcPct val="0"/>
              </a:spcBef>
              <a:spcAft>
                <a:spcPct val="0"/>
              </a:spcAft>
              <a:defRPr>
                <a:solidFill>
                  <a:schemeClr val="tx1"/>
                </a:solidFill>
                <a:latin typeface="Tahoma" pitchFamily="34" charset="0"/>
              </a:defRPr>
            </a:lvl7pPr>
            <a:lvl8pPr marL="3429000" indent="-228600" eaLnBrk="0" fontAlgn="base" hangingPunct="0">
              <a:spcBef>
                <a:spcPct val="0"/>
              </a:spcBef>
              <a:spcAft>
                <a:spcPct val="0"/>
              </a:spcAft>
              <a:defRPr>
                <a:solidFill>
                  <a:schemeClr val="tx1"/>
                </a:solidFill>
                <a:latin typeface="Tahoma" pitchFamily="34" charset="0"/>
              </a:defRPr>
            </a:lvl8pPr>
            <a:lvl9pPr marL="3886200" indent="-228600" eaLnBrk="0" fontAlgn="base" hangingPunct="0">
              <a:spcBef>
                <a:spcPct val="0"/>
              </a:spcBef>
              <a:spcAft>
                <a:spcPct val="0"/>
              </a:spcAft>
              <a:defRPr>
                <a:solidFill>
                  <a:schemeClr val="tx1"/>
                </a:solidFill>
                <a:latin typeface="Tahoma" pitchFamily="34" charset="0"/>
              </a:defRPr>
            </a:lvl9pPr>
          </a:lstStyle>
          <a:p>
            <a:pPr eaLnBrk="1" hangingPunct="1"/>
            <a:fld id="{D3F0D749-865B-49D1-A55D-B3121A60197D}" type="slidenum">
              <a:rPr lang="hr-HR" smtClean="0"/>
              <a:pPr eaLnBrk="1" hangingPunct="1"/>
              <a:t>84</a:t>
            </a:fld>
            <a:endParaRPr lang="hr-HR" smtClean="0"/>
          </a:p>
        </p:txBody>
      </p:sp>
      <p:sp>
        <p:nvSpPr>
          <p:cNvPr id="520194" name="Rectangle 2"/>
          <p:cNvSpPr>
            <a:spLocks noGrp="1" noChangeArrowheads="1"/>
          </p:cNvSpPr>
          <p:nvPr>
            <p:ph type="title"/>
          </p:nvPr>
        </p:nvSpPr>
        <p:spPr/>
        <p:txBody>
          <a:bodyPr/>
          <a:lstStyle/>
          <a:p>
            <a:pPr eaLnBrk="1" hangingPunct="1">
              <a:defRPr/>
            </a:pPr>
            <a:r>
              <a:rPr lang="hr-HR" smtClean="0"/>
              <a:t>Obveznici stručnog ispita</a:t>
            </a:r>
          </a:p>
        </p:txBody>
      </p:sp>
      <p:sp>
        <p:nvSpPr>
          <p:cNvPr id="520195" name="Rectangle 3"/>
          <p:cNvSpPr>
            <a:spLocks noGrp="1" noChangeArrowheads="1"/>
          </p:cNvSpPr>
          <p:nvPr>
            <p:ph type="body" idx="1"/>
          </p:nvPr>
        </p:nvSpPr>
        <p:spPr>
          <a:xfrm>
            <a:off x="457200" y="1628775"/>
            <a:ext cx="8229600" cy="4608513"/>
          </a:xfrm>
        </p:spPr>
        <p:txBody>
          <a:bodyPr/>
          <a:lstStyle/>
          <a:p>
            <a:pPr marL="449263" indent="-449263" eaLnBrk="1" hangingPunct="1">
              <a:defRPr/>
            </a:pPr>
            <a:r>
              <a:rPr lang="hr-HR" smtClean="0"/>
              <a:t>Obveznici su osobe koje obavljaju:</a:t>
            </a:r>
          </a:p>
          <a:p>
            <a:pPr marL="449263" indent="-449263" eaLnBrk="1" hangingPunct="1">
              <a:buFont typeface="Wingdings" pitchFamily="2" charset="2"/>
              <a:buChar char="v"/>
              <a:defRPr/>
            </a:pPr>
            <a:r>
              <a:rPr lang="hr-HR" smtClean="0"/>
              <a:t>poslove sudionika u gradnji – obuhvaćaju poslove projektiranja, poslove građenja i poslove stručnog nadzora,</a:t>
            </a:r>
          </a:p>
          <a:p>
            <a:pPr marL="449263" indent="-449263" eaLnBrk="1" hangingPunct="1">
              <a:buFont typeface="Wingdings" pitchFamily="2" charset="2"/>
              <a:buChar char="v"/>
              <a:defRPr/>
            </a:pPr>
            <a:r>
              <a:rPr lang="hr-HR" smtClean="0"/>
              <a:t>poslove ispitivanja i potvrđivanja sukladnosti u graditeljstvu,</a:t>
            </a:r>
          </a:p>
          <a:p>
            <a:pPr marL="449263" indent="-449263" eaLnBrk="1" hangingPunct="1">
              <a:buFont typeface="Wingdings" pitchFamily="2" charset="2"/>
              <a:buChar char="v"/>
              <a:defRPr/>
            </a:pPr>
            <a:r>
              <a:rPr lang="hr-HR" smtClean="0"/>
              <a:t>poslove prostornog i urbanističkog planiranja</a:t>
            </a:r>
          </a:p>
        </p:txBody>
      </p:sp>
    </p:spTree>
    <p:extLst>
      <p:ext uri="{BB962C8B-B14F-4D97-AF65-F5344CB8AC3E}">
        <p14:creationId xmlns:p14="http://schemas.microsoft.com/office/powerpoint/2010/main" val="2048070467"/>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Footer Placeholder 4"/>
          <p:cNvSpPr>
            <a:spLocks noGrp="1"/>
          </p:cNvSpPr>
          <p:nvPr>
            <p:ph type="ftr"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Tahoma" pitchFamily="34" charset="0"/>
              </a:defRPr>
            </a:lvl1pPr>
            <a:lvl2pPr marL="742950" indent="-285750" eaLnBrk="0" hangingPunct="0">
              <a:defRPr>
                <a:solidFill>
                  <a:schemeClr val="tx1"/>
                </a:solidFill>
                <a:latin typeface="Tahoma" pitchFamily="34" charset="0"/>
              </a:defRPr>
            </a:lvl2pPr>
            <a:lvl3pPr marL="1143000" indent="-228600" eaLnBrk="0" hangingPunct="0">
              <a:defRPr>
                <a:solidFill>
                  <a:schemeClr val="tx1"/>
                </a:solidFill>
                <a:latin typeface="Tahoma" pitchFamily="34" charset="0"/>
              </a:defRPr>
            </a:lvl3pPr>
            <a:lvl4pPr marL="1600200" indent="-228600" eaLnBrk="0" hangingPunct="0">
              <a:defRPr>
                <a:solidFill>
                  <a:schemeClr val="tx1"/>
                </a:solidFill>
                <a:latin typeface="Tahoma" pitchFamily="34" charset="0"/>
              </a:defRPr>
            </a:lvl4pPr>
            <a:lvl5pPr marL="2057400" indent="-228600" eaLnBrk="0" hangingPunct="0">
              <a:defRPr>
                <a:solidFill>
                  <a:schemeClr val="tx1"/>
                </a:solidFill>
                <a:latin typeface="Tahoma" pitchFamily="34" charset="0"/>
              </a:defRPr>
            </a:lvl5pPr>
            <a:lvl6pPr marL="2514600" indent="-228600" eaLnBrk="0" fontAlgn="base" hangingPunct="0">
              <a:spcBef>
                <a:spcPct val="0"/>
              </a:spcBef>
              <a:spcAft>
                <a:spcPct val="0"/>
              </a:spcAft>
              <a:defRPr>
                <a:solidFill>
                  <a:schemeClr val="tx1"/>
                </a:solidFill>
                <a:latin typeface="Tahoma" pitchFamily="34" charset="0"/>
              </a:defRPr>
            </a:lvl6pPr>
            <a:lvl7pPr marL="2971800" indent="-228600" eaLnBrk="0" fontAlgn="base" hangingPunct="0">
              <a:spcBef>
                <a:spcPct val="0"/>
              </a:spcBef>
              <a:spcAft>
                <a:spcPct val="0"/>
              </a:spcAft>
              <a:defRPr>
                <a:solidFill>
                  <a:schemeClr val="tx1"/>
                </a:solidFill>
                <a:latin typeface="Tahoma" pitchFamily="34" charset="0"/>
              </a:defRPr>
            </a:lvl7pPr>
            <a:lvl8pPr marL="3429000" indent="-228600" eaLnBrk="0" fontAlgn="base" hangingPunct="0">
              <a:spcBef>
                <a:spcPct val="0"/>
              </a:spcBef>
              <a:spcAft>
                <a:spcPct val="0"/>
              </a:spcAft>
              <a:defRPr>
                <a:solidFill>
                  <a:schemeClr val="tx1"/>
                </a:solidFill>
                <a:latin typeface="Tahoma" pitchFamily="34" charset="0"/>
              </a:defRPr>
            </a:lvl8pPr>
            <a:lvl9pPr marL="3886200" indent="-228600" eaLnBrk="0" fontAlgn="base" hangingPunct="0">
              <a:spcBef>
                <a:spcPct val="0"/>
              </a:spcBef>
              <a:spcAft>
                <a:spcPct val="0"/>
              </a:spcAft>
              <a:defRPr>
                <a:solidFill>
                  <a:schemeClr val="tx1"/>
                </a:solidFill>
                <a:latin typeface="Tahoma" pitchFamily="34" charset="0"/>
              </a:defRPr>
            </a:lvl9pPr>
          </a:lstStyle>
          <a:p>
            <a:pPr eaLnBrk="1" hangingPunct="1"/>
            <a:r>
              <a:rPr lang="hr-HR" smtClean="0"/>
              <a:t>ODGOVORNOST</a:t>
            </a:r>
          </a:p>
        </p:txBody>
      </p:sp>
      <p:sp>
        <p:nvSpPr>
          <p:cNvPr id="46083" name="Slide Number Placeholder 5"/>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Tahoma" pitchFamily="34" charset="0"/>
              </a:defRPr>
            </a:lvl1pPr>
            <a:lvl2pPr marL="742950" indent="-285750" eaLnBrk="0" hangingPunct="0">
              <a:defRPr>
                <a:solidFill>
                  <a:schemeClr val="tx1"/>
                </a:solidFill>
                <a:latin typeface="Tahoma" pitchFamily="34" charset="0"/>
              </a:defRPr>
            </a:lvl2pPr>
            <a:lvl3pPr marL="1143000" indent="-228600" eaLnBrk="0" hangingPunct="0">
              <a:defRPr>
                <a:solidFill>
                  <a:schemeClr val="tx1"/>
                </a:solidFill>
                <a:latin typeface="Tahoma" pitchFamily="34" charset="0"/>
              </a:defRPr>
            </a:lvl3pPr>
            <a:lvl4pPr marL="1600200" indent="-228600" eaLnBrk="0" hangingPunct="0">
              <a:defRPr>
                <a:solidFill>
                  <a:schemeClr val="tx1"/>
                </a:solidFill>
                <a:latin typeface="Tahoma" pitchFamily="34" charset="0"/>
              </a:defRPr>
            </a:lvl4pPr>
            <a:lvl5pPr marL="2057400" indent="-228600" eaLnBrk="0" hangingPunct="0">
              <a:defRPr>
                <a:solidFill>
                  <a:schemeClr val="tx1"/>
                </a:solidFill>
                <a:latin typeface="Tahoma" pitchFamily="34" charset="0"/>
              </a:defRPr>
            </a:lvl5pPr>
            <a:lvl6pPr marL="2514600" indent="-228600" eaLnBrk="0" fontAlgn="base" hangingPunct="0">
              <a:spcBef>
                <a:spcPct val="0"/>
              </a:spcBef>
              <a:spcAft>
                <a:spcPct val="0"/>
              </a:spcAft>
              <a:defRPr>
                <a:solidFill>
                  <a:schemeClr val="tx1"/>
                </a:solidFill>
                <a:latin typeface="Tahoma" pitchFamily="34" charset="0"/>
              </a:defRPr>
            </a:lvl6pPr>
            <a:lvl7pPr marL="2971800" indent="-228600" eaLnBrk="0" fontAlgn="base" hangingPunct="0">
              <a:spcBef>
                <a:spcPct val="0"/>
              </a:spcBef>
              <a:spcAft>
                <a:spcPct val="0"/>
              </a:spcAft>
              <a:defRPr>
                <a:solidFill>
                  <a:schemeClr val="tx1"/>
                </a:solidFill>
                <a:latin typeface="Tahoma" pitchFamily="34" charset="0"/>
              </a:defRPr>
            </a:lvl7pPr>
            <a:lvl8pPr marL="3429000" indent="-228600" eaLnBrk="0" fontAlgn="base" hangingPunct="0">
              <a:spcBef>
                <a:spcPct val="0"/>
              </a:spcBef>
              <a:spcAft>
                <a:spcPct val="0"/>
              </a:spcAft>
              <a:defRPr>
                <a:solidFill>
                  <a:schemeClr val="tx1"/>
                </a:solidFill>
                <a:latin typeface="Tahoma" pitchFamily="34" charset="0"/>
              </a:defRPr>
            </a:lvl8pPr>
            <a:lvl9pPr marL="3886200" indent="-228600" eaLnBrk="0" fontAlgn="base" hangingPunct="0">
              <a:spcBef>
                <a:spcPct val="0"/>
              </a:spcBef>
              <a:spcAft>
                <a:spcPct val="0"/>
              </a:spcAft>
              <a:defRPr>
                <a:solidFill>
                  <a:schemeClr val="tx1"/>
                </a:solidFill>
                <a:latin typeface="Tahoma" pitchFamily="34" charset="0"/>
              </a:defRPr>
            </a:lvl9pPr>
          </a:lstStyle>
          <a:p>
            <a:pPr eaLnBrk="1" hangingPunct="1"/>
            <a:fld id="{C2E37D8D-2B55-462E-A430-01215E3B2F0D}" type="slidenum">
              <a:rPr lang="hr-HR" smtClean="0"/>
              <a:pPr eaLnBrk="1" hangingPunct="1"/>
              <a:t>85</a:t>
            </a:fld>
            <a:endParaRPr lang="hr-HR" smtClean="0"/>
          </a:p>
        </p:txBody>
      </p:sp>
      <p:sp>
        <p:nvSpPr>
          <p:cNvPr id="521218" name="Rectangle 2"/>
          <p:cNvSpPr>
            <a:spLocks noGrp="1" noChangeArrowheads="1"/>
          </p:cNvSpPr>
          <p:nvPr>
            <p:ph type="title"/>
          </p:nvPr>
        </p:nvSpPr>
        <p:spPr/>
        <p:txBody>
          <a:bodyPr/>
          <a:lstStyle/>
          <a:p>
            <a:pPr eaLnBrk="1" hangingPunct="1">
              <a:defRPr/>
            </a:pPr>
            <a:r>
              <a:rPr lang="hr-HR" smtClean="0"/>
              <a:t>Pravo na polaganje stručnog ispita ..</a:t>
            </a:r>
          </a:p>
        </p:txBody>
      </p:sp>
      <p:sp>
        <p:nvSpPr>
          <p:cNvPr id="521219" name="Rectangle 3"/>
          <p:cNvSpPr>
            <a:spLocks noGrp="1" noChangeArrowheads="1"/>
          </p:cNvSpPr>
          <p:nvPr>
            <p:ph type="body" idx="1"/>
          </p:nvPr>
        </p:nvSpPr>
        <p:spPr>
          <a:xfrm>
            <a:off x="1331913" y="1628775"/>
            <a:ext cx="7056437" cy="4502150"/>
          </a:xfrm>
        </p:spPr>
        <p:txBody>
          <a:bodyPr/>
          <a:lstStyle/>
          <a:p>
            <a:pPr marL="0" indent="0" eaLnBrk="1" hangingPunct="1">
              <a:defRPr/>
            </a:pPr>
            <a:r>
              <a:rPr lang="hr-HR" smtClean="0"/>
              <a:t>… obveznik polaganja stječe nakon što je, po završenom školovanju i stjecanju razine obrazovanja propisane ovim Pravilnikom, stekao tri godine radnog staža na odgovarajućim poslovima u struci ili na drugim odgovarajućim poslovima.</a:t>
            </a:r>
          </a:p>
        </p:txBody>
      </p:sp>
    </p:spTree>
    <p:extLst>
      <p:ext uri="{BB962C8B-B14F-4D97-AF65-F5344CB8AC3E}">
        <p14:creationId xmlns:p14="http://schemas.microsoft.com/office/powerpoint/2010/main" val="2898500557"/>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Footer Placeholder 4"/>
          <p:cNvSpPr>
            <a:spLocks noGrp="1"/>
          </p:cNvSpPr>
          <p:nvPr>
            <p:ph type="ftr"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Tahoma" pitchFamily="34" charset="0"/>
              </a:defRPr>
            </a:lvl1pPr>
            <a:lvl2pPr marL="742950" indent="-285750" eaLnBrk="0" hangingPunct="0">
              <a:defRPr>
                <a:solidFill>
                  <a:schemeClr val="tx1"/>
                </a:solidFill>
                <a:latin typeface="Tahoma" pitchFamily="34" charset="0"/>
              </a:defRPr>
            </a:lvl2pPr>
            <a:lvl3pPr marL="1143000" indent="-228600" eaLnBrk="0" hangingPunct="0">
              <a:defRPr>
                <a:solidFill>
                  <a:schemeClr val="tx1"/>
                </a:solidFill>
                <a:latin typeface="Tahoma" pitchFamily="34" charset="0"/>
              </a:defRPr>
            </a:lvl3pPr>
            <a:lvl4pPr marL="1600200" indent="-228600" eaLnBrk="0" hangingPunct="0">
              <a:defRPr>
                <a:solidFill>
                  <a:schemeClr val="tx1"/>
                </a:solidFill>
                <a:latin typeface="Tahoma" pitchFamily="34" charset="0"/>
              </a:defRPr>
            </a:lvl4pPr>
            <a:lvl5pPr marL="2057400" indent="-228600" eaLnBrk="0" hangingPunct="0">
              <a:defRPr>
                <a:solidFill>
                  <a:schemeClr val="tx1"/>
                </a:solidFill>
                <a:latin typeface="Tahoma" pitchFamily="34" charset="0"/>
              </a:defRPr>
            </a:lvl5pPr>
            <a:lvl6pPr marL="2514600" indent="-228600" eaLnBrk="0" fontAlgn="base" hangingPunct="0">
              <a:spcBef>
                <a:spcPct val="0"/>
              </a:spcBef>
              <a:spcAft>
                <a:spcPct val="0"/>
              </a:spcAft>
              <a:defRPr>
                <a:solidFill>
                  <a:schemeClr val="tx1"/>
                </a:solidFill>
                <a:latin typeface="Tahoma" pitchFamily="34" charset="0"/>
              </a:defRPr>
            </a:lvl6pPr>
            <a:lvl7pPr marL="2971800" indent="-228600" eaLnBrk="0" fontAlgn="base" hangingPunct="0">
              <a:spcBef>
                <a:spcPct val="0"/>
              </a:spcBef>
              <a:spcAft>
                <a:spcPct val="0"/>
              </a:spcAft>
              <a:defRPr>
                <a:solidFill>
                  <a:schemeClr val="tx1"/>
                </a:solidFill>
                <a:latin typeface="Tahoma" pitchFamily="34" charset="0"/>
              </a:defRPr>
            </a:lvl7pPr>
            <a:lvl8pPr marL="3429000" indent="-228600" eaLnBrk="0" fontAlgn="base" hangingPunct="0">
              <a:spcBef>
                <a:spcPct val="0"/>
              </a:spcBef>
              <a:spcAft>
                <a:spcPct val="0"/>
              </a:spcAft>
              <a:defRPr>
                <a:solidFill>
                  <a:schemeClr val="tx1"/>
                </a:solidFill>
                <a:latin typeface="Tahoma" pitchFamily="34" charset="0"/>
              </a:defRPr>
            </a:lvl8pPr>
            <a:lvl9pPr marL="3886200" indent="-228600" eaLnBrk="0" fontAlgn="base" hangingPunct="0">
              <a:spcBef>
                <a:spcPct val="0"/>
              </a:spcBef>
              <a:spcAft>
                <a:spcPct val="0"/>
              </a:spcAft>
              <a:defRPr>
                <a:solidFill>
                  <a:schemeClr val="tx1"/>
                </a:solidFill>
                <a:latin typeface="Tahoma" pitchFamily="34" charset="0"/>
              </a:defRPr>
            </a:lvl9pPr>
          </a:lstStyle>
          <a:p>
            <a:pPr eaLnBrk="1" hangingPunct="1"/>
            <a:r>
              <a:rPr lang="hr-HR" smtClean="0"/>
              <a:t>ODGOVORNOST</a:t>
            </a:r>
          </a:p>
        </p:txBody>
      </p:sp>
      <p:sp>
        <p:nvSpPr>
          <p:cNvPr id="47107" name="Slide Number Placeholder 5"/>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Tahoma" pitchFamily="34" charset="0"/>
              </a:defRPr>
            </a:lvl1pPr>
            <a:lvl2pPr marL="742950" indent="-285750" eaLnBrk="0" hangingPunct="0">
              <a:defRPr>
                <a:solidFill>
                  <a:schemeClr val="tx1"/>
                </a:solidFill>
                <a:latin typeface="Tahoma" pitchFamily="34" charset="0"/>
              </a:defRPr>
            </a:lvl2pPr>
            <a:lvl3pPr marL="1143000" indent="-228600" eaLnBrk="0" hangingPunct="0">
              <a:defRPr>
                <a:solidFill>
                  <a:schemeClr val="tx1"/>
                </a:solidFill>
                <a:latin typeface="Tahoma" pitchFamily="34" charset="0"/>
              </a:defRPr>
            </a:lvl3pPr>
            <a:lvl4pPr marL="1600200" indent="-228600" eaLnBrk="0" hangingPunct="0">
              <a:defRPr>
                <a:solidFill>
                  <a:schemeClr val="tx1"/>
                </a:solidFill>
                <a:latin typeface="Tahoma" pitchFamily="34" charset="0"/>
              </a:defRPr>
            </a:lvl4pPr>
            <a:lvl5pPr marL="2057400" indent="-228600" eaLnBrk="0" hangingPunct="0">
              <a:defRPr>
                <a:solidFill>
                  <a:schemeClr val="tx1"/>
                </a:solidFill>
                <a:latin typeface="Tahoma" pitchFamily="34" charset="0"/>
              </a:defRPr>
            </a:lvl5pPr>
            <a:lvl6pPr marL="2514600" indent="-228600" eaLnBrk="0" fontAlgn="base" hangingPunct="0">
              <a:spcBef>
                <a:spcPct val="0"/>
              </a:spcBef>
              <a:spcAft>
                <a:spcPct val="0"/>
              </a:spcAft>
              <a:defRPr>
                <a:solidFill>
                  <a:schemeClr val="tx1"/>
                </a:solidFill>
                <a:latin typeface="Tahoma" pitchFamily="34" charset="0"/>
              </a:defRPr>
            </a:lvl6pPr>
            <a:lvl7pPr marL="2971800" indent="-228600" eaLnBrk="0" fontAlgn="base" hangingPunct="0">
              <a:spcBef>
                <a:spcPct val="0"/>
              </a:spcBef>
              <a:spcAft>
                <a:spcPct val="0"/>
              </a:spcAft>
              <a:defRPr>
                <a:solidFill>
                  <a:schemeClr val="tx1"/>
                </a:solidFill>
                <a:latin typeface="Tahoma" pitchFamily="34" charset="0"/>
              </a:defRPr>
            </a:lvl7pPr>
            <a:lvl8pPr marL="3429000" indent="-228600" eaLnBrk="0" fontAlgn="base" hangingPunct="0">
              <a:spcBef>
                <a:spcPct val="0"/>
              </a:spcBef>
              <a:spcAft>
                <a:spcPct val="0"/>
              </a:spcAft>
              <a:defRPr>
                <a:solidFill>
                  <a:schemeClr val="tx1"/>
                </a:solidFill>
                <a:latin typeface="Tahoma" pitchFamily="34" charset="0"/>
              </a:defRPr>
            </a:lvl8pPr>
            <a:lvl9pPr marL="3886200" indent="-228600" eaLnBrk="0" fontAlgn="base" hangingPunct="0">
              <a:spcBef>
                <a:spcPct val="0"/>
              </a:spcBef>
              <a:spcAft>
                <a:spcPct val="0"/>
              </a:spcAft>
              <a:defRPr>
                <a:solidFill>
                  <a:schemeClr val="tx1"/>
                </a:solidFill>
                <a:latin typeface="Tahoma" pitchFamily="34" charset="0"/>
              </a:defRPr>
            </a:lvl9pPr>
          </a:lstStyle>
          <a:p>
            <a:pPr eaLnBrk="1" hangingPunct="1"/>
            <a:fld id="{E8824617-FA66-4D9D-939D-681AB3D0F709}" type="slidenum">
              <a:rPr lang="hr-HR" smtClean="0"/>
              <a:pPr eaLnBrk="1" hangingPunct="1"/>
              <a:t>86</a:t>
            </a:fld>
            <a:endParaRPr lang="hr-HR" smtClean="0"/>
          </a:p>
        </p:txBody>
      </p:sp>
      <p:sp>
        <p:nvSpPr>
          <p:cNvPr id="488450" name="Rectangle 2"/>
          <p:cNvSpPr>
            <a:spLocks noGrp="1" noChangeArrowheads="1"/>
          </p:cNvSpPr>
          <p:nvPr>
            <p:ph type="title"/>
          </p:nvPr>
        </p:nvSpPr>
        <p:spPr/>
        <p:txBody>
          <a:bodyPr/>
          <a:lstStyle/>
          <a:p>
            <a:pPr eaLnBrk="1" hangingPunct="1">
              <a:defRPr/>
            </a:pPr>
            <a:r>
              <a:rPr lang="hr-HR" smtClean="0"/>
              <a:t>Stručno usavršavanje</a:t>
            </a:r>
            <a:endParaRPr lang="en-US" smtClean="0"/>
          </a:p>
        </p:txBody>
      </p:sp>
      <p:sp>
        <p:nvSpPr>
          <p:cNvPr id="488451" name="Rectangle 3"/>
          <p:cNvSpPr>
            <a:spLocks noGrp="1" noChangeArrowheads="1"/>
          </p:cNvSpPr>
          <p:nvPr>
            <p:ph type="body" idx="1"/>
          </p:nvPr>
        </p:nvSpPr>
        <p:spPr>
          <a:xfrm>
            <a:off x="457200" y="1341438"/>
            <a:ext cx="8229600" cy="4789487"/>
          </a:xfrm>
        </p:spPr>
        <p:txBody>
          <a:bodyPr/>
          <a:lstStyle/>
          <a:p>
            <a:pPr marL="0" indent="0" eaLnBrk="1" hangingPunct="1">
              <a:defRPr/>
            </a:pPr>
            <a:r>
              <a:rPr lang="hr-HR" dirty="0" smtClean="0"/>
              <a:t>Nakon položenog stručnog ispita, obveznik je dužan u razdoblju od 5 godina usavršavati svoje znanje tako da sakupi 100 </a:t>
            </a:r>
            <a:r>
              <a:rPr lang="hr-HR" smtClean="0"/>
              <a:t>bodova od (20 </a:t>
            </a:r>
            <a:r>
              <a:rPr lang="hr-HR" dirty="0" smtClean="0"/>
              <a:t>bodova svake godine) prema odgovarajućem programu koji provode institucije odobrene od Ministarstva znanosti.</a:t>
            </a:r>
          </a:p>
          <a:p>
            <a:pPr marL="0" indent="0" eaLnBrk="1" hangingPunct="1">
              <a:defRPr/>
            </a:pPr>
            <a:r>
              <a:rPr lang="hr-HR" dirty="0" smtClean="0"/>
              <a:t>Bodovi se dobivaju za pohađanje stručnih seminara, sudjelovanje u kongresima, stručne članke itd.</a:t>
            </a:r>
            <a:endParaRPr lang="en-US" dirty="0" smtClean="0"/>
          </a:p>
        </p:txBody>
      </p:sp>
    </p:spTree>
    <p:extLst>
      <p:ext uri="{BB962C8B-B14F-4D97-AF65-F5344CB8AC3E}">
        <p14:creationId xmlns:p14="http://schemas.microsoft.com/office/powerpoint/2010/main" val="1925225905"/>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flipH="1">
            <a:off x="2627784" y="2492896"/>
            <a:ext cx="4321442" cy="2979998"/>
          </a:xfrm>
        </p:spPr>
        <p:txBody>
          <a:bodyPr/>
          <a:lstStyle/>
          <a:p>
            <a:r>
              <a:rPr lang="hr-HR" sz="3600" dirty="0" smtClean="0"/>
              <a:t/>
            </a:r>
            <a:br>
              <a:rPr lang="hr-HR" sz="3600" dirty="0" smtClean="0"/>
            </a:br>
            <a:r>
              <a:rPr lang="hr-HR" sz="3600" dirty="0"/>
              <a:t/>
            </a:r>
            <a:br>
              <a:rPr lang="hr-HR" sz="3600" dirty="0"/>
            </a:br>
            <a:r>
              <a:rPr lang="hr-HR" sz="3600" dirty="0"/>
              <a:t/>
            </a:r>
            <a:br>
              <a:rPr lang="hr-HR" sz="3600" dirty="0"/>
            </a:br>
            <a:r>
              <a:rPr lang="hr-HR" sz="3600" dirty="0" smtClean="0"/>
              <a:t/>
            </a:r>
            <a:br>
              <a:rPr lang="hr-HR" sz="3600" dirty="0" smtClean="0"/>
            </a:br>
            <a:r>
              <a:rPr lang="hr-HR" sz="3600" dirty="0"/>
              <a:t/>
            </a:r>
            <a:br>
              <a:rPr lang="hr-HR" sz="3600" dirty="0"/>
            </a:br>
            <a:r>
              <a:rPr lang="hr-HR" sz="3600" dirty="0" smtClean="0">
                <a:solidFill>
                  <a:srgbClr val="FF0000"/>
                </a:solidFill>
                <a:latin typeface="Tahoma" pitchFamily="34" charset="0"/>
                <a:ea typeface="Tahoma" pitchFamily="34" charset="0"/>
                <a:cs typeface="Tahoma" pitchFamily="34" charset="0"/>
              </a:rPr>
              <a:t/>
            </a:r>
            <a:br>
              <a:rPr lang="hr-HR" sz="3600" dirty="0" smtClean="0">
                <a:solidFill>
                  <a:srgbClr val="FF0000"/>
                </a:solidFill>
                <a:latin typeface="Tahoma" pitchFamily="34" charset="0"/>
                <a:ea typeface="Tahoma" pitchFamily="34" charset="0"/>
                <a:cs typeface="Tahoma" pitchFamily="34" charset="0"/>
              </a:rPr>
            </a:br>
            <a:r>
              <a:rPr lang="hr-HR" sz="3600" dirty="0" smtClean="0">
                <a:solidFill>
                  <a:srgbClr val="FF0000"/>
                </a:solidFill>
                <a:latin typeface="Tahoma" pitchFamily="34" charset="0"/>
                <a:ea typeface="Tahoma" pitchFamily="34" charset="0"/>
                <a:cs typeface="Tahoma" pitchFamily="34" charset="0"/>
              </a:rPr>
              <a:t>HVALA</a:t>
            </a:r>
            <a:br>
              <a:rPr lang="hr-HR" sz="3600" dirty="0" smtClean="0">
                <a:solidFill>
                  <a:srgbClr val="FF0000"/>
                </a:solidFill>
                <a:latin typeface="Tahoma" pitchFamily="34" charset="0"/>
                <a:ea typeface="Tahoma" pitchFamily="34" charset="0"/>
                <a:cs typeface="Tahoma" pitchFamily="34" charset="0"/>
              </a:rPr>
            </a:br>
            <a:r>
              <a:rPr lang="hr-HR" sz="3600" dirty="0" smtClean="0">
                <a:solidFill>
                  <a:srgbClr val="FF0000"/>
                </a:solidFill>
                <a:latin typeface="Tahoma" pitchFamily="34" charset="0"/>
                <a:ea typeface="Tahoma" pitchFamily="34" charset="0"/>
                <a:cs typeface="Tahoma" pitchFamily="34" charset="0"/>
              </a:rPr>
              <a:t>NA</a:t>
            </a:r>
            <a:br>
              <a:rPr lang="hr-HR" sz="3600" dirty="0" smtClean="0">
                <a:solidFill>
                  <a:srgbClr val="FF0000"/>
                </a:solidFill>
                <a:latin typeface="Tahoma" pitchFamily="34" charset="0"/>
                <a:ea typeface="Tahoma" pitchFamily="34" charset="0"/>
                <a:cs typeface="Tahoma" pitchFamily="34" charset="0"/>
              </a:rPr>
            </a:br>
            <a:r>
              <a:rPr lang="hr-HR" sz="3600" dirty="0" smtClean="0">
                <a:solidFill>
                  <a:srgbClr val="FF0000"/>
                </a:solidFill>
                <a:latin typeface="Tahoma" pitchFamily="34" charset="0"/>
                <a:ea typeface="Tahoma" pitchFamily="34" charset="0"/>
                <a:cs typeface="Tahoma" pitchFamily="34" charset="0"/>
              </a:rPr>
              <a:t>PAŽNJI</a:t>
            </a:r>
            <a:r>
              <a:rPr lang="hr-HR" dirty="0" smtClean="0">
                <a:solidFill>
                  <a:srgbClr val="FF0000"/>
                </a:solidFill>
                <a:latin typeface="Tahoma" pitchFamily="34" charset="0"/>
                <a:ea typeface="Tahoma" pitchFamily="34" charset="0"/>
                <a:cs typeface="Tahoma" pitchFamily="34" charset="0"/>
              </a:rPr>
              <a:t/>
            </a:r>
            <a:br>
              <a:rPr lang="hr-HR" dirty="0" smtClean="0">
                <a:solidFill>
                  <a:srgbClr val="FF0000"/>
                </a:solidFill>
                <a:latin typeface="Tahoma" pitchFamily="34" charset="0"/>
                <a:ea typeface="Tahoma" pitchFamily="34" charset="0"/>
                <a:cs typeface="Tahoma" pitchFamily="34" charset="0"/>
              </a:rPr>
            </a:br>
            <a:r>
              <a:rPr lang="hr-HR" dirty="0"/>
              <a:t/>
            </a:r>
            <a:br>
              <a:rPr lang="hr-HR" dirty="0"/>
            </a:br>
            <a:r>
              <a:rPr lang="hr-HR" dirty="0" smtClean="0"/>
              <a:t/>
            </a:r>
            <a:br>
              <a:rPr lang="hr-HR" dirty="0" smtClean="0"/>
            </a:br>
            <a:endParaRPr lang="hr-HR" sz="2800" dirty="0"/>
          </a:p>
        </p:txBody>
      </p:sp>
      <p:sp>
        <p:nvSpPr>
          <p:cNvPr id="4" name="Footer Placeholder 3"/>
          <p:cNvSpPr>
            <a:spLocks noGrp="1"/>
          </p:cNvSpPr>
          <p:nvPr>
            <p:ph type="ftr" sz="quarter" idx="11"/>
          </p:nvPr>
        </p:nvSpPr>
        <p:spPr/>
        <p:txBody>
          <a:bodyPr/>
          <a:lstStyle/>
          <a:p>
            <a:pPr>
              <a:defRPr/>
            </a:pPr>
            <a:r>
              <a:rPr lang="en-US" smtClean="0"/>
              <a:t>ODGOVORNOST</a:t>
            </a:r>
            <a:endParaRPr lang="en-US"/>
          </a:p>
        </p:txBody>
      </p:sp>
      <p:sp>
        <p:nvSpPr>
          <p:cNvPr id="5" name="Slide Number Placeholder 4"/>
          <p:cNvSpPr>
            <a:spLocks noGrp="1"/>
          </p:cNvSpPr>
          <p:nvPr>
            <p:ph type="sldNum" sz="quarter" idx="12"/>
          </p:nvPr>
        </p:nvSpPr>
        <p:spPr/>
        <p:txBody>
          <a:bodyPr/>
          <a:lstStyle/>
          <a:p>
            <a:pPr>
              <a:defRPr/>
            </a:pPr>
            <a:fld id="{835A5F6B-D375-4026-BB83-D5142A8EDCE3}" type="slidenum">
              <a:rPr lang="en-US" smtClean="0"/>
              <a:pPr>
                <a:defRPr/>
              </a:pPr>
              <a:t>87</a:t>
            </a:fld>
            <a:endParaRPr lang="en-US"/>
          </a:p>
        </p:txBody>
      </p:sp>
      <p:sp>
        <p:nvSpPr>
          <p:cNvPr id="6" name="TextBox 5"/>
          <p:cNvSpPr txBox="1"/>
          <p:nvPr/>
        </p:nvSpPr>
        <p:spPr>
          <a:xfrm flipH="1" flipV="1">
            <a:off x="2987824" y="188639"/>
            <a:ext cx="2808312" cy="1015663"/>
          </a:xfrm>
          <a:prstGeom prst="rect">
            <a:avLst/>
          </a:prstGeom>
          <a:noFill/>
        </p:spPr>
        <p:txBody>
          <a:bodyPr wrap="square" rtlCol="0">
            <a:spAutoFit/>
          </a:bodyPr>
          <a:lstStyle/>
          <a:p>
            <a:r>
              <a:rPr lang="hr-HR" sz="3600" b="1" dirty="0" smtClean="0">
                <a:solidFill>
                  <a:srgbClr val="FF0000"/>
                </a:solidFill>
              </a:rPr>
              <a:t>THE END</a:t>
            </a:r>
            <a:r>
              <a:rPr lang="hr-HR" sz="2000" dirty="0"/>
              <a:t/>
            </a:r>
            <a:br>
              <a:rPr lang="hr-HR" sz="2000" dirty="0"/>
            </a:br>
            <a:endParaRPr lang="hr-HR"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Title 1"/>
          <p:cNvSpPr>
            <a:spLocks noGrp="1"/>
          </p:cNvSpPr>
          <p:nvPr>
            <p:ph type="title"/>
          </p:nvPr>
        </p:nvSpPr>
        <p:spPr/>
        <p:txBody>
          <a:bodyPr/>
          <a:lstStyle/>
          <a:p>
            <a:pPr eaLnBrk="1" hangingPunct="1"/>
            <a:r>
              <a:rPr lang="hr-HR" smtClean="0"/>
              <a:t>Građevna regulativa</a:t>
            </a:r>
          </a:p>
        </p:txBody>
      </p:sp>
      <p:sp>
        <p:nvSpPr>
          <p:cNvPr id="3" name="Content Placeholder 2"/>
          <p:cNvSpPr>
            <a:spLocks noGrp="1"/>
          </p:cNvSpPr>
          <p:nvPr>
            <p:ph idx="1"/>
          </p:nvPr>
        </p:nvSpPr>
        <p:spPr>
          <a:xfrm>
            <a:off x="928688" y="1285875"/>
            <a:ext cx="7358062" cy="4846638"/>
          </a:xfrm>
        </p:spPr>
        <p:txBody>
          <a:bodyPr/>
          <a:lstStyle/>
          <a:p>
            <a:pPr marL="441325" indent="-441325" eaLnBrk="1" hangingPunct="1">
              <a:defRPr/>
            </a:pPr>
            <a:r>
              <a:rPr lang="hr-HR" sz="2400" dirty="0" smtClean="0">
                <a:solidFill>
                  <a:srgbClr val="008000"/>
                </a:solidFill>
              </a:rPr>
              <a:t>Pravilnici i uredbe:</a:t>
            </a:r>
            <a:endParaRPr lang="hr-HR" sz="2400" dirty="0">
              <a:solidFill>
                <a:srgbClr val="008000"/>
              </a:solidFill>
            </a:endParaRPr>
          </a:p>
          <a:p>
            <a:pPr marL="365125" indent="-365125" eaLnBrk="1" hangingPunct="1">
              <a:buFont typeface="Wingdings" pitchFamily="2" charset="2"/>
              <a:buChar char="q"/>
              <a:defRPr/>
            </a:pPr>
            <a:r>
              <a:rPr lang="hr-HR" sz="2400" dirty="0" smtClean="0"/>
              <a:t>Pravilnik o tehničkim dopuštenjima za građevne proizvode  (NN </a:t>
            </a:r>
            <a:r>
              <a:rPr lang="hr-HR" sz="2400" dirty="0" smtClean="0">
                <a:hlinkClick r:id="rId2"/>
              </a:rPr>
              <a:t>103/08</a:t>
            </a:r>
            <a:r>
              <a:rPr lang="hr-HR" sz="2400" dirty="0" smtClean="0"/>
              <a:t>)</a:t>
            </a:r>
          </a:p>
          <a:p>
            <a:pPr marL="365125" indent="-365125" eaLnBrk="1" hangingPunct="1">
              <a:buFont typeface="Wingdings" pitchFamily="2" charset="2"/>
              <a:buChar char="q"/>
              <a:defRPr/>
            </a:pPr>
            <a:r>
              <a:rPr lang="hr-HR" sz="2400" dirty="0" smtClean="0"/>
              <a:t>Pravilnik o ocjenjivanju sukladnosti, ispravama o sukladnosti i označavanju građevnih proizvoda (NN </a:t>
            </a:r>
            <a:r>
              <a:rPr lang="hr-HR" sz="2400" dirty="0" smtClean="0">
                <a:hlinkClick r:id="rId3"/>
              </a:rPr>
              <a:t>103/08</a:t>
            </a:r>
            <a:r>
              <a:rPr lang="hr-HR" sz="2400" dirty="0" smtClean="0"/>
              <a:t>)</a:t>
            </a:r>
          </a:p>
          <a:p>
            <a:pPr marL="365125" indent="-365125" eaLnBrk="1" hangingPunct="1">
              <a:buFont typeface="Wingdings" pitchFamily="2" charset="2"/>
              <a:buChar char="q"/>
              <a:defRPr/>
            </a:pPr>
            <a:r>
              <a:rPr lang="hr-HR" sz="2400" dirty="0" smtClean="0"/>
              <a:t>Pravilnik o nadzoru građevnih proizvoda (NN </a:t>
            </a:r>
            <a:r>
              <a:rPr lang="hr-HR" sz="2400" dirty="0" smtClean="0">
                <a:hlinkClick r:id="rId4"/>
              </a:rPr>
              <a:t>113/08</a:t>
            </a:r>
            <a:r>
              <a:rPr lang="hr-HR" sz="2400" dirty="0" smtClean="0"/>
              <a:t>)</a:t>
            </a:r>
          </a:p>
          <a:p>
            <a:pPr marL="365125" indent="-365125" eaLnBrk="1" hangingPunct="1">
              <a:buFont typeface="Wingdings" pitchFamily="2" charset="2"/>
              <a:buChar char="q"/>
              <a:defRPr/>
            </a:pPr>
            <a:r>
              <a:rPr lang="hr-HR" sz="2400" dirty="0" smtClean="0"/>
              <a:t>Uredba o procjeni utjecaja zahvata na okoliš (NN</a:t>
            </a:r>
            <a:r>
              <a:rPr lang="hr-HR" sz="2400" dirty="0" smtClean="0">
                <a:solidFill>
                  <a:srgbClr val="FF0000"/>
                </a:solidFill>
              </a:rPr>
              <a:t> 64/08 </a:t>
            </a:r>
            <a:r>
              <a:rPr lang="hr-HR" sz="2400" dirty="0" smtClean="0"/>
              <a:t>NN </a:t>
            </a:r>
            <a:r>
              <a:rPr lang="hr-HR" sz="2400" dirty="0" smtClean="0">
                <a:solidFill>
                  <a:srgbClr val="FF0000"/>
                </a:solidFill>
              </a:rPr>
              <a:t>67/09</a:t>
            </a:r>
            <a:r>
              <a:rPr lang="hr-HR" sz="2400" dirty="0" smtClean="0"/>
              <a:t>)</a:t>
            </a:r>
          </a:p>
          <a:p>
            <a:pPr marL="0" indent="0" eaLnBrk="1" hangingPunct="1">
              <a:defRPr/>
            </a:pPr>
            <a:endParaRPr lang="hr-HR" dirty="0" smtClean="0"/>
          </a:p>
        </p:txBody>
      </p:sp>
      <p:sp>
        <p:nvSpPr>
          <p:cNvPr id="50180" name="Footer Placeholder 3"/>
          <p:cNvSpPr>
            <a:spLocks noGrp="1"/>
          </p:cNvSpPr>
          <p:nvPr>
            <p:ph type="ftr" sz="quarter" idx="11"/>
          </p:nvPr>
        </p:nvSpPr>
        <p:spPr>
          <a:noFill/>
        </p:spPr>
        <p:txBody>
          <a:bodyPr/>
          <a:lstStyle/>
          <a:p>
            <a:r>
              <a:rPr lang="en-US" smtClean="0"/>
              <a:t>ODGOVORNOST</a:t>
            </a:r>
          </a:p>
        </p:txBody>
      </p:sp>
      <p:sp>
        <p:nvSpPr>
          <p:cNvPr id="50181" name="Slide Number Placeholder 4"/>
          <p:cNvSpPr>
            <a:spLocks noGrp="1"/>
          </p:cNvSpPr>
          <p:nvPr>
            <p:ph type="sldNum" sz="quarter" idx="12"/>
          </p:nvPr>
        </p:nvSpPr>
        <p:spPr>
          <a:noFill/>
        </p:spPr>
        <p:txBody>
          <a:bodyPr/>
          <a:lstStyle/>
          <a:p>
            <a:fld id="{10BE30B3-A15C-438C-939A-63CC1B3EA835}" type="slidenum">
              <a:rPr lang="en-US" smtClean="0"/>
              <a:pPr/>
              <a:t>9</a:t>
            </a:fld>
            <a:endParaRPr lang="en-US" smtClean="0"/>
          </a:p>
        </p:txBody>
      </p:sp>
    </p:spTree>
  </p:cSld>
  <p:clrMapOvr>
    <a:masterClrMapping/>
  </p:clrMapOvr>
</p:sld>
</file>

<file path=ppt/theme/theme1.xml><?xml version="1.0" encoding="utf-8"?>
<a:theme xmlns:a="http://schemas.openxmlformats.org/drawingml/2006/main" name="Blends">
  <a:themeElements>
    <a:clrScheme name="Blends 2">
      <a:dk1>
        <a:srgbClr val="000000"/>
      </a:dk1>
      <a:lt1>
        <a:srgbClr val="FFFFFF"/>
      </a:lt1>
      <a:dk2>
        <a:srgbClr val="333399"/>
      </a:dk2>
      <a:lt2>
        <a:srgbClr val="1C1C1C"/>
      </a:lt2>
      <a:accent1>
        <a:srgbClr val="00E4A8"/>
      </a:accent1>
      <a:accent2>
        <a:srgbClr val="FFCF01"/>
      </a:accent2>
      <a:accent3>
        <a:srgbClr val="FFFFFF"/>
      </a:accent3>
      <a:accent4>
        <a:srgbClr val="000000"/>
      </a:accent4>
      <a:accent5>
        <a:srgbClr val="AAEFD1"/>
      </a:accent5>
      <a:accent6>
        <a:srgbClr val="E7BB01"/>
      </a:accent6>
      <a:hlink>
        <a:srgbClr val="FF0000"/>
      </a:hlink>
      <a:folHlink>
        <a:srgbClr val="3333CC"/>
      </a:folHlink>
    </a:clrScheme>
    <a:fontScheme name="Blends">
      <a:majorFont>
        <a:latin typeface="Comic Sans MS"/>
        <a:ea typeface=""/>
        <a:cs typeface="Times New Roman"/>
      </a:majorFont>
      <a:minorFont>
        <a:latin typeface="Comic Sans MS"/>
        <a:ea typeface=""/>
        <a:cs typeface="Times New Roma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miter lim="800000"/>
          <a:headEnd type="none" w="med" len="med"/>
          <a:tailEnd type="none" w="med" len="med"/>
        </a:ln>
        <a:effectLst/>
      </a:spPr>
      <a:bodyPr vert="horz" wrap="non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ahoma" pitchFamily="34" charset="0"/>
            <a:cs typeface="Times New Roman"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miter lim="800000"/>
          <a:headEnd type="none" w="med" len="med"/>
          <a:tailEnd type="none" w="med" len="med"/>
        </a:ln>
        <a:effectLst/>
      </a:spPr>
      <a:bodyPr vert="horz" wrap="non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ahoma" pitchFamily="34" charset="0"/>
            <a:cs typeface="Times New Roman" pitchFamily="18" charset="0"/>
          </a:defRPr>
        </a:defPPr>
      </a:lstStyle>
    </a:lnDef>
  </a:objectDefaults>
  <a:extraClrSchemeLst>
    <a:extraClrScheme>
      <a:clrScheme name="Blends 1">
        <a:dk1>
          <a:srgbClr val="969696"/>
        </a:dk1>
        <a:lt1>
          <a:srgbClr val="FFFFFF"/>
        </a:lt1>
        <a:dk2>
          <a:srgbClr val="000000"/>
        </a:dk2>
        <a:lt2>
          <a:srgbClr val="DDDDDD"/>
        </a:lt2>
        <a:accent1>
          <a:srgbClr val="00E4A8"/>
        </a:accent1>
        <a:accent2>
          <a:srgbClr val="3333CC"/>
        </a:accent2>
        <a:accent3>
          <a:srgbClr val="AAAAAA"/>
        </a:accent3>
        <a:accent4>
          <a:srgbClr val="DADADA"/>
        </a:accent4>
        <a:accent5>
          <a:srgbClr val="AAEFD1"/>
        </a:accent5>
        <a:accent6>
          <a:srgbClr val="2D2DB9"/>
        </a:accent6>
        <a:hlink>
          <a:srgbClr val="FF5050"/>
        </a:hlink>
        <a:folHlink>
          <a:srgbClr val="FFCF01"/>
        </a:folHlink>
      </a:clrScheme>
      <a:clrMap bg1="dk2" tx1="lt1" bg2="dk1" tx2="lt2" accent1="accent1" accent2="accent2" accent3="accent3" accent4="accent4" accent5="accent5" accent6="accent6" hlink="hlink" folHlink="folHlink"/>
    </a:extraClrScheme>
    <a:extraClrScheme>
      <a:clrScheme name="Blends 2">
        <a:dk1>
          <a:srgbClr val="000000"/>
        </a:dk1>
        <a:lt1>
          <a:srgbClr val="FFFFFF"/>
        </a:lt1>
        <a:dk2>
          <a:srgbClr val="333399"/>
        </a:dk2>
        <a:lt2>
          <a:srgbClr val="1C1C1C"/>
        </a:lt2>
        <a:accent1>
          <a:srgbClr val="00E4A8"/>
        </a:accent1>
        <a:accent2>
          <a:srgbClr val="FFCF01"/>
        </a:accent2>
        <a:accent3>
          <a:srgbClr val="FFFFFF"/>
        </a:accent3>
        <a:accent4>
          <a:srgbClr val="000000"/>
        </a:accent4>
        <a:accent5>
          <a:srgbClr val="AAEFD1"/>
        </a:accent5>
        <a:accent6>
          <a:srgbClr val="E7BB01"/>
        </a:accent6>
        <a:hlink>
          <a:srgbClr val="FF0000"/>
        </a:hlink>
        <a:folHlink>
          <a:srgbClr val="3333CC"/>
        </a:folHlink>
      </a:clrScheme>
      <a:clrMap bg1="lt1" tx1="dk1" bg2="lt2" tx2="dk2" accent1="accent1" accent2="accent2" accent3="accent3" accent4="accent4" accent5="accent5" accent6="accent6" hlink="hlink" folHlink="folHlink"/>
    </a:extraClrScheme>
    <a:extraClrScheme>
      <a:clrScheme name="Blends 3">
        <a:dk1>
          <a:srgbClr val="000000"/>
        </a:dk1>
        <a:lt1>
          <a:srgbClr val="FFFFFF"/>
        </a:lt1>
        <a:dk2>
          <a:srgbClr val="000000"/>
        </a:dk2>
        <a:lt2>
          <a:srgbClr val="5F5F5F"/>
        </a:lt2>
        <a:accent1>
          <a:srgbClr val="EAEAEA"/>
        </a:accent1>
        <a:accent2>
          <a:srgbClr val="808080"/>
        </a:accent2>
        <a:accent3>
          <a:srgbClr val="FFFFFF"/>
        </a:accent3>
        <a:accent4>
          <a:srgbClr val="000000"/>
        </a:accent4>
        <a:accent5>
          <a:srgbClr val="F3F3F3"/>
        </a:accent5>
        <a:accent6>
          <a:srgbClr val="737373"/>
        </a:accent6>
        <a:hlink>
          <a:srgbClr val="4D4D4D"/>
        </a:hlink>
        <a:folHlink>
          <a:srgbClr val="C0C0C0"/>
        </a:folHlink>
      </a:clrScheme>
      <a:clrMap bg1="lt1" tx1="dk1" bg2="lt2" tx2="dk2" accent1="accent1" accent2="accent2" accent3="accent3" accent4="accent4" accent5="accent5" accent6="accent6" hlink="hlink" folHlink="folHlink"/>
    </a:extraClrScheme>
    <a:extraClrScheme>
      <a:clrScheme name="Blends 4">
        <a:dk1>
          <a:srgbClr val="000094"/>
        </a:dk1>
        <a:lt1>
          <a:srgbClr val="FFFFFF"/>
        </a:lt1>
        <a:dk2>
          <a:srgbClr val="0000CC"/>
        </a:dk2>
        <a:lt2>
          <a:srgbClr val="FFFFCC"/>
        </a:lt2>
        <a:accent1>
          <a:srgbClr val="3193FF"/>
        </a:accent1>
        <a:accent2>
          <a:srgbClr val="9900FF"/>
        </a:accent2>
        <a:accent3>
          <a:srgbClr val="AAAAE2"/>
        </a:accent3>
        <a:accent4>
          <a:srgbClr val="DADADA"/>
        </a:accent4>
        <a:accent5>
          <a:srgbClr val="ADC8FF"/>
        </a:accent5>
        <a:accent6>
          <a:srgbClr val="8A00E7"/>
        </a:accent6>
        <a:hlink>
          <a:srgbClr val="FF3399"/>
        </a:hlink>
        <a:folHlink>
          <a:srgbClr val="FFCC00"/>
        </a:folHlink>
      </a:clrScheme>
      <a:clrMap bg1="dk2" tx1="lt1" bg2="dk1" tx2="lt2" accent1="accent1" accent2="accent2" accent3="accent3" accent4="accent4" accent5="accent5" accent6="accent6" hlink="hlink" folHlink="folHlink"/>
    </a:extraClrScheme>
    <a:extraClrScheme>
      <a:clrScheme name="Blends 5">
        <a:dk1>
          <a:srgbClr val="000000"/>
        </a:dk1>
        <a:lt1>
          <a:srgbClr val="FFFFFF"/>
        </a:lt1>
        <a:dk2>
          <a:srgbClr val="000066"/>
        </a:dk2>
        <a:lt2>
          <a:srgbClr val="333333"/>
        </a:lt2>
        <a:accent1>
          <a:srgbClr val="C4709A"/>
        </a:accent1>
        <a:accent2>
          <a:srgbClr val="4B4EB5"/>
        </a:accent2>
        <a:accent3>
          <a:srgbClr val="FFFFFF"/>
        </a:accent3>
        <a:accent4>
          <a:srgbClr val="000000"/>
        </a:accent4>
        <a:accent5>
          <a:srgbClr val="DEBBCA"/>
        </a:accent5>
        <a:accent6>
          <a:srgbClr val="4346A4"/>
        </a:accent6>
        <a:hlink>
          <a:srgbClr val="C481CF"/>
        </a:hlink>
        <a:folHlink>
          <a:srgbClr val="76B749"/>
        </a:folHlink>
      </a:clrScheme>
      <a:clrMap bg1="lt1" tx1="dk1" bg2="lt2" tx2="dk2" accent1="accent1" accent2="accent2" accent3="accent3" accent4="accent4" accent5="accent5" accent6="accent6" hlink="hlink" folHlink="folHlink"/>
    </a:extraClrScheme>
    <a:extraClrScheme>
      <a:clrScheme name="Blends 6">
        <a:dk1>
          <a:srgbClr val="000000"/>
        </a:dk1>
        <a:lt1>
          <a:srgbClr val="FFFFFF"/>
        </a:lt1>
        <a:dk2>
          <a:srgbClr val="6A4076"/>
        </a:dk2>
        <a:lt2>
          <a:srgbClr val="969696"/>
        </a:lt2>
        <a:accent1>
          <a:srgbClr val="DBA9C2"/>
        </a:accent1>
        <a:accent2>
          <a:srgbClr val="E1BF91"/>
        </a:accent2>
        <a:accent3>
          <a:srgbClr val="FFFFFF"/>
        </a:accent3>
        <a:accent4>
          <a:srgbClr val="000000"/>
        </a:accent4>
        <a:accent5>
          <a:srgbClr val="EAD1DD"/>
        </a:accent5>
        <a:accent6>
          <a:srgbClr val="CCAD83"/>
        </a:accent6>
        <a:hlink>
          <a:srgbClr val="B3CE82"/>
        </a:hlink>
        <a:folHlink>
          <a:srgbClr val="B8AD48"/>
        </a:folHlink>
      </a:clrScheme>
      <a:clrMap bg1="lt1" tx1="dk1" bg2="lt2" tx2="dk2" accent1="accent1" accent2="accent2" accent3="accent3" accent4="accent4" accent5="accent5" accent6="accent6" hlink="hlink" folHlink="folHlink"/>
    </a:extraClrScheme>
    <a:extraClrScheme>
      <a:clrScheme name="Blends 7">
        <a:dk1>
          <a:srgbClr val="000000"/>
        </a:dk1>
        <a:lt1>
          <a:srgbClr val="FFFFFF"/>
        </a:lt1>
        <a:dk2>
          <a:srgbClr val="515F7B"/>
        </a:dk2>
        <a:lt2>
          <a:srgbClr val="808080"/>
        </a:lt2>
        <a:accent1>
          <a:srgbClr val="9FCAD3"/>
        </a:accent1>
        <a:accent2>
          <a:srgbClr val="C0C0C0"/>
        </a:accent2>
        <a:accent3>
          <a:srgbClr val="FFFFFF"/>
        </a:accent3>
        <a:accent4>
          <a:srgbClr val="000000"/>
        </a:accent4>
        <a:accent5>
          <a:srgbClr val="CDE1E6"/>
        </a:accent5>
        <a:accent6>
          <a:srgbClr val="AEAEAE"/>
        </a:accent6>
        <a:hlink>
          <a:srgbClr val="91AFBF"/>
        </a:hlink>
        <a:folHlink>
          <a:srgbClr val="ECEAAC"/>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Module</Template>
  <TotalTime>0</TotalTime>
  <Words>4002</Words>
  <Application>Microsoft Office PowerPoint</Application>
  <PresentationFormat>On-screen Show (4:3)</PresentationFormat>
  <Paragraphs>569</Paragraphs>
  <Slides>87</Slides>
  <Notes>0</Notes>
  <HiddenSlides>0</HiddenSlides>
  <MMClips>0</MMClips>
  <ScaleCrop>false</ScaleCrop>
  <HeadingPairs>
    <vt:vector size="6" baseType="variant">
      <vt:variant>
        <vt:lpstr>Theme</vt:lpstr>
      </vt:variant>
      <vt:variant>
        <vt:i4>1</vt:i4>
      </vt:variant>
      <vt:variant>
        <vt:lpstr>Embedded OLE Servers</vt:lpstr>
      </vt:variant>
      <vt:variant>
        <vt:i4>2</vt:i4>
      </vt:variant>
      <vt:variant>
        <vt:lpstr>Slide Titles</vt:lpstr>
      </vt:variant>
      <vt:variant>
        <vt:i4>87</vt:i4>
      </vt:variant>
    </vt:vector>
  </HeadingPairs>
  <TitlesOfParts>
    <vt:vector size="90" baseType="lpstr">
      <vt:lpstr>Blends</vt:lpstr>
      <vt:lpstr>CorelDRAW CMX</vt:lpstr>
      <vt:lpstr>Document</vt:lpstr>
      <vt:lpstr>PowerPoint Presentation</vt:lpstr>
      <vt:lpstr>Zašto regulativa?</vt:lpstr>
      <vt:lpstr>Što je građevno-tehnička regulativa?</vt:lpstr>
      <vt:lpstr>Struktura građevne regulative</vt:lpstr>
      <vt:lpstr>Nadležnost</vt:lpstr>
      <vt:lpstr>Građevna regulativa</vt:lpstr>
      <vt:lpstr>Građevna regulativa</vt:lpstr>
      <vt:lpstr>Građevna regulativa</vt:lpstr>
      <vt:lpstr>Građevna regulativa</vt:lpstr>
      <vt:lpstr>Tehnički propisi</vt:lpstr>
      <vt:lpstr>PowerPoint Presentation</vt:lpstr>
      <vt:lpstr>PowerPoint Presentation</vt:lpstr>
      <vt:lpstr>ZAKON O OBVEZNIM ODNOSIMA</vt:lpstr>
      <vt:lpstr>ZOO (1)</vt:lpstr>
      <vt:lpstr>ZOO (3)</vt:lpstr>
      <vt:lpstr>ZOO (4)</vt:lpstr>
      <vt:lpstr>ZOO (5)</vt:lpstr>
      <vt:lpstr>ZOO (6)</vt:lpstr>
      <vt:lpstr>ZOO (11)</vt:lpstr>
      <vt:lpstr>“KLJUČ U RUKE”</vt:lpstr>
      <vt:lpstr>“KLJUČ U RUKE”</vt:lpstr>
      <vt:lpstr>BITNI ELEMENTI UGOVORA</vt:lpstr>
      <vt:lpstr>UVOĐENJE U POSAO</vt:lpstr>
      <vt:lpstr>PLAĆANJE</vt:lpstr>
      <vt:lpstr>PLAĆANJE</vt:lpstr>
      <vt:lpstr>ZAVRŠETAK RADOVA</vt:lpstr>
      <vt:lpstr>OSIGURANJE</vt:lpstr>
      <vt:lpstr>RIZICI</vt:lpstr>
      <vt:lpstr>GARANCIJE</vt:lpstr>
      <vt:lpstr>RJEŠAVANJE SPOROVA</vt:lpstr>
      <vt:lpstr>STUPANJE UGOVORA NA SNAGU</vt:lpstr>
      <vt:lpstr>PowerPoint Presentation</vt:lpstr>
      <vt:lpstr>Sudionici u gradnji</vt:lpstr>
      <vt:lpstr>Investitor</vt:lpstr>
      <vt:lpstr>Projektant</vt:lpstr>
      <vt:lpstr>Projektant</vt:lpstr>
      <vt:lpstr>Revident</vt:lpstr>
      <vt:lpstr>Nadzorni inženjer</vt:lpstr>
      <vt:lpstr>Nadzorni inženjer</vt:lpstr>
      <vt:lpstr>Izvođač</vt:lpstr>
      <vt:lpstr>Izvođač</vt:lpstr>
      <vt:lpstr>Glavni izvođač</vt:lpstr>
      <vt:lpstr>Glavni inženjer gradilišta</vt:lpstr>
      <vt:lpstr>ODGOVORNOST</vt:lpstr>
      <vt:lpstr>Bitni zahtjevi za građevinu</vt:lpstr>
      <vt:lpstr>ODGOVORNOST </vt:lpstr>
      <vt:lpstr>ODGOVORNOST</vt:lpstr>
      <vt:lpstr>ODGOVORNOST</vt:lpstr>
      <vt:lpstr>PowerPoint Presentation</vt:lpstr>
      <vt:lpstr>Svrha Zakona</vt:lpstr>
      <vt:lpstr>Odgovarajuće struke</vt:lpstr>
      <vt:lpstr>Projektiranje</vt:lpstr>
      <vt:lpstr>Projektant</vt:lpstr>
      <vt:lpstr>Stručni nadzor</vt:lpstr>
      <vt:lpstr>Nadzorni inženjer</vt:lpstr>
      <vt:lpstr>Suradnik nadzornog inženjera</vt:lpstr>
      <vt:lpstr>Struka koja provodi nadzor</vt:lpstr>
      <vt:lpstr>Djelatnost građenja</vt:lpstr>
      <vt:lpstr>Uvjeti za izvođača</vt:lpstr>
      <vt:lpstr>Suglasnost Ministarstva</vt:lpstr>
      <vt:lpstr>PowerPoint Presentation</vt:lpstr>
      <vt:lpstr>Sadržaj</vt:lpstr>
      <vt:lpstr>Građenje građevina</vt:lpstr>
      <vt:lpstr>Građenje građevina</vt:lpstr>
      <vt:lpstr>Građenje građevina</vt:lpstr>
      <vt:lpstr>Građenje građevina</vt:lpstr>
      <vt:lpstr>Izvođenje radova</vt:lpstr>
      <vt:lpstr>Voditelj radova</vt:lpstr>
      <vt:lpstr>Uvjeti</vt:lpstr>
      <vt:lpstr>Povezana društva</vt:lpstr>
      <vt:lpstr>Udruženi izvođači</vt:lpstr>
      <vt:lpstr>Voditelj projekta</vt:lpstr>
      <vt:lpstr>Potrebna znanja</vt:lpstr>
      <vt:lpstr>PowerPoint Presentation</vt:lpstr>
      <vt:lpstr>PowerPoint Presentation</vt:lpstr>
      <vt:lpstr>Obrazovni programi</vt:lpstr>
      <vt:lpstr>Ovjera sposobnosti</vt:lpstr>
      <vt:lpstr>Međunarodno priznate ovjere</vt:lpstr>
      <vt:lpstr>IPMA 4-stupanjski sustav ovjere</vt:lpstr>
      <vt:lpstr>Ovlaštenja</vt:lpstr>
      <vt:lpstr>Komore</vt:lpstr>
      <vt:lpstr>Imenik komore</vt:lpstr>
      <vt:lpstr>Pravilnik</vt:lpstr>
      <vt:lpstr>Obveznici stručnog ispita</vt:lpstr>
      <vt:lpstr>Pravo na polaganje stručnog ispita ..</vt:lpstr>
      <vt:lpstr>Stručno usavršavanje</vt:lpstr>
      <vt:lpstr>      HVALA NA PAŽNJI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Vladimir</dc:creator>
  <cp:lastModifiedBy>Vladimir</cp:lastModifiedBy>
  <cp:revision>393</cp:revision>
  <cp:lastPrinted>1601-01-01T00:00:00Z</cp:lastPrinted>
  <dcterms:created xsi:type="dcterms:W3CDTF">1601-01-01T00:00:00Z</dcterms:created>
  <dcterms:modified xsi:type="dcterms:W3CDTF">2012-04-20T15:31:49Z</dcterms:modified>
</cp:coreProperties>
</file>