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75"/>
  </p:notesMasterIdLst>
  <p:handoutMasterIdLst>
    <p:handoutMasterId r:id="rId76"/>
  </p:handoutMasterIdLst>
  <p:sldIdLst>
    <p:sldId id="530" r:id="rId2"/>
    <p:sldId id="402" r:id="rId3"/>
    <p:sldId id="610" r:id="rId4"/>
    <p:sldId id="541" r:id="rId5"/>
    <p:sldId id="418" r:id="rId6"/>
    <p:sldId id="420" r:id="rId7"/>
    <p:sldId id="421" r:id="rId8"/>
    <p:sldId id="540" r:id="rId9"/>
    <p:sldId id="422" r:id="rId10"/>
    <p:sldId id="423" r:id="rId11"/>
    <p:sldId id="438" r:id="rId12"/>
    <p:sldId id="614" r:id="rId13"/>
    <p:sldId id="921" r:id="rId14"/>
    <p:sldId id="922" r:id="rId15"/>
    <p:sldId id="982" r:id="rId16"/>
    <p:sldId id="983" r:id="rId17"/>
    <p:sldId id="924" r:id="rId18"/>
    <p:sldId id="925" r:id="rId19"/>
    <p:sldId id="926" r:id="rId20"/>
    <p:sldId id="927" r:id="rId21"/>
    <p:sldId id="928" r:id="rId22"/>
    <p:sldId id="929" r:id="rId23"/>
    <p:sldId id="930" r:id="rId24"/>
    <p:sldId id="988" r:id="rId25"/>
    <p:sldId id="989" r:id="rId26"/>
    <p:sldId id="981" r:id="rId27"/>
    <p:sldId id="931" r:id="rId28"/>
    <p:sldId id="932" r:id="rId29"/>
    <p:sldId id="933" r:id="rId30"/>
    <p:sldId id="934" r:id="rId31"/>
    <p:sldId id="987" r:id="rId32"/>
    <p:sldId id="972" r:id="rId33"/>
    <p:sldId id="973" r:id="rId34"/>
    <p:sldId id="974" r:id="rId35"/>
    <p:sldId id="975" r:id="rId36"/>
    <p:sldId id="976" r:id="rId37"/>
    <p:sldId id="977" r:id="rId38"/>
    <p:sldId id="978" r:id="rId39"/>
    <p:sldId id="896" r:id="rId40"/>
    <p:sldId id="897" r:id="rId41"/>
    <p:sldId id="898" r:id="rId42"/>
    <p:sldId id="899" r:id="rId43"/>
    <p:sldId id="900" r:id="rId44"/>
    <p:sldId id="901" r:id="rId45"/>
    <p:sldId id="902" r:id="rId46"/>
    <p:sldId id="903" r:id="rId47"/>
    <p:sldId id="904" r:id="rId48"/>
    <p:sldId id="906" r:id="rId49"/>
    <p:sldId id="907" r:id="rId50"/>
    <p:sldId id="908" r:id="rId51"/>
    <p:sldId id="909" r:id="rId52"/>
    <p:sldId id="910" r:id="rId53"/>
    <p:sldId id="911" r:id="rId54"/>
    <p:sldId id="912" r:id="rId55"/>
    <p:sldId id="943" r:id="rId56"/>
    <p:sldId id="944" r:id="rId57"/>
    <p:sldId id="945" r:id="rId58"/>
    <p:sldId id="946" r:id="rId59"/>
    <p:sldId id="947" r:id="rId60"/>
    <p:sldId id="948" r:id="rId61"/>
    <p:sldId id="949" r:id="rId62"/>
    <p:sldId id="950" r:id="rId63"/>
    <p:sldId id="951" r:id="rId64"/>
    <p:sldId id="952" r:id="rId65"/>
    <p:sldId id="935" r:id="rId66"/>
    <p:sldId id="936" r:id="rId67"/>
    <p:sldId id="937" r:id="rId68"/>
    <p:sldId id="938" r:id="rId69"/>
    <p:sldId id="939" r:id="rId70"/>
    <p:sldId id="940" r:id="rId71"/>
    <p:sldId id="941" r:id="rId72"/>
    <p:sldId id="942" r:id="rId73"/>
    <p:sldId id="859" r:id="rId7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Times New Roman" pitchFamily="18" charset="0"/>
      </a:defRPr>
    </a:lvl1pPr>
    <a:lvl2pPr marL="457200" algn="l" rtl="0" fontAlgn="base">
      <a:spcBef>
        <a:spcPct val="0"/>
      </a:spcBef>
      <a:spcAft>
        <a:spcPct val="0"/>
      </a:spcAft>
      <a:defRPr sz="2400" kern="1200">
        <a:solidFill>
          <a:schemeClr val="tx1"/>
        </a:solidFill>
        <a:latin typeface="Tahoma" pitchFamily="34" charset="0"/>
        <a:ea typeface="+mn-ea"/>
        <a:cs typeface="Times New Roman" pitchFamily="18" charset="0"/>
      </a:defRPr>
    </a:lvl2pPr>
    <a:lvl3pPr marL="914400" algn="l" rtl="0" fontAlgn="base">
      <a:spcBef>
        <a:spcPct val="0"/>
      </a:spcBef>
      <a:spcAft>
        <a:spcPct val="0"/>
      </a:spcAft>
      <a:defRPr sz="2400" kern="1200">
        <a:solidFill>
          <a:schemeClr val="tx1"/>
        </a:solidFill>
        <a:latin typeface="Tahoma" pitchFamily="34" charset="0"/>
        <a:ea typeface="+mn-ea"/>
        <a:cs typeface="Times New Roman" pitchFamily="18" charset="0"/>
      </a:defRPr>
    </a:lvl3pPr>
    <a:lvl4pPr marL="1371600" algn="l" rtl="0" fontAlgn="base">
      <a:spcBef>
        <a:spcPct val="0"/>
      </a:spcBef>
      <a:spcAft>
        <a:spcPct val="0"/>
      </a:spcAft>
      <a:defRPr sz="2400" kern="1200">
        <a:solidFill>
          <a:schemeClr val="tx1"/>
        </a:solidFill>
        <a:latin typeface="Tahoma" pitchFamily="34" charset="0"/>
        <a:ea typeface="+mn-ea"/>
        <a:cs typeface="Times New Roman" pitchFamily="18" charset="0"/>
      </a:defRPr>
    </a:lvl4pPr>
    <a:lvl5pPr marL="1828800" algn="l" rtl="0" fontAlgn="base">
      <a:spcBef>
        <a:spcPct val="0"/>
      </a:spcBef>
      <a:spcAft>
        <a:spcPct val="0"/>
      </a:spcAft>
      <a:defRPr sz="2400" kern="1200">
        <a:solidFill>
          <a:schemeClr val="tx1"/>
        </a:solidFill>
        <a:latin typeface="Tahoma" pitchFamily="34" charset="0"/>
        <a:ea typeface="+mn-ea"/>
        <a:cs typeface="Times New Roman" pitchFamily="18" charset="0"/>
      </a:defRPr>
    </a:lvl5pPr>
    <a:lvl6pPr marL="2286000" algn="l" defTabSz="914400" rtl="0" eaLnBrk="1" latinLnBrk="0" hangingPunct="1">
      <a:defRPr sz="2400" kern="1200">
        <a:solidFill>
          <a:schemeClr val="tx1"/>
        </a:solidFill>
        <a:latin typeface="Tahoma" pitchFamily="34" charset="0"/>
        <a:ea typeface="+mn-ea"/>
        <a:cs typeface="Times New Roman" pitchFamily="18" charset="0"/>
      </a:defRPr>
    </a:lvl6pPr>
    <a:lvl7pPr marL="2743200" algn="l" defTabSz="914400" rtl="0" eaLnBrk="1" latinLnBrk="0" hangingPunct="1">
      <a:defRPr sz="2400" kern="1200">
        <a:solidFill>
          <a:schemeClr val="tx1"/>
        </a:solidFill>
        <a:latin typeface="Tahoma" pitchFamily="34" charset="0"/>
        <a:ea typeface="+mn-ea"/>
        <a:cs typeface="Times New Roman" pitchFamily="18" charset="0"/>
      </a:defRPr>
    </a:lvl7pPr>
    <a:lvl8pPr marL="3200400" algn="l" defTabSz="914400" rtl="0" eaLnBrk="1" latinLnBrk="0" hangingPunct="1">
      <a:defRPr sz="2400" kern="1200">
        <a:solidFill>
          <a:schemeClr val="tx1"/>
        </a:solidFill>
        <a:latin typeface="Tahoma" pitchFamily="34" charset="0"/>
        <a:ea typeface="+mn-ea"/>
        <a:cs typeface="Times New Roman" pitchFamily="18" charset="0"/>
      </a:defRPr>
    </a:lvl8pPr>
    <a:lvl9pPr marL="3657600" algn="l" defTabSz="914400" rtl="0" eaLnBrk="1" latinLnBrk="0" hangingPunct="1">
      <a:defRPr sz="2400" kern="1200">
        <a:solidFill>
          <a:schemeClr val="tx1"/>
        </a:solidFill>
        <a:latin typeface="Tahoma" pitchFamily="34"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5D"/>
    <a:srgbClr val="003399"/>
    <a:srgbClr val="3FD95C"/>
    <a:srgbClr val="116958"/>
    <a:srgbClr val="FF0000"/>
    <a:srgbClr val="008000"/>
    <a:srgbClr val="CC0066"/>
    <a:srgbClr val="FF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1906" autoAdjust="0"/>
    <p:restoredTop sz="94872" autoAdjust="0"/>
  </p:normalViewPr>
  <p:slideViewPr>
    <p:cSldViewPr>
      <p:cViewPr varScale="1">
        <p:scale>
          <a:sx n="42" d="100"/>
          <a:sy n="42" d="100"/>
        </p:scale>
        <p:origin x="-80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26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741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741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hr-HR"/>
          </a:p>
        </p:txBody>
      </p:sp>
      <p:sp>
        <p:nvSpPr>
          <p:cNvPr id="1741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9841F60E-6DD5-40BB-AC7B-9C5F0D042D48}" type="slidenum">
              <a:rPr lang="en-US"/>
              <a:pPr>
                <a:defRPr/>
              </a:pPr>
              <a:t>‹#›</a:t>
            </a:fld>
            <a:endParaRPr lang="en-US"/>
          </a:p>
        </p:txBody>
      </p:sp>
    </p:spTree>
    <p:extLst>
      <p:ext uri="{BB962C8B-B14F-4D97-AF65-F5344CB8AC3E}">
        <p14:creationId xmlns:p14="http://schemas.microsoft.com/office/powerpoint/2010/main" val="2051768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536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33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6E020B9B-EE3F-4D21-A619-D8CBBE6BA88B}" type="slidenum">
              <a:rPr lang="en-US"/>
              <a:pPr>
                <a:defRPr/>
              </a:pPr>
              <a:t>‹#›</a:t>
            </a:fld>
            <a:endParaRPr lang="en-US"/>
          </a:p>
        </p:txBody>
      </p:sp>
    </p:spTree>
    <p:extLst>
      <p:ext uri="{BB962C8B-B14F-4D97-AF65-F5344CB8AC3E}">
        <p14:creationId xmlns:p14="http://schemas.microsoft.com/office/powerpoint/2010/main" val="2183935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fld id="{B8C44869-F777-4055-ABB9-C04E4D391F9D}" type="slidenum">
              <a:rPr lang="en-US" sz="1200" smtClean="0">
                <a:latin typeface="Times New Roman" pitchFamily="18" charset="0"/>
              </a:rPr>
              <a:pPr/>
              <a:t>36</a:t>
            </a:fld>
            <a:endParaRPr lang="en-US" sz="1200" smtClean="0">
              <a:latin typeface="Times New Roman"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fld id="{64F6731F-1A04-42A0-A5C1-293DD78FCB46}" type="slidenum">
              <a:rPr lang="en-US" sz="1200" smtClean="0">
                <a:latin typeface="Times New Roman" pitchFamily="18" charset="0"/>
              </a:rPr>
              <a:pPr/>
              <a:t>37</a:t>
            </a:fld>
            <a:endParaRPr lang="en-US" sz="1200" smtClean="0">
              <a:latin typeface="Times New Roman" pitchFamily="18"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fld id="{ACAACD61-920A-49DE-BC94-C657FFF5D813}" type="slidenum">
              <a:rPr lang="en-US" sz="1200" smtClean="0">
                <a:latin typeface="Times New Roman" pitchFamily="18" charset="0"/>
              </a:rPr>
              <a:pPr/>
              <a:t>38</a:t>
            </a:fld>
            <a:endParaRPr lang="en-US" sz="1200" smtClean="0">
              <a:latin typeface="Times New Roman"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19812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hr-H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hr-H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hr-H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hr-H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hr-H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hr-H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hr-HR"/>
            </a:p>
          </p:txBody>
        </p:sp>
      </p:grpSp>
      <p:sp>
        <p:nvSpPr>
          <p:cNvPr id="299020" name="Rectangle 12"/>
          <p:cNvSpPr>
            <a:spLocks noGrp="1" noChangeArrowheads="1"/>
          </p:cNvSpPr>
          <p:nvPr>
            <p:ph type="ctrTitle"/>
          </p:nvPr>
        </p:nvSpPr>
        <p:spPr>
          <a:xfrm>
            <a:off x="1066800" y="990600"/>
            <a:ext cx="7772400" cy="1143000"/>
          </a:xfrm>
        </p:spPr>
        <p:txBody>
          <a:bodyPr/>
          <a:lstStyle>
            <a:lvl1pPr>
              <a:defRPr/>
            </a:lvl1pPr>
          </a:lstStyle>
          <a:p>
            <a:r>
              <a:rPr lang="en-US"/>
              <a:t>Click to edit Master title style</a:t>
            </a:r>
          </a:p>
        </p:txBody>
      </p:sp>
      <p:sp>
        <p:nvSpPr>
          <p:cNvPr id="299021" name="Rectangle 13"/>
          <p:cNvSpPr>
            <a:spLocks noGrp="1" noChangeArrowheads="1"/>
          </p:cNvSpPr>
          <p:nvPr>
            <p:ph type="subTitle" idx="1"/>
          </p:nvPr>
        </p:nvSpPr>
        <p:spPr>
          <a:xfrm>
            <a:off x="1371600" y="3886200"/>
            <a:ext cx="6400800" cy="1752600"/>
          </a:xfrm>
        </p:spPr>
        <p:txBody>
          <a:bodyPr/>
          <a:lstStyle>
            <a:lvl1pPr algn="ctr">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r>
              <a:rPr lang="en-US" smtClean="0"/>
              <a:t>ODGOVORNOST</a:t>
            </a:r>
            <a:endParaRPr lang="en-US"/>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99BBAB26-AB84-40B7-9267-D8CCFEA3647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975BB9B9-155F-482C-9A89-3B7A06DED6B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2463" y="381000"/>
            <a:ext cx="1952625" cy="5751513"/>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1143000" y="381000"/>
            <a:ext cx="5707063" cy="5751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12C42D81-7E8C-42A1-91A9-ED59CD04837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835A5F6B-D375-4026-BB83-D5142A8EDCE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000410FB-627C-403F-AE12-745D8A62135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1182688" y="1600200"/>
            <a:ext cx="3810000" cy="4532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5145088" y="1600200"/>
            <a:ext cx="3810000" cy="4532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Rectangle 11"/>
          <p:cNvSpPr>
            <a:spLocks noGrp="1" noChangeArrowheads="1"/>
          </p:cNvSpPr>
          <p:nvPr>
            <p:ph type="dt" sz="half" idx="10"/>
          </p:nvPr>
        </p:nvSpPr>
        <p:spPr/>
        <p:txBody>
          <a:bodyPr/>
          <a:lstStyle>
            <a:lvl1pPr>
              <a:defRPr/>
            </a:lvl1pPr>
          </a:lstStyle>
          <a:p>
            <a:pPr>
              <a:defRPr/>
            </a:pPr>
            <a:endParaRPr lang="en-US"/>
          </a:p>
        </p:txBody>
      </p:sp>
      <p:sp>
        <p:nvSpPr>
          <p:cNvPr id="6"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7" name="Rectangle 13"/>
          <p:cNvSpPr>
            <a:spLocks noGrp="1" noChangeArrowheads="1"/>
          </p:cNvSpPr>
          <p:nvPr>
            <p:ph type="sldNum" sz="quarter" idx="12"/>
          </p:nvPr>
        </p:nvSpPr>
        <p:spPr/>
        <p:txBody>
          <a:bodyPr/>
          <a:lstStyle>
            <a:lvl1pPr>
              <a:defRPr/>
            </a:lvl1pPr>
          </a:lstStyle>
          <a:p>
            <a:pPr>
              <a:defRPr/>
            </a:pPr>
            <a:fld id="{82FFE2ED-AB4A-4DE1-BB2C-B1C63F13E4C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Rectangle 11"/>
          <p:cNvSpPr>
            <a:spLocks noGrp="1" noChangeArrowheads="1"/>
          </p:cNvSpPr>
          <p:nvPr>
            <p:ph type="dt" sz="half" idx="10"/>
          </p:nvPr>
        </p:nvSpPr>
        <p:spPr/>
        <p:txBody>
          <a:bodyPr/>
          <a:lstStyle>
            <a:lvl1pPr>
              <a:defRPr/>
            </a:lvl1pPr>
          </a:lstStyle>
          <a:p>
            <a:pPr>
              <a:defRPr/>
            </a:pPr>
            <a:endParaRPr lang="en-US"/>
          </a:p>
        </p:txBody>
      </p:sp>
      <p:sp>
        <p:nvSpPr>
          <p:cNvPr id="8"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9" name="Rectangle 13"/>
          <p:cNvSpPr>
            <a:spLocks noGrp="1" noChangeArrowheads="1"/>
          </p:cNvSpPr>
          <p:nvPr>
            <p:ph type="sldNum" sz="quarter" idx="12"/>
          </p:nvPr>
        </p:nvSpPr>
        <p:spPr/>
        <p:txBody>
          <a:bodyPr/>
          <a:lstStyle>
            <a:lvl1pPr>
              <a:defRPr/>
            </a:lvl1pPr>
          </a:lstStyle>
          <a:p>
            <a:pPr>
              <a:defRPr/>
            </a:pPr>
            <a:fld id="{210EC072-0363-4607-8223-97535DE1BED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Rectangle 11"/>
          <p:cNvSpPr>
            <a:spLocks noGrp="1" noChangeArrowheads="1"/>
          </p:cNvSpPr>
          <p:nvPr>
            <p:ph type="dt" sz="half" idx="10"/>
          </p:nvPr>
        </p:nvSpPr>
        <p:spPr/>
        <p:txBody>
          <a:bodyPr/>
          <a:lstStyle>
            <a:lvl1pPr>
              <a:defRPr/>
            </a:lvl1pPr>
          </a:lstStyle>
          <a:p>
            <a:pPr>
              <a:defRPr/>
            </a:pPr>
            <a:endParaRPr lang="en-US"/>
          </a:p>
        </p:txBody>
      </p:sp>
      <p:sp>
        <p:nvSpPr>
          <p:cNvPr id="4"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5" name="Rectangle 13"/>
          <p:cNvSpPr>
            <a:spLocks noGrp="1" noChangeArrowheads="1"/>
          </p:cNvSpPr>
          <p:nvPr>
            <p:ph type="sldNum" sz="quarter" idx="12"/>
          </p:nvPr>
        </p:nvSpPr>
        <p:spPr/>
        <p:txBody>
          <a:bodyPr/>
          <a:lstStyle>
            <a:lvl1pPr>
              <a:defRPr/>
            </a:lvl1pPr>
          </a:lstStyle>
          <a:p>
            <a:pPr>
              <a:defRPr/>
            </a:pPr>
            <a:fld id="{911A5783-CB22-49E6-AA78-30B8AEDF7A1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p>
        </p:txBody>
      </p:sp>
      <p:sp>
        <p:nvSpPr>
          <p:cNvPr id="3"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4" name="Rectangle 13"/>
          <p:cNvSpPr>
            <a:spLocks noGrp="1" noChangeArrowheads="1"/>
          </p:cNvSpPr>
          <p:nvPr>
            <p:ph type="sldNum" sz="quarter" idx="12"/>
          </p:nvPr>
        </p:nvSpPr>
        <p:spPr/>
        <p:txBody>
          <a:bodyPr/>
          <a:lstStyle>
            <a:lvl1pPr>
              <a:defRPr/>
            </a:lvl1pPr>
          </a:lstStyle>
          <a:p>
            <a:pPr>
              <a:defRPr/>
            </a:pPr>
            <a:fld id="{3FDF7C80-78D0-41BF-9488-17F6A4A708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a:defRPr/>
            </a:lvl1pPr>
          </a:lstStyle>
          <a:p>
            <a:pPr>
              <a:defRPr/>
            </a:pPr>
            <a:endParaRPr lang="en-US"/>
          </a:p>
        </p:txBody>
      </p:sp>
      <p:sp>
        <p:nvSpPr>
          <p:cNvPr id="6"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7" name="Rectangle 13"/>
          <p:cNvSpPr>
            <a:spLocks noGrp="1" noChangeArrowheads="1"/>
          </p:cNvSpPr>
          <p:nvPr>
            <p:ph type="sldNum" sz="quarter" idx="12"/>
          </p:nvPr>
        </p:nvSpPr>
        <p:spPr/>
        <p:txBody>
          <a:bodyPr/>
          <a:lstStyle>
            <a:lvl1pPr>
              <a:defRPr/>
            </a:lvl1pPr>
          </a:lstStyle>
          <a:p>
            <a:pPr>
              <a:defRPr/>
            </a:pPr>
            <a:fld id="{6740CE55-5190-46AD-9141-1C095F3252D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r-H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a:defRPr/>
            </a:lvl1pPr>
          </a:lstStyle>
          <a:p>
            <a:pPr>
              <a:defRPr/>
            </a:pPr>
            <a:endParaRPr lang="en-US"/>
          </a:p>
        </p:txBody>
      </p:sp>
      <p:sp>
        <p:nvSpPr>
          <p:cNvPr id="6"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7" name="Rectangle 13"/>
          <p:cNvSpPr>
            <a:spLocks noGrp="1" noChangeArrowheads="1"/>
          </p:cNvSpPr>
          <p:nvPr>
            <p:ph type="sldNum" sz="quarter" idx="12"/>
          </p:nvPr>
        </p:nvSpPr>
        <p:spPr/>
        <p:txBody>
          <a:bodyPr/>
          <a:lstStyle>
            <a:lvl1pPr>
              <a:defRPr/>
            </a:lvl1pPr>
          </a:lstStyle>
          <a:p>
            <a:pPr>
              <a:defRPr/>
            </a:pPr>
            <a:fld id="{B7272D3E-38E3-42BE-BA3A-6FCEEA59CD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1">
                <a:alpha val="49000"/>
              </a:schemeClr>
            </a:gs>
            <a:gs pos="64999">
              <a:srgbClr val="F0EBD5"/>
            </a:gs>
            <a:gs pos="100000">
              <a:srgbClr val="D1C39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97986" name="Rectangle 2"/>
          <p:cNvSpPr>
            <a:spLocks noChangeArrowheads="1"/>
          </p:cNvSpPr>
          <p:nvPr/>
        </p:nvSpPr>
        <p:spPr bwMode="ltGray">
          <a:xfrm>
            <a:off x="304800" y="838200"/>
            <a:ext cx="438150" cy="474663"/>
          </a:xfrm>
          <a:prstGeom prst="rect">
            <a:avLst/>
          </a:prstGeom>
          <a:solidFill>
            <a:schemeClr val="accent2"/>
          </a:solidFill>
          <a:ln w="9525">
            <a:noFill/>
            <a:miter lim="800000"/>
            <a:headEnd/>
            <a:tailEnd/>
          </a:ln>
          <a:effectLst/>
        </p:spPr>
        <p:txBody>
          <a:bodyPr wrap="none" anchor="ctr"/>
          <a:lstStyle/>
          <a:p>
            <a:pPr algn="ctr">
              <a:defRPr/>
            </a:pPr>
            <a:endParaRPr kumimoji="1" lang="hr-HR"/>
          </a:p>
        </p:txBody>
      </p:sp>
      <p:sp>
        <p:nvSpPr>
          <p:cNvPr id="297987" name="Rectangle 3"/>
          <p:cNvSpPr>
            <a:spLocks noChangeArrowheads="1"/>
          </p:cNvSpPr>
          <p:nvPr/>
        </p:nvSpPr>
        <p:spPr bwMode="ltGray">
          <a:xfrm>
            <a:off x="762000" y="83820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kumimoji="1" lang="hr-HR"/>
          </a:p>
        </p:txBody>
      </p:sp>
      <p:sp>
        <p:nvSpPr>
          <p:cNvPr id="297988" name="Rectangle 4"/>
          <p:cNvSpPr>
            <a:spLocks noChangeArrowheads="1"/>
          </p:cNvSpPr>
          <p:nvPr/>
        </p:nvSpPr>
        <p:spPr bwMode="ltGray">
          <a:xfrm>
            <a:off x="762000" y="838200"/>
            <a:ext cx="422275" cy="474663"/>
          </a:xfrm>
          <a:prstGeom prst="rect">
            <a:avLst/>
          </a:prstGeom>
          <a:solidFill>
            <a:schemeClr val="folHlink"/>
          </a:solidFill>
          <a:ln w="9525">
            <a:noFill/>
            <a:miter lim="800000"/>
            <a:headEnd/>
            <a:tailEnd/>
          </a:ln>
          <a:effectLst/>
        </p:spPr>
        <p:txBody>
          <a:bodyPr wrap="none" anchor="ctr"/>
          <a:lstStyle/>
          <a:p>
            <a:pPr algn="ctr">
              <a:defRPr/>
            </a:pPr>
            <a:endParaRPr kumimoji="1" lang="hr-HR"/>
          </a:p>
        </p:txBody>
      </p:sp>
      <p:sp>
        <p:nvSpPr>
          <p:cNvPr id="297989" name="Rectangle 5"/>
          <p:cNvSpPr>
            <a:spLocks noChangeArrowheads="1"/>
          </p:cNvSpPr>
          <p:nvPr/>
        </p:nvSpPr>
        <p:spPr bwMode="ltGray">
          <a:xfrm>
            <a:off x="1143000" y="838200"/>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kumimoji="1" lang="hr-HR"/>
          </a:p>
        </p:txBody>
      </p:sp>
      <p:sp>
        <p:nvSpPr>
          <p:cNvPr id="297990" name="Rectangle 6"/>
          <p:cNvSpPr>
            <a:spLocks noChangeArrowheads="1"/>
          </p:cNvSpPr>
          <p:nvPr/>
        </p:nvSpPr>
        <p:spPr bwMode="ltGray">
          <a:xfrm>
            <a:off x="228600" y="12954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kumimoji="1" lang="hr-HR"/>
          </a:p>
        </p:txBody>
      </p:sp>
      <p:sp>
        <p:nvSpPr>
          <p:cNvPr id="297991"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hr-HR"/>
          </a:p>
        </p:txBody>
      </p:sp>
      <p:sp>
        <p:nvSpPr>
          <p:cNvPr id="297992" name="Rectangle 8"/>
          <p:cNvSpPr>
            <a:spLocks noChangeArrowheads="1"/>
          </p:cNvSpPr>
          <p:nvPr/>
        </p:nvSpPr>
        <p:spPr bwMode="gray">
          <a:xfrm>
            <a:off x="457200" y="129540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hr-HR"/>
          </a:p>
        </p:txBody>
      </p:sp>
      <p:sp>
        <p:nvSpPr>
          <p:cNvPr id="3081" name="Rectangle 9"/>
          <p:cNvSpPr>
            <a:spLocks noGrp="1" noChangeArrowheads="1"/>
          </p:cNvSpPr>
          <p:nvPr>
            <p:ph type="title"/>
          </p:nvPr>
        </p:nvSpPr>
        <p:spPr bwMode="auto">
          <a:xfrm>
            <a:off x="1143000" y="381000"/>
            <a:ext cx="7793038"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82" name="Rectangle 10"/>
          <p:cNvSpPr>
            <a:spLocks noGrp="1" noChangeArrowheads="1"/>
          </p:cNvSpPr>
          <p:nvPr>
            <p:ph type="body" idx="1"/>
          </p:nvPr>
        </p:nvSpPr>
        <p:spPr bwMode="auto">
          <a:xfrm>
            <a:off x="1182688" y="1600200"/>
            <a:ext cx="7772400" cy="45323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297995"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pPr>
              <a:defRPr/>
            </a:pPr>
            <a:endParaRPr lang="en-US"/>
          </a:p>
        </p:txBody>
      </p:sp>
      <p:sp>
        <p:nvSpPr>
          <p:cNvPr id="297996" name="Rectangle 12"/>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pPr>
              <a:defRPr/>
            </a:pPr>
            <a:r>
              <a:rPr lang="en-US" smtClean="0"/>
              <a:t>ODGOVORNOST</a:t>
            </a:r>
            <a:endParaRPr lang="en-US"/>
          </a:p>
        </p:txBody>
      </p:sp>
      <p:sp>
        <p:nvSpPr>
          <p:cNvPr id="297997"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a:defRPr/>
            </a:pPr>
            <a:fld id="{E2E645C9-EDCB-4F48-BDF7-9AD5BBEA3A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hf hdr="0" dt="0"/>
  <p:txStyles>
    <p:titleStyle>
      <a:lvl1pPr algn="ctr" rtl="0" eaLnBrk="0" fontAlgn="base" hangingPunct="0">
        <a:lnSpc>
          <a:spcPct val="75000"/>
        </a:lnSpc>
        <a:spcBef>
          <a:spcPct val="0"/>
        </a:spcBef>
        <a:spcAft>
          <a:spcPct val="0"/>
        </a:spcAft>
        <a:defRPr sz="3200" b="1">
          <a:solidFill>
            <a:srgbClr val="A50021"/>
          </a:solidFill>
          <a:latin typeface="+mj-lt"/>
          <a:ea typeface="+mj-ea"/>
          <a:cs typeface="+mj-cs"/>
        </a:defRPr>
      </a:lvl1pPr>
      <a:lvl2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2pPr>
      <a:lvl3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3pPr>
      <a:lvl4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4pPr>
      <a:lvl5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5pPr>
      <a:lvl6pPr marL="4572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6pPr>
      <a:lvl7pPr marL="9144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7pPr>
      <a:lvl8pPr marL="13716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8pPr>
      <a:lvl9pPr marL="18288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defRPr sz="2800" b="1">
          <a:solidFill>
            <a:srgbClr val="000099"/>
          </a:solidFill>
          <a:latin typeface="+mn-lt"/>
          <a:ea typeface="+mn-ea"/>
          <a:cs typeface="+mn-cs"/>
        </a:defRPr>
      </a:lvl1pPr>
      <a:lvl2pPr marL="742950" indent="-285750" algn="l" rtl="0" eaLnBrk="0" fontAlgn="base" hangingPunct="0">
        <a:spcBef>
          <a:spcPct val="20000"/>
        </a:spcBef>
        <a:spcAft>
          <a:spcPct val="0"/>
        </a:spcAft>
        <a:buClr>
          <a:srgbClr val="003399"/>
        </a:buClr>
        <a:buSzPct val="75000"/>
        <a:buFont typeface="Wingdings" pitchFamily="2" charset="2"/>
        <a:buChar char="Ø"/>
        <a:defRPr sz="2800" b="1">
          <a:solidFill>
            <a:srgbClr val="000099"/>
          </a:solidFill>
          <a:latin typeface="+mn-lt"/>
          <a:cs typeface="+mn-cs"/>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Tahoma" pitchFamily="34" charset="0"/>
          <a:cs typeface="+mn-cs"/>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Tahoma" pitchFamily="34" charset="0"/>
          <a:cs typeface="+mn-cs"/>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mailto:zlatad@gfos.hr"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hyperlink" Target="mailto:vladimir@skendrovic.com" TargetMode="Externa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Slide Number Placeholder 4"/>
          <p:cNvSpPr>
            <a:spLocks noGrp="1"/>
          </p:cNvSpPr>
          <p:nvPr>
            <p:ph type="sldNum" sz="quarter" idx="12"/>
          </p:nvPr>
        </p:nvSpPr>
        <p:spPr>
          <a:noFill/>
        </p:spPr>
        <p:txBody>
          <a:bodyPr/>
          <a:lstStyle/>
          <a:p>
            <a:fld id="{362BD8C1-D4A9-49B6-A48D-E7F0F4C3A857}" type="slidenum">
              <a:rPr lang="en-US" smtClean="0"/>
              <a:pPr/>
              <a:t>1</a:t>
            </a:fld>
            <a:endParaRPr lang="en-US" smtClean="0"/>
          </a:p>
        </p:txBody>
      </p:sp>
      <p:grpSp>
        <p:nvGrpSpPr>
          <p:cNvPr id="1028" name="Group 21"/>
          <p:cNvGrpSpPr>
            <a:grpSpLocks/>
          </p:cNvGrpSpPr>
          <p:nvPr/>
        </p:nvGrpSpPr>
        <p:grpSpPr bwMode="auto">
          <a:xfrm>
            <a:off x="0" y="0"/>
            <a:ext cx="9334500" cy="5942013"/>
            <a:chOff x="0" y="0"/>
            <a:chExt cx="9334664" cy="5940903"/>
          </a:xfrm>
        </p:grpSpPr>
        <p:grpSp>
          <p:nvGrpSpPr>
            <p:cNvPr id="1032" name="Group 6"/>
            <p:cNvGrpSpPr>
              <a:grpSpLocks/>
            </p:cNvGrpSpPr>
            <p:nvPr/>
          </p:nvGrpSpPr>
          <p:grpSpPr bwMode="auto">
            <a:xfrm>
              <a:off x="0" y="0"/>
              <a:ext cx="9334664" cy="5583782"/>
              <a:chOff x="0" y="0"/>
              <a:chExt cx="9334664" cy="5583782"/>
            </a:xfrm>
          </p:grpSpPr>
          <p:grpSp>
            <p:nvGrpSpPr>
              <p:cNvPr id="1034" name="Group 42"/>
              <p:cNvGrpSpPr>
                <a:grpSpLocks/>
              </p:cNvGrpSpPr>
              <p:nvPr/>
            </p:nvGrpSpPr>
            <p:grpSpPr bwMode="auto">
              <a:xfrm>
                <a:off x="0" y="0"/>
                <a:ext cx="9144000" cy="4124041"/>
                <a:chOff x="0" y="0"/>
                <a:chExt cx="9144000" cy="4124041"/>
              </a:xfrm>
            </p:grpSpPr>
            <p:grpSp>
              <p:nvGrpSpPr>
                <p:cNvPr id="1038" name="Group 32"/>
                <p:cNvGrpSpPr>
                  <a:grpSpLocks/>
                </p:cNvGrpSpPr>
                <p:nvPr/>
              </p:nvGrpSpPr>
              <p:grpSpPr bwMode="auto">
                <a:xfrm>
                  <a:off x="1" y="0"/>
                  <a:ext cx="9134764" cy="4124041"/>
                  <a:chOff x="-9235" y="0"/>
                  <a:chExt cx="9144000" cy="4124041"/>
                </a:xfrm>
              </p:grpSpPr>
              <p:sp>
                <p:nvSpPr>
                  <p:cNvPr id="28" name="Flowchart: Document 27"/>
                  <p:cNvSpPr/>
                  <p:nvPr/>
                </p:nvSpPr>
                <p:spPr>
                  <a:xfrm>
                    <a:off x="299" y="23809"/>
                    <a:ext cx="9134337" cy="4099747"/>
                  </a:xfrm>
                  <a:prstGeom prst="flowChartDocument">
                    <a:avLst/>
                  </a:prstGeom>
                  <a:solidFill>
                    <a:schemeClr val="bg1"/>
                  </a:solidFill>
                  <a:ln w="38100">
                    <a:solidFill>
                      <a:srgbClr val="00007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29" name="Flowchart: Document 28"/>
                  <p:cNvSpPr/>
                  <p:nvPr/>
                </p:nvSpPr>
                <p:spPr>
                  <a:xfrm>
                    <a:off x="-9236" y="0"/>
                    <a:ext cx="9143872" cy="4099748"/>
                  </a:xfrm>
                  <a:prstGeom prst="flowChartDocument">
                    <a:avLst/>
                  </a:prstGeom>
                  <a:solidFill>
                    <a:srgbClr val="508477"/>
                  </a:solidFill>
                  <a:ln>
                    <a:solidFill>
                      <a:srgbClr val="5084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solidFill>
                        <a:schemeClr val="bg1"/>
                      </a:solidFill>
                    </a:endParaRPr>
                  </a:p>
                </p:txBody>
              </p:sp>
            </p:grpSp>
            <p:pic>
              <p:nvPicPr>
                <p:cNvPr id="1039" name="Picture 2"/>
                <p:cNvPicPr>
                  <a:picLocks noChangeAspect="1" noChangeArrowheads="1"/>
                </p:cNvPicPr>
                <p:nvPr/>
              </p:nvPicPr>
              <p:blipFill>
                <a:blip r:embed="rId3" cstate="print"/>
                <a:srcRect r="12727" b="2634"/>
                <a:stretch>
                  <a:fillRect/>
                </a:stretch>
              </p:blipFill>
              <p:spPr bwMode="auto">
                <a:xfrm>
                  <a:off x="0" y="0"/>
                  <a:ext cx="9144000" cy="732668"/>
                </a:xfrm>
                <a:prstGeom prst="rect">
                  <a:avLst/>
                </a:prstGeom>
                <a:noFill/>
                <a:ln w="9525">
                  <a:noFill/>
                  <a:miter lim="800000"/>
                  <a:headEnd/>
                  <a:tailEnd/>
                </a:ln>
              </p:spPr>
            </p:pic>
          </p:grpSp>
          <p:grpSp>
            <p:nvGrpSpPr>
              <p:cNvPr id="1035" name="Group 28"/>
              <p:cNvGrpSpPr>
                <a:grpSpLocks/>
              </p:cNvGrpSpPr>
              <p:nvPr/>
            </p:nvGrpSpPr>
            <p:grpSpPr bwMode="auto">
              <a:xfrm>
                <a:off x="7286644" y="3571534"/>
                <a:ext cx="2048020" cy="2012248"/>
                <a:chOff x="7332824" y="3654658"/>
                <a:chExt cx="2048020" cy="2012248"/>
              </a:xfrm>
            </p:grpSpPr>
            <p:graphicFrame>
              <p:nvGraphicFramePr>
                <p:cNvPr id="1026" name="Object 2"/>
                <p:cNvGraphicFramePr>
                  <a:graphicFrameLocks noChangeAspect="1"/>
                </p:cNvGraphicFramePr>
                <p:nvPr/>
              </p:nvGraphicFramePr>
              <p:xfrm>
                <a:off x="7832890" y="4154676"/>
                <a:ext cx="1080654" cy="1080654"/>
              </p:xfrm>
              <a:graphic>
                <a:graphicData uri="http://schemas.openxmlformats.org/presentationml/2006/ole">
                  <mc:AlternateContent xmlns:mc="http://schemas.openxmlformats.org/markup-compatibility/2006">
                    <mc:Choice xmlns:v="urn:schemas-microsoft-com:vml" Requires="v">
                      <p:oleObj spid="_x0000_s1058" name="CorelDRAW CMX" r:id="rId4" imgW="2770560" imgH="2770560" progId="">
                        <p:embed/>
                      </p:oleObj>
                    </mc:Choice>
                    <mc:Fallback>
                      <p:oleObj name="CorelDRAW CMX" r:id="rId4" imgW="2770560" imgH="277056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32890" y="4154676"/>
                              <a:ext cx="1080654" cy="10806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6" name="TextBox 23"/>
                <p:cNvSpPr txBox="1">
                  <a:spLocks noChangeArrowheads="1"/>
                </p:cNvSpPr>
                <p:nvPr/>
              </p:nvSpPr>
              <p:spPr bwMode="auto">
                <a:xfrm>
                  <a:off x="7332824" y="3654658"/>
                  <a:ext cx="2032000" cy="507831"/>
                </a:xfrm>
                <a:prstGeom prst="rect">
                  <a:avLst/>
                </a:prstGeom>
                <a:noFill/>
                <a:ln w="9525">
                  <a:noFill/>
                  <a:miter lim="800000"/>
                  <a:headEnd/>
                  <a:tailEnd/>
                </a:ln>
              </p:spPr>
              <p:txBody>
                <a:bodyPr>
                  <a:spAutoFit/>
                </a:bodyPr>
                <a:lstStyle/>
                <a:p>
                  <a:pPr algn="ctr"/>
                  <a:r>
                    <a:rPr lang="hr-HR" sz="900">
                      <a:solidFill>
                        <a:srgbClr val="00007A"/>
                      </a:solidFill>
                    </a:rPr>
                    <a:t>SVEUČILIŠTE </a:t>
                  </a:r>
                </a:p>
                <a:p>
                  <a:pPr algn="ctr"/>
                  <a:r>
                    <a:rPr lang="hr-HR" sz="900">
                      <a:solidFill>
                        <a:srgbClr val="00007A"/>
                      </a:solidFill>
                    </a:rPr>
                    <a:t>JOSIPA JURJA STROSSMAYERA </a:t>
                  </a:r>
                </a:p>
                <a:p>
                  <a:pPr algn="ctr"/>
                  <a:r>
                    <a:rPr lang="hr-HR" sz="900">
                      <a:solidFill>
                        <a:srgbClr val="00007A"/>
                      </a:solidFill>
                    </a:rPr>
                    <a:t>U OSIJEKU</a:t>
                  </a:r>
                </a:p>
              </p:txBody>
            </p:sp>
            <p:sp>
              <p:nvSpPr>
                <p:cNvPr id="1037" name="TextBox 24"/>
                <p:cNvSpPr txBox="1">
                  <a:spLocks noChangeArrowheads="1"/>
                </p:cNvSpPr>
                <p:nvPr/>
              </p:nvSpPr>
              <p:spPr bwMode="auto">
                <a:xfrm>
                  <a:off x="7404262" y="5297574"/>
                  <a:ext cx="1976582" cy="369332"/>
                </a:xfrm>
                <a:prstGeom prst="rect">
                  <a:avLst/>
                </a:prstGeom>
                <a:noFill/>
                <a:ln w="9525">
                  <a:noFill/>
                  <a:miter lim="800000"/>
                  <a:headEnd/>
                  <a:tailEnd/>
                </a:ln>
              </p:spPr>
              <p:txBody>
                <a:bodyPr>
                  <a:spAutoFit/>
                </a:bodyPr>
                <a:lstStyle/>
                <a:p>
                  <a:pPr algn="ctr"/>
                  <a:r>
                    <a:rPr lang="hr-HR" sz="900">
                      <a:solidFill>
                        <a:srgbClr val="00007A"/>
                      </a:solidFill>
                    </a:rPr>
                    <a:t>JOSIP JURAJ STROSSMAYER</a:t>
                  </a:r>
                </a:p>
                <a:p>
                  <a:pPr algn="ctr"/>
                  <a:r>
                    <a:rPr lang="hr-HR" sz="900">
                      <a:solidFill>
                        <a:srgbClr val="00007A"/>
                      </a:solidFill>
                    </a:rPr>
                    <a:t>UNIVERSITY OF OSIJEK</a:t>
                  </a:r>
                </a:p>
              </p:txBody>
            </p:sp>
          </p:grpSp>
        </p:grpSp>
        <p:sp>
          <p:nvSpPr>
            <p:cNvPr id="20" name="TextBox 19"/>
            <p:cNvSpPr txBox="1"/>
            <p:nvPr/>
          </p:nvSpPr>
          <p:spPr>
            <a:xfrm>
              <a:off x="7429631" y="5571084"/>
              <a:ext cx="1714530" cy="369819"/>
            </a:xfrm>
            <a:prstGeom prst="rect">
              <a:avLst/>
            </a:prstGeom>
            <a:noFill/>
          </p:spPr>
          <p:txBody>
            <a:bodyPr>
              <a:spAutoFit/>
            </a:bodyPr>
            <a:lstStyle/>
            <a:p>
              <a:pPr algn="r">
                <a:defRPr/>
              </a:pPr>
              <a:r>
                <a:rPr lang="hr-HR" sz="1800" dirty="0">
                  <a:solidFill>
                    <a:srgbClr val="002060"/>
                  </a:solidFill>
                  <a:latin typeface="+mn-lt"/>
                </a:rPr>
                <a:t>www.gfos.hr</a:t>
              </a:r>
            </a:p>
          </p:txBody>
        </p:sp>
      </p:grpSp>
      <p:sp>
        <p:nvSpPr>
          <p:cNvPr id="1029" name="Content Placeholder 2"/>
          <p:cNvSpPr>
            <a:spLocks noGrp="1"/>
          </p:cNvSpPr>
          <p:nvPr>
            <p:ph idx="1"/>
          </p:nvPr>
        </p:nvSpPr>
        <p:spPr>
          <a:xfrm>
            <a:off x="285750" y="1340767"/>
            <a:ext cx="8229600" cy="4588545"/>
          </a:xfrm>
        </p:spPr>
        <p:txBody>
          <a:bodyPr/>
          <a:lstStyle/>
          <a:p>
            <a:pPr algn="ctr"/>
            <a:r>
              <a:rPr lang="de-DE" cap="all" dirty="0">
                <a:solidFill>
                  <a:srgbClr val="FFFF5D"/>
                </a:solidFill>
              </a:rPr>
              <a:t>ODGOVORNOSTI OSOBA KOJE VODE </a:t>
            </a:r>
            <a:r>
              <a:rPr lang="de-DE" cap="all" dirty="0" smtClean="0">
                <a:solidFill>
                  <a:srgbClr val="FFFF5D"/>
                </a:solidFill>
              </a:rPr>
              <a:t>GRAĐENJE</a:t>
            </a:r>
            <a:endParaRPr lang="hr-HR" cap="all" dirty="0" smtClean="0">
              <a:solidFill>
                <a:srgbClr val="FFFF5D"/>
              </a:solidFill>
            </a:endParaRPr>
          </a:p>
          <a:p>
            <a:pPr algn="ctr"/>
            <a:r>
              <a:rPr lang="hr-HR" cap="all" dirty="0" smtClean="0">
                <a:solidFill>
                  <a:srgbClr val="FFFF5D"/>
                </a:solidFill>
              </a:rPr>
              <a:t>(2)</a:t>
            </a:r>
            <a:endParaRPr lang="hr-HR" dirty="0" smtClean="0">
              <a:solidFill>
                <a:srgbClr val="FFFF5D"/>
              </a:solidFill>
            </a:endParaRPr>
          </a:p>
        </p:txBody>
      </p:sp>
      <p:sp>
        <p:nvSpPr>
          <p:cNvPr id="32" name="TextBox 31"/>
          <p:cNvSpPr txBox="1"/>
          <p:nvPr/>
        </p:nvSpPr>
        <p:spPr>
          <a:xfrm>
            <a:off x="5286375" y="214313"/>
            <a:ext cx="3857625" cy="369887"/>
          </a:xfrm>
          <a:prstGeom prst="rect">
            <a:avLst/>
          </a:prstGeom>
          <a:noFill/>
        </p:spPr>
        <p:txBody>
          <a:bodyPr>
            <a:spAutoFit/>
          </a:bodyPr>
          <a:lstStyle/>
          <a:p>
            <a:pPr algn="r">
              <a:defRPr/>
            </a:pPr>
            <a:r>
              <a:rPr lang="hr-HR" sz="1800" dirty="0">
                <a:solidFill>
                  <a:schemeClr val="bg1"/>
                </a:solidFill>
                <a:latin typeface="+mj-lt"/>
              </a:rPr>
              <a:t>STRUČNO USAVRŠAVANJE</a:t>
            </a:r>
          </a:p>
        </p:txBody>
      </p:sp>
      <p:sp>
        <p:nvSpPr>
          <p:cNvPr id="19" name="TextBox 18"/>
          <p:cNvSpPr txBox="1"/>
          <p:nvPr/>
        </p:nvSpPr>
        <p:spPr>
          <a:xfrm>
            <a:off x="1649211" y="4372353"/>
            <a:ext cx="4929187" cy="1938992"/>
          </a:xfrm>
          <a:prstGeom prst="rect">
            <a:avLst/>
          </a:prstGeom>
          <a:noFill/>
        </p:spPr>
        <p:txBody>
          <a:bodyPr>
            <a:spAutoFit/>
          </a:bodyPr>
          <a:lstStyle/>
          <a:p>
            <a:pPr algn="ctr">
              <a:defRPr/>
            </a:pPr>
            <a:r>
              <a:rPr lang="hr-HR" b="1" dirty="0" smtClean="0">
                <a:latin typeface="+mj-lt"/>
              </a:rPr>
              <a:t>Prof.dr.sc</a:t>
            </a:r>
            <a:r>
              <a:rPr lang="hr-HR" b="1" dirty="0">
                <a:latin typeface="+mj-lt"/>
              </a:rPr>
              <a:t>. Vladimir </a:t>
            </a:r>
            <a:r>
              <a:rPr lang="hr-HR" b="1" dirty="0" err="1">
                <a:latin typeface="+mj-lt"/>
              </a:rPr>
              <a:t>Skendrović</a:t>
            </a:r>
            <a:endParaRPr lang="hr-HR" b="1" dirty="0">
              <a:latin typeface="+mj-lt"/>
            </a:endParaRPr>
          </a:p>
          <a:p>
            <a:pPr algn="ctr">
              <a:defRPr/>
            </a:pPr>
            <a:r>
              <a:rPr lang="hr-HR" b="1" dirty="0" err="1" smtClean="0">
                <a:solidFill>
                  <a:srgbClr val="FF0000"/>
                </a:solidFill>
                <a:latin typeface="+mj-lt"/>
                <a:hlinkClick r:id="rId6"/>
              </a:rPr>
              <a:t>vladimir</a:t>
            </a:r>
            <a:r>
              <a:rPr lang="hr-HR" b="1" dirty="0" smtClean="0">
                <a:solidFill>
                  <a:srgbClr val="FF0000"/>
                </a:solidFill>
                <a:latin typeface="+mj-lt"/>
                <a:hlinkClick r:id="rId6"/>
              </a:rPr>
              <a:t>@</a:t>
            </a:r>
            <a:r>
              <a:rPr lang="hr-HR" b="1" dirty="0" err="1" smtClean="0">
                <a:solidFill>
                  <a:srgbClr val="FF0000"/>
                </a:solidFill>
                <a:latin typeface="+mj-lt"/>
                <a:hlinkClick r:id="rId6"/>
              </a:rPr>
              <a:t>skendrovic.com</a:t>
            </a:r>
            <a:endParaRPr lang="hr-HR" b="1" dirty="0" smtClean="0">
              <a:solidFill>
                <a:srgbClr val="FF0000"/>
              </a:solidFill>
              <a:latin typeface="+mj-lt"/>
            </a:endParaRPr>
          </a:p>
          <a:p>
            <a:pPr algn="ctr">
              <a:defRPr/>
            </a:pPr>
            <a:r>
              <a:rPr lang="hr-HR" b="1" dirty="0" smtClean="0">
                <a:latin typeface="+mj-lt"/>
              </a:rPr>
              <a:t>Doc.dr.sc. Zlata </a:t>
            </a:r>
            <a:r>
              <a:rPr lang="hr-HR" b="1" dirty="0" err="1" smtClean="0">
                <a:latin typeface="+mj-lt"/>
              </a:rPr>
              <a:t>Dolaček</a:t>
            </a:r>
            <a:r>
              <a:rPr lang="hr-HR" b="1" dirty="0" smtClean="0">
                <a:latin typeface="+mj-lt"/>
              </a:rPr>
              <a:t> </a:t>
            </a:r>
            <a:r>
              <a:rPr lang="hr-HR" b="1" dirty="0" err="1" smtClean="0">
                <a:latin typeface="+mj-lt"/>
              </a:rPr>
              <a:t>Alduk</a:t>
            </a:r>
            <a:endParaRPr lang="hr-HR" b="1" dirty="0" smtClean="0">
              <a:latin typeface="+mj-lt"/>
            </a:endParaRPr>
          </a:p>
          <a:p>
            <a:pPr algn="ctr">
              <a:defRPr/>
            </a:pPr>
            <a:r>
              <a:rPr lang="hr-HR" b="1" dirty="0" err="1" smtClean="0">
                <a:solidFill>
                  <a:srgbClr val="FF0000"/>
                </a:solidFill>
                <a:latin typeface="+mn-lt"/>
                <a:hlinkClick r:id="rId7"/>
              </a:rPr>
              <a:t>zlatad</a:t>
            </a:r>
            <a:r>
              <a:rPr lang="hr-HR" b="1" dirty="0" smtClean="0">
                <a:solidFill>
                  <a:srgbClr val="FF0000"/>
                </a:solidFill>
                <a:latin typeface="+mn-lt"/>
                <a:hlinkClick r:id="rId7"/>
              </a:rPr>
              <a:t>@</a:t>
            </a:r>
            <a:r>
              <a:rPr lang="hr-HR" b="1" dirty="0" err="1" smtClean="0">
                <a:solidFill>
                  <a:srgbClr val="FF0000"/>
                </a:solidFill>
                <a:latin typeface="+mn-lt"/>
                <a:hlinkClick r:id="rId7"/>
              </a:rPr>
              <a:t>gfos.hr</a:t>
            </a:r>
            <a:endParaRPr lang="hr-HR" b="1" dirty="0" smtClean="0">
              <a:solidFill>
                <a:srgbClr val="FF0000"/>
              </a:solidFill>
              <a:latin typeface="+mn-lt"/>
            </a:endParaRPr>
          </a:p>
          <a:p>
            <a:pPr algn="ctr">
              <a:defRPr/>
            </a:pPr>
            <a:endParaRPr lang="hr-HR" b="1" dirty="0">
              <a:solidFill>
                <a:srgbClr val="FF0000"/>
              </a:solidFill>
              <a:latin typeface="+mj-lt"/>
            </a:endParaRPr>
          </a:p>
        </p:txBody>
      </p:sp>
      <p:sp>
        <p:nvSpPr>
          <p:cNvPr id="18" name="Footer Placeholder 17"/>
          <p:cNvSpPr>
            <a:spLocks noGrp="1"/>
          </p:cNvSpPr>
          <p:nvPr>
            <p:ph type="ftr" sz="quarter" idx="11"/>
          </p:nvPr>
        </p:nvSpPr>
        <p:spPr/>
        <p:txBody>
          <a:bodyPr/>
          <a:lstStyle/>
          <a:p>
            <a:pPr>
              <a:defRPr/>
            </a:pPr>
            <a:r>
              <a:rPr lang="hr-HR" dirty="0" smtClean="0"/>
              <a:t>ODGOVORNOST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Footer Placeholder 4"/>
          <p:cNvSpPr>
            <a:spLocks noGrp="1"/>
          </p:cNvSpPr>
          <p:nvPr>
            <p:ph type="ftr" sz="quarter" idx="11"/>
          </p:nvPr>
        </p:nvSpPr>
        <p:spPr>
          <a:noFill/>
        </p:spPr>
        <p:txBody>
          <a:bodyPr/>
          <a:lstStyle/>
          <a:p>
            <a:r>
              <a:rPr lang="en-US" smtClean="0"/>
              <a:t>ODGOVORNOST</a:t>
            </a:r>
          </a:p>
        </p:txBody>
      </p:sp>
      <p:sp>
        <p:nvSpPr>
          <p:cNvPr id="41987" name="Slide Number Placeholder 5"/>
          <p:cNvSpPr>
            <a:spLocks noGrp="1"/>
          </p:cNvSpPr>
          <p:nvPr>
            <p:ph type="sldNum" sz="quarter" idx="12"/>
          </p:nvPr>
        </p:nvSpPr>
        <p:spPr>
          <a:noFill/>
        </p:spPr>
        <p:txBody>
          <a:bodyPr/>
          <a:lstStyle/>
          <a:p>
            <a:fld id="{ED8DEF9C-AA53-4F97-9BBF-4EF38CD408C4}" type="slidenum">
              <a:rPr lang="en-US" smtClean="0"/>
              <a:pPr/>
              <a:t>10</a:t>
            </a:fld>
            <a:endParaRPr lang="en-US" smtClean="0"/>
          </a:p>
        </p:txBody>
      </p:sp>
      <p:sp>
        <p:nvSpPr>
          <p:cNvPr id="40964" name="Rectangle 2"/>
          <p:cNvSpPr>
            <a:spLocks noGrp="1" noChangeArrowheads="1"/>
          </p:cNvSpPr>
          <p:nvPr>
            <p:ph type="title"/>
          </p:nvPr>
        </p:nvSpPr>
        <p:spPr>
          <a:xfrm>
            <a:off x="1143000" y="0"/>
            <a:ext cx="6650038" cy="762000"/>
          </a:xfrm>
        </p:spPr>
        <p:txBody>
          <a:bodyPr/>
          <a:lstStyle/>
          <a:p>
            <a:pPr algn="l">
              <a:defRPr/>
            </a:pPr>
            <a:r>
              <a:rPr lang="hr-HR" dirty="0" smtClean="0">
                <a:effectLst>
                  <a:outerShdw blurRad="38100" dist="38100" dir="2700000" algn="tl">
                    <a:srgbClr val="000000">
                      <a:alpha val="43137"/>
                    </a:srgbClr>
                  </a:outerShdw>
                </a:effectLst>
              </a:rPr>
              <a:t>Investitor mora ...</a:t>
            </a:r>
          </a:p>
        </p:txBody>
      </p:sp>
      <p:sp>
        <p:nvSpPr>
          <p:cNvPr id="41989" name="Rectangle 3"/>
          <p:cNvSpPr>
            <a:spLocks noGrp="1" noChangeArrowheads="1"/>
          </p:cNvSpPr>
          <p:nvPr>
            <p:ph type="body" idx="1"/>
          </p:nvPr>
        </p:nvSpPr>
        <p:spPr>
          <a:xfrm>
            <a:off x="714375" y="1857375"/>
            <a:ext cx="7286625" cy="3214688"/>
          </a:xfrm>
        </p:spPr>
        <p:txBody>
          <a:bodyPr/>
          <a:lstStyle/>
          <a:p>
            <a:pPr marL="457200" indent="-457200">
              <a:lnSpc>
                <a:spcPct val="80000"/>
              </a:lnSpc>
              <a:buFont typeface="Wingdings" pitchFamily="2" charset="2"/>
              <a:buChar char="n"/>
            </a:pPr>
            <a:r>
              <a:rPr lang="hr-HR" sz="2400" b="0" smtClean="0"/>
              <a:t>osigurati </a:t>
            </a:r>
            <a:r>
              <a:rPr lang="hr-HR" sz="2400" b="0" smtClean="0">
                <a:solidFill>
                  <a:srgbClr val="C00000"/>
                </a:solidFill>
              </a:rPr>
              <a:t>stručni nadzor </a:t>
            </a:r>
            <a:r>
              <a:rPr lang="hr-HR" sz="2400" b="0" smtClean="0"/>
              <a:t>građenja ili rekonstrukcije</a:t>
            </a:r>
          </a:p>
          <a:p>
            <a:pPr marL="457200" indent="-457200">
              <a:lnSpc>
                <a:spcPct val="80000"/>
              </a:lnSpc>
            </a:pPr>
            <a:endParaRPr lang="hr-HR" sz="1000" b="0" smtClean="0"/>
          </a:p>
          <a:p>
            <a:pPr marL="457200" indent="-457200">
              <a:lnSpc>
                <a:spcPct val="80000"/>
              </a:lnSpc>
              <a:buFont typeface="Wingdings" pitchFamily="2" charset="2"/>
              <a:buChar char="n"/>
            </a:pPr>
            <a:r>
              <a:rPr lang="hr-HR" sz="2400" b="0" smtClean="0"/>
              <a:t>imenovati </a:t>
            </a:r>
            <a:r>
              <a:rPr lang="hr-HR" sz="2400" b="0" smtClean="0">
                <a:solidFill>
                  <a:srgbClr val="C00000"/>
                </a:solidFill>
              </a:rPr>
              <a:t>glavnog nadzornog inženjera </a:t>
            </a:r>
            <a:r>
              <a:rPr lang="hr-HR" sz="2400" b="0" smtClean="0"/>
              <a:t>(kad postoji više nadzornih inženjera odgovarajućih struka za pojedine vrste radova)</a:t>
            </a:r>
          </a:p>
          <a:p>
            <a:pPr marL="457200" indent="-457200">
              <a:lnSpc>
                <a:spcPct val="80000"/>
              </a:lnSpc>
            </a:pPr>
            <a:endParaRPr lang="hr-HR" sz="1000" b="0" smtClean="0"/>
          </a:p>
          <a:p>
            <a:pPr marL="457200" indent="-457200">
              <a:lnSpc>
                <a:spcPct val="80000"/>
              </a:lnSpc>
              <a:buFont typeface="Wingdings" pitchFamily="2" charset="2"/>
              <a:buChar char="n"/>
            </a:pPr>
            <a:r>
              <a:rPr lang="hr-HR" sz="2400" b="0" smtClean="0"/>
              <a:t>Investitor koji je ujedno i izvođač mora stručni nadzor povjeriti drugoj osobi registriranoj za stručni nadzor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Footer Placeholder 4"/>
          <p:cNvSpPr>
            <a:spLocks noGrp="1"/>
          </p:cNvSpPr>
          <p:nvPr>
            <p:ph type="ftr" sz="quarter" idx="11"/>
          </p:nvPr>
        </p:nvSpPr>
        <p:spPr>
          <a:noFill/>
        </p:spPr>
        <p:txBody>
          <a:bodyPr/>
          <a:lstStyle/>
          <a:p>
            <a:r>
              <a:rPr lang="en-US" smtClean="0"/>
              <a:t>ODGOVORNOST</a:t>
            </a:r>
          </a:p>
        </p:txBody>
      </p:sp>
      <p:sp>
        <p:nvSpPr>
          <p:cNvPr id="55299" name="Slide Number Placeholder 5"/>
          <p:cNvSpPr>
            <a:spLocks noGrp="1"/>
          </p:cNvSpPr>
          <p:nvPr>
            <p:ph type="sldNum" sz="quarter" idx="12"/>
          </p:nvPr>
        </p:nvSpPr>
        <p:spPr>
          <a:noFill/>
        </p:spPr>
        <p:txBody>
          <a:bodyPr/>
          <a:lstStyle/>
          <a:p>
            <a:fld id="{9CD60E90-F56D-46F6-B6DA-25AC48C914C9}" type="slidenum">
              <a:rPr lang="en-US" smtClean="0"/>
              <a:pPr/>
              <a:t>11</a:t>
            </a:fld>
            <a:endParaRPr lang="en-US" smtClean="0"/>
          </a:p>
        </p:txBody>
      </p:sp>
      <p:sp>
        <p:nvSpPr>
          <p:cNvPr id="54276" name="Rectangle 2"/>
          <p:cNvSpPr>
            <a:spLocks noGrp="1" noChangeArrowheads="1"/>
          </p:cNvSpPr>
          <p:nvPr>
            <p:ph type="title"/>
          </p:nvPr>
        </p:nvSpPr>
        <p:spPr>
          <a:xfrm>
            <a:off x="857250" y="0"/>
            <a:ext cx="6935788" cy="762000"/>
          </a:xfrm>
        </p:spPr>
        <p:txBody>
          <a:bodyPr/>
          <a:lstStyle/>
          <a:p>
            <a:pPr algn="l">
              <a:defRPr/>
            </a:pPr>
            <a:r>
              <a:rPr lang="hr-HR" dirty="0" smtClean="0">
                <a:effectLst>
                  <a:outerShdw blurRad="38100" dist="38100" dir="2700000" algn="tl">
                    <a:srgbClr val="000000">
                      <a:alpha val="43137"/>
                    </a:srgbClr>
                  </a:outerShdw>
                </a:effectLst>
              </a:rPr>
              <a:t>Projektant</a:t>
            </a:r>
          </a:p>
        </p:txBody>
      </p:sp>
      <p:sp>
        <p:nvSpPr>
          <p:cNvPr id="55301" name="Rectangle 3"/>
          <p:cNvSpPr>
            <a:spLocks noGrp="1" noChangeArrowheads="1"/>
          </p:cNvSpPr>
          <p:nvPr>
            <p:ph type="body" idx="1"/>
          </p:nvPr>
        </p:nvSpPr>
        <p:spPr>
          <a:xfrm>
            <a:off x="642938" y="1412875"/>
            <a:ext cx="8312150" cy="4719638"/>
          </a:xfrm>
        </p:spPr>
        <p:txBody>
          <a:bodyPr/>
          <a:lstStyle/>
          <a:p>
            <a:r>
              <a:rPr lang="hr-HR" sz="2400" b="0" dirty="0" err="1" smtClean="0"/>
              <a:t>..</a:t>
            </a:r>
            <a:r>
              <a:rPr lang="hr-HR" sz="2400" b="0" dirty="0" smtClean="0"/>
              <a:t>. je </a:t>
            </a:r>
            <a:r>
              <a:rPr lang="hr-HR" sz="2400" b="0" dirty="0" smtClean="0">
                <a:solidFill>
                  <a:srgbClr val="C00000"/>
                </a:solidFill>
              </a:rPr>
              <a:t>fizička osoba </a:t>
            </a:r>
            <a:r>
              <a:rPr lang="hr-HR" sz="2400" b="0" dirty="0" smtClean="0"/>
              <a:t>koja prema posebnom zakonu ima pravo uporabe strukovnog naziva ovlašteni arhitekt ili ovlašteni inženjer.</a:t>
            </a:r>
          </a:p>
          <a:p>
            <a:endParaRPr lang="hr-HR" sz="1000" b="0" dirty="0" smtClean="0"/>
          </a:p>
          <a:p>
            <a:pPr>
              <a:buFont typeface="Wingdings" pitchFamily="2" charset="2"/>
              <a:buChar char="v"/>
            </a:pPr>
            <a:r>
              <a:rPr lang="hr-HR" sz="2400" b="0" dirty="0" smtClean="0"/>
              <a:t>je odgovoran da projekti koje izrađuje ispunjavaju propisane uvjete, a osobito da je projektirana građevina usklađena s lokacijskom dozvolom, da ispunjava bitne zahtjeve za građevinu i da je usklađena s odredbama ovoga Zakona i posebnim propisima.</a:t>
            </a:r>
          </a:p>
          <a:p>
            <a:pPr>
              <a:buFont typeface="Wingdings" pitchFamily="2" charset="2"/>
              <a:buChar char="v"/>
            </a:pPr>
            <a:endParaRPr lang="hr-HR" sz="1000" b="0" dirty="0" smtClean="0"/>
          </a:p>
          <a:p>
            <a:pPr>
              <a:buFont typeface="Wingdings" pitchFamily="2" charset="2"/>
              <a:buChar char="v"/>
            </a:pPr>
            <a:r>
              <a:rPr lang="hr-HR" sz="2400" b="0" dirty="0" smtClean="0">
                <a:solidFill>
                  <a:srgbClr val="FF0000"/>
                </a:solidFill>
              </a:rPr>
              <a:t>ne može biti zaposlenik osobe koja je izvođač na istoj građevini</a:t>
            </a:r>
            <a:r>
              <a:rPr lang="hr-HR" sz="2400" b="0" dirty="0" smtClean="0"/>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effectLst>
                  <a:outerShdw blurRad="38100" dist="38100" dir="2700000" algn="tl">
                    <a:srgbClr val="000000">
                      <a:alpha val="43137"/>
                    </a:srgbClr>
                  </a:outerShdw>
                </a:effectLst>
              </a:rPr>
              <a:t>Projektant</a:t>
            </a:r>
            <a:endParaRPr lang="hr-HR" dirty="0"/>
          </a:p>
        </p:txBody>
      </p:sp>
      <p:sp>
        <p:nvSpPr>
          <p:cNvPr id="3" name="Content Placeholder 2"/>
          <p:cNvSpPr>
            <a:spLocks noGrp="1"/>
          </p:cNvSpPr>
          <p:nvPr>
            <p:ph idx="1"/>
          </p:nvPr>
        </p:nvSpPr>
        <p:spPr/>
        <p:txBody>
          <a:bodyPr/>
          <a:lstStyle/>
          <a:p>
            <a:pPr marL="0" indent="0"/>
            <a:r>
              <a:rPr lang="hr-HR" b="0" dirty="0" smtClean="0"/>
              <a:t>Ako u projektiranju sudjeluje više projektanata, za cjelovitost i međusobnu usklađenost projekata odgovoran je glavni projektant.</a:t>
            </a:r>
          </a:p>
          <a:p>
            <a:pPr marL="0" indent="0"/>
            <a:endParaRPr lang="hr-HR" b="0" dirty="0" smtClean="0"/>
          </a:p>
          <a:p>
            <a:pPr marL="0" indent="0"/>
            <a:r>
              <a:rPr lang="hr-HR" b="0" dirty="0" smtClean="0"/>
              <a:t>Glavnog projektanta određuje </a:t>
            </a:r>
            <a:r>
              <a:rPr lang="hr-HR" dirty="0" smtClean="0">
                <a:solidFill>
                  <a:srgbClr val="FF0000"/>
                </a:solidFill>
              </a:rPr>
              <a:t>investitor</a:t>
            </a:r>
            <a:r>
              <a:rPr lang="hr-HR" b="0" dirty="0" smtClean="0"/>
              <a:t>.</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4"/>
          <p:cNvSpPr>
            <a:spLocks noGrp="1"/>
          </p:cNvSpPr>
          <p:nvPr>
            <p:ph type="ftr" sz="quarter" idx="11"/>
          </p:nvPr>
        </p:nvSpPr>
        <p:spPr>
          <a:noFill/>
        </p:spPr>
        <p:txBody>
          <a:bodyPr/>
          <a:lstStyle/>
          <a:p>
            <a:r>
              <a:rPr lang="en-US" smtClean="0"/>
              <a:t>ODGOVORNOST</a:t>
            </a:r>
          </a:p>
        </p:txBody>
      </p:sp>
      <p:sp>
        <p:nvSpPr>
          <p:cNvPr id="63491" name="Slide Number Placeholder 5"/>
          <p:cNvSpPr>
            <a:spLocks noGrp="1"/>
          </p:cNvSpPr>
          <p:nvPr>
            <p:ph type="sldNum" sz="quarter" idx="12"/>
          </p:nvPr>
        </p:nvSpPr>
        <p:spPr>
          <a:noFill/>
        </p:spPr>
        <p:txBody>
          <a:bodyPr/>
          <a:lstStyle/>
          <a:p>
            <a:fld id="{38C92467-BE3A-447A-A42B-EEC92BC38A88}" type="slidenum">
              <a:rPr lang="en-US" smtClean="0"/>
              <a:pPr/>
              <a:t>13</a:t>
            </a:fld>
            <a:endParaRPr lang="en-US" smtClean="0"/>
          </a:p>
        </p:txBody>
      </p:sp>
      <p:sp>
        <p:nvSpPr>
          <p:cNvPr id="62468" name="Rectangle 2"/>
          <p:cNvSpPr>
            <a:spLocks noGrp="1" noChangeArrowheads="1"/>
          </p:cNvSpPr>
          <p:nvPr>
            <p:ph type="title"/>
          </p:nvPr>
        </p:nvSpPr>
        <p:spPr>
          <a:xfrm>
            <a:off x="1071563" y="285750"/>
            <a:ext cx="6721475" cy="762000"/>
          </a:xfrm>
        </p:spPr>
        <p:txBody>
          <a:bodyPr/>
          <a:lstStyle/>
          <a:p>
            <a:pPr algn="l">
              <a:defRPr/>
            </a:pPr>
            <a:r>
              <a:rPr lang="hr-HR" dirty="0" smtClean="0">
                <a:effectLst>
                  <a:outerShdw blurRad="38100" dist="38100" dir="2700000" algn="tl">
                    <a:srgbClr val="000000">
                      <a:alpha val="43137"/>
                    </a:srgbClr>
                  </a:outerShdw>
                </a:effectLst>
              </a:rPr>
              <a:t>Revident</a:t>
            </a:r>
          </a:p>
        </p:txBody>
      </p:sp>
      <p:sp>
        <p:nvSpPr>
          <p:cNvPr id="63493" name="Rectangle 3"/>
          <p:cNvSpPr>
            <a:spLocks noGrp="1" noChangeArrowheads="1"/>
          </p:cNvSpPr>
          <p:nvPr>
            <p:ph type="body" idx="1"/>
          </p:nvPr>
        </p:nvSpPr>
        <p:spPr>
          <a:xfrm>
            <a:off x="785813" y="1340768"/>
            <a:ext cx="7170563" cy="4059907"/>
          </a:xfrm>
        </p:spPr>
        <p:txBody>
          <a:bodyPr/>
          <a:lstStyle/>
          <a:p>
            <a:pPr marL="365125" indent="-365125">
              <a:buFont typeface="Wingdings" pitchFamily="2" charset="2"/>
              <a:buChar char="q"/>
            </a:pPr>
            <a:r>
              <a:rPr lang="hr-HR" sz="2400" b="0" dirty="0" err="1" smtClean="0"/>
              <a:t>Revident</a:t>
            </a:r>
            <a:r>
              <a:rPr lang="hr-HR" sz="2400" b="0" dirty="0" smtClean="0"/>
              <a:t> je </a:t>
            </a:r>
            <a:r>
              <a:rPr lang="hr-HR" sz="2400" dirty="0" smtClean="0">
                <a:solidFill>
                  <a:srgbClr val="C00000"/>
                </a:solidFill>
              </a:rPr>
              <a:t>fizička osoba </a:t>
            </a:r>
            <a:r>
              <a:rPr lang="hr-HR" sz="2400" b="0" dirty="0" smtClean="0"/>
              <a:t>ovlaštena za kontrolu projekata.</a:t>
            </a:r>
          </a:p>
          <a:p>
            <a:pPr marL="365125" indent="-365125"/>
            <a:endParaRPr lang="hr-HR" sz="2400" b="0" dirty="0" smtClean="0"/>
          </a:p>
          <a:p>
            <a:pPr marL="365125" indent="-365125">
              <a:buFont typeface="Wingdings" pitchFamily="2" charset="2"/>
              <a:buChar char="q"/>
            </a:pPr>
            <a:r>
              <a:rPr lang="hr-HR" sz="2400" b="0" dirty="0" err="1" smtClean="0"/>
              <a:t>Revident</a:t>
            </a:r>
            <a:r>
              <a:rPr lang="hr-HR" sz="2400" b="0" dirty="0" smtClean="0"/>
              <a:t> ne može obaviti kontrolu projekta u čijoj je izradi u cijelosti ili djelomično sudjelovao ili ako je taj projekt u cijelosti ili djelomično izrađen ili nostrificiran u pravnoj osobi u kojoj je zaposlen.</a:t>
            </a:r>
          </a:p>
          <a:p>
            <a:pPr>
              <a:buFont typeface="Wingdings" pitchFamily="2" charset="2"/>
              <a:buChar char="v"/>
            </a:pPr>
            <a:endParaRPr lang="hr-HR" sz="2400" b="0" dirty="0" smtClean="0"/>
          </a:p>
          <a:p>
            <a:pPr>
              <a:buFont typeface="Wingdings" pitchFamily="2" charset="2"/>
              <a:buChar char="v"/>
            </a:pPr>
            <a:endParaRPr lang="hr-HR" sz="1000" b="0" dirty="0" smtClean="0"/>
          </a:p>
        </p:txBody>
      </p:sp>
    </p:spTree>
    <p:extLst>
      <p:ext uri="{BB962C8B-B14F-4D97-AF65-F5344CB8AC3E}">
        <p14:creationId xmlns:p14="http://schemas.microsoft.com/office/powerpoint/2010/main" val="3838746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4"/>
          <p:cNvSpPr>
            <a:spLocks noGrp="1"/>
          </p:cNvSpPr>
          <p:nvPr>
            <p:ph type="ftr" sz="quarter" idx="11"/>
          </p:nvPr>
        </p:nvSpPr>
        <p:spPr>
          <a:noFill/>
        </p:spPr>
        <p:txBody>
          <a:bodyPr/>
          <a:lstStyle/>
          <a:p>
            <a:r>
              <a:rPr lang="en-US" smtClean="0"/>
              <a:t>ODGOVORNOST</a:t>
            </a:r>
          </a:p>
        </p:txBody>
      </p:sp>
      <p:sp>
        <p:nvSpPr>
          <p:cNvPr id="63491" name="Slide Number Placeholder 5"/>
          <p:cNvSpPr>
            <a:spLocks noGrp="1"/>
          </p:cNvSpPr>
          <p:nvPr>
            <p:ph type="sldNum" sz="quarter" idx="12"/>
          </p:nvPr>
        </p:nvSpPr>
        <p:spPr>
          <a:noFill/>
        </p:spPr>
        <p:txBody>
          <a:bodyPr/>
          <a:lstStyle/>
          <a:p>
            <a:fld id="{38C92467-BE3A-447A-A42B-EEC92BC38A88}" type="slidenum">
              <a:rPr lang="en-US" smtClean="0"/>
              <a:pPr/>
              <a:t>14</a:t>
            </a:fld>
            <a:endParaRPr lang="en-US" smtClean="0"/>
          </a:p>
        </p:txBody>
      </p:sp>
      <p:sp>
        <p:nvSpPr>
          <p:cNvPr id="62468" name="Rectangle 2"/>
          <p:cNvSpPr>
            <a:spLocks noGrp="1" noChangeArrowheads="1"/>
          </p:cNvSpPr>
          <p:nvPr>
            <p:ph type="title"/>
          </p:nvPr>
        </p:nvSpPr>
        <p:spPr>
          <a:xfrm>
            <a:off x="1071563" y="285750"/>
            <a:ext cx="6721475" cy="762000"/>
          </a:xfrm>
        </p:spPr>
        <p:txBody>
          <a:bodyPr/>
          <a:lstStyle/>
          <a:p>
            <a:pPr algn="l">
              <a:defRPr/>
            </a:pPr>
            <a:r>
              <a:rPr lang="hr-HR" dirty="0" smtClean="0">
                <a:effectLst>
                  <a:outerShdw blurRad="38100" dist="38100" dir="2700000" algn="tl">
                    <a:srgbClr val="000000">
                      <a:alpha val="43137"/>
                    </a:srgbClr>
                  </a:outerShdw>
                </a:effectLst>
              </a:rPr>
              <a:t>Revident</a:t>
            </a:r>
          </a:p>
        </p:txBody>
      </p:sp>
      <p:sp>
        <p:nvSpPr>
          <p:cNvPr id="63493" name="Rectangle 3"/>
          <p:cNvSpPr>
            <a:spLocks noGrp="1" noChangeArrowheads="1"/>
          </p:cNvSpPr>
          <p:nvPr>
            <p:ph type="body" idx="1"/>
          </p:nvPr>
        </p:nvSpPr>
        <p:spPr>
          <a:xfrm>
            <a:off x="785813" y="1340768"/>
            <a:ext cx="7858125" cy="4059907"/>
          </a:xfrm>
        </p:spPr>
        <p:txBody>
          <a:bodyPr/>
          <a:lstStyle/>
          <a:p>
            <a:pPr marL="365125" indent="-365125">
              <a:buFont typeface="Wingdings" pitchFamily="2" charset="2"/>
              <a:buChar char="q"/>
            </a:pPr>
            <a:r>
              <a:rPr lang="hr-HR" sz="2400" b="0" dirty="0" err="1" smtClean="0"/>
              <a:t>Revident</a:t>
            </a:r>
            <a:r>
              <a:rPr lang="hr-HR" sz="2400" b="0" dirty="0" smtClean="0"/>
              <a:t> je odgovoran da projekt ili dio projekta za koji je proveo kontrolu i dao pozitivno izvješće udovoljava zahtjevima iz ovoga Zakona, posebnih zakona i propisa donesenih na temelju zakona, tehničkih specifikacija i pravila struke glede kontroliranog svojstva.</a:t>
            </a:r>
          </a:p>
          <a:p>
            <a:pPr marL="365125" indent="-365125">
              <a:buFont typeface="Wingdings" pitchFamily="2" charset="2"/>
              <a:buChar char="q"/>
            </a:pPr>
            <a:endParaRPr lang="hr-HR" sz="2400" b="0" dirty="0" smtClean="0"/>
          </a:p>
          <a:p>
            <a:pPr marL="365125" indent="-365125">
              <a:buFont typeface="Wingdings" pitchFamily="2" charset="2"/>
              <a:buChar char="q"/>
            </a:pPr>
            <a:r>
              <a:rPr lang="hr-HR" sz="2400" b="0" dirty="0" smtClean="0"/>
              <a:t>Na </a:t>
            </a:r>
            <a:r>
              <a:rPr lang="hr-HR" sz="2400" b="0" dirty="0" err="1" smtClean="0"/>
              <a:t>revidenta</a:t>
            </a:r>
            <a:r>
              <a:rPr lang="hr-HR" sz="2400" b="0" dirty="0" smtClean="0"/>
              <a:t> se na odgovarajući način primjenjuju i odredbe ovoga Zakona i posebnog zakona o odgovornosti projektanta.</a:t>
            </a:r>
          </a:p>
          <a:p>
            <a:pPr>
              <a:buFont typeface="Wingdings" pitchFamily="2" charset="2"/>
              <a:buChar char="v"/>
            </a:pPr>
            <a:endParaRPr lang="hr-HR" sz="2400" b="0" dirty="0" smtClean="0"/>
          </a:p>
          <a:p>
            <a:pPr>
              <a:buFont typeface="Wingdings" pitchFamily="2" charset="2"/>
              <a:buChar char="v"/>
            </a:pPr>
            <a:endParaRPr lang="hr-HR" sz="1000" b="0" dirty="0" smtClean="0"/>
          </a:p>
        </p:txBody>
      </p:sp>
    </p:spTree>
    <p:extLst>
      <p:ext uri="{BB962C8B-B14F-4D97-AF65-F5344CB8AC3E}">
        <p14:creationId xmlns:p14="http://schemas.microsoft.com/office/powerpoint/2010/main" val="1879849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4"/>
          <p:cNvSpPr>
            <a:spLocks noGrp="1"/>
          </p:cNvSpPr>
          <p:nvPr>
            <p:ph type="ftr" sz="quarter" idx="11"/>
          </p:nvPr>
        </p:nvSpPr>
        <p:spPr>
          <a:noFill/>
        </p:spPr>
        <p:txBody>
          <a:bodyPr/>
          <a:lstStyle/>
          <a:p>
            <a:r>
              <a:rPr lang="en-US" smtClean="0"/>
              <a:t>ODGOVORNOST</a:t>
            </a:r>
          </a:p>
        </p:txBody>
      </p:sp>
      <p:sp>
        <p:nvSpPr>
          <p:cNvPr id="58371" name="Slide Number Placeholder 5"/>
          <p:cNvSpPr>
            <a:spLocks noGrp="1"/>
          </p:cNvSpPr>
          <p:nvPr>
            <p:ph type="sldNum" sz="quarter" idx="12"/>
          </p:nvPr>
        </p:nvSpPr>
        <p:spPr>
          <a:noFill/>
        </p:spPr>
        <p:txBody>
          <a:bodyPr/>
          <a:lstStyle/>
          <a:p>
            <a:fld id="{8090544F-E9F6-42FC-A4D2-C09C1BDAA708}" type="slidenum">
              <a:rPr lang="en-US" smtClean="0"/>
              <a:pPr/>
              <a:t>15</a:t>
            </a:fld>
            <a:endParaRPr lang="en-US" smtClean="0"/>
          </a:p>
        </p:txBody>
      </p:sp>
      <p:sp>
        <p:nvSpPr>
          <p:cNvPr id="57348" name="Rectangle 2"/>
          <p:cNvSpPr>
            <a:spLocks noGrp="1" noChangeArrowheads="1"/>
          </p:cNvSpPr>
          <p:nvPr>
            <p:ph type="title"/>
          </p:nvPr>
        </p:nvSpPr>
        <p:spPr>
          <a:xfrm>
            <a:off x="1285875" y="285750"/>
            <a:ext cx="6507163" cy="614363"/>
          </a:xfrm>
        </p:spPr>
        <p:txBody>
          <a:bodyPr/>
          <a:lstStyle/>
          <a:p>
            <a:pPr algn="l">
              <a:defRPr/>
            </a:pPr>
            <a:r>
              <a:rPr lang="hr-HR" dirty="0" smtClean="0">
                <a:effectLst>
                  <a:outerShdw blurRad="38100" dist="38100" dir="2700000" algn="tl">
                    <a:srgbClr val="000000">
                      <a:alpha val="43137"/>
                    </a:srgbClr>
                  </a:outerShdw>
                </a:effectLst>
              </a:rPr>
              <a:t>Nadzorni inženjer</a:t>
            </a:r>
          </a:p>
        </p:txBody>
      </p:sp>
      <p:sp>
        <p:nvSpPr>
          <p:cNvPr id="58373" name="Rectangle 3"/>
          <p:cNvSpPr>
            <a:spLocks noGrp="1" noChangeArrowheads="1"/>
          </p:cNvSpPr>
          <p:nvPr>
            <p:ph type="body" idx="1"/>
          </p:nvPr>
        </p:nvSpPr>
        <p:spPr>
          <a:xfrm>
            <a:off x="857251" y="1556792"/>
            <a:ext cx="7603182" cy="4104455"/>
          </a:xfrm>
        </p:spPr>
        <p:txBody>
          <a:bodyPr/>
          <a:lstStyle/>
          <a:p>
            <a:pPr marL="0" indent="0"/>
            <a:r>
              <a:rPr lang="hr-HR" sz="2400" b="0" dirty="0" smtClean="0"/>
              <a:t>Nadzorni inženjer je </a:t>
            </a:r>
            <a:r>
              <a:rPr lang="hr-HR" sz="2400" dirty="0" smtClean="0">
                <a:solidFill>
                  <a:srgbClr val="C00000"/>
                </a:solidFill>
              </a:rPr>
              <a:t>fizička osoba </a:t>
            </a:r>
            <a:r>
              <a:rPr lang="hr-HR" sz="2400" b="0" dirty="0" smtClean="0"/>
              <a:t>koja prema posebnom zakonu ima pravo uporabe strukovnog naziva ovlašteni arhitekt ili ovlašteni inženjer i provodi u ime investitora stručni nadzor građenja ako za to ispunjava uvjete građenja prema posebnom zakonu i propisima donesenim na temelju tog zakona.</a:t>
            </a:r>
          </a:p>
          <a:p>
            <a:pPr marL="0" indent="0"/>
            <a:endParaRPr lang="hr-HR" sz="2400" b="0" dirty="0" smtClean="0"/>
          </a:p>
          <a:p>
            <a:pPr marL="0" indent="0"/>
            <a:r>
              <a:rPr lang="hr-HR" sz="2400" b="0" dirty="0" smtClean="0"/>
              <a:t>Nadzorni inženjer ne može biti zaposlenik osobe koja je izvođač na istoj građevini.</a:t>
            </a:r>
          </a:p>
          <a:p>
            <a:pPr marL="363538" indent="-363538"/>
            <a:endParaRPr lang="hr-HR" sz="2400" b="0" dirty="0" smtClean="0"/>
          </a:p>
        </p:txBody>
      </p:sp>
    </p:spTree>
    <p:extLst>
      <p:ext uri="{BB962C8B-B14F-4D97-AF65-F5344CB8AC3E}">
        <p14:creationId xmlns:p14="http://schemas.microsoft.com/office/powerpoint/2010/main" val="4165196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0"/>
            <a:ext cx="7793038" cy="762000"/>
          </a:xfrm>
        </p:spPr>
        <p:txBody>
          <a:bodyPr/>
          <a:lstStyle/>
          <a:p>
            <a:pPr algn="l"/>
            <a:r>
              <a:rPr lang="hr-HR" dirty="0" smtClean="0"/>
              <a:t>Nadzorni inženjer</a:t>
            </a:r>
            <a:endParaRPr lang="hr-HR" dirty="0"/>
          </a:p>
        </p:txBody>
      </p:sp>
      <p:sp>
        <p:nvSpPr>
          <p:cNvPr id="3" name="Content Placeholder 2"/>
          <p:cNvSpPr>
            <a:spLocks noGrp="1"/>
          </p:cNvSpPr>
          <p:nvPr>
            <p:ph idx="1"/>
          </p:nvPr>
        </p:nvSpPr>
        <p:spPr>
          <a:xfrm>
            <a:off x="467544" y="1196752"/>
            <a:ext cx="8487544" cy="4935761"/>
          </a:xfrm>
        </p:spPr>
        <p:txBody>
          <a:bodyPr/>
          <a:lstStyle/>
          <a:p>
            <a:pPr>
              <a:buFont typeface="Wingdings" pitchFamily="2" charset="2"/>
              <a:buChar char="q"/>
            </a:pPr>
            <a:r>
              <a:rPr lang="hr-HR" b="0" dirty="0" smtClean="0"/>
              <a:t>Na građevinama na kojima se izvodi više vrsta radova ili radovi većeg opsega, stručni nadzor mora provoditi više nadzornih inženjera odgovarajuće struke.</a:t>
            </a:r>
          </a:p>
          <a:p>
            <a:pPr>
              <a:buFont typeface="Wingdings" pitchFamily="2" charset="2"/>
              <a:buChar char="q"/>
            </a:pPr>
            <a:r>
              <a:rPr lang="hr-HR" b="0" dirty="0" smtClean="0"/>
              <a:t>U slučaju iz stavka 1. </a:t>
            </a:r>
            <a:r>
              <a:rPr lang="hr-HR" dirty="0" smtClean="0">
                <a:solidFill>
                  <a:srgbClr val="FF0000"/>
                </a:solidFill>
              </a:rPr>
              <a:t>investitor</a:t>
            </a:r>
            <a:r>
              <a:rPr lang="hr-HR" b="0" dirty="0" smtClean="0"/>
              <a:t> ili osoba koju on odredi dužna je imenovati glavnoga nadzornog inženjera.</a:t>
            </a:r>
          </a:p>
          <a:p>
            <a:pPr>
              <a:buFont typeface="Wingdings" pitchFamily="2" charset="2"/>
              <a:buChar char="q"/>
            </a:pPr>
            <a:r>
              <a:rPr lang="hr-HR" b="0" dirty="0" smtClean="0">
                <a:solidFill>
                  <a:srgbClr val="C00000"/>
                </a:solidFill>
              </a:rPr>
              <a:t>Glavni nadzorni inženjer </a:t>
            </a:r>
            <a:r>
              <a:rPr lang="hr-HR" b="0" dirty="0" smtClean="0"/>
              <a:t>odgovoran je za cjelovitost i međusobnu usklađenost stručnog nadzora građenja i dužan je o tome sastaviti završno izvješće.</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16</a:t>
            </a:fld>
            <a:endParaRPr lang="en-US"/>
          </a:p>
        </p:txBody>
      </p:sp>
    </p:spTree>
    <p:extLst>
      <p:ext uri="{BB962C8B-B14F-4D97-AF65-F5344CB8AC3E}">
        <p14:creationId xmlns:p14="http://schemas.microsoft.com/office/powerpoint/2010/main" val="3681827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1"/>
          </p:nvPr>
        </p:nvSpPr>
        <p:spPr>
          <a:noFill/>
        </p:spPr>
        <p:txBody>
          <a:bodyPr/>
          <a:lstStyle/>
          <a:p>
            <a:r>
              <a:rPr lang="en-US" smtClean="0"/>
              <a:t>ODGOVORNOST</a:t>
            </a:r>
          </a:p>
        </p:txBody>
      </p:sp>
      <p:sp>
        <p:nvSpPr>
          <p:cNvPr id="47107" name="Slide Number Placeholder 5"/>
          <p:cNvSpPr>
            <a:spLocks noGrp="1"/>
          </p:cNvSpPr>
          <p:nvPr>
            <p:ph type="sldNum" sz="quarter" idx="12"/>
          </p:nvPr>
        </p:nvSpPr>
        <p:spPr>
          <a:noFill/>
        </p:spPr>
        <p:txBody>
          <a:bodyPr/>
          <a:lstStyle/>
          <a:p>
            <a:fld id="{30FCBA85-D341-49F9-BABB-3DEEBD2D402D}" type="slidenum">
              <a:rPr lang="en-US" smtClean="0"/>
              <a:pPr/>
              <a:t>17</a:t>
            </a:fld>
            <a:endParaRPr lang="en-US" smtClean="0"/>
          </a:p>
        </p:txBody>
      </p:sp>
      <p:sp>
        <p:nvSpPr>
          <p:cNvPr id="46084" name="Rectangle 2"/>
          <p:cNvSpPr>
            <a:spLocks noGrp="1" noChangeArrowheads="1"/>
          </p:cNvSpPr>
          <p:nvPr>
            <p:ph type="title"/>
          </p:nvPr>
        </p:nvSpPr>
        <p:spPr>
          <a:xfrm>
            <a:off x="1500188" y="0"/>
            <a:ext cx="6292850" cy="762000"/>
          </a:xfrm>
        </p:spPr>
        <p:txBody>
          <a:bodyPr/>
          <a:lstStyle/>
          <a:p>
            <a:pPr algn="l">
              <a:defRPr/>
            </a:pPr>
            <a:r>
              <a:rPr lang="hr-HR" smtClean="0">
                <a:effectLst>
                  <a:outerShdw blurRad="38100" dist="38100" dir="2700000" algn="tl">
                    <a:srgbClr val="C0C0C0"/>
                  </a:outerShdw>
                </a:effectLst>
              </a:rPr>
              <a:t>Izvođač</a:t>
            </a:r>
            <a:endParaRPr lang="en-US" smtClean="0">
              <a:effectLst>
                <a:outerShdw blurRad="38100" dist="38100" dir="2700000" algn="tl">
                  <a:srgbClr val="C0C0C0"/>
                </a:outerShdw>
              </a:effectLst>
            </a:endParaRPr>
          </a:p>
        </p:txBody>
      </p:sp>
      <p:sp>
        <p:nvSpPr>
          <p:cNvPr id="47109" name="Rectangle 3"/>
          <p:cNvSpPr>
            <a:spLocks noGrp="1" noChangeArrowheads="1"/>
          </p:cNvSpPr>
          <p:nvPr>
            <p:ph type="body" idx="1"/>
          </p:nvPr>
        </p:nvSpPr>
        <p:spPr>
          <a:xfrm>
            <a:off x="467544" y="908720"/>
            <a:ext cx="8487544" cy="5223793"/>
          </a:xfrm>
        </p:spPr>
        <p:txBody>
          <a:bodyPr/>
          <a:lstStyle/>
          <a:p>
            <a:r>
              <a:rPr lang="hr-HR" b="0" dirty="0" err="1" smtClean="0"/>
              <a:t>..</a:t>
            </a:r>
            <a:r>
              <a:rPr lang="hr-HR" b="0" dirty="0" smtClean="0"/>
              <a:t>. je </a:t>
            </a:r>
            <a:r>
              <a:rPr lang="hr-HR" dirty="0" smtClean="0">
                <a:solidFill>
                  <a:srgbClr val="C00000"/>
                </a:solidFill>
              </a:rPr>
              <a:t>osoba</a:t>
            </a:r>
            <a:r>
              <a:rPr lang="hr-HR" b="0" dirty="0" smtClean="0"/>
              <a:t> koja gradi ili izvodi pojedine radove na građevini.</a:t>
            </a:r>
          </a:p>
          <a:p>
            <a:endParaRPr lang="hr-HR" dirty="0" smtClean="0"/>
          </a:p>
          <a:p>
            <a:pPr>
              <a:buFont typeface="Wingdings" pitchFamily="2" charset="2"/>
              <a:buChar char="q"/>
            </a:pPr>
            <a:r>
              <a:rPr lang="hr-HR" b="0" dirty="0" smtClean="0"/>
              <a:t>Graditi ili izvoditi pojedine radove na građevini može osoba koja </a:t>
            </a:r>
            <a:r>
              <a:rPr lang="hr-HR" b="0" dirty="0" smtClean="0">
                <a:solidFill>
                  <a:srgbClr val="C00000"/>
                </a:solidFill>
              </a:rPr>
              <a:t>ispunjava uvjete za obavljanje djelatnosti građenja </a:t>
            </a:r>
            <a:r>
              <a:rPr lang="hr-HR" b="0" dirty="0" smtClean="0"/>
              <a:t>prema posebnom zakonu.</a:t>
            </a:r>
          </a:p>
          <a:p>
            <a:pPr>
              <a:buFont typeface="Wingdings" pitchFamily="2" charset="2"/>
              <a:buChar char="q"/>
            </a:pPr>
            <a:endParaRPr lang="hr-HR" b="0" dirty="0" smtClean="0"/>
          </a:p>
          <a:p>
            <a:pPr>
              <a:buFont typeface="Wingdings" pitchFamily="2" charset="2"/>
              <a:buChar char="q"/>
            </a:pPr>
            <a:r>
              <a:rPr lang="hr-HR" b="0" dirty="0" smtClean="0"/>
              <a:t>Izvođač je dužan graditi u skladu s rješenjem o uvjetima građenja, potvrđenim glavnim projektom, odnosno građevinskom dozvolom određenima Zakonom</a:t>
            </a:r>
          </a:p>
          <a:p>
            <a:pPr>
              <a:buFont typeface="Wingdings" pitchFamily="2" charset="2"/>
              <a:buChar char="q"/>
            </a:pPr>
            <a:endParaRPr lang="hr-HR" sz="2400" b="0" dirty="0" smtClean="0"/>
          </a:p>
        </p:txBody>
      </p:sp>
    </p:spTree>
    <p:extLst>
      <p:ext uri="{BB962C8B-B14F-4D97-AF65-F5344CB8AC3E}">
        <p14:creationId xmlns:p14="http://schemas.microsoft.com/office/powerpoint/2010/main" val="2567676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Izvođač</a:t>
            </a:r>
            <a:endParaRPr lang="hr-HR" dirty="0"/>
          </a:p>
        </p:txBody>
      </p:sp>
      <p:sp>
        <p:nvSpPr>
          <p:cNvPr id="3" name="Content Placeholder 2"/>
          <p:cNvSpPr>
            <a:spLocks noGrp="1"/>
          </p:cNvSpPr>
          <p:nvPr>
            <p:ph idx="1"/>
          </p:nvPr>
        </p:nvSpPr>
        <p:spPr>
          <a:xfrm>
            <a:off x="971600" y="1600200"/>
            <a:ext cx="7983488" cy="4532313"/>
          </a:xfrm>
        </p:spPr>
        <p:txBody>
          <a:bodyPr/>
          <a:lstStyle/>
          <a:p>
            <a:r>
              <a:rPr lang="hr-HR" dirty="0" smtClean="0"/>
              <a:t>…	</a:t>
            </a:r>
            <a:r>
              <a:rPr lang="hr-HR" b="0" dirty="0" smtClean="0"/>
              <a:t>imenuje </a:t>
            </a:r>
            <a:r>
              <a:rPr lang="hr-HR" b="0" dirty="0" smtClean="0">
                <a:solidFill>
                  <a:srgbClr val="C00000"/>
                </a:solidFill>
              </a:rPr>
              <a:t>inženjera gradilišta</a:t>
            </a:r>
            <a:r>
              <a:rPr lang="hr-HR" b="0" dirty="0" smtClean="0"/>
              <a:t>, odnosno voditelja radova u svojstvu odgovorne osobe koja vodi građenje, odnosno pojedine radove. Inženjer gradilišta, odnosno voditelj radova odgovorni su za provedbu obveza iz Zakona.</a:t>
            </a:r>
          </a:p>
          <a:p>
            <a:pPr marL="0" indent="0"/>
            <a:r>
              <a:rPr lang="hr-HR" b="0" dirty="0" smtClean="0"/>
              <a:t>Ako u građenju sudjeluju dva ili više izvođača, </a:t>
            </a:r>
            <a:r>
              <a:rPr lang="hr-HR" b="0" dirty="0" smtClean="0">
                <a:solidFill>
                  <a:srgbClr val="FF0000"/>
                </a:solidFill>
              </a:rPr>
              <a:t>investitor</a:t>
            </a:r>
            <a:r>
              <a:rPr lang="hr-HR" b="0" dirty="0" smtClean="0"/>
              <a:t> određuje glavnog izvođača koji je odgovoran za međusobno usklađivanje radova i koji imenuje </a:t>
            </a:r>
            <a:r>
              <a:rPr lang="hr-HR" b="0" dirty="0" smtClean="0">
                <a:solidFill>
                  <a:srgbClr val="C00000"/>
                </a:solidFill>
              </a:rPr>
              <a:t>glavnog inženjera gradilišta</a:t>
            </a:r>
            <a:r>
              <a:rPr lang="hr-HR" b="0" dirty="0" smtClean="0"/>
              <a:t>.</a:t>
            </a:r>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18</a:t>
            </a:fld>
            <a:endParaRPr lang="en-US"/>
          </a:p>
        </p:txBody>
      </p:sp>
    </p:spTree>
    <p:extLst>
      <p:ext uri="{BB962C8B-B14F-4D97-AF65-F5344CB8AC3E}">
        <p14:creationId xmlns:p14="http://schemas.microsoft.com/office/powerpoint/2010/main" val="1325503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Glavni izvođač</a:t>
            </a:r>
            <a:endParaRPr lang="hr-HR" dirty="0"/>
          </a:p>
        </p:txBody>
      </p:sp>
      <p:sp>
        <p:nvSpPr>
          <p:cNvPr id="3" name="Content Placeholder 2"/>
          <p:cNvSpPr>
            <a:spLocks noGrp="1"/>
          </p:cNvSpPr>
          <p:nvPr>
            <p:ph idx="1"/>
          </p:nvPr>
        </p:nvSpPr>
        <p:spPr>
          <a:xfrm>
            <a:off x="971600" y="1340768"/>
            <a:ext cx="7983488" cy="4791745"/>
          </a:xfrm>
        </p:spPr>
        <p:txBody>
          <a:bodyPr/>
          <a:lstStyle/>
          <a:p>
            <a:pPr marL="0" indent="0"/>
            <a:r>
              <a:rPr lang="hr-HR" dirty="0" smtClean="0">
                <a:solidFill>
                  <a:srgbClr val="C00000"/>
                </a:solidFill>
              </a:rPr>
              <a:t>Glavni izvođač </a:t>
            </a:r>
            <a:r>
              <a:rPr lang="hr-HR" b="0" dirty="0" smtClean="0"/>
              <a:t>iz mora izvoditi najmanje polovicu radova potrebnih za građenje te građevine.</a:t>
            </a:r>
          </a:p>
          <a:p>
            <a:pPr marL="0" indent="0"/>
            <a:endParaRPr lang="hr-HR" b="0" dirty="0" smtClean="0"/>
          </a:p>
          <a:p>
            <a:pPr marL="0" indent="0"/>
            <a:r>
              <a:rPr lang="hr-HR" b="0" dirty="0" smtClean="0">
                <a:solidFill>
                  <a:srgbClr val="C00000"/>
                </a:solidFill>
              </a:rPr>
              <a:t>Glavni inženjer gradilišta </a:t>
            </a:r>
            <a:r>
              <a:rPr lang="hr-HR" b="0" dirty="0" smtClean="0"/>
              <a:t>odgovoran je za cjelovitost i međusobnu usklađenost radova, za međusobnu usklađenost provedbe obveza Zakona te ujedno koordinira primjenu propisa kojima se uređuje sigurnost i zdravlje radnika tijekom izvođenja radova.</a:t>
            </a:r>
          </a:p>
          <a:p>
            <a:endParaRPr lang="hr-HR" b="0"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19</a:t>
            </a:fld>
            <a:endParaRPr lang="en-US"/>
          </a:p>
        </p:txBody>
      </p:sp>
    </p:spTree>
    <p:extLst>
      <p:ext uri="{BB962C8B-B14F-4D97-AF65-F5344CB8AC3E}">
        <p14:creationId xmlns:p14="http://schemas.microsoft.com/office/powerpoint/2010/main" val="3502924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Footer Placeholder 4"/>
          <p:cNvSpPr>
            <a:spLocks noGrp="1"/>
          </p:cNvSpPr>
          <p:nvPr>
            <p:ph type="ftr" sz="quarter" idx="11"/>
          </p:nvPr>
        </p:nvSpPr>
        <p:spPr>
          <a:noFill/>
        </p:spPr>
        <p:txBody>
          <a:bodyPr/>
          <a:lstStyle/>
          <a:p>
            <a:r>
              <a:rPr lang="en-US" smtClean="0"/>
              <a:t>ODGOVORNOST</a:t>
            </a:r>
          </a:p>
        </p:txBody>
      </p:sp>
      <p:sp>
        <p:nvSpPr>
          <p:cNvPr id="30723" name="Slide Number Placeholder 5"/>
          <p:cNvSpPr>
            <a:spLocks noGrp="1"/>
          </p:cNvSpPr>
          <p:nvPr>
            <p:ph type="sldNum" sz="quarter" idx="12"/>
          </p:nvPr>
        </p:nvSpPr>
        <p:spPr>
          <a:noFill/>
        </p:spPr>
        <p:txBody>
          <a:bodyPr/>
          <a:lstStyle/>
          <a:p>
            <a:fld id="{5A165E66-AA87-4DEE-9B17-51108A096C97}" type="slidenum">
              <a:rPr lang="en-US" smtClean="0"/>
              <a:pPr/>
              <a:t>2</a:t>
            </a:fld>
            <a:endParaRPr lang="en-US" smtClean="0"/>
          </a:p>
        </p:txBody>
      </p:sp>
      <p:sp>
        <p:nvSpPr>
          <p:cNvPr id="19460" name="Rectangle 2"/>
          <p:cNvSpPr>
            <a:spLocks noGrp="1" noChangeArrowheads="1"/>
          </p:cNvSpPr>
          <p:nvPr>
            <p:ph type="title"/>
          </p:nvPr>
        </p:nvSpPr>
        <p:spPr>
          <a:xfrm>
            <a:off x="1143000" y="0"/>
            <a:ext cx="6650038" cy="762000"/>
          </a:xfrm>
        </p:spPr>
        <p:txBody>
          <a:bodyPr/>
          <a:lstStyle/>
          <a:p>
            <a:pPr algn="l">
              <a:defRPr/>
            </a:pPr>
            <a:r>
              <a:rPr lang="hr-HR" dirty="0" smtClean="0">
                <a:effectLst>
                  <a:outerShdw blurRad="38100" dist="38100" dir="2700000" algn="tl">
                    <a:srgbClr val="C0C0C0"/>
                  </a:outerShdw>
                </a:effectLst>
              </a:rPr>
              <a:t>Građenje</a:t>
            </a:r>
          </a:p>
        </p:txBody>
      </p:sp>
      <p:sp>
        <p:nvSpPr>
          <p:cNvPr id="30725" name="Rectangle 3"/>
          <p:cNvSpPr>
            <a:spLocks noGrp="1" noChangeArrowheads="1"/>
          </p:cNvSpPr>
          <p:nvPr>
            <p:ph type="body" idx="1"/>
          </p:nvPr>
        </p:nvSpPr>
        <p:spPr>
          <a:xfrm>
            <a:off x="1000125" y="1928813"/>
            <a:ext cx="7500938" cy="3960812"/>
          </a:xfrm>
        </p:spPr>
        <p:txBody>
          <a:bodyPr/>
          <a:lstStyle/>
          <a:p>
            <a:r>
              <a:rPr lang="hr-HR" i="1" dirty="0" smtClean="0">
                <a:solidFill>
                  <a:srgbClr val="008000"/>
                </a:solidFill>
              </a:rPr>
              <a:t>… </a:t>
            </a:r>
            <a:r>
              <a:rPr lang="hr-HR" sz="2600" i="1" dirty="0" smtClean="0"/>
              <a:t>je izvedba građevinskih i drugih radova (pripremni, zemljani, </a:t>
            </a:r>
            <a:r>
              <a:rPr lang="hr-HR" sz="2600" i="1" dirty="0" err="1" smtClean="0"/>
              <a:t>konstrukterski</a:t>
            </a:r>
            <a:r>
              <a:rPr lang="hr-HR" sz="2600" i="1" dirty="0" smtClean="0"/>
              <a:t>, instalaterski, završni, te ugradnja građevnih proizvoda, postrojenja ili opreme) kojima se gradi nova građevina, </a:t>
            </a:r>
            <a:r>
              <a:rPr lang="hr-HR" sz="2600" i="1" dirty="0" smtClean="0">
                <a:solidFill>
                  <a:srgbClr val="FF0000"/>
                </a:solidFill>
              </a:rPr>
              <a:t>rekonstruira, uklanja i održava </a:t>
            </a:r>
            <a:r>
              <a:rPr lang="hr-HR" sz="2600" i="1" dirty="0" smtClean="0"/>
              <a:t>postojeća građevina.</a:t>
            </a:r>
          </a:p>
          <a:p>
            <a:pPr algn="r"/>
            <a:endParaRPr lang="hr-HR" sz="1200" b="0" i="1" dirty="0" smtClean="0">
              <a:solidFill>
                <a:srgbClr val="105638"/>
              </a:solidFill>
            </a:endParaRPr>
          </a:p>
          <a:p>
            <a:pPr algn="r"/>
            <a:r>
              <a:rPr lang="hr-HR" sz="2400" b="0" i="1" dirty="0" smtClean="0">
                <a:solidFill>
                  <a:srgbClr val="116958"/>
                </a:solidFill>
              </a:rPr>
              <a:t>(Zakon o prostornom uređenju i gradnji)</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Glavni inženjer gradilišta</a:t>
            </a:r>
            <a:endParaRPr lang="hr-HR" dirty="0"/>
          </a:p>
        </p:txBody>
      </p:sp>
      <p:sp>
        <p:nvSpPr>
          <p:cNvPr id="3" name="Content Placeholder 2"/>
          <p:cNvSpPr>
            <a:spLocks noGrp="1"/>
          </p:cNvSpPr>
          <p:nvPr>
            <p:ph idx="1"/>
          </p:nvPr>
        </p:nvSpPr>
        <p:spPr/>
        <p:txBody>
          <a:bodyPr/>
          <a:lstStyle/>
          <a:p>
            <a:pPr marL="0" indent="0"/>
            <a:r>
              <a:rPr lang="hr-HR" b="0" dirty="0" smtClean="0"/>
              <a:t>Glavni inženjer gradilišta može biti istodobno i inženjer gradilišta jednog od izvođača, odnosno voditelj radova za određenu vrstu radova.</a:t>
            </a:r>
          </a:p>
          <a:p>
            <a:pPr marL="0" indent="0"/>
            <a:endParaRPr lang="hr-HR" b="0" dirty="0" smtClean="0"/>
          </a:p>
          <a:p>
            <a:pPr marL="0" indent="0"/>
            <a:r>
              <a:rPr lang="hr-HR" b="0" dirty="0" smtClean="0"/>
              <a:t>Glavni inženjer gradilišta, inženjer gradilišta i voditelj radova mogu biti osobe koja ispunjavaju uvjete za obavljanje tih poslova prema posebnom zakonu.</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20</a:t>
            </a:fld>
            <a:endParaRPr lang="en-US"/>
          </a:p>
        </p:txBody>
      </p:sp>
    </p:spTree>
    <p:extLst>
      <p:ext uri="{BB962C8B-B14F-4D97-AF65-F5344CB8AC3E}">
        <p14:creationId xmlns:p14="http://schemas.microsoft.com/office/powerpoint/2010/main" val="1828558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4"/>
          <p:cNvSpPr>
            <a:spLocks noGrp="1"/>
          </p:cNvSpPr>
          <p:nvPr>
            <p:ph type="ftr" sz="quarter" idx="11"/>
          </p:nvPr>
        </p:nvSpPr>
        <p:spPr>
          <a:noFill/>
        </p:spPr>
        <p:txBody>
          <a:bodyPr/>
          <a:lstStyle/>
          <a:p>
            <a:r>
              <a:rPr lang="en-US" smtClean="0"/>
              <a:t>ODGOVORNOST</a:t>
            </a:r>
          </a:p>
        </p:txBody>
      </p:sp>
      <p:sp>
        <p:nvSpPr>
          <p:cNvPr id="48131" name="Slide Number Placeholder 5"/>
          <p:cNvSpPr>
            <a:spLocks noGrp="1"/>
          </p:cNvSpPr>
          <p:nvPr>
            <p:ph type="sldNum" sz="quarter" idx="12"/>
          </p:nvPr>
        </p:nvSpPr>
        <p:spPr>
          <a:noFill/>
        </p:spPr>
        <p:txBody>
          <a:bodyPr/>
          <a:lstStyle/>
          <a:p>
            <a:fld id="{438E0AF7-6CF2-46D9-8DC1-1C6831F734FF}" type="slidenum">
              <a:rPr lang="en-US" smtClean="0"/>
              <a:pPr/>
              <a:t>21</a:t>
            </a:fld>
            <a:endParaRPr lang="en-US" smtClean="0"/>
          </a:p>
        </p:txBody>
      </p:sp>
      <p:sp>
        <p:nvSpPr>
          <p:cNvPr id="47108" name="Rectangle 2"/>
          <p:cNvSpPr>
            <a:spLocks noGrp="1" noChangeArrowheads="1"/>
          </p:cNvSpPr>
          <p:nvPr>
            <p:ph type="title"/>
          </p:nvPr>
        </p:nvSpPr>
        <p:spPr>
          <a:xfrm>
            <a:off x="1428750" y="0"/>
            <a:ext cx="6364288" cy="762000"/>
          </a:xfrm>
        </p:spPr>
        <p:txBody>
          <a:bodyPr/>
          <a:lstStyle/>
          <a:p>
            <a:pPr algn="l">
              <a:defRPr/>
            </a:pPr>
            <a:r>
              <a:rPr lang="hr-HR" smtClean="0">
                <a:effectLst>
                  <a:outerShdw blurRad="38100" dist="38100" dir="2700000" algn="tl">
                    <a:srgbClr val="C0C0C0"/>
                  </a:outerShdw>
                </a:effectLst>
              </a:rPr>
              <a:t>Izvođač mora ...</a:t>
            </a:r>
          </a:p>
        </p:txBody>
      </p:sp>
      <p:sp>
        <p:nvSpPr>
          <p:cNvPr id="48133" name="Rectangle 3"/>
          <p:cNvSpPr>
            <a:spLocks noGrp="1" noChangeArrowheads="1"/>
          </p:cNvSpPr>
          <p:nvPr>
            <p:ph type="body" idx="1"/>
          </p:nvPr>
        </p:nvSpPr>
        <p:spPr>
          <a:xfrm>
            <a:off x="251520" y="908720"/>
            <a:ext cx="8703568" cy="5472608"/>
          </a:xfrm>
        </p:spPr>
        <p:txBody>
          <a:bodyPr/>
          <a:lstStyle/>
          <a:p>
            <a:pPr marL="365125" indent="-365125">
              <a:buFont typeface="Wingdings" pitchFamily="2" charset="2"/>
              <a:buChar char="§"/>
            </a:pPr>
            <a:r>
              <a:rPr lang="hr-HR" sz="2400" b="0" dirty="0" smtClean="0"/>
              <a:t>povjeriti izvođenje građevinskih radova i drugih poslova osobama koje ispunjavaju propisane uvjete za izvođenje tih radova, odnosno obavljanje poslova,</a:t>
            </a:r>
          </a:p>
          <a:p>
            <a:pPr marL="365125" indent="-365125">
              <a:buFont typeface="Wingdings" pitchFamily="2" charset="2"/>
              <a:buChar char="§"/>
            </a:pPr>
            <a:r>
              <a:rPr lang="hr-HR" sz="2400" b="0" dirty="0" smtClean="0"/>
              <a:t>radove izvoditi tako da se ispune bitni zahtjevi i drugi uvjeti za građevinu,</a:t>
            </a:r>
          </a:p>
          <a:p>
            <a:pPr marL="365125" indent="-365125">
              <a:buFont typeface="Wingdings" pitchFamily="2" charset="2"/>
              <a:buChar char="§"/>
            </a:pPr>
            <a:r>
              <a:rPr lang="hr-HR" sz="2400" b="0" dirty="0" smtClean="0"/>
              <a:t>ugrađivati građevne proizvode i opremu u skladu sa Zakonom,</a:t>
            </a:r>
          </a:p>
          <a:p>
            <a:pPr marL="365125" indent="-365125">
              <a:buFont typeface="Wingdings" pitchFamily="2" charset="2"/>
              <a:buChar char="§"/>
            </a:pPr>
            <a:r>
              <a:rPr lang="hr-HR" sz="2400" b="0" dirty="0" smtClean="0"/>
              <a:t>osigurati dokaze o uporabljivosti ugrađenih građevnih proizvoda, dokaze o sukladnosti ugrađene opreme prema posebnom zakonu, </a:t>
            </a:r>
          </a:p>
          <a:p>
            <a:pPr marL="365125" indent="-365125">
              <a:buFont typeface="Wingdings" pitchFamily="2" charset="2"/>
              <a:buChar char="§"/>
            </a:pPr>
            <a:r>
              <a:rPr lang="hr-HR" sz="2400" b="0" dirty="0" smtClean="0"/>
              <a:t>propisno zbrinuti građevinski otpad nastao tijekom građenja na gradilištu,</a:t>
            </a:r>
          </a:p>
          <a:p>
            <a:pPr marL="365125" indent="-365125">
              <a:buFont typeface="Wingdings" pitchFamily="2" charset="2"/>
              <a:buChar char="§"/>
            </a:pPr>
            <a:r>
              <a:rPr lang="hr-HR" sz="2400" b="0" dirty="0" smtClean="0"/>
              <a:t>sastaviti pisanu izjavu o izvedenim radovima i o uvjetima održavanja građevi</a:t>
            </a:r>
            <a:r>
              <a:rPr lang="hr-HR" sz="2400" dirty="0" smtClean="0"/>
              <a:t>ne.</a:t>
            </a:r>
          </a:p>
          <a:p>
            <a:pPr marL="539750" indent="-539750">
              <a:lnSpc>
                <a:spcPct val="80000"/>
              </a:lnSpc>
            </a:pPr>
            <a:endParaRPr lang="hr-HR" sz="2400" b="0" dirty="0" smtClean="0"/>
          </a:p>
        </p:txBody>
      </p:sp>
    </p:spTree>
    <p:extLst>
      <p:ext uri="{BB962C8B-B14F-4D97-AF65-F5344CB8AC3E}">
        <p14:creationId xmlns:p14="http://schemas.microsoft.com/office/powerpoint/2010/main" val="19295670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oter Placeholder 4"/>
          <p:cNvSpPr>
            <a:spLocks noGrp="1"/>
          </p:cNvSpPr>
          <p:nvPr>
            <p:ph type="ftr" sz="quarter" idx="11"/>
          </p:nvPr>
        </p:nvSpPr>
        <p:spPr>
          <a:noFill/>
        </p:spPr>
        <p:txBody>
          <a:bodyPr/>
          <a:lstStyle/>
          <a:p>
            <a:r>
              <a:rPr lang="en-US" smtClean="0"/>
              <a:t>ODGOVORNOST</a:t>
            </a:r>
          </a:p>
        </p:txBody>
      </p:sp>
      <p:sp>
        <p:nvSpPr>
          <p:cNvPr id="49155" name="Slide Number Placeholder 5"/>
          <p:cNvSpPr>
            <a:spLocks noGrp="1"/>
          </p:cNvSpPr>
          <p:nvPr>
            <p:ph type="sldNum" sz="quarter" idx="12"/>
          </p:nvPr>
        </p:nvSpPr>
        <p:spPr>
          <a:noFill/>
        </p:spPr>
        <p:txBody>
          <a:bodyPr/>
          <a:lstStyle/>
          <a:p>
            <a:fld id="{E6640B74-7D2B-4D63-A188-0CA44E1AA34C}" type="slidenum">
              <a:rPr lang="en-US" smtClean="0"/>
              <a:pPr/>
              <a:t>22</a:t>
            </a:fld>
            <a:endParaRPr lang="en-US" smtClean="0"/>
          </a:p>
        </p:txBody>
      </p:sp>
      <p:sp>
        <p:nvSpPr>
          <p:cNvPr id="48132" name="Rectangle 2"/>
          <p:cNvSpPr>
            <a:spLocks noGrp="1" noChangeArrowheads="1"/>
          </p:cNvSpPr>
          <p:nvPr>
            <p:ph type="title"/>
          </p:nvPr>
        </p:nvSpPr>
        <p:spPr>
          <a:xfrm>
            <a:off x="1071563" y="0"/>
            <a:ext cx="6721475" cy="762000"/>
          </a:xfrm>
        </p:spPr>
        <p:txBody>
          <a:bodyPr/>
          <a:lstStyle/>
          <a:p>
            <a:pPr algn="l">
              <a:defRPr/>
            </a:pPr>
            <a:r>
              <a:rPr lang="hr-HR" smtClean="0">
                <a:effectLst>
                  <a:outerShdw blurRad="38100" dist="38100" dir="2700000" algn="tl">
                    <a:srgbClr val="C0C0C0"/>
                  </a:outerShdw>
                </a:effectLst>
              </a:rPr>
              <a:t>Izvođač mora ...</a:t>
            </a:r>
          </a:p>
        </p:txBody>
      </p:sp>
      <p:sp>
        <p:nvSpPr>
          <p:cNvPr id="49157" name="Rectangle 3"/>
          <p:cNvSpPr>
            <a:spLocks noGrp="1" noChangeArrowheads="1"/>
          </p:cNvSpPr>
          <p:nvPr>
            <p:ph type="body" idx="1"/>
          </p:nvPr>
        </p:nvSpPr>
        <p:spPr>
          <a:xfrm>
            <a:off x="571500" y="1557338"/>
            <a:ext cx="8383588" cy="4575175"/>
          </a:xfrm>
        </p:spPr>
        <p:txBody>
          <a:bodyPr/>
          <a:lstStyle/>
          <a:p>
            <a:pPr marL="539750" indent="-539750">
              <a:lnSpc>
                <a:spcPct val="90000"/>
              </a:lnSpc>
              <a:buFont typeface="Wingdings" pitchFamily="2" charset="2"/>
              <a:buChar char="n"/>
            </a:pPr>
            <a:r>
              <a:rPr lang="hr-HR" sz="2400" b="0" smtClean="0"/>
              <a:t>izraditi elaborat zaštite na radu i urediti gradilište</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ograditi gradilište i spriječiti nekontrolirani pristup nezaposlenima</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obilježiti gradilište propisanim oznakama i prometnim znakovima</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ishoditi odobrenje nadležnih upravnih tijela i poduzeća za privremeno zauzimanje javnih prometnih površina</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ishoditi suglasnost vlasnika, sukladno posebnim zakonima za privremeno zauzimanje susjednih terena</a:t>
            </a:r>
          </a:p>
        </p:txBody>
      </p:sp>
    </p:spTree>
    <p:extLst>
      <p:ext uri="{BB962C8B-B14F-4D97-AF65-F5344CB8AC3E}">
        <p14:creationId xmlns:p14="http://schemas.microsoft.com/office/powerpoint/2010/main" val="112602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oter Placeholder 4"/>
          <p:cNvSpPr>
            <a:spLocks noGrp="1"/>
          </p:cNvSpPr>
          <p:nvPr>
            <p:ph type="ftr" sz="quarter" idx="11"/>
          </p:nvPr>
        </p:nvSpPr>
        <p:spPr>
          <a:noFill/>
        </p:spPr>
        <p:txBody>
          <a:bodyPr/>
          <a:lstStyle/>
          <a:p>
            <a:r>
              <a:rPr lang="en-US" smtClean="0"/>
              <a:t>ODGOVORNOST</a:t>
            </a:r>
          </a:p>
        </p:txBody>
      </p:sp>
      <p:sp>
        <p:nvSpPr>
          <p:cNvPr id="50179" name="Slide Number Placeholder 5"/>
          <p:cNvSpPr>
            <a:spLocks noGrp="1"/>
          </p:cNvSpPr>
          <p:nvPr>
            <p:ph type="sldNum" sz="quarter" idx="12"/>
          </p:nvPr>
        </p:nvSpPr>
        <p:spPr>
          <a:noFill/>
        </p:spPr>
        <p:txBody>
          <a:bodyPr/>
          <a:lstStyle/>
          <a:p>
            <a:fld id="{C61D98BB-DA13-44C0-98F4-F2D3A7AA4DD8}" type="slidenum">
              <a:rPr lang="en-US" smtClean="0"/>
              <a:pPr/>
              <a:t>23</a:t>
            </a:fld>
            <a:endParaRPr lang="en-US" smtClean="0"/>
          </a:p>
        </p:txBody>
      </p:sp>
      <p:sp>
        <p:nvSpPr>
          <p:cNvPr id="49156" name="Rectangle 2"/>
          <p:cNvSpPr>
            <a:spLocks noGrp="1" noChangeArrowheads="1"/>
          </p:cNvSpPr>
          <p:nvPr>
            <p:ph type="title"/>
          </p:nvPr>
        </p:nvSpPr>
        <p:spPr>
          <a:xfrm>
            <a:off x="1143000" y="0"/>
            <a:ext cx="6650038" cy="762000"/>
          </a:xfrm>
        </p:spPr>
        <p:txBody>
          <a:bodyPr/>
          <a:lstStyle/>
          <a:p>
            <a:pPr algn="l">
              <a:defRPr/>
            </a:pPr>
            <a:r>
              <a:rPr lang="hr-HR" smtClean="0">
                <a:effectLst>
                  <a:outerShdw blurRad="38100" dist="38100" dir="2700000" algn="tl">
                    <a:srgbClr val="C0C0C0"/>
                  </a:outerShdw>
                </a:effectLst>
              </a:rPr>
              <a:t>Izvođač mora ...</a:t>
            </a:r>
          </a:p>
        </p:txBody>
      </p:sp>
      <p:sp>
        <p:nvSpPr>
          <p:cNvPr id="50181" name="Rectangle 3"/>
          <p:cNvSpPr>
            <a:spLocks noGrp="1" noChangeArrowheads="1"/>
          </p:cNvSpPr>
          <p:nvPr>
            <p:ph type="body" idx="1"/>
          </p:nvPr>
        </p:nvSpPr>
        <p:spPr>
          <a:xfrm>
            <a:off x="642938" y="1357313"/>
            <a:ext cx="8312150" cy="5003800"/>
          </a:xfrm>
        </p:spPr>
        <p:txBody>
          <a:bodyPr/>
          <a:lstStyle/>
          <a:p>
            <a:pPr marL="539750" indent="-539750">
              <a:lnSpc>
                <a:spcPct val="90000"/>
              </a:lnSpc>
              <a:buFont typeface="Wingdings" pitchFamily="2" charset="2"/>
              <a:buChar char="n"/>
            </a:pPr>
            <a:r>
              <a:rPr lang="hr-HR" sz="2400" b="0" smtClean="0"/>
              <a:t>privremene objekte graditi u skladu sa propisima o mjerama zaštite od požara i eksplozije, zaštite na radu i svim drugim mjerama zaštite zdravlja ljudi i okoliša</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ukloniti sve privremene građevine prije dobivanja uporabne dozvole</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izraditi plan uređenja privremenih i zajedničkih privremenih radilišta</a:t>
            </a:r>
          </a:p>
          <a:p>
            <a:pPr marL="539750" indent="-539750">
              <a:lnSpc>
                <a:spcPct val="90000"/>
              </a:lnSpc>
              <a:buFont typeface="Wingdings" pitchFamily="2" charset="2"/>
              <a:buChar char="n"/>
            </a:pPr>
            <a:endParaRPr lang="hr-HR" sz="1000" b="0" smtClean="0"/>
          </a:p>
          <a:p>
            <a:pPr marL="539750" indent="-539750">
              <a:lnSpc>
                <a:spcPct val="90000"/>
              </a:lnSpc>
              <a:buFont typeface="Wingdings" pitchFamily="2" charset="2"/>
              <a:buChar char="n"/>
            </a:pPr>
            <a:r>
              <a:rPr lang="hr-HR" sz="2400" b="0" smtClean="0"/>
              <a:t>obavijestiti nadležna tijela ispekcije rada o početku radova (8 dana prije početka radova), tj. o: vrstama namjeravanih radova, broju djelatnika i planiranom roku i odgovornim osobama</a:t>
            </a:r>
          </a:p>
        </p:txBody>
      </p:sp>
    </p:spTree>
    <p:extLst>
      <p:ext uri="{BB962C8B-B14F-4D97-AF65-F5344CB8AC3E}">
        <p14:creationId xmlns:p14="http://schemas.microsoft.com/office/powerpoint/2010/main" val="3042768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6246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65FC1596-2737-4455-8A25-0EF54AF2CA90}" type="slidenum">
              <a:rPr lang="en-US" sz="1400" smtClean="0"/>
              <a:pPr eaLnBrk="1" hangingPunct="1"/>
              <a:t>24</a:t>
            </a:fld>
            <a:endParaRPr lang="en-US" sz="1400" smtClean="0"/>
          </a:p>
        </p:txBody>
      </p:sp>
      <p:sp>
        <p:nvSpPr>
          <p:cNvPr id="62468" name="Rectangle 2"/>
          <p:cNvSpPr>
            <a:spLocks noGrp="1" noChangeArrowheads="1"/>
          </p:cNvSpPr>
          <p:nvPr>
            <p:ph type="title"/>
          </p:nvPr>
        </p:nvSpPr>
        <p:spPr/>
        <p:txBody>
          <a:bodyPr/>
          <a:lstStyle/>
          <a:p>
            <a:pPr eaLnBrk="1" hangingPunct="1"/>
            <a:r>
              <a:rPr lang="hr-HR" sz="3200" smtClean="0"/>
              <a:t>Prijava početka građenja</a:t>
            </a:r>
          </a:p>
        </p:txBody>
      </p:sp>
      <p:sp>
        <p:nvSpPr>
          <p:cNvPr id="62469" name="Rectangle 3"/>
          <p:cNvSpPr>
            <a:spLocks noGrp="1" noChangeArrowheads="1"/>
          </p:cNvSpPr>
          <p:nvPr>
            <p:ph type="body" idx="1"/>
          </p:nvPr>
        </p:nvSpPr>
        <p:spPr>
          <a:xfrm>
            <a:off x="1182688" y="1484313"/>
            <a:ext cx="7772400" cy="4824412"/>
          </a:xfrm>
        </p:spPr>
        <p:txBody>
          <a:bodyPr/>
          <a:lstStyle/>
          <a:p>
            <a:pPr marL="0" indent="0" eaLnBrk="1" hangingPunct="1">
              <a:lnSpc>
                <a:spcPct val="90000"/>
              </a:lnSpc>
            </a:pPr>
            <a:r>
              <a:rPr lang="hr-HR" sz="2800" smtClean="0"/>
              <a:t>Prema Zakonu o prostornom uređenju i gradnji Investitor je dužan nadležnom upravnom tijelu, građevinskoj inspekciji i inspekciji rada, najkasnije u roku od osam dana prije početka građenja pisano prijaviti početak građenja. Također je, u skladu sa Zakonom dužan najkasnije do dana početka radova imati potvrdu glavnog projekta i elaborat iskolčenja građevine. U prijavi početka građenja investitor je dužan navesti izvođača i oznaku elaborata iskolčenja.</a:t>
            </a:r>
          </a:p>
        </p:txBody>
      </p:sp>
    </p:spTree>
    <p:extLst>
      <p:ext uri="{BB962C8B-B14F-4D97-AF65-F5344CB8AC3E}">
        <p14:creationId xmlns:p14="http://schemas.microsoft.com/office/powerpoint/2010/main" val="2960814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6349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B6D24EC4-2F46-4277-81EB-B3EE542923E6}" type="slidenum">
              <a:rPr lang="en-US" sz="1400" smtClean="0"/>
              <a:pPr eaLnBrk="1" hangingPunct="1"/>
              <a:t>25</a:t>
            </a:fld>
            <a:endParaRPr lang="en-US" sz="1400" smtClean="0"/>
          </a:p>
        </p:txBody>
      </p:sp>
      <p:sp>
        <p:nvSpPr>
          <p:cNvPr id="63492" name="Rectangle 2"/>
          <p:cNvSpPr>
            <a:spLocks noGrp="1" noChangeArrowheads="1"/>
          </p:cNvSpPr>
          <p:nvPr>
            <p:ph type="title"/>
          </p:nvPr>
        </p:nvSpPr>
        <p:spPr/>
        <p:txBody>
          <a:bodyPr/>
          <a:lstStyle/>
          <a:p>
            <a:pPr eaLnBrk="1" hangingPunct="1"/>
            <a:r>
              <a:rPr lang="hr-HR" sz="3200" smtClean="0"/>
              <a:t>Iskolčenje</a:t>
            </a:r>
          </a:p>
        </p:txBody>
      </p:sp>
      <p:sp>
        <p:nvSpPr>
          <p:cNvPr id="63493" name="Rectangle 3"/>
          <p:cNvSpPr>
            <a:spLocks noGrp="1" noChangeArrowheads="1"/>
          </p:cNvSpPr>
          <p:nvPr>
            <p:ph type="body" idx="1"/>
          </p:nvPr>
        </p:nvSpPr>
        <p:spPr>
          <a:xfrm>
            <a:off x="1182688" y="1484313"/>
            <a:ext cx="7772400" cy="4648200"/>
          </a:xfrm>
        </p:spPr>
        <p:txBody>
          <a:bodyPr/>
          <a:lstStyle/>
          <a:p>
            <a:pPr marL="0" indent="0" eaLnBrk="1" hangingPunct="1">
              <a:lnSpc>
                <a:spcPct val="80000"/>
              </a:lnSpc>
            </a:pPr>
            <a:r>
              <a:rPr lang="hr-HR" sz="2800" smtClean="0"/>
              <a:t>Iskolčenje građevine je geodetski prijenos tlocrta vanjskog obrisa građevine ili osi trase građevine koju je dozvoljeno graditi, na terenu unutar građevne cestice.</a:t>
            </a:r>
          </a:p>
          <a:p>
            <a:pPr marL="0" indent="0" eaLnBrk="1" hangingPunct="1">
              <a:lnSpc>
                <a:spcPct val="80000"/>
              </a:lnSpc>
            </a:pPr>
            <a:r>
              <a:rPr lang="hr-HR" sz="2800" smtClean="0"/>
              <a:t>Elaborat iskolčenja građevine izrađuje ovlaštena osoba. </a:t>
            </a:r>
          </a:p>
          <a:p>
            <a:pPr marL="0" indent="0" eaLnBrk="1" hangingPunct="1">
              <a:lnSpc>
                <a:spcPct val="80000"/>
              </a:lnSpc>
            </a:pPr>
            <a:r>
              <a:rPr lang="hr-HR" sz="2800" smtClean="0"/>
              <a:t>Iskolčenje građevine mora obaviti osoba ovlaštena za obavljanje poslova državne izmjere i katastra nekretnina prema posebnom zakonu, te prije početka radova iskopa upisom u građevinski dnevnik potvrđuje ispravnost iskolčenja.</a:t>
            </a:r>
          </a:p>
        </p:txBody>
      </p:sp>
    </p:spTree>
    <p:extLst>
      <p:ext uri="{BB962C8B-B14F-4D97-AF65-F5344CB8AC3E}">
        <p14:creationId xmlns:p14="http://schemas.microsoft.com/office/powerpoint/2010/main" val="2796730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1638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24139400-ED9D-4F0A-BBC1-4C5200442B64}" type="slidenum">
              <a:rPr lang="en-US" sz="1400" smtClean="0"/>
              <a:pPr eaLnBrk="1" hangingPunct="1"/>
              <a:t>26</a:t>
            </a:fld>
            <a:endParaRPr lang="en-US" sz="1400" smtClean="0"/>
          </a:p>
        </p:txBody>
      </p:sp>
      <p:sp>
        <p:nvSpPr>
          <p:cNvPr id="16388" name="Rectangle 2"/>
          <p:cNvSpPr>
            <a:spLocks noGrp="1" noChangeArrowheads="1"/>
          </p:cNvSpPr>
          <p:nvPr>
            <p:ph type="title"/>
          </p:nvPr>
        </p:nvSpPr>
        <p:spPr/>
        <p:txBody>
          <a:bodyPr/>
          <a:lstStyle/>
          <a:p>
            <a:pPr eaLnBrk="1" hangingPunct="1"/>
            <a:r>
              <a:rPr lang="hr-HR" smtClean="0"/>
              <a:t>Dokumentacija na gradilištu</a:t>
            </a:r>
            <a:endParaRPr lang="en-US" smtClean="0"/>
          </a:p>
        </p:txBody>
      </p:sp>
      <p:sp>
        <p:nvSpPr>
          <p:cNvPr id="16389" name="Rectangle 3"/>
          <p:cNvSpPr>
            <a:spLocks noGrp="1" noChangeArrowheads="1"/>
          </p:cNvSpPr>
          <p:nvPr>
            <p:ph type="body" idx="1"/>
          </p:nvPr>
        </p:nvSpPr>
        <p:spPr>
          <a:xfrm>
            <a:off x="857250" y="1285875"/>
            <a:ext cx="8286750" cy="4846638"/>
          </a:xfrm>
        </p:spPr>
        <p:txBody>
          <a:bodyPr/>
          <a:lstStyle/>
          <a:p>
            <a:pPr marL="360363" indent="-360363" eaLnBrk="1" hangingPunct="1">
              <a:lnSpc>
                <a:spcPct val="90000"/>
              </a:lnSpc>
              <a:buFont typeface="Wingdings" pitchFamily="2" charset="2"/>
              <a:buChar char="ü"/>
            </a:pPr>
            <a:r>
              <a:rPr lang="hr-HR" sz="2800" smtClean="0"/>
              <a:t>Rješenje o upisu u sudski registar</a:t>
            </a:r>
          </a:p>
          <a:p>
            <a:pPr marL="360363" indent="-360363" eaLnBrk="1" hangingPunct="1">
              <a:lnSpc>
                <a:spcPct val="90000"/>
              </a:lnSpc>
              <a:buFont typeface="Wingdings" pitchFamily="2" charset="2"/>
              <a:buChar char="ü"/>
            </a:pPr>
            <a:r>
              <a:rPr lang="hr-HR" sz="2800" smtClean="0"/>
              <a:t>Akti o imenovanju inženjera gradilišta i nadzornog inženjera</a:t>
            </a:r>
          </a:p>
          <a:p>
            <a:pPr marL="360363" indent="-360363" eaLnBrk="1" hangingPunct="1">
              <a:lnSpc>
                <a:spcPct val="90000"/>
              </a:lnSpc>
              <a:buFont typeface="Wingdings" pitchFamily="2" charset="2"/>
              <a:buChar char="ü"/>
            </a:pPr>
            <a:r>
              <a:rPr lang="hr-HR" sz="2800" smtClean="0"/>
              <a:t>Građevinska dozvola ili potvrda glavnog projekta</a:t>
            </a:r>
          </a:p>
          <a:p>
            <a:pPr marL="360363" indent="-360363" eaLnBrk="1" hangingPunct="1">
              <a:lnSpc>
                <a:spcPct val="90000"/>
              </a:lnSpc>
              <a:buFont typeface="Wingdings" pitchFamily="2" charset="2"/>
              <a:buChar char="ü"/>
            </a:pPr>
            <a:r>
              <a:rPr lang="hr-HR" sz="2800" smtClean="0"/>
              <a:t>Glavni projekt</a:t>
            </a:r>
          </a:p>
          <a:p>
            <a:pPr marL="360363" indent="-360363" eaLnBrk="1" hangingPunct="1">
              <a:lnSpc>
                <a:spcPct val="90000"/>
              </a:lnSpc>
              <a:buFont typeface="Wingdings" pitchFamily="2" charset="2"/>
              <a:buChar char="ü"/>
            </a:pPr>
            <a:r>
              <a:rPr lang="hr-HR" sz="2800" smtClean="0"/>
              <a:t>Izvedbeni projekti</a:t>
            </a:r>
          </a:p>
          <a:p>
            <a:pPr marL="360363" indent="-360363" eaLnBrk="1" hangingPunct="1">
              <a:lnSpc>
                <a:spcPct val="90000"/>
              </a:lnSpc>
              <a:buFont typeface="Wingdings" pitchFamily="2" charset="2"/>
              <a:buChar char="ü"/>
            </a:pPr>
            <a:r>
              <a:rPr lang="hr-HR" sz="2800" smtClean="0"/>
              <a:t>Mišljenja revidenata</a:t>
            </a:r>
          </a:p>
          <a:p>
            <a:pPr marL="360363" indent="-360363" eaLnBrk="1" hangingPunct="1">
              <a:lnSpc>
                <a:spcPct val="90000"/>
              </a:lnSpc>
              <a:buFont typeface="Wingdings" pitchFamily="2" charset="2"/>
              <a:buChar char="ü"/>
            </a:pPr>
            <a:r>
              <a:rPr lang="hr-HR" sz="2800" smtClean="0"/>
              <a:t>Građevinski dnevnik</a:t>
            </a:r>
          </a:p>
          <a:p>
            <a:pPr marL="360363" indent="-360363" eaLnBrk="1" hangingPunct="1">
              <a:lnSpc>
                <a:spcPct val="90000"/>
              </a:lnSpc>
              <a:buFont typeface="Wingdings" pitchFamily="2" charset="2"/>
              <a:buChar char="ü"/>
            </a:pPr>
            <a:r>
              <a:rPr lang="hr-HR" sz="2800" smtClean="0"/>
              <a:t>Dokazi o sukladnosti</a:t>
            </a:r>
          </a:p>
          <a:p>
            <a:pPr marL="360363" indent="-360363" eaLnBrk="1" hangingPunct="1">
              <a:lnSpc>
                <a:spcPct val="90000"/>
              </a:lnSpc>
              <a:buFont typeface="Wingdings" pitchFamily="2" charset="2"/>
              <a:buChar char="ü"/>
            </a:pPr>
            <a:r>
              <a:rPr lang="hr-HR" sz="2800" smtClean="0"/>
              <a:t>Elaborat o iskolčenju</a:t>
            </a:r>
            <a:endParaRPr lang="en-US" sz="2800" smtClean="0"/>
          </a:p>
        </p:txBody>
      </p:sp>
    </p:spTree>
    <p:extLst>
      <p:ext uri="{BB962C8B-B14F-4D97-AF65-F5344CB8AC3E}">
        <p14:creationId xmlns:p14="http://schemas.microsoft.com/office/powerpoint/2010/main" val="490044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1"/>
          </p:nvPr>
        </p:nvSpPr>
        <p:spPr>
          <a:noFill/>
        </p:spPr>
        <p:txBody>
          <a:bodyPr/>
          <a:lstStyle/>
          <a:p>
            <a:r>
              <a:rPr lang="hr-HR" smtClean="0"/>
              <a:t>ODGOVORNOST</a:t>
            </a:r>
          </a:p>
        </p:txBody>
      </p:sp>
      <p:sp>
        <p:nvSpPr>
          <p:cNvPr id="23555" name="Slide Number Placeholder 5"/>
          <p:cNvSpPr>
            <a:spLocks noGrp="1"/>
          </p:cNvSpPr>
          <p:nvPr>
            <p:ph type="sldNum" sz="quarter" idx="12"/>
          </p:nvPr>
        </p:nvSpPr>
        <p:spPr>
          <a:noFill/>
        </p:spPr>
        <p:txBody>
          <a:bodyPr/>
          <a:lstStyle/>
          <a:p>
            <a:fld id="{349F4174-6DE2-41A3-8893-A02AFFA74A3D}" type="slidenum">
              <a:rPr lang="hr-HR" smtClean="0"/>
              <a:pPr/>
              <a:t>27</a:t>
            </a:fld>
            <a:endParaRPr lang="hr-HR" smtClean="0"/>
          </a:p>
        </p:txBody>
      </p:sp>
      <p:sp>
        <p:nvSpPr>
          <p:cNvPr id="23556" name="Rectangle 2"/>
          <p:cNvSpPr>
            <a:spLocks noGrp="1" noChangeArrowheads="1"/>
          </p:cNvSpPr>
          <p:nvPr>
            <p:ph type="title"/>
          </p:nvPr>
        </p:nvSpPr>
        <p:spPr>
          <a:xfrm>
            <a:off x="785813" y="277813"/>
            <a:ext cx="7900987" cy="865187"/>
          </a:xfrm>
        </p:spPr>
        <p:txBody>
          <a:bodyPr/>
          <a:lstStyle/>
          <a:p>
            <a:r>
              <a:rPr lang="hr-HR" sz="2800" smtClean="0"/>
              <a:t>PRAVILNIK O UVJETIMA I NAČINU VOÐENJA GRAÐEVNOG DNEVNIKA</a:t>
            </a:r>
          </a:p>
        </p:txBody>
      </p:sp>
      <p:sp>
        <p:nvSpPr>
          <p:cNvPr id="23557" name="Rectangle 3"/>
          <p:cNvSpPr>
            <a:spLocks noGrp="1" noChangeArrowheads="1"/>
          </p:cNvSpPr>
          <p:nvPr>
            <p:ph type="body" idx="1"/>
          </p:nvPr>
        </p:nvSpPr>
        <p:spPr>
          <a:xfrm>
            <a:off x="928688" y="1428750"/>
            <a:ext cx="7758112" cy="4879975"/>
          </a:xfrm>
        </p:spPr>
        <p:txBody>
          <a:bodyPr/>
          <a:lstStyle/>
          <a:p>
            <a:pPr>
              <a:buFont typeface="Wingdings" pitchFamily="2" charset="2"/>
              <a:buChar char="v"/>
            </a:pPr>
            <a:r>
              <a:rPr lang="hr-HR" sz="2800" smtClean="0"/>
              <a:t>Pravilnikom se određuju uvjeti, način vođenja i obrazac građevnog dnevnika kao dijela dokumentacije koju izvođač mora imati na gradilištu.</a:t>
            </a:r>
          </a:p>
          <a:p>
            <a:pPr>
              <a:buFont typeface="Wingdings" pitchFamily="2" charset="2"/>
              <a:buChar char="v"/>
            </a:pPr>
            <a:r>
              <a:rPr lang="hr-HR" sz="2800" smtClean="0"/>
              <a:t>Građevni dnevnik je dokument o tijeku gradnje kojim se dokazuje usklađenost uvjeta i načina gradnje odnosno izvođenja pojedinih radova s pretpostavkama i zahtjevima iz glavnog projekta, izvedbenog projekta, propisa i normi.</a:t>
            </a:r>
          </a:p>
        </p:txBody>
      </p:sp>
    </p:spTree>
    <p:extLst>
      <p:ext uri="{BB962C8B-B14F-4D97-AF65-F5344CB8AC3E}">
        <p14:creationId xmlns:p14="http://schemas.microsoft.com/office/powerpoint/2010/main" val="675519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4"/>
          <p:cNvSpPr>
            <a:spLocks noGrp="1"/>
          </p:cNvSpPr>
          <p:nvPr>
            <p:ph type="ftr" sz="quarter" idx="11"/>
          </p:nvPr>
        </p:nvSpPr>
        <p:spPr>
          <a:noFill/>
        </p:spPr>
        <p:txBody>
          <a:bodyPr/>
          <a:lstStyle/>
          <a:p>
            <a:r>
              <a:rPr lang="hr-HR" smtClean="0"/>
              <a:t>ODGOVORNOST</a:t>
            </a:r>
          </a:p>
        </p:txBody>
      </p:sp>
      <p:sp>
        <p:nvSpPr>
          <p:cNvPr id="24579" name="Slide Number Placeholder 5"/>
          <p:cNvSpPr>
            <a:spLocks noGrp="1"/>
          </p:cNvSpPr>
          <p:nvPr>
            <p:ph type="sldNum" sz="quarter" idx="12"/>
          </p:nvPr>
        </p:nvSpPr>
        <p:spPr>
          <a:noFill/>
        </p:spPr>
        <p:txBody>
          <a:bodyPr/>
          <a:lstStyle/>
          <a:p>
            <a:fld id="{A4F7355E-2F8A-497C-BABB-9963B0E647E9}" type="slidenum">
              <a:rPr lang="hr-HR" smtClean="0"/>
              <a:pPr/>
              <a:t>28</a:t>
            </a:fld>
            <a:endParaRPr lang="hr-HR" smtClean="0"/>
          </a:p>
        </p:txBody>
      </p:sp>
      <p:sp>
        <p:nvSpPr>
          <p:cNvPr id="24580" name="Rectangle 2"/>
          <p:cNvSpPr>
            <a:spLocks noGrp="1" noChangeArrowheads="1"/>
          </p:cNvSpPr>
          <p:nvPr>
            <p:ph type="title"/>
          </p:nvPr>
        </p:nvSpPr>
        <p:spPr/>
        <p:txBody>
          <a:bodyPr/>
          <a:lstStyle/>
          <a:p>
            <a:r>
              <a:rPr lang="hr-HR" smtClean="0"/>
              <a:t>Obveza vođenja dnevnika</a:t>
            </a:r>
          </a:p>
        </p:txBody>
      </p:sp>
      <p:sp>
        <p:nvSpPr>
          <p:cNvPr id="24581" name="Rectangle 3"/>
          <p:cNvSpPr>
            <a:spLocks noGrp="1" noChangeArrowheads="1"/>
          </p:cNvSpPr>
          <p:nvPr>
            <p:ph type="body" idx="1"/>
          </p:nvPr>
        </p:nvSpPr>
        <p:spPr>
          <a:xfrm>
            <a:off x="714375" y="1196975"/>
            <a:ext cx="8215313" cy="4933950"/>
          </a:xfrm>
        </p:spPr>
        <p:txBody>
          <a:bodyPr/>
          <a:lstStyle/>
          <a:p>
            <a:pPr>
              <a:buFont typeface="Wingdings" pitchFamily="2" charset="2"/>
              <a:buChar char="v"/>
            </a:pPr>
            <a:r>
              <a:rPr lang="hr-HR" sz="2800" smtClean="0"/>
              <a:t>O gradnji građevine odnosno o izvođenju pojedinih radova za koje je potrebna građevna dozvola izvođač je obvezan voditi građevni dnevnik.</a:t>
            </a:r>
          </a:p>
          <a:p>
            <a:pPr>
              <a:buFont typeface="Wingdings" pitchFamily="2" charset="2"/>
              <a:buChar char="v"/>
            </a:pPr>
            <a:r>
              <a:rPr lang="hr-HR" sz="2800" smtClean="0"/>
              <a:t>Ako u gradnji sudjeluju dva ili više izvođača, građevni dnevnik vodi izvođač odgovoran za međusobno usklađivanje radova.</a:t>
            </a:r>
          </a:p>
          <a:p>
            <a:pPr>
              <a:buFont typeface="Wingdings" pitchFamily="2" charset="2"/>
              <a:buChar char="v"/>
            </a:pPr>
            <a:r>
              <a:rPr lang="hr-HR" sz="2800" smtClean="0"/>
              <a:t>Građevni dnevnik vodi se tijekom gradnje za cijelu građevinu od dana početka pripremnih radova do dana završetka gradnje.</a:t>
            </a:r>
          </a:p>
        </p:txBody>
      </p:sp>
    </p:spTree>
    <p:extLst>
      <p:ext uri="{BB962C8B-B14F-4D97-AF65-F5344CB8AC3E}">
        <p14:creationId xmlns:p14="http://schemas.microsoft.com/office/powerpoint/2010/main" val="28311527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11"/>
          </p:nvPr>
        </p:nvSpPr>
        <p:spPr>
          <a:noFill/>
        </p:spPr>
        <p:txBody>
          <a:bodyPr/>
          <a:lstStyle/>
          <a:p>
            <a:r>
              <a:rPr lang="hr-HR" smtClean="0"/>
              <a:t>ODGOVORNOST</a:t>
            </a:r>
          </a:p>
        </p:txBody>
      </p:sp>
      <p:sp>
        <p:nvSpPr>
          <p:cNvPr id="25603" name="Slide Number Placeholder 5"/>
          <p:cNvSpPr>
            <a:spLocks noGrp="1"/>
          </p:cNvSpPr>
          <p:nvPr>
            <p:ph type="sldNum" sz="quarter" idx="12"/>
          </p:nvPr>
        </p:nvSpPr>
        <p:spPr>
          <a:noFill/>
        </p:spPr>
        <p:txBody>
          <a:bodyPr/>
          <a:lstStyle/>
          <a:p>
            <a:fld id="{80E7AEF5-9297-4407-9A75-3A788147EE1E}" type="slidenum">
              <a:rPr lang="hr-HR" smtClean="0"/>
              <a:pPr/>
              <a:t>29</a:t>
            </a:fld>
            <a:endParaRPr lang="hr-HR" smtClean="0"/>
          </a:p>
        </p:txBody>
      </p:sp>
      <p:sp>
        <p:nvSpPr>
          <p:cNvPr id="25604" name="Rectangle 2"/>
          <p:cNvSpPr>
            <a:spLocks noGrp="1" noChangeArrowheads="1"/>
          </p:cNvSpPr>
          <p:nvPr>
            <p:ph type="title"/>
          </p:nvPr>
        </p:nvSpPr>
        <p:spPr/>
        <p:txBody>
          <a:bodyPr/>
          <a:lstStyle/>
          <a:p>
            <a:r>
              <a:rPr lang="hr-HR" smtClean="0"/>
              <a:t>Obveza vođenja dnevnika</a:t>
            </a:r>
          </a:p>
        </p:txBody>
      </p:sp>
      <p:sp>
        <p:nvSpPr>
          <p:cNvPr id="25605" name="Rectangle 3"/>
          <p:cNvSpPr>
            <a:spLocks noGrp="1" noChangeArrowheads="1"/>
          </p:cNvSpPr>
          <p:nvPr>
            <p:ph type="body" idx="1"/>
          </p:nvPr>
        </p:nvSpPr>
        <p:spPr>
          <a:xfrm>
            <a:off x="1182688" y="1357313"/>
            <a:ext cx="7772400" cy="4775200"/>
          </a:xfrm>
        </p:spPr>
        <p:txBody>
          <a:bodyPr/>
          <a:lstStyle/>
          <a:p>
            <a:pPr>
              <a:lnSpc>
                <a:spcPct val="90000"/>
              </a:lnSpc>
              <a:buFont typeface="Wingdings" pitchFamily="2" charset="2"/>
              <a:buChar char="v"/>
            </a:pPr>
            <a:r>
              <a:rPr lang="hr-HR" sz="2800" smtClean="0"/>
              <a:t>Građevni dnevnik vodi odgovorna osoba koja vodi gradnju odnosno pojedine radove (glavni inženjer gradilišta, inženjer gradilišta i voditelj gradilišta).</a:t>
            </a:r>
          </a:p>
          <a:p>
            <a:pPr>
              <a:lnSpc>
                <a:spcPct val="90000"/>
              </a:lnSpc>
              <a:buFont typeface="Wingdings" pitchFamily="2" charset="2"/>
              <a:buChar char="v"/>
            </a:pPr>
            <a:r>
              <a:rPr lang="hr-HR" sz="2800" smtClean="0"/>
              <a:t>Dnevnik se vodi u paricama (kopijama) s jednako obilježenim listovima formata 210 x 297 mm</a:t>
            </a:r>
          </a:p>
          <a:p>
            <a:pPr>
              <a:lnSpc>
                <a:spcPct val="90000"/>
              </a:lnSpc>
              <a:buFont typeface="Wingdings" pitchFamily="2" charset="2"/>
              <a:buChar char="v"/>
            </a:pPr>
            <a:r>
              <a:rPr lang="hr-HR" sz="2800" smtClean="0"/>
              <a:t>U dnevnik se svakodnevno upisuje podatke o usklađenosti i odstupanjima od uvjeta i načina gradnje u odnosu na pretpostavke i zahtjeve iz glavnog projekta, izvedbenog projekta i tehničkih propisa.</a:t>
            </a:r>
          </a:p>
        </p:txBody>
      </p:sp>
    </p:spTree>
    <p:extLst>
      <p:ext uri="{BB962C8B-B14F-4D97-AF65-F5344CB8AC3E}">
        <p14:creationId xmlns:p14="http://schemas.microsoft.com/office/powerpoint/2010/main" val="196170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Održavanje građevine</a:t>
            </a:r>
            <a:endParaRPr lang="hr-HR" dirty="0"/>
          </a:p>
        </p:txBody>
      </p:sp>
      <p:sp>
        <p:nvSpPr>
          <p:cNvPr id="3" name="Content Placeholder 2"/>
          <p:cNvSpPr>
            <a:spLocks noGrp="1"/>
          </p:cNvSpPr>
          <p:nvPr>
            <p:ph idx="1"/>
          </p:nvPr>
        </p:nvSpPr>
        <p:spPr/>
        <p:txBody>
          <a:bodyPr/>
          <a:lstStyle/>
          <a:p>
            <a:pPr marL="365125" indent="-365125"/>
            <a:r>
              <a:rPr lang="hr-HR" i="1" dirty="0" smtClean="0">
                <a:solidFill>
                  <a:srgbClr val="FF0000"/>
                </a:solidFill>
              </a:rPr>
              <a:t>… </a:t>
            </a:r>
            <a:r>
              <a:rPr lang="hr-HR" dirty="0" smtClean="0"/>
              <a:t>je izvedba građevinskih i drugih radova radi očuvanja bitnih zahtjeva za građevinu tijekom njezinog trajanja, kojima se ne mijenja usklađenost građevine s lokacijskim uvjetima u skladu s kojima je izgrađena,</a:t>
            </a:r>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4"/>
          <p:cNvSpPr>
            <a:spLocks noGrp="1"/>
          </p:cNvSpPr>
          <p:nvPr>
            <p:ph type="ftr" sz="quarter" idx="11"/>
          </p:nvPr>
        </p:nvSpPr>
        <p:spPr>
          <a:noFill/>
        </p:spPr>
        <p:txBody>
          <a:bodyPr/>
          <a:lstStyle/>
          <a:p>
            <a:r>
              <a:rPr lang="hr-HR" smtClean="0"/>
              <a:t>ODGOVORNOST</a:t>
            </a:r>
          </a:p>
        </p:txBody>
      </p:sp>
      <p:sp>
        <p:nvSpPr>
          <p:cNvPr id="27651" name="Slide Number Placeholder 5"/>
          <p:cNvSpPr>
            <a:spLocks noGrp="1"/>
          </p:cNvSpPr>
          <p:nvPr>
            <p:ph type="sldNum" sz="quarter" idx="12"/>
          </p:nvPr>
        </p:nvSpPr>
        <p:spPr>
          <a:noFill/>
        </p:spPr>
        <p:txBody>
          <a:bodyPr/>
          <a:lstStyle/>
          <a:p>
            <a:fld id="{415E0E24-9422-4940-BF30-9ED47AB627BC}" type="slidenum">
              <a:rPr lang="hr-HR" smtClean="0"/>
              <a:pPr/>
              <a:t>30</a:t>
            </a:fld>
            <a:endParaRPr lang="hr-HR" smtClean="0"/>
          </a:p>
        </p:txBody>
      </p:sp>
      <p:sp>
        <p:nvSpPr>
          <p:cNvPr id="27652" name="Rectangle 2"/>
          <p:cNvSpPr>
            <a:spLocks noGrp="1" noChangeArrowheads="1"/>
          </p:cNvSpPr>
          <p:nvPr>
            <p:ph type="title"/>
          </p:nvPr>
        </p:nvSpPr>
        <p:spPr/>
        <p:txBody>
          <a:bodyPr/>
          <a:lstStyle/>
          <a:p>
            <a:r>
              <a:rPr lang="hr-HR" smtClean="0"/>
              <a:t>Vođenje dnevnika</a:t>
            </a:r>
          </a:p>
        </p:txBody>
      </p:sp>
      <p:sp>
        <p:nvSpPr>
          <p:cNvPr id="27653" name="Rectangle 3"/>
          <p:cNvSpPr>
            <a:spLocks noGrp="1" noChangeArrowheads="1"/>
          </p:cNvSpPr>
          <p:nvPr>
            <p:ph type="body" idx="1"/>
          </p:nvPr>
        </p:nvSpPr>
        <p:spPr>
          <a:xfrm>
            <a:off x="1071563" y="1196975"/>
            <a:ext cx="7786687" cy="4933950"/>
          </a:xfrm>
        </p:spPr>
        <p:txBody>
          <a:bodyPr/>
          <a:lstStyle/>
          <a:p>
            <a:pPr marL="360363" indent="-360363">
              <a:buFont typeface="Wingdings" pitchFamily="2" charset="2"/>
              <a:buChar char="Ø"/>
            </a:pPr>
            <a:r>
              <a:rPr lang="hr-HR" sz="2800" smtClean="0"/>
              <a:t>Odgovorna osoba koja vodi gradnju i glavni nadzorni inženjer odnosno nadzorni inženjer potpisom na svakoj stranici ovjeravaju točnost upisa u dnevnik.</a:t>
            </a:r>
          </a:p>
          <a:p>
            <a:pPr marL="360363" indent="-360363">
              <a:buFont typeface="Wingdings" pitchFamily="2" charset="2"/>
              <a:buChar char="Ø"/>
            </a:pPr>
            <a:r>
              <a:rPr lang="hr-HR" sz="2800" smtClean="0"/>
              <a:t>Upis u dnevnik ne smije se brisati, a precrtani i ispravljeni upis mora biti čitljiv i ovjeren </a:t>
            </a:r>
          </a:p>
          <a:p>
            <a:pPr marL="360363" indent="-360363">
              <a:buFont typeface="Wingdings" pitchFamily="2" charset="2"/>
              <a:buChar char="Ø"/>
            </a:pPr>
            <a:r>
              <a:rPr lang="hr-HR" sz="2800" smtClean="0"/>
              <a:t>Glavni nadzorni odnosno nadzorni inženjer po završetku gradnje daje investitoru na trajno čuvanje paricu uvezanog dnevnika.</a:t>
            </a:r>
          </a:p>
          <a:p>
            <a:pPr marL="360363" indent="-360363"/>
            <a:endParaRPr lang="hr-HR" smtClean="0"/>
          </a:p>
        </p:txBody>
      </p:sp>
    </p:spTree>
    <p:extLst>
      <p:ext uri="{BB962C8B-B14F-4D97-AF65-F5344CB8AC3E}">
        <p14:creationId xmlns:p14="http://schemas.microsoft.com/office/powerpoint/2010/main" val="866672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r>
              <a:rPr lang="hr-HR" sz="3200" dirty="0" smtClean="0"/>
              <a:t>Organizacija građenja</a:t>
            </a:r>
            <a:endParaRPr lang="hr-HR" sz="3200"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31</a:t>
            </a:fld>
            <a:endParaRPr lang="en-US"/>
          </a:p>
        </p:txBody>
      </p:sp>
    </p:spTree>
    <p:extLst>
      <p:ext uri="{BB962C8B-B14F-4D97-AF65-F5344CB8AC3E}">
        <p14:creationId xmlns:p14="http://schemas.microsoft.com/office/powerpoint/2010/main" val="37093438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5529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537FB27C-360F-4D7F-9ED0-5F219EC24C75}" type="slidenum">
              <a:rPr lang="en-US" sz="1400" smtClean="0"/>
              <a:pPr eaLnBrk="1" hangingPunct="1"/>
              <a:t>32</a:t>
            </a:fld>
            <a:endParaRPr lang="en-US" sz="1400" smtClean="0"/>
          </a:p>
        </p:txBody>
      </p:sp>
      <p:sp>
        <p:nvSpPr>
          <p:cNvPr id="55300" name="Rectangle 2"/>
          <p:cNvSpPr>
            <a:spLocks noGrp="1" noChangeArrowheads="1"/>
          </p:cNvSpPr>
          <p:nvPr>
            <p:ph type="title"/>
          </p:nvPr>
        </p:nvSpPr>
        <p:spPr/>
        <p:txBody>
          <a:bodyPr/>
          <a:lstStyle/>
          <a:p>
            <a:pPr eaLnBrk="1" hangingPunct="1"/>
            <a:r>
              <a:rPr lang="hr-HR" sz="3200" smtClean="0"/>
              <a:t>Projekt organizacije građenja</a:t>
            </a:r>
          </a:p>
        </p:txBody>
      </p:sp>
      <p:sp>
        <p:nvSpPr>
          <p:cNvPr id="55301" name="Rectangle 3"/>
          <p:cNvSpPr>
            <a:spLocks noGrp="1" noChangeArrowheads="1"/>
          </p:cNvSpPr>
          <p:nvPr>
            <p:ph type="body" idx="1"/>
          </p:nvPr>
        </p:nvSpPr>
        <p:spPr>
          <a:xfrm>
            <a:off x="971550" y="1341438"/>
            <a:ext cx="7983538" cy="4791075"/>
          </a:xfrm>
        </p:spPr>
        <p:txBody>
          <a:bodyPr/>
          <a:lstStyle/>
          <a:p>
            <a:pPr marL="449263" indent="-449263" eaLnBrk="1" hangingPunct="1">
              <a:lnSpc>
                <a:spcPct val="90000"/>
              </a:lnSpc>
              <a:spcBef>
                <a:spcPct val="10000"/>
              </a:spcBef>
              <a:buFont typeface="Wingdings" pitchFamily="2" charset="2"/>
              <a:buChar char="n"/>
            </a:pPr>
            <a:r>
              <a:rPr lang="hr-HR" sz="2800" smtClean="0"/>
              <a:t>definiranje organizacijskog modela građenja po fazama i dijelovima građevine.</a:t>
            </a:r>
          </a:p>
          <a:p>
            <a:pPr marL="449263" indent="-449263" eaLnBrk="1" hangingPunct="1">
              <a:lnSpc>
                <a:spcPct val="90000"/>
              </a:lnSpc>
              <a:spcBef>
                <a:spcPct val="10000"/>
              </a:spcBef>
              <a:buFont typeface="Wingdings" pitchFamily="2" charset="2"/>
              <a:buChar char="n"/>
            </a:pPr>
            <a:r>
              <a:rPr lang="hr-HR" sz="2800" smtClean="0"/>
              <a:t>rješenje tehnologije izvedbe za sve vrste građevinskih radova.</a:t>
            </a:r>
          </a:p>
          <a:p>
            <a:pPr marL="449263" indent="-449263" eaLnBrk="1" hangingPunct="1">
              <a:lnSpc>
                <a:spcPct val="90000"/>
              </a:lnSpc>
              <a:spcBef>
                <a:spcPct val="10000"/>
              </a:spcBef>
              <a:buFont typeface="Wingdings" pitchFamily="2" charset="2"/>
              <a:buChar char="n"/>
            </a:pPr>
            <a:r>
              <a:rPr lang="hr-HR" sz="2800" smtClean="0"/>
              <a:t>izvedba zemljanih radova,</a:t>
            </a:r>
          </a:p>
          <a:p>
            <a:pPr marL="449263" indent="-449263" eaLnBrk="1" hangingPunct="1">
              <a:lnSpc>
                <a:spcPct val="90000"/>
              </a:lnSpc>
              <a:spcBef>
                <a:spcPct val="10000"/>
              </a:spcBef>
              <a:buFont typeface="Wingdings" pitchFamily="2" charset="2"/>
              <a:buChar char="n"/>
            </a:pPr>
            <a:r>
              <a:rPr lang="hr-HR" sz="2800" smtClean="0"/>
              <a:t>odabiranje oplatnih sustava,</a:t>
            </a:r>
          </a:p>
          <a:p>
            <a:pPr marL="449263" indent="-449263" eaLnBrk="1" hangingPunct="1">
              <a:lnSpc>
                <a:spcPct val="90000"/>
              </a:lnSpc>
              <a:spcBef>
                <a:spcPct val="10000"/>
              </a:spcBef>
              <a:buFont typeface="Wingdings" pitchFamily="2" charset="2"/>
              <a:buChar char="n"/>
            </a:pPr>
            <a:r>
              <a:rPr lang="hr-HR" sz="2800" smtClean="0"/>
              <a:t>proizvodnja, transport i ugradba betona,</a:t>
            </a:r>
          </a:p>
          <a:p>
            <a:pPr marL="449263" indent="-449263" eaLnBrk="1" hangingPunct="1">
              <a:lnSpc>
                <a:spcPct val="90000"/>
              </a:lnSpc>
              <a:spcBef>
                <a:spcPct val="10000"/>
              </a:spcBef>
              <a:buFont typeface="Wingdings" pitchFamily="2" charset="2"/>
              <a:buChar char="n"/>
            </a:pPr>
            <a:r>
              <a:rPr lang="hr-HR" sz="2800" smtClean="0"/>
              <a:t>proizvodnja, transport i ugradba mortova,</a:t>
            </a:r>
          </a:p>
          <a:p>
            <a:pPr marL="449263" indent="-449263" eaLnBrk="1" hangingPunct="1">
              <a:lnSpc>
                <a:spcPct val="90000"/>
              </a:lnSpc>
              <a:spcBef>
                <a:spcPct val="10000"/>
              </a:spcBef>
              <a:buFont typeface="Wingdings" pitchFamily="2" charset="2"/>
              <a:buChar char="n"/>
            </a:pPr>
            <a:r>
              <a:rPr lang="hr-HR" sz="2800" smtClean="0"/>
              <a:t>savijanje, transport i montaža armature,</a:t>
            </a:r>
          </a:p>
          <a:p>
            <a:pPr marL="449263" indent="-449263" eaLnBrk="1" hangingPunct="1">
              <a:lnSpc>
                <a:spcPct val="90000"/>
              </a:lnSpc>
              <a:spcBef>
                <a:spcPct val="10000"/>
              </a:spcBef>
              <a:buFont typeface="Wingdings" pitchFamily="2" charset="2"/>
              <a:buChar char="n"/>
            </a:pPr>
            <a:r>
              <a:rPr lang="hr-HR" sz="2800" smtClean="0"/>
              <a:t>skele i konstrukcije za podupiranje,</a:t>
            </a:r>
          </a:p>
        </p:txBody>
      </p:sp>
    </p:spTree>
    <p:extLst>
      <p:ext uri="{BB962C8B-B14F-4D97-AF65-F5344CB8AC3E}">
        <p14:creationId xmlns:p14="http://schemas.microsoft.com/office/powerpoint/2010/main" val="3144511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5632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DF07EB75-78E6-493D-8D1A-62C4807F7A45}" type="slidenum">
              <a:rPr lang="en-US" sz="1400" smtClean="0"/>
              <a:pPr eaLnBrk="1" hangingPunct="1"/>
              <a:t>33</a:t>
            </a:fld>
            <a:endParaRPr lang="en-US" sz="1400" smtClean="0"/>
          </a:p>
        </p:txBody>
      </p:sp>
      <p:sp>
        <p:nvSpPr>
          <p:cNvPr id="56324" name="Rectangle 2"/>
          <p:cNvSpPr>
            <a:spLocks noGrp="1" noChangeArrowheads="1"/>
          </p:cNvSpPr>
          <p:nvPr>
            <p:ph type="title"/>
          </p:nvPr>
        </p:nvSpPr>
        <p:spPr/>
        <p:txBody>
          <a:bodyPr/>
          <a:lstStyle/>
          <a:p>
            <a:pPr eaLnBrk="1" hangingPunct="1"/>
            <a:r>
              <a:rPr lang="hr-HR" sz="3200" smtClean="0"/>
              <a:t>Projekt organizacije građenja</a:t>
            </a:r>
          </a:p>
        </p:txBody>
      </p:sp>
      <p:sp>
        <p:nvSpPr>
          <p:cNvPr id="56325" name="Rectangle 3"/>
          <p:cNvSpPr>
            <a:spLocks noGrp="1" noChangeArrowheads="1"/>
          </p:cNvSpPr>
          <p:nvPr>
            <p:ph type="body" idx="1"/>
          </p:nvPr>
        </p:nvSpPr>
        <p:spPr>
          <a:xfrm>
            <a:off x="684213" y="1341438"/>
            <a:ext cx="8208962" cy="4819650"/>
          </a:xfrm>
        </p:spPr>
        <p:txBody>
          <a:bodyPr/>
          <a:lstStyle/>
          <a:p>
            <a:pPr marL="449263" indent="-449263" eaLnBrk="1" hangingPunct="1">
              <a:lnSpc>
                <a:spcPct val="90000"/>
              </a:lnSpc>
              <a:spcBef>
                <a:spcPct val="10000"/>
              </a:spcBef>
              <a:buFont typeface="Wingdings" pitchFamily="2" charset="2"/>
              <a:buChar char="n"/>
            </a:pPr>
            <a:r>
              <a:rPr lang="hr-HR" sz="2800" smtClean="0"/>
              <a:t>izvedbena shema uređenja gradilišta po fazama izvođenja, s gradilišnim instalacijama i gradilišnim prometnicama,</a:t>
            </a:r>
          </a:p>
          <a:p>
            <a:pPr marL="449263" indent="-449263" eaLnBrk="1" hangingPunct="1">
              <a:lnSpc>
                <a:spcPct val="90000"/>
              </a:lnSpc>
              <a:spcBef>
                <a:spcPct val="10000"/>
              </a:spcBef>
              <a:buFont typeface="Wingdings" pitchFamily="2" charset="2"/>
              <a:buChar char="n"/>
            </a:pPr>
            <a:r>
              <a:rPr lang="hr-HR" sz="2800" smtClean="0"/>
              <a:t>opskrba energijom, vodom i s dimenzioniranjem potreba po energentima,</a:t>
            </a:r>
          </a:p>
          <a:p>
            <a:pPr marL="449263" indent="-449263" eaLnBrk="1" hangingPunct="1">
              <a:lnSpc>
                <a:spcPct val="90000"/>
              </a:lnSpc>
              <a:spcBef>
                <a:spcPct val="10000"/>
              </a:spcBef>
              <a:buFont typeface="Wingdings" pitchFamily="2" charset="2"/>
              <a:buChar char="n"/>
            </a:pPr>
            <a:r>
              <a:rPr lang="hr-HR" sz="2800" smtClean="0"/>
              <a:t>rješenje unutarnjeg transporta na gradilištu,</a:t>
            </a:r>
          </a:p>
          <a:p>
            <a:pPr marL="449263" indent="-449263" eaLnBrk="1" hangingPunct="1">
              <a:lnSpc>
                <a:spcPct val="90000"/>
              </a:lnSpc>
              <a:spcBef>
                <a:spcPct val="10000"/>
              </a:spcBef>
              <a:buFont typeface="Wingdings" pitchFamily="2" charset="2"/>
              <a:buChar char="n"/>
            </a:pPr>
            <a:r>
              <a:rPr lang="hr-HR" sz="2800" smtClean="0"/>
              <a:t>odabir strojeva s dimenzioniranjem njihovih kapaciteta,</a:t>
            </a:r>
          </a:p>
          <a:p>
            <a:pPr marL="449263" indent="-449263" eaLnBrk="1" hangingPunct="1">
              <a:lnSpc>
                <a:spcPct val="90000"/>
              </a:lnSpc>
              <a:spcBef>
                <a:spcPct val="10000"/>
              </a:spcBef>
              <a:buFont typeface="Wingdings" pitchFamily="2" charset="2"/>
              <a:buChar char="n"/>
            </a:pPr>
            <a:r>
              <a:rPr lang="hr-HR" sz="2800" smtClean="0"/>
              <a:t>razmještaj postrojenja, pogona, skladišta i drugo s dimenzioniranjem potrebnog prostora.</a:t>
            </a:r>
          </a:p>
        </p:txBody>
      </p:sp>
    </p:spTree>
    <p:extLst>
      <p:ext uri="{BB962C8B-B14F-4D97-AF65-F5344CB8AC3E}">
        <p14:creationId xmlns:p14="http://schemas.microsoft.com/office/powerpoint/2010/main" val="4003206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5734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8FD306EA-4D47-4E09-83E2-E978C46DCAAC}" type="slidenum">
              <a:rPr lang="en-US" sz="1400" smtClean="0"/>
              <a:pPr eaLnBrk="1" hangingPunct="1"/>
              <a:t>34</a:t>
            </a:fld>
            <a:endParaRPr lang="en-US" sz="1400" smtClean="0"/>
          </a:p>
        </p:txBody>
      </p:sp>
      <p:sp>
        <p:nvSpPr>
          <p:cNvPr id="57348" name="Rectangle 2"/>
          <p:cNvSpPr>
            <a:spLocks noGrp="1" noChangeArrowheads="1"/>
          </p:cNvSpPr>
          <p:nvPr>
            <p:ph type="title"/>
          </p:nvPr>
        </p:nvSpPr>
        <p:spPr/>
        <p:txBody>
          <a:bodyPr/>
          <a:lstStyle/>
          <a:p>
            <a:pPr eaLnBrk="1" hangingPunct="1"/>
            <a:r>
              <a:rPr lang="hr-HR" sz="3200" smtClean="0"/>
              <a:t>Projekt organizacije građenja</a:t>
            </a:r>
          </a:p>
        </p:txBody>
      </p:sp>
      <p:sp>
        <p:nvSpPr>
          <p:cNvPr id="57349" name="Rectangle 3"/>
          <p:cNvSpPr>
            <a:spLocks noGrp="1" noChangeArrowheads="1"/>
          </p:cNvSpPr>
          <p:nvPr>
            <p:ph type="body" idx="1"/>
          </p:nvPr>
        </p:nvSpPr>
        <p:spPr/>
        <p:txBody>
          <a:bodyPr/>
          <a:lstStyle/>
          <a:p>
            <a:pPr marL="449263" indent="-449263" eaLnBrk="1" hangingPunct="1">
              <a:lnSpc>
                <a:spcPct val="80000"/>
              </a:lnSpc>
              <a:buFont typeface="Wingdings" pitchFamily="2" charset="2"/>
              <a:buChar char="n"/>
            </a:pPr>
            <a:r>
              <a:rPr lang="hr-HR" sz="2800" smtClean="0"/>
              <a:t>plan materijala s utvrđivanjem izvorišta nabave,</a:t>
            </a:r>
          </a:p>
          <a:p>
            <a:pPr marL="449263" indent="-449263" eaLnBrk="1" hangingPunct="1">
              <a:lnSpc>
                <a:spcPct val="80000"/>
              </a:lnSpc>
              <a:buFont typeface="Wingdings" pitchFamily="2" charset="2"/>
              <a:buChar char="n"/>
            </a:pPr>
            <a:r>
              <a:rPr lang="hr-HR" sz="2800" smtClean="0"/>
              <a:t>plan potreba radnika po broju, zanimanju i klasifikacijskoj strukturi,</a:t>
            </a:r>
          </a:p>
          <a:p>
            <a:pPr marL="449263" indent="-449263" eaLnBrk="1" hangingPunct="1">
              <a:lnSpc>
                <a:spcPct val="80000"/>
              </a:lnSpc>
              <a:buFont typeface="Wingdings" pitchFamily="2" charset="2"/>
              <a:buChar char="n"/>
            </a:pPr>
            <a:r>
              <a:rPr lang="hr-HR" sz="2800" smtClean="0"/>
              <a:t>vremensko planiranje tijeka izvedbe radova u ukupnom trajanju,</a:t>
            </a:r>
          </a:p>
          <a:p>
            <a:pPr marL="449263" indent="-449263" eaLnBrk="1" hangingPunct="1">
              <a:lnSpc>
                <a:spcPct val="80000"/>
              </a:lnSpc>
              <a:buFont typeface="Wingdings" pitchFamily="2" charset="2"/>
              <a:buChar char="n"/>
            </a:pPr>
            <a:r>
              <a:rPr lang="hr-HR" sz="2800" smtClean="0"/>
              <a:t>planiranje potrebnih resursa,</a:t>
            </a:r>
          </a:p>
          <a:p>
            <a:pPr marL="449263" indent="-449263" eaLnBrk="1" hangingPunct="1">
              <a:lnSpc>
                <a:spcPct val="80000"/>
              </a:lnSpc>
              <a:buFont typeface="Wingdings" pitchFamily="2" charset="2"/>
              <a:buChar char="n"/>
            </a:pPr>
            <a:r>
              <a:rPr lang="hr-HR" sz="2800" smtClean="0"/>
              <a:t>financijski plan,</a:t>
            </a:r>
          </a:p>
          <a:p>
            <a:pPr marL="449263" indent="-449263" eaLnBrk="1" hangingPunct="1">
              <a:lnSpc>
                <a:spcPct val="80000"/>
              </a:lnSpc>
              <a:buFont typeface="Wingdings" pitchFamily="2" charset="2"/>
              <a:buChar char="n"/>
            </a:pPr>
            <a:r>
              <a:rPr lang="hr-HR" sz="2800" smtClean="0"/>
              <a:t>smještaj i prehrana radnika,</a:t>
            </a:r>
          </a:p>
          <a:p>
            <a:pPr marL="449263" indent="-449263" eaLnBrk="1" hangingPunct="1">
              <a:lnSpc>
                <a:spcPct val="80000"/>
              </a:lnSpc>
              <a:buFont typeface="Wingdings" pitchFamily="2" charset="2"/>
              <a:buChar char="n"/>
            </a:pPr>
            <a:r>
              <a:rPr lang="hr-HR" sz="2800" smtClean="0"/>
              <a:t>mjere zaštite na radu,</a:t>
            </a:r>
          </a:p>
          <a:p>
            <a:pPr marL="449263" indent="-449263" eaLnBrk="1" hangingPunct="1">
              <a:lnSpc>
                <a:spcPct val="80000"/>
              </a:lnSpc>
              <a:buFont typeface="Wingdings" pitchFamily="2" charset="2"/>
              <a:buChar char="n"/>
            </a:pPr>
            <a:r>
              <a:rPr lang="hr-HR" sz="2800" smtClean="0"/>
              <a:t>mjere zaštite okoline</a:t>
            </a:r>
          </a:p>
        </p:txBody>
      </p:sp>
    </p:spTree>
    <p:extLst>
      <p:ext uri="{BB962C8B-B14F-4D97-AF65-F5344CB8AC3E}">
        <p14:creationId xmlns:p14="http://schemas.microsoft.com/office/powerpoint/2010/main" val="13529196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5837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15A4E9CC-8BBC-4D8A-8AFE-6521B264A4A8}" type="slidenum">
              <a:rPr lang="en-US" sz="1400" smtClean="0"/>
              <a:pPr eaLnBrk="1" hangingPunct="1"/>
              <a:t>35</a:t>
            </a:fld>
            <a:endParaRPr lang="en-US" sz="1400" smtClean="0"/>
          </a:p>
        </p:txBody>
      </p:sp>
      <p:sp>
        <p:nvSpPr>
          <p:cNvPr id="58372" name="Rectangle 2"/>
          <p:cNvSpPr>
            <a:spLocks noGrp="1" noChangeArrowheads="1"/>
          </p:cNvSpPr>
          <p:nvPr>
            <p:ph type="title"/>
          </p:nvPr>
        </p:nvSpPr>
        <p:spPr/>
        <p:txBody>
          <a:bodyPr/>
          <a:lstStyle/>
          <a:p>
            <a:pPr eaLnBrk="1" hangingPunct="1"/>
            <a:r>
              <a:rPr lang="hr-HR" smtClean="0"/>
              <a:t>Organizacija i tehnologija</a:t>
            </a:r>
          </a:p>
        </p:txBody>
      </p:sp>
      <p:sp>
        <p:nvSpPr>
          <p:cNvPr id="58373" name="Rectangle 3"/>
          <p:cNvSpPr>
            <a:spLocks noGrp="1" noChangeArrowheads="1"/>
          </p:cNvSpPr>
          <p:nvPr>
            <p:ph type="body" idx="1"/>
          </p:nvPr>
        </p:nvSpPr>
        <p:spPr>
          <a:xfrm>
            <a:off x="1182688" y="1600200"/>
            <a:ext cx="7205662" cy="4532313"/>
          </a:xfrm>
        </p:spPr>
        <p:txBody>
          <a:bodyPr/>
          <a:lstStyle/>
          <a:p>
            <a:pPr marL="0" indent="0" eaLnBrk="1" hangingPunct="1"/>
            <a:r>
              <a:rPr lang="hr-HR" sz="2800" smtClean="0"/>
              <a:t>Organizacija i tehnologija građenja ne smiju ugrožavati zdravlje i živote ljudi što je regulirano Zakonom o zaštiti na radu. </a:t>
            </a:r>
          </a:p>
          <a:p>
            <a:pPr marL="0" indent="0" eaLnBrk="1" hangingPunct="1"/>
            <a:r>
              <a:rPr lang="hr-HR" sz="2800" smtClean="0"/>
              <a:t>Svrha tog Zakona je sprečavanje ozljeda na radu, profesionalnih bolesti, drugih bolesti u svezi s radom te zaštita radnog okoliša</a:t>
            </a:r>
          </a:p>
        </p:txBody>
      </p:sp>
    </p:spTree>
    <p:extLst>
      <p:ext uri="{BB962C8B-B14F-4D97-AF65-F5344CB8AC3E}">
        <p14:creationId xmlns:p14="http://schemas.microsoft.com/office/powerpoint/2010/main" val="13782037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5939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458560BF-1ED8-439D-B879-12647D006EAE}" type="slidenum">
              <a:rPr lang="en-US" sz="1400" smtClean="0"/>
              <a:pPr eaLnBrk="1" hangingPunct="1"/>
              <a:t>36</a:t>
            </a:fld>
            <a:endParaRPr lang="en-US" sz="1400" smtClean="0"/>
          </a:p>
        </p:txBody>
      </p:sp>
      <p:sp>
        <p:nvSpPr>
          <p:cNvPr id="59396" name="Rectangle 2"/>
          <p:cNvSpPr>
            <a:spLocks noGrp="1" noChangeArrowheads="1"/>
          </p:cNvSpPr>
          <p:nvPr>
            <p:ph type="title"/>
          </p:nvPr>
        </p:nvSpPr>
        <p:spPr>
          <a:xfrm>
            <a:off x="1143000" y="304800"/>
            <a:ext cx="6970713" cy="533400"/>
          </a:xfrm>
        </p:spPr>
        <p:txBody>
          <a:bodyPr/>
          <a:lstStyle/>
          <a:p>
            <a:pPr eaLnBrk="1" hangingPunct="1"/>
            <a:r>
              <a:rPr lang="en-US" sz="3200" smtClean="0"/>
              <a:t>METODA GRAĐENJA</a:t>
            </a:r>
          </a:p>
        </p:txBody>
      </p:sp>
      <p:sp>
        <p:nvSpPr>
          <p:cNvPr id="59397" name="Rectangle 3"/>
          <p:cNvSpPr>
            <a:spLocks noGrp="1" noChangeArrowheads="1"/>
          </p:cNvSpPr>
          <p:nvPr>
            <p:ph type="body" idx="1"/>
          </p:nvPr>
        </p:nvSpPr>
        <p:spPr>
          <a:xfrm>
            <a:off x="1116013" y="1557338"/>
            <a:ext cx="7056437" cy="4386262"/>
          </a:xfrm>
        </p:spPr>
        <p:txBody>
          <a:bodyPr/>
          <a:lstStyle/>
          <a:p>
            <a:pPr marL="0" indent="0" eaLnBrk="1" hangingPunct="1">
              <a:spcBef>
                <a:spcPct val="25000"/>
              </a:spcBef>
            </a:pPr>
            <a:r>
              <a:rPr lang="en-US" sz="2800" smtClean="0"/>
              <a:t>Način kojim se gradi objekt naziva se </a:t>
            </a:r>
            <a:r>
              <a:rPr lang="en-US" sz="2800" smtClean="0">
                <a:solidFill>
                  <a:srgbClr val="009900"/>
                </a:solidFill>
              </a:rPr>
              <a:t>METODA GRAĐENJA</a:t>
            </a:r>
            <a:r>
              <a:rPr lang="en-US" sz="2800" smtClean="0"/>
              <a:t>. </a:t>
            </a:r>
            <a:endParaRPr lang="hr-HR" sz="2800" smtClean="0"/>
          </a:p>
          <a:p>
            <a:pPr marL="0" indent="0" eaLnBrk="1" hangingPunct="1">
              <a:spcBef>
                <a:spcPct val="25000"/>
              </a:spcBef>
            </a:pPr>
            <a:r>
              <a:rPr lang="en-US" sz="2800" smtClean="0"/>
              <a:t>Građenje se sastoji od procesa. </a:t>
            </a:r>
          </a:p>
          <a:p>
            <a:pPr marL="0" indent="0" eaLnBrk="1" hangingPunct="1">
              <a:spcBef>
                <a:spcPct val="25000"/>
              </a:spcBef>
            </a:pPr>
            <a:r>
              <a:rPr lang="en-US" sz="2800" smtClean="0"/>
              <a:t>Procesi mogu biti: izvođenje raznih vrsta radova i pružanje raznih usluga (upravljanje projektom, nadzor, kontrola kvalitete).</a:t>
            </a:r>
            <a:r>
              <a:rPr lang="en-US" sz="3600" smtClean="0"/>
              <a:t> </a:t>
            </a:r>
          </a:p>
        </p:txBody>
      </p:sp>
    </p:spTree>
    <p:extLst>
      <p:ext uri="{BB962C8B-B14F-4D97-AF65-F5344CB8AC3E}">
        <p14:creationId xmlns:p14="http://schemas.microsoft.com/office/powerpoint/2010/main" val="4188807505"/>
      </p:ext>
    </p:extLst>
  </p:cSld>
  <p:clrMapOvr>
    <a:masterClrMapping/>
  </p:clrMapOvr>
  <p:transition>
    <p:check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6041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001EA9E1-EDDC-42BF-9B23-628378FB07F3}" type="slidenum">
              <a:rPr lang="en-US" sz="1400" smtClean="0"/>
              <a:pPr eaLnBrk="1" hangingPunct="1"/>
              <a:t>37</a:t>
            </a:fld>
            <a:endParaRPr lang="en-US" sz="1400" smtClean="0"/>
          </a:p>
        </p:txBody>
      </p:sp>
      <p:sp>
        <p:nvSpPr>
          <p:cNvPr id="60420" name="Rectangle 2"/>
          <p:cNvSpPr>
            <a:spLocks noGrp="1" noChangeArrowheads="1"/>
          </p:cNvSpPr>
          <p:nvPr>
            <p:ph type="title"/>
          </p:nvPr>
        </p:nvSpPr>
        <p:spPr>
          <a:xfrm>
            <a:off x="1143000" y="304800"/>
            <a:ext cx="6970713" cy="533400"/>
          </a:xfrm>
        </p:spPr>
        <p:txBody>
          <a:bodyPr/>
          <a:lstStyle/>
          <a:p>
            <a:pPr eaLnBrk="1" hangingPunct="1"/>
            <a:r>
              <a:rPr lang="en-US" sz="3200" smtClean="0"/>
              <a:t>TEHNOLOGIJA</a:t>
            </a:r>
          </a:p>
        </p:txBody>
      </p:sp>
      <p:sp>
        <p:nvSpPr>
          <p:cNvPr id="60421" name="Rectangle 3"/>
          <p:cNvSpPr>
            <a:spLocks noGrp="1" noChangeArrowheads="1"/>
          </p:cNvSpPr>
          <p:nvPr>
            <p:ph type="body" idx="1"/>
          </p:nvPr>
        </p:nvSpPr>
        <p:spPr>
          <a:xfrm>
            <a:off x="1403350" y="1447800"/>
            <a:ext cx="7283450" cy="4933950"/>
          </a:xfrm>
        </p:spPr>
        <p:txBody>
          <a:bodyPr/>
          <a:lstStyle/>
          <a:p>
            <a:pPr marL="0" indent="0" eaLnBrk="1" hangingPunct="1">
              <a:lnSpc>
                <a:spcPct val="95000"/>
              </a:lnSpc>
              <a:spcBef>
                <a:spcPct val="25000"/>
              </a:spcBef>
            </a:pPr>
            <a:r>
              <a:rPr lang="hr-HR" sz="2800" smtClean="0"/>
              <a:t>Proces se se može izvoditi na razne načine.  </a:t>
            </a:r>
          </a:p>
          <a:p>
            <a:pPr marL="0" indent="0" eaLnBrk="1" hangingPunct="1">
              <a:lnSpc>
                <a:spcPct val="95000"/>
              </a:lnSpc>
              <a:spcBef>
                <a:spcPct val="25000"/>
              </a:spcBef>
            </a:pPr>
            <a:r>
              <a:rPr lang="hr-HR" sz="2800" smtClean="0"/>
              <a:t>Način i redoslijed izvođenja procesa nazivamo </a:t>
            </a:r>
            <a:r>
              <a:rPr lang="hr-HR" sz="2800" smtClean="0">
                <a:solidFill>
                  <a:srgbClr val="009900"/>
                </a:solidFill>
              </a:rPr>
              <a:t>TEHNOLOGIJA </a:t>
            </a:r>
            <a:r>
              <a:rPr lang="en-US" sz="2800" smtClean="0">
                <a:solidFill>
                  <a:srgbClr val="009900"/>
                </a:solidFill>
              </a:rPr>
              <a:t>GRAĐENJA</a:t>
            </a:r>
            <a:r>
              <a:rPr lang="hr-HR" sz="2800" smtClean="0"/>
              <a:t>.  </a:t>
            </a:r>
          </a:p>
          <a:p>
            <a:pPr marL="0" indent="0" eaLnBrk="1" hangingPunct="1">
              <a:lnSpc>
                <a:spcPct val="95000"/>
              </a:lnSpc>
              <a:spcBef>
                <a:spcPct val="25000"/>
              </a:spcBef>
            </a:pPr>
            <a:r>
              <a:rPr lang="hr-HR" sz="2800" smtClean="0"/>
              <a:t>Tehnologijom se određuju:</a:t>
            </a:r>
          </a:p>
          <a:p>
            <a:pPr marL="0" indent="0" eaLnBrk="1" hangingPunct="1">
              <a:lnSpc>
                <a:spcPct val="95000"/>
              </a:lnSpc>
              <a:spcBef>
                <a:spcPct val="25000"/>
              </a:spcBef>
            </a:pPr>
            <a:r>
              <a:rPr lang="en-US" sz="2800" smtClean="0"/>
              <a:t> </a:t>
            </a:r>
            <a:r>
              <a:rPr lang="hr-HR" sz="2800" smtClean="0"/>
              <a:t>- operacije koje čine proces</a:t>
            </a:r>
          </a:p>
          <a:p>
            <a:pPr marL="0" indent="0" eaLnBrk="1" hangingPunct="1">
              <a:lnSpc>
                <a:spcPct val="95000"/>
              </a:lnSpc>
              <a:spcBef>
                <a:spcPct val="25000"/>
              </a:spcBef>
            </a:pPr>
            <a:r>
              <a:rPr lang="en-US" sz="2800" smtClean="0"/>
              <a:t> </a:t>
            </a:r>
            <a:r>
              <a:rPr lang="hr-HR" sz="2800" smtClean="0"/>
              <a:t>- radna snaga</a:t>
            </a:r>
            <a:endParaRPr lang="en-US" sz="2800" smtClean="0"/>
          </a:p>
          <a:p>
            <a:pPr marL="0" indent="0" eaLnBrk="1" hangingPunct="1">
              <a:lnSpc>
                <a:spcPct val="95000"/>
              </a:lnSpc>
              <a:spcBef>
                <a:spcPct val="25000"/>
              </a:spcBef>
            </a:pPr>
            <a:r>
              <a:rPr lang="en-US" sz="2800" smtClean="0"/>
              <a:t> </a:t>
            </a:r>
            <a:r>
              <a:rPr lang="hr-HR" sz="2800" smtClean="0"/>
              <a:t>- mehanizacija</a:t>
            </a:r>
            <a:endParaRPr lang="en-US" sz="2800" smtClean="0"/>
          </a:p>
        </p:txBody>
      </p:sp>
    </p:spTree>
    <p:extLst>
      <p:ext uri="{BB962C8B-B14F-4D97-AF65-F5344CB8AC3E}">
        <p14:creationId xmlns:p14="http://schemas.microsoft.com/office/powerpoint/2010/main" val="2159124552"/>
      </p:ext>
    </p:extLst>
  </p:cSld>
  <p:clrMapOvr>
    <a:masterClrMapping/>
  </p:clrMapOvr>
  <p:transition>
    <p:checker/>
  </p:transition>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6144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6279DBD0-0458-4975-B25C-C9B99F94F287}" type="slidenum">
              <a:rPr lang="en-US" sz="1400" smtClean="0"/>
              <a:pPr eaLnBrk="1" hangingPunct="1"/>
              <a:t>38</a:t>
            </a:fld>
            <a:endParaRPr lang="en-US" sz="1400" smtClean="0"/>
          </a:p>
        </p:txBody>
      </p:sp>
      <p:sp>
        <p:nvSpPr>
          <p:cNvPr id="615426" name="Rectangle 2"/>
          <p:cNvSpPr>
            <a:spLocks noGrp="1" noChangeArrowheads="1"/>
          </p:cNvSpPr>
          <p:nvPr>
            <p:ph type="title"/>
          </p:nvPr>
        </p:nvSpPr>
        <p:spPr>
          <a:xfrm>
            <a:off x="1143000" y="304800"/>
            <a:ext cx="6970713" cy="533400"/>
          </a:xfrm>
        </p:spPr>
        <p:txBody>
          <a:bodyPr/>
          <a:lstStyle/>
          <a:p>
            <a:pPr eaLnBrk="1" hangingPunct="1"/>
            <a:r>
              <a:rPr lang="hr-HR" sz="3200" smtClean="0"/>
              <a:t>T T </a:t>
            </a:r>
            <a:r>
              <a:rPr lang="en-US" sz="3200" smtClean="0"/>
              <a:t>T</a:t>
            </a:r>
          </a:p>
        </p:txBody>
      </p:sp>
      <p:sp>
        <p:nvSpPr>
          <p:cNvPr id="615427" name="Rectangle 3"/>
          <p:cNvSpPr>
            <a:spLocks noGrp="1" noChangeArrowheads="1"/>
          </p:cNvSpPr>
          <p:nvPr>
            <p:ph type="body" idx="1"/>
          </p:nvPr>
        </p:nvSpPr>
        <p:spPr>
          <a:xfrm>
            <a:off x="1116013" y="2209800"/>
            <a:ext cx="7723187" cy="3733800"/>
          </a:xfrm>
        </p:spPr>
        <p:txBody>
          <a:bodyPr/>
          <a:lstStyle/>
          <a:p>
            <a:pPr marL="0" indent="0" eaLnBrk="1" hangingPunct="1">
              <a:lnSpc>
                <a:spcPct val="80000"/>
              </a:lnSpc>
              <a:spcBef>
                <a:spcPct val="25000"/>
              </a:spcBef>
            </a:pPr>
            <a:r>
              <a:rPr lang="hr-HR" sz="2800" smtClean="0">
                <a:solidFill>
                  <a:srgbClr val="A50021"/>
                </a:solidFill>
              </a:rPr>
              <a:t>Tehnologija:</a:t>
            </a:r>
            <a:r>
              <a:rPr lang="hr-HR" sz="2800" smtClean="0"/>
              <a:t>	</a:t>
            </a:r>
            <a:endParaRPr lang="en-US" sz="2800" smtClean="0"/>
          </a:p>
          <a:p>
            <a:pPr marL="0" indent="0" eaLnBrk="1" hangingPunct="1">
              <a:lnSpc>
                <a:spcPct val="80000"/>
              </a:lnSpc>
              <a:spcBef>
                <a:spcPct val="25000"/>
              </a:spcBef>
            </a:pPr>
            <a:r>
              <a:rPr lang="en-US" sz="2800" smtClean="0"/>
              <a:t>	</a:t>
            </a:r>
            <a:r>
              <a:rPr lang="hr-HR" sz="2800" smtClean="0"/>
              <a:t>sredstva proizvodnje i metode</a:t>
            </a:r>
            <a:endParaRPr lang="en-US" sz="2800" smtClean="0"/>
          </a:p>
          <a:p>
            <a:pPr marL="0" indent="0" eaLnBrk="1" hangingPunct="1">
              <a:lnSpc>
                <a:spcPct val="80000"/>
              </a:lnSpc>
              <a:spcBef>
                <a:spcPct val="25000"/>
              </a:spcBef>
            </a:pPr>
            <a:r>
              <a:rPr lang="hr-HR" sz="2800" smtClean="0">
                <a:solidFill>
                  <a:srgbClr val="A50021"/>
                </a:solidFill>
              </a:rPr>
              <a:t>Tehnika:</a:t>
            </a:r>
            <a:r>
              <a:rPr lang="hr-HR" sz="2800" smtClean="0"/>
              <a:t> 		</a:t>
            </a:r>
            <a:endParaRPr lang="en-US" sz="2800" smtClean="0"/>
          </a:p>
          <a:p>
            <a:pPr marL="0" indent="0" eaLnBrk="1" hangingPunct="1">
              <a:lnSpc>
                <a:spcPct val="80000"/>
              </a:lnSpc>
              <a:spcBef>
                <a:spcPct val="25000"/>
              </a:spcBef>
            </a:pPr>
            <a:r>
              <a:rPr lang="en-US" sz="2800" smtClean="0"/>
              <a:t>	</a:t>
            </a:r>
            <a:r>
              <a:rPr lang="hr-HR" sz="2800" smtClean="0"/>
              <a:t>sredstva rada i primjena</a:t>
            </a:r>
            <a:endParaRPr lang="en-US" sz="2800" smtClean="0"/>
          </a:p>
          <a:p>
            <a:pPr marL="0" indent="0" eaLnBrk="1" hangingPunct="1">
              <a:lnSpc>
                <a:spcPct val="80000"/>
              </a:lnSpc>
              <a:spcBef>
                <a:spcPct val="25000"/>
              </a:spcBef>
            </a:pPr>
            <a:r>
              <a:rPr lang="hr-HR" sz="2800" smtClean="0">
                <a:solidFill>
                  <a:srgbClr val="A50021"/>
                </a:solidFill>
              </a:rPr>
              <a:t>Tehnolo</a:t>
            </a:r>
            <a:r>
              <a:rPr lang="hr-HR" sz="2800" smtClean="0">
                <a:solidFill>
                  <a:srgbClr val="A50021"/>
                </a:solidFill>
                <a:latin typeface="Tahoma" pitchFamily="34" charset="0"/>
              </a:rPr>
              <a:t>š</a:t>
            </a:r>
            <a:r>
              <a:rPr lang="hr-HR" sz="2800" smtClean="0">
                <a:solidFill>
                  <a:srgbClr val="A50021"/>
                </a:solidFill>
              </a:rPr>
              <a:t>ki proces:</a:t>
            </a:r>
            <a:r>
              <a:rPr lang="hr-HR" sz="2800" smtClean="0"/>
              <a:t>	</a:t>
            </a:r>
            <a:endParaRPr lang="en-US" sz="2800" smtClean="0"/>
          </a:p>
          <a:p>
            <a:pPr marL="0" indent="0" eaLnBrk="1" hangingPunct="1">
              <a:lnSpc>
                <a:spcPct val="80000"/>
              </a:lnSpc>
              <a:spcBef>
                <a:spcPct val="25000"/>
              </a:spcBef>
            </a:pPr>
            <a:r>
              <a:rPr lang="en-US" sz="2800" smtClean="0"/>
              <a:t>	</a:t>
            </a:r>
            <a:r>
              <a:rPr lang="hr-HR" sz="2800" smtClean="0"/>
              <a:t>način i redoslijed operacija</a:t>
            </a:r>
            <a:endParaRPr lang="en-US" sz="2800" smtClean="0"/>
          </a:p>
        </p:txBody>
      </p:sp>
    </p:spTree>
    <p:extLst>
      <p:ext uri="{BB962C8B-B14F-4D97-AF65-F5344CB8AC3E}">
        <p14:creationId xmlns:p14="http://schemas.microsoft.com/office/powerpoint/2010/main" val="11038856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5426"/>
                                        </p:tgtEl>
                                        <p:attrNameLst>
                                          <p:attrName>style.visibility</p:attrName>
                                        </p:attrNameLst>
                                      </p:cBhvr>
                                      <p:to>
                                        <p:strVal val="visible"/>
                                      </p:to>
                                    </p:set>
                                    <p:animEffect transition="in" filter="fade">
                                      <p:cBhvr>
                                        <p:cTn id="7" dur="2000"/>
                                        <p:tgtEl>
                                          <p:spTgt spid="6154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5427">
                                            <p:txEl>
                                              <p:pRg st="0" end="0"/>
                                            </p:txEl>
                                          </p:spTgt>
                                        </p:tgtEl>
                                        <p:attrNameLst>
                                          <p:attrName>style.visibility</p:attrName>
                                        </p:attrNameLst>
                                      </p:cBhvr>
                                      <p:to>
                                        <p:strVal val="visible"/>
                                      </p:to>
                                    </p:set>
                                    <p:animEffect transition="in" filter="fade">
                                      <p:cBhvr>
                                        <p:cTn id="12" dur="2000"/>
                                        <p:tgtEl>
                                          <p:spTgt spid="61542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5427">
                                            <p:txEl>
                                              <p:pRg st="1" end="1"/>
                                            </p:txEl>
                                          </p:spTgt>
                                        </p:tgtEl>
                                        <p:attrNameLst>
                                          <p:attrName>style.visibility</p:attrName>
                                        </p:attrNameLst>
                                      </p:cBhvr>
                                      <p:to>
                                        <p:strVal val="visible"/>
                                      </p:to>
                                    </p:set>
                                    <p:animEffect transition="in" filter="fade">
                                      <p:cBhvr>
                                        <p:cTn id="17" dur="2000"/>
                                        <p:tgtEl>
                                          <p:spTgt spid="61542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5427">
                                            <p:txEl>
                                              <p:pRg st="2" end="2"/>
                                            </p:txEl>
                                          </p:spTgt>
                                        </p:tgtEl>
                                        <p:attrNameLst>
                                          <p:attrName>style.visibility</p:attrName>
                                        </p:attrNameLst>
                                      </p:cBhvr>
                                      <p:to>
                                        <p:strVal val="visible"/>
                                      </p:to>
                                    </p:set>
                                    <p:animEffect transition="in" filter="fade">
                                      <p:cBhvr>
                                        <p:cTn id="22" dur="2000"/>
                                        <p:tgtEl>
                                          <p:spTgt spid="615427">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15427">
                                            <p:txEl>
                                              <p:pRg st="3" end="3"/>
                                            </p:txEl>
                                          </p:spTgt>
                                        </p:tgtEl>
                                        <p:attrNameLst>
                                          <p:attrName>style.visibility</p:attrName>
                                        </p:attrNameLst>
                                      </p:cBhvr>
                                      <p:to>
                                        <p:strVal val="visible"/>
                                      </p:to>
                                    </p:set>
                                    <p:animEffect transition="in" filter="fade">
                                      <p:cBhvr>
                                        <p:cTn id="27" dur="2000"/>
                                        <p:tgtEl>
                                          <p:spTgt spid="615427">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15427">
                                            <p:txEl>
                                              <p:pRg st="4" end="4"/>
                                            </p:txEl>
                                          </p:spTgt>
                                        </p:tgtEl>
                                        <p:attrNameLst>
                                          <p:attrName>style.visibility</p:attrName>
                                        </p:attrNameLst>
                                      </p:cBhvr>
                                      <p:to>
                                        <p:strVal val="visible"/>
                                      </p:to>
                                    </p:set>
                                    <p:animEffect transition="in" filter="fade">
                                      <p:cBhvr>
                                        <p:cTn id="32" dur="2000"/>
                                        <p:tgtEl>
                                          <p:spTgt spid="615427">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15427">
                                            <p:txEl>
                                              <p:pRg st="5" end="5"/>
                                            </p:txEl>
                                          </p:spTgt>
                                        </p:tgtEl>
                                        <p:attrNameLst>
                                          <p:attrName>style.visibility</p:attrName>
                                        </p:attrNameLst>
                                      </p:cBhvr>
                                      <p:to>
                                        <p:strVal val="visible"/>
                                      </p:to>
                                    </p:set>
                                    <p:animEffect transition="in" filter="fade">
                                      <p:cBhvr>
                                        <p:cTn id="37" dur="2000"/>
                                        <p:tgtEl>
                                          <p:spTgt spid="6154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26" grpId="0"/>
      <p:bldP spid="61542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4"/>
          <p:cNvSpPr>
            <a:spLocks noGrp="1"/>
          </p:cNvSpPr>
          <p:nvPr>
            <p:ph type="ftr" sz="quarter" idx="11"/>
          </p:nvPr>
        </p:nvSpPr>
        <p:spPr>
          <a:noFill/>
        </p:spPr>
        <p:txBody>
          <a:bodyPr/>
          <a:lstStyle/>
          <a:p>
            <a:r>
              <a:rPr lang="en-US" smtClean="0"/>
              <a:t>ODGOVORNOST</a:t>
            </a:r>
          </a:p>
        </p:txBody>
      </p:sp>
      <p:sp>
        <p:nvSpPr>
          <p:cNvPr id="30723" name="Slide Number Placeholder 5"/>
          <p:cNvSpPr>
            <a:spLocks noGrp="1"/>
          </p:cNvSpPr>
          <p:nvPr>
            <p:ph type="sldNum" sz="quarter" idx="12"/>
          </p:nvPr>
        </p:nvSpPr>
        <p:spPr>
          <a:noFill/>
        </p:spPr>
        <p:txBody>
          <a:bodyPr/>
          <a:lstStyle/>
          <a:p>
            <a:fld id="{D973F82B-5FEB-4F10-A066-61AA953077F8}" type="slidenum">
              <a:rPr lang="en-US" smtClean="0"/>
              <a:pPr/>
              <a:t>39</a:t>
            </a:fld>
            <a:endParaRPr lang="en-US" smtClean="0"/>
          </a:p>
        </p:txBody>
      </p:sp>
      <p:sp>
        <p:nvSpPr>
          <p:cNvPr id="30724" name="Rectangle 2"/>
          <p:cNvSpPr>
            <a:spLocks noGrp="1" noChangeArrowheads="1"/>
          </p:cNvSpPr>
          <p:nvPr>
            <p:ph type="title"/>
          </p:nvPr>
        </p:nvSpPr>
        <p:spPr/>
        <p:txBody>
          <a:bodyPr/>
          <a:lstStyle/>
          <a:p>
            <a:pPr eaLnBrk="1" hangingPunct="1"/>
            <a:r>
              <a:rPr lang="hr-HR" smtClean="0"/>
              <a:t>Tehnički pregled</a:t>
            </a:r>
            <a:endParaRPr lang="en-US" smtClean="0"/>
          </a:p>
        </p:txBody>
      </p:sp>
      <p:sp>
        <p:nvSpPr>
          <p:cNvPr id="30725" name="Rectangle 3"/>
          <p:cNvSpPr>
            <a:spLocks noGrp="1" noChangeArrowheads="1"/>
          </p:cNvSpPr>
          <p:nvPr>
            <p:ph type="body" idx="1"/>
          </p:nvPr>
        </p:nvSpPr>
        <p:spPr>
          <a:xfrm>
            <a:off x="1182688" y="1600200"/>
            <a:ext cx="7061200" cy="4532313"/>
          </a:xfrm>
        </p:spPr>
        <p:txBody>
          <a:bodyPr/>
          <a:lstStyle/>
          <a:p>
            <a:pPr marL="533400" indent="-533400" eaLnBrk="1" hangingPunct="1">
              <a:lnSpc>
                <a:spcPct val="90000"/>
              </a:lnSpc>
              <a:buFont typeface="Wingdings" pitchFamily="2" charset="2"/>
              <a:buChar char="Ø"/>
            </a:pPr>
            <a:r>
              <a:rPr lang="hr-HR" sz="2800" smtClean="0"/>
              <a:t>Obavlja povjerenstvo koje osniva tijelo graditeljstva koje je izdalo građevinsku dozvolu</a:t>
            </a:r>
          </a:p>
          <a:p>
            <a:pPr marL="533400" indent="-533400" eaLnBrk="1" hangingPunct="1">
              <a:lnSpc>
                <a:spcPct val="90000"/>
              </a:lnSpc>
              <a:buFont typeface="Wingdings" pitchFamily="2" charset="2"/>
              <a:buChar char="Ø"/>
            </a:pPr>
            <a:r>
              <a:rPr lang="hr-HR" sz="2800" smtClean="0"/>
              <a:t>Tehničkom pregledu prsustvuju sudionici u građenju</a:t>
            </a:r>
          </a:p>
          <a:p>
            <a:pPr marL="533400" indent="-533400" eaLnBrk="1" hangingPunct="1">
              <a:lnSpc>
                <a:spcPct val="90000"/>
              </a:lnSpc>
              <a:buFont typeface="Wingdings" pitchFamily="2" charset="2"/>
              <a:buChar char="Ø"/>
            </a:pPr>
            <a:r>
              <a:rPr lang="hr-HR" sz="2800" smtClean="0"/>
              <a:t>Vodi se zapisnik u kojem se utvrđuju da li se može izdati uporabna dozvola i nedostaci ako postoje (moraju se otkloniti u roku 90 dana)</a:t>
            </a:r>
            <a:endParaRPr lang="en-US" sz="2800" smtClean="0"/>
          </a:p>
        </p:txBody>
      </p:sp>
    </p:spTree>
    <p:extLst>
      <p:ext uri="{BB962C8B-B14F-4D97-AF65-F5344CB8AC3E}">
        <p14:creationId xmlns:p14="http://schemas.microsoft.com/office/powerpoint/2010/main" val="3983346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0" y="2214563"/>
            <a:ext cx="9144000" cy="3632200"/>
          </a:xfrm>
        </p:spPr>
        <p:txBody>
          <a:bodyPr/>
          <a:lstStyle/>
          <a:p>
            <a:pPr algn="ctr">
              <a:defRPr/>
            </a:pPr>
            <a:r>
              <a:rPr lang="hr-HR" sz="3600" dirty="0" smtClean="0">
                <a:effectLst>
                  <a:outerShdw blurRad="38100" dist="38100" dir="2700000" algn="tl">
                    <a:srgbClr val="000000">
                      <a:alpha val="43137"/>
                    </a:srgbClr>
                  </a:outerShdw>
                </a:effectLst>
              </a:rPr>
              <a:t>SUDIONICI </a:t>
            </a:r>
          </a:p>
          <a:p>
            <a:pPr algn="ctr">
              <a:defRPr/>
            </a:pPr>
            <a:r>
              <a:rPr lang="hr-HR" sz="3600" dirty="0" smtClean="0">
                <a:effectLst>
                  <a:outerShdw blurRad="38100" dist="38100" dir="2700000" algn="tl">
                    <a:srgbClr val="000000">
                      <a:alpha val="43137"/>
                    </a:srgbClr>
                  </a:outerShdw>
                </a:effectLst>
              </a:rPr>
              <a:t>U</a:t>
            </a:r>
          </a:p>
          <a:p>
            <a:pPr algn="ctr">
              <a:defRPr/>
            </a:pPr>
            <a:r>
              <a:rPr lang="hr-HR" sz="3600" dirty="0" smtClean="0">
                <a:effectLst>
                  <a:outerShdw blurRad="38100" dist="38100" dir="2700000" algn="tl">
                    <a:srgbClr val="000000">
                      <a:alpha val="43137"/>
                    </a:srgbClr>
                  </a:outerShdw>
                </a:effectLst>
              </a:rPr>
              <a:t>GRADNJI</a:t>
            </a:r>
          </a:p>
        </p:txBody>
      </p:sp>
      <p:sp>
        <p:nvSpPr>
          <p:cNvPr id="34819" name="Footer Placeholder 3"/>
          <p:cNvSpPr>
            <a:spLocks noGrp="1"/>
          </p:cNvSpPr>
          <p:nvPr>
            <p:ph type="ftr" sz="quarter" idx="11"/>
          </p:nvPr>
        </p:nvSpPr>
        <p:spPr>
          <a:noFill/>
        </p:spPr>
        <p:txBody>
          <a:bodyPr/>
          <a:lstStyle/>
          <a:p>
            <a:r>
              <a:rPr lang="en-US" smtClean="0"/>
              <a:t>ODGOVORNOST</a:t>
            </a:r>
          </a:p>
        </p:txBody>
      </p:sp>
      <p:sp>
        <p:nvSpPr>
          <p:cNvPr id="34820" name="Slide Number Placeholder 4"/>
          <p:cNvSpPr>
            <a:spLocks noGrp="1"/>
          </p:cNvSpPr>
          <p:nvPr>
            <p:ph type="sldNum" sz="quarter" idx="12"/>
          </p:nvPr>
        </p:nvSpPr>
        <p:spPr>
          <a:noFill/>
        </p:spPr>
        <p:txBody>
          <a:bodyPr/>
          <a:lstStyle/>
          <a:p>
            <a:fld id="{8FF7205F-34BA-49C7-8285-DAD315675719}" type="slidenum">
              <a:rPr lang="en-US" smtClean="0"/>
              <a:pPr/>
              <a:t>4</a:t>
            </a:fld>
            <a:endParaRPr lang="en-US"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4"/>
          <p:cNvSpPr>
            <a:spLocks noGrp="1"/>
          </p:cNvSpPr>
          <p:nvPr>
            <p:ph type="ftr" sz="quarter" idx="11"/>
          </p:nvPr>
        </p:nvSpPr>
        <p:spPr>
          <a:noFill/>
        </p:spPr>
        <p:txBody>
          <a:bodyPr/>
          <a:lstStyle/>
          <a:p>
            <a:r>
              <a:rPr lang="hr-HR" smtClean="0"/>
              <a:t>ODGOVORNOST</a:t>
            </a:r>
          </a:p>
        </p:txBody>
      </p:sp>
      <p:sp>
        <p:nvSpPr>
          <p:cNvPr id="31747" name="Slide Number Placeholder 5"/>
          <p:cNvSpPr>
            <a:spLocks noGrp="1"/>
          </p:cNvSpPr>
          <p:nvPr>
            <p:ph type="sldNum" sz="quarter" idx="12"/>
          </p:nvPr>
        </p:nvSpPr>
        <p:spPr>
          <a:noFill/>
        </p:spPr>
        <p:txBody>
          <a:bodyPr/>
          <a:lstStyle/>
          <a:p>
            <a:fld id="{1FB195C6-8173-4BC4-A974-F503D7579617}" type="slidenum">
              <a:rPr lang="hr-HR" smtClean="0"/>
              <a:pPr/>
              <a:t>40</a:t>
            </a:fld>
            <a:endParaRPr lang="hr-HR" smtClean="0"/>
          </a:p>
        </p:txBody>
      </p:sp>
      <p:sp>
        <p:nvSpPr>
          <p:cNvPr id="31748" name="Rectangle 2"/>
          <p:cNvSpPr>
            <a:spLocks noGrp="1" noChangeArrowheads="1"/>
          </p:cNvSpPr>
          <p:nvPr>
            <p:ph type="title"/>
          </p:nvPr>
        </p:nvSpPr>
        <p:spPr/>
        <p:txBody>
          <a:bodyPr/>
          <a:lstStyle/>
          <a:p>
            <a:r>
              <a:rPr lang="hr-HR" smtClean="0"/>
              <a:t>Pravilnik o tehničkom pregledu građevine</a:t>
            </a:r>
          </a:p>
        </p:txBody>
      </p:sp>
      <p:sp>
        <p:nvSpPr>
          <p:cNvPr id="31749" name="Rectangle 3"/>
          <p:cNvSpPr>
            <a:spLocks noGrp="1" noChangeArrowheads="1"/>
          </p:cNvSpPr>
          <p:nvPr>
            <p:ph type="body" idx="1"/>
          </p:nvPr>
        </p:nvSpPr>
        <p:spPr>
          <a:xfrm>
            <a:off x="971550" y="1428750"/>
            <a:ext cx="7210425" cy="4486275"/>
          </a:xfrm>
        </p:spPr>
        <p:txBody>
          <a:bodyPr/>
          <a:lstStyle/>
          <a:p>
            <a:pPr marL="449263" indent="-449263">
              <a:lnSpc>
                <a:spcPct val="90000"/>
              </a:lnSpc>
            </a:pPr>
            <a:r>
              <a:rPr lang="hr-HR" sz="2800" smtClean="0"/>
              <a:t>...propisuje:</a:t>
            </a:r>
          </a:p>
          <a:p>
            <a:pPr marL="449263" indent="-449263">
              <a:lnSpc>
                <a:spcPct val="90000"/>
              </a:lnSpc>
            </a:pPr>
            <a:endParaRPr lang="hr-HR" sz="2800" smtClean="0"/>
          </a:p>
          <a:p>
            <a:pPr marL="449263" indent="-449263">
              <a:lnSpc>
                <a:spcPct val="90000"/>
              </a:lnSpc>
              <a:buClr>
                <a:schemeClr val="tx1"/>
              </a:buClr>
              <a:buSzPct val="75000"/>
              <a:buFont typeface="Wingdings" pitchFamily="2" charset="2"/>
              <a:buChar char="Ø"/>
            </a:pPr>
            <a:r>
              <a:rPr lang="hr-HR" sz="2800" smtClean="0"/>
              <a:t>način obavljanja tehničkog pregleda građevine u postupku izdavanja uporabne dozvole, </a:t>
            </a:r>
          </a:p>
          <a:p>
            <a:pPr marL="449263" indent="-449263">
              <a:lnSpc>
                <a:spcPct val="90000"/>
              </a:lnSpc>
              <a:buClr>
                <a:schemeClr val="tx1"/>
              </a:buClr>
              <a:buSzPct val="75000"/>
              <a:buFont typeface="Wingdings" pitchFamily="2" charset="2"/>
              <a:buChar char="Ø"/>
            </a:pPr>
            <a:r>
              <a:rPr lang="hr-HR" sz="2800" smtClean="0"/>
              <a:t>sadržaj pisane izjave izvođača o izvedenim radovima i uvjetima održavanja građevine i </a:t>
            </a:r>
          </a:p>
          <a:p>
            <a:pPr marL="449263" indent="-449263">
              <a:lnSpc>
                <a:spcPct val="90000"/>
              </a:lnSpc>
              <a:buClr>
                <a:schemeClr val="tx1"/>
              </a:buClr>
              <a:buSzPct val="75000"/>
              <a:buFont typeface="Wingdings" pitchFamily="2" charset="2"/>
              <a:buChar char="Ø"/>
            </a:pPr>
            <a:r>
              <a:rPr lang="hr-HR" sz="2800" smtClean="0"/>
              <a:t>sadržaj završnog izvješća nadzornog inženjera.</a:t>
            </a:r>
          </a:p>
        </p:txBody>
      </p:sp>
    </p:spTree>
    <p:extLst>
      <p:ext uri="{BB962C8B-B14F-4D97-AF65-F5344CB8AC3E}">
        <p14:creationId xmlns:p14="http://schemas.microsoft.com/office/powerpoint/2010/main" val="36015744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4"/>
          <p:cNvSpPr>
            <a:spLocks noGrp="1"/>
          </p:cNvSpPr>
          <p:nvPr>
            <p:ph type="ftr" sz="quarter" idx="11"/>
          </p:nvPr>
        </p:nvSpPr>
        <p:spPr>
          <a:noFill/>
        </p:spPr>
        <p:txBody>
          <a:bodyPr/>
          <a:lstStyle/>
          <a:p>
            <a:r>
              <a:rPr lang="hr-HR" smtClean="0"/>
              <a:t>ODGOVORNOST</a:t>
            </a:r>
          </a:p>
        </p:txBody>
      </p:sp>
      <p:sp>
        <p:nvSpPr>
          <p:cNvPr id="32771" name="Slide Number Placeholder 5"/>
          <p:cNvSpPr>
            <a:spLocks noGrp="1"/>
          </p:cNvSpPr>
          <p:nvPr>
            <p:ph type="sldNum" sz="quarter" idx="12"/>
          </p:nvPr>
        </p:nvSpPr>
        <p:spPr>
          <a:noFill/>
        </p:spPr>
        <p:txBody>
          <a:bodyPr/>
          <a:lstStyle/>
          <a:p>
            <a:fld id="{5C8F9DBF-61C9-4B37-B02A-9661FA5044F9}" type="slidenum">
              <a:rPr lang="hr-HR" smtClean="0"/>
              <a:pPr/>
              <a:t>41</a:t>
            </a:fld>
            <a:endParaRPr lang="hr-HR" smtClean="0"/>
          </a:p>
        </p:txBody>
      </p:sp>
      <p:sp>
        <p:nvSpPr>
          <p:cNvPr id="32772" name="Rectangle 2"/>
          <p:cNvSpPr>
            <a:spLocks noGrp="1" noChangeArrowheads="1"/>
          </p:cNvSpPr>
          <p:nvPr>
            <p:ph type="title"/>
          </p:nvPr>
        </p:nvSpPr>
        <p:spPr>
          <a:xfrm>
            <a:off x="457200" y="277813"/>
            <a:ext cx="8229600" cy="558800"/>
          </a:xfrm>
        </p:spPr>
        <p:txBody>
          <a:bodyPr/>
          <a:lstStyle/>
          <a:p>
            <a:r>
              <a:rPr lang="hr-HR" sz="3200" smtClean="0"/>
              <a:t>Povjerenstvo</a:t>
            </a:r>
          </a:p>
        </p:txBody>
      </p:sp>
      <p:sp>
        <p:nvSpPr>
          <p:cNvPr id="524291" name="Rectangle 3"/>
          <p:cNvSpPr>
            <a:spLocks noGrp="1" noChangeArrowheads="1"/>
          </p:cNvSpPr>
          <p:nvPr>
            <p:ph type="body" idx="1"/>
          </p:nvPr>
        </p:nvSpPr>
        <p:spPr>
          <a:xfrm>
            <a:off x="1357313" y="1357313"/>
            <a:ext cx="7000875" cy="5024437"/>
          </a:xfrm>
        </p:spPr>
        <p:txBody>
          <a:bodyPr/>
          <a:lstStyle/>
          <a:p>
            <a:pPr marL="449263" indent="-449263">
              <a:lnSpc>
                <a:spcPct val="90000"/>
              </a:lnSpc>
              <a:defRPr/>
            </a:pPr>
            <a:r>
              <a:rPr lang="hr-HR" dirty="0"/>
              <a:t> 	</a:t>
            </a:r>
            <a:r>
              <a:rPr lang="hr-HR" sz="2800" dirty="0" smtClean="0">
                <a:solidFill>
                  <a:schemeClr val="tx2">
                    <a:lumMod val="75000"/>
                  </a:schemeClr>
                </a:solidFill>
              </a:rPr>
              <a:t>Tehničkom </a:t>
            </a:r>
            <a:r>
              <a:rPr lang="hr-HR" sz="2800" dirty="0">
                <a:solidFill>
                  <a:schemeClr val="tx2">
                    <a:lumMod val="75000"/>
                  </a:schemeClr>
                </a:solidFill>
              </a:rPr>
              <a:t>pregledu dužni su prisustvovati:</a:t>
            </a:r>
          </a:p>
          <a:p>
            <a:pPr marL="449263" indent="-449263">
              <a:lnSpc>
                <a:spcPct val="90000"/>
              </a:lnSpc>
              <a:buFont typeface="Wingdings" pitchFamily="2" charset="2"/>
              <a:buChar char="v"/>
              <a:defRPr/>
            </a:pPr>
            <a:r>
              <a:rPr lang="hr-HR" sz="2800" dirty="0"/>
              <a:t>svi članovi povjerenstva i predsjednik povjerenstva bez čijeg se prisustva tehnički pregled ne može obaviti.</a:t>
            </a:r>
          </a:p>
          <a:p>
            <a:pPr marL="449263" indent="-449263">
              <a:lnSpc>
                <a:spcPct val="90000"/>
              </a:lnSpc>
              <a:buFont typeface="Wingdings" pitchFamily="2" charset="2"/>
              <a:buChar char="v"/>
              <a:defRPr/>
            </a:pPr>
            <a:r>
              <a:rPr lang="hr-HR" sz="2800" dirty="0"/>
              <a:t>svi sudionici u gradnji, te povjerenstvu dati sve podatke, dokumente i izjave potrebne za obavljanje tehničkog pregleda i izdavanje uporabne dozvole. </a:t>
            </a:r>
          </a:p>
        </p:txBody>
      </p:sp>
    </p:spTree>
    <p:extLst>
      <p:ext uri="{BB962C8B-B14F-4D97-AF65-F5344CB8AC3E}">
        <p14:creationId xmlns:p14="http://schemas.microsoft.com/office/powerpoint/2010/main" val="8171788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4"/>
          <p:cNvSpPr>
            <a:spLocks noGrp="1"/>
          </p:cNvSpPr>
          <p:nvPr>
            <p:ph type="ftr" sz="quarter" idx="11"/>
          </p:nvPr>
        </p:nvSpPr>
        <p:spPr>
          <a:noFill/>
        </p:spPr>
        <p:txBody>
          <a:bodyPr/>
          <a:lstStyle/>
          <a:p>
            <a:r>
              <a:rPr lang="hr-HR" smtClean="0"/>
              <a:t>ODGOVORNOST</a:t>
            </a:r>
          </a:p>
        </p:txBody>
      </p:sp>
      <p:sp>
        <p:nvSpPr>
          <p:cNvPr id="33795" name="Slide Number Placeholder 5"/>
          <p:cNvSpPr>
            <a:spLocks noGrp="1"/>
          </p:cNvSpPr>
          <p:nvPr>
            <p:ph type="sldNum" sz="quarter" idx="12"/>
          </p:nvPr>
        </p:nvSpPr>
        <p:spPr>
          <a:noFill/>
        </p:spPr>
        <p:txBody>
          <a:bodyPr/>
          <a:lstStyle/>
          <a:p>
            <a:fld id="{3E10B6A5-C74C-4154-9BCE-D0E7DE522093}" type="slidenum">
              <a:rPr lang="hr-HR" smtClean="0"/>
              <a:pPr/>
              <a:t>42</a:t>
            </a:fld>
            <a:endParaRPr lang="hr-HR" smtClean="0"/>
          </a:p>
        </p:txBody>
      </p:sp>
      <p:sp>
        <p:nvSpPr>
          <p:cNvPr id="33796" name="Rectangle 2"/>
          <p:cNvSpPr>
            <a:spLocks noGrp="1" noChangeArrowheads="1"/>
          </p:cNvSpPr>
          <p:nvPr>
            <p:ph type="title"/>
          </p:nvPr>
        </p:nvSpPr>
        <p:spPr/>
        <p:txBody>
          <a:bodyPr/>
          <a:lstStyle/>
          <a:p>
            <a:r>
              <a:rPr lang="hr-HR" smtClean="0"/>
              <a:t>Usklađenost s glavnim projektom</a:t>
            </a:r>
          </a:p>
        </p:txBody>
      </p:sp>
      <p:sp>
        <p:nvSpPr>
          <p:cNvPr id="33797" name="Rectangle 3"/>
          <p:cNvSpPr>
            <a:spLocks noGrp="1" noChangeArrowheads="1"/>
          </p:cNvSpPr>
          <p:nvPr>
            <p:ph type="body" idx="1"/>
          </p:nvPr>
        </p:nvSpPr>
        <p:spPr>
          <a:xfrm>
            <a:off x="1476375" y="1844675"/>
            <a:ext cx="6840538" cy="4286250"/>
          </a:xfrm>
        </p:spPr>
        <p:txBody>
          <a:bodyPr/>
          <a:lstStyle/>
          <a:p>
            <a:pPr marL="0" indent="0"/>
            <a:r>
              <a:rPr lang="hr-HR" sz="2800" smtClean="0"/>
              <a:t>Projektant glavnog projekta dužan je na tehničkom pregledu dati mišljenje o usklađenosti izgrađene građevine ili njezinog dijela, s glavnim projektom koji je sastavni dio građevinske dozvole.</a:t>
            </a:r>
          </a:p>
        </p:txBody>
      </p:sp>
    </p:spTree>
    <p:extLst>
      <p:ext uri="{BB962C8B-B14F-4D97-AF65-F5344CB8AC3E}">
        <p14:creationId xmlns:p14="http://schemas.microsoft.com/office/powerpoint/2010/main" val="11038321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4"/>
          <p:cNvSpPr>
            <a:spLocks noGrp="1"/>
          </p:cNvSpPr>
          <p:nvPr>
            <p:ph type="ftr" sz="quarter" idx="11"/>
          </p:nvPr>
        </p:nvSpPr>
        <p:spPr>
          <a:noFill/>
        </p:spPr>
        <p:txBody>
          <a:bodyPr/>
          <a:lstStyle/>
          <a:p>
            <a:r>
              <a:rPr lang="hr-HR" smtClean="0"/>
              <a:t>ODGOVORNOST</a:t>
            </a:r>
          </a:p>
        </p:txBody>
      </p:sp>
      <p:sp>
        <p:nvSpPr>
          <p:cNvPr id="34819" name="Slide Number Placeholder 5"/>
          <p:cNvSpPr>
            <a:spLocks noGrp="1"/>
          </p:cNvSpPr>
          <p:nvPr>
            <p:ph type="sldNum" sz="quarter" idx="12"/>
          </p:nvPr>
        </p:nvSpPr>
        <p:spPr>
          <a:noFill/>
        </p:spPr>
        <p:txBody>
          <a:bodyPr/>
          <a:lstStyle/>
          <a:p>
            <a:fld id="{0DDDE18B-BC79-4BAA-B3CD-3D37582D2456}" type="slidenum">
              <a:rPr lang="hr-HR" smtClean="0"/>
              <a:pPr/>
              <a:t>43</a:t>
            </a:fld>
            <a:endParaRPr lang="hr-HR" smtClean="0"/>
          </a:p>
        </p:txBody>
      </p:sp>
      <p:sp>
        <p:nvSpPr>
          <p:cNvPr id="34820" name="Rectangle 2"/>
          <p:cNvSpPr>
            <a:spLocks noGrp="1" noChangeArrowheads="1"/>
          </p:cNvSpPr>
          <p:nvPr>
            <p:ph type="title"/>
          </p:nvPr>
        </p:nvSpPr>
        <p:spPr/>
        <p:txBody>
          <a:bodyPr/>
          <a:lstStyle/>
          <a:p>
            <a:r>
              <a:rPr lang="hr-HR" dirty="0" smtClean="0"/>
              <a:t>Provedba tehničkog pregleda</a:t>
            </a:r>
          </a:p>
        </p:txBody>
      </p:sp>
      <p:sp>
        <p:nvSpPr>
          <p:cNvPr id="34821" name="Rectangle 3"/>
          <p:cNvSpPr>
            <a:spLocks noGrp="1" noChangeArrowheads="1"/>
          </p:cNvSpPr>
          <p:nvPr>
            <p:ph type="body" idx="1"/>
          </p:nvPr>
        </p:nvSpPr>
        <p:spPr>
          <a:xfrm>
            <a:off x="857250" y="1357313"/>
            <a:ext cx="8097838" cy="4775200"/>
          </a:xfrm>
        </p:spPr>
        <p:txBody>
          <a:bodyPr/>
          <a:lstStyle/>
          <a:p>
            <a:pPr marL="0" indent="0"/>
            <a:r>
              <a:rPr lang="hr-HR" sz="2800" smtClean="0"/>
              <a:t>U svrhu provedbe tehničkog pregleda i utvrđivanja je li građevina izgrađena u skladu s građevinskom dozvolom povjerenstvo obavlja očevid na građevini za koju je zatražena uporabna dozvola, te uvid u dokumentaciju koja se prilaže uz zahtjev za izdavanje uporabne dozvole, kao i dokumentaciju koju je prema građevinskoj dozvoli odnosno propisima u skladu s kojima je građevina izgrađena, investitor dužan povjerenstvu dati na uvid.</a:t>
            </a:r>
          </a:p>
        </p:txBody>
      </p:sp>
    </p:spTree>
    <p:extLst>
      <p:ext uri="{BB962C8B-B14F-4D97-AF65-F5344CB8AC3E}">
        <p14:creationId xmlns:p14="http://schemas.microsoft.com/office/powerpoint/2010/main" val="35198718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4"/>
          <p:cNvSpPr>
            <a:spLocks noGrp="1"/>
          </p:cNvSpPr>
          <p:nvPr>
            <p:ph type="ftr" sz="quarter" idx="11"/>
          </p:nvPr>
        </p:nvSpPr>
        <p:spPr>
          <a:noFill/>
        </p:spPr>
        <p:txBody>
          <a:bodyPr/>
          <a:lstStyle/>
          <a:p>
            <a:r>
              <a:rPr lang="hr-HR" smtClean="0"/>
              <a:t>ODGOVORNOST</a:t>
            </a:r>
          </a:p>
        </p:txBody>
      </p:sp>
      <p:sp>
        <p:nvSpPr>
          <p:cNvPr id="35843" name="Slide Number Placeholder 5"/>
          <p:cNvSpPr>
            <a:spLocks noGrp="1"/>
          </p:cNvSpPr>
          <p:nvPr>
            <p:ph type="sldNum" sz="quarter" idx="12"/>
          </p:nvPr>
        </p:nvSpPr>
        <p:spPr>
          <a:noFill/>
        </p:spPr>
        <p:txBody>
          <a:bodyPr/>
          <a:lstStyle/>
          <a:p>
            <a:fld id="{73B36A46-4114-41C6-A692-6AFB1525478D}" type="slidenum">
              <a:rPr lang="hr-HR" smtClean="0"/>
              <a:pPr/>
              <a:t>44</a:t>
            </a:fld>
            <a:endParaRPr lang="hr-HR" smtClean="0"/>
          </a:p>
        </p:txBody>
      </p:sp>
      <p:sp>
        <p:nvSpPr>
          <p:cNvPr id="35844" name="Rectangle 2"/>
          <p:cNvSpPr>
            <a:spLocks noGrp="1" noChangeArrowheads="1"/>
          </p:cNvSpPr>
          <p:nvPr>
            <p:ph type="title"/>
          </p:nvPr>
        </p:nvSpPr>
        <p:spPr/>
        <p:txBody>
          <a:bodyPr/>
          <a:lstStyle/>
          <a:p>
            <a:r>
              <a:rPr lang="hr-HR" smtClean="0"/>
              <a:t>Obiteljske kuće</a:t>
            </a:r>
          </a:p>
        </p:txBody>
      </p:sp>
      <p:sp>
        <p:nvSpPr>
          <p:cNvPr id="35845" name="Rectangle 3"/>
          <p:cNvSpPr>
            <a:spLocks noGrp="1" noChangeArrowheads="1"/>
          </p:cNvSpPr>
          <p:nvPr>
            <p:ph type="body" idx="1"/>
          </p:nvPr>
        </p:nvSpPr>
        <p:spPr>
          <a:xfrm>
            <a:off x="1143000" y="1500188"/>
            <a:ext cx="7429500" cy="4630737"/>
          </a:xfrm>
        </p:spPr>
        <p:txBody>
          <a:bodyPr/>
          <a:lstStyle/>
          <a:p>
            <a:pPr marL="0" indent="0"/>
            <a:r>
              <a:rPr lang="hr-HR" sz="2800" smtClean="0"/>
              <a:t>Tehnički pregled </a:t>
            </a:r>
            <a:r>
              <a:rPr lang="hr-HR" sz="2800" smtClean="0">
                <a:solidFill>
                  <a:srgbClr val="FF0000"/>
                </a:solidFill>
              </a:rPr>
              <a:t>obiteljske kuće </a:t>
            </a:r>
            <a:r>
              <a:rPr lang="hr-HR" sz="2800" smtClean="0"/>
              <a:t>provodi se u svrhu utvrđivanja je li izgrađena u skladu s građevinskom dozvolom i glavnim projektom koji je njezin sastavni dio i njegovim izmjenama i dopunama, samo glede ispunjavanja mehaničke otpornosti i stabilnosti, toplinske zaštite i uštede energije te lokacijskih uvjeta.</a:t>
            </a:r>
          </a:p>
        </p:txBody>
      </p:sp>
    </p:spTree>
    <p:extLst>
      <p:ext uri="{BB962C8B-B14F-4D97-AF65-F5344CB8AC3E}">
        <p14:creationId xmlns:p14="http://schemas.microsoft.com/office/powerpoint/2010/main" val="36550081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4"/>
          <p:cNvSpPr>
            <a:spLocks noGrp="1"/>
          </p:cNvSpPr>
          <p:nvPr>
            <p:ph type="ftr" sz="quarter" idx="11"/>
          </p:nvPr>
        </p:nvSpPr>
        <p:spPr>
          <a:noFill/>
        </p:spPr>
        <p:txBody>
          <a:bodyPr/>
          <a:lstStyle/>
          <a:p>
            <a:r>
              <a:rPr lang="hr-HR" smtClean="0"/>
              <a:t>ODGOVORNOST</a:t>
            </a:r>
          </a:p>
        </p:txBody>
      </p:sp>
      <p:sp>
        <p:nvSpPr>
          <p:cNvPr id="36867" name="Slide Number Placeholder 5"/>
          <p:cNvSpPr>
            <a:spLocks noGrp="1"/>
          </p:cNvSpPr>
          <p:nvPr>
            <p:ph type="sldNum" sz="quarter" idx="12"/>
          </p:nvPr>
        </p:nvSpPr>
        <p:spPr>
          <a:noFill/>
        </p:spPr>
        <p:txBody>
          <a:bodyPr/>
          <a:lstStyle/>
          <a:p>
            <a:fld id="{E25A62C8-8AAE-47D2-A7E4-4D98FC379743}" type="slidenum">
              <a:rPr lang="hr-HR" smtClean="0"/>
              <a:pPr/>
              <a:t>45</a:t>
            </a:fld>
            <a:endParaRPr lang="hr-HR" smtClean="0"/>
          </a:p>
        </p:txBody>
      </p:sp>
      <p:sp>
        <p:nvSpPr>
          <p:cNvPr id="36868" name="Rectangle 2"/>
          <p:cNvSpPr>
            <a:spLocks noGrp="1" noChangeArrowheads="1"/>
          </p:cNvSpPr>
          <p:nvPr>
            <p:ph type="title"/>
          </p:nvPr>
        </p:nvSpPr>
        <p:spPr/>
        <p:txBody>
          <a:bodyPr/>
          <a:lstStyle/>
          <a:p>
            <a:r>
              <a:rPr lang="hr-HR" smtClean="0"/>
              <a:t>Otkriveni nedostaci</a:t>
            </a:r>
          </a:p>
        </p:txBody>
      </p:sp>
      <p:sp>
        <p:nvSpPr>
          <p:cNvPr id="36869" name="Rectangle 3"/>
          <p:cNvSpPr>
            <a:spLocks noGrp="1" noChangeArrowheads="1"/>
          </p:cNvSpPr>
          <p:nvPr>
            <p:ph type="body" idx="1"/>
          </p:nvPr>
        </p:nvSpPr>
        <p:spPr>
          <a:xfrm>
            <a:off x="785813" y="1285875"/>
            <a:ext cx="8169275" cy="4846638"/>
          </a:xfrm>
        </p:spPr>
        <p:txBody>
          <a:bodyPr/>
          <a:lstStyle/>
          <a:p>
            <a:pPr marL="0" indent="0">
              <a:lnSpc>
                <a:spcPct val="90000"/>
              </a:lnSpc>
            </a:pPr>
            <a:r>
              <a:rPr lang="hr-HR" sz="2800" smtClean="0"/>
              <a:t>Ako se na tehničkom pregledu utvrdi nedostatak zbog kojeg građevina ne ispunjava koji od bitnih zahtjeva za građevinu, uvjete nesmetanog pristupa i kretanja u građevini ili da nije izgrađena u skladu s kojim od lokacijskih uvjeta, a taj se nedostatak može otkloniti bez izmjene i/ili dopune građevinske dozvole, predsjednik povjerenstva odredit će rok za otklanjanje takvog nedostatka, te članove povjerenstva koji su dužni provesti kontrolni pregled nakon što taj nedostatak bude otklonjen.</a:t>
            </a:r>
          </a:p>
        </p:txBody>
      </p:sp>
    </p:spTree>
    <p:extLst>
      <p:ext uri="{BB962C8B-B14F-4D97-AF65-F5344CB8AC3E}">
        <p14:creationId xmlns:p14="http://schemas.microsoft.com/office/powerpoint/2010/main" val="21805709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4"/>
          <p:cNvSpPr>
            <a:spLocks noGrp="1"/>
          </p:cNvSpPr>
          <p:nvPr>
            <p:ph type="ftr" sz="quarter" idx="11"/>
          </p:nvPr>
        </p:nvSpPr>
        <p:spPr>
          <a:noFill/>
        </p:spPr>
        <p:txBody>
          <a:bodyPr/>
          <a:lstStyle/>
          <a:p>
            <a:r>
              <a:rPr lang="en-US" smtClean="0"/>
              <a:t>ODGOVORNOST</a:t>
            </a:r>
          </a:p>
        </p:txBody>
      </p:sp>
      <p:sp>
        <p:nvSpPr>
          <p:cNvPr id="45059" name="Slide Number Placeholder 5"/>
          <p:cNvSpPr>
            <a:spLocks noGrp="1"/>
          </p:cNvSpPr>
          <p:nvPr>
            <p:ph type="sldNum" sz="quarter" idx="12"/>
          </p:nvPr>
        </p:nvSpPr>
        <p:spPr>
          <a:noFill/>
        </p:spPr>
        <p:txBody>
          <a:bodyPr/>
          <a:lstStyle/>
          <a:p>
            <a:fld id="{C1CDC7CF-7186-4EE1-A38B-3BAEA1C56FDA}" type="slidenum">
              <a:rPr lang="en-US" smtClean="0"/>
              <a:pPr/>
              <a:t>46</a:t>
            </a:fld>
            <a:endParaRPr lang="en-US" smtClean="0"/>
          </a:p>
        </p:txBody>
      </p:sp>
      <p:sp>
        <p:nvSpPr>
          <p:cNvPr id="45060" name="Rectangle 2"/>
          <p:cNvSpPr>
            <a:spLocks noGrp="1" noChangeArrowheads="1"/>
          </p:cNvSpPr>
          <p:nvPr>
            <p:ph type="title"/>
          </p:nvPr>
        </p:nvSpPr>
        <p:spPr/>
        <p:txBody>
          <a:bodyPr/>
          <a:lstStyle/>
          <a:p>
            <a:pPr eaLnBrk="1" hangingPunct="1"/>
            <a:r>
              <a:rPr lang="hr-HR" smtClean="0"/>
              <a:t>Uporaba građevina (1)</a:t>
            </a:r>
          </a:p>
        </p:txBody>
      </p:sp>
      <p:sp>
        <p:nvSpPr>
          <p:cNvPr id="45061" name="Rectangle 3"/>
          <p:cNvSpPr>
            <a:spLocks noGrp="1" noChangeArrowheads="1"/>
          </p:cNvSpPr>
          <p:nvPr>
            <p:ph type="body" idx="1"/>
          </p:nvPr>
        </p:nvSpPr>
        <p:spPr/>
        <p:txBody>
          <a:bodyPr/>
          <a:lstStyle/>
          <a:p>
            <a:pPr marL="0" indent="0" eaLnBrk="1" hangingPunct="1">
              <a:lnSpc>
                <a:spcPct val="90000"/>
              </a:lnSpc>
            </a:pPr>
            <a:r>
              <a:rPr lang="hr-HR" sz="2800" smtClean="0"/>
              <a:t>Izgrađena zgrada čija građevinska (bruto) površina nije veća od 400 m i zgrada za obavljanje isključivo poljoprivrednih djelatnosti čija građevinska (bruto) površina nije veća od 600 m mogu se početi koristiti, odnosno staviti u pogon, te se može izdati rješenje za obavljanje djelatnosti prema posebnom zakonu, nakon što investitor nadležnom upravnom tijelu dostavi za tu zgradu završno izvješće nadzornog inženjera o izvedbi građevine.</a:t>
            </a:r>
          </a:p>
        </p:txBody>
      </p:sp>
    </p:spTree>
    <p:extLst>
      <p:ext uri="{BB962C8B-B14F-4D97-AF65-F5344CB8AC3E}">
        <p14:creationId xmlns:p14="http://schemas.microsoft.com/office/powerpoint/2010/main" val="34926030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4"/>
          <p:cNvSpPr>
            <a:spLocks noGrp="1"/>
          </p:cNvSpPr>
          <p:nvPr>
            <p:ph type="ftr" sz="quarter" idx="11"/>
          </p:nvPr>
        </p:nvSpPr>
        <p:spPr>
          <a:noFill/>
        </p:spPr>
        <p:txBody>
          <a:bodyPr/>
          <a:lstStyle/>
          <a:p>
            <a:r>
              <a:rPr lang="en-US" smtClean="0"/>
              <a:t>ODGOVORNOST</a:t>
            </a:r>
          </a:p>
        </p:txBody>
      </p:sp>
      <p:sp>
        <p:nvSpPr>
          <p:cNvPr id="46083" name="Slide Number Placeholder 5"/>
          <p:cNvSpPr>
            <a:spLocks noGrp="1"/>
          </p:cNvSpPr>
          <p:nvPr>
            <p:ph type="sldNum" sz="quarter" idx="12"/>
          </p:nvPr>
        </p:nvSpPr>
        <p:spPr>
          <a:noFill/>
        </p:spPr>
        <p:txBody>
          <a:bodyPr/>
          <a:lstStyle/>
          <a:p>
            <a:fld id="{9A7F233B-EBE1-499A-99F1-D97993EF6D89}" type="slidenum">
              <a:rPr lang="en-US" smtClean="0"/>
              <a:pPr/>
              <a:t>47</a:t>
            </a:fld>
            <a:endParaRPr lang="en-US" smtClean="0"/>
          </a:p>
        </p:txBody>
      </p:sp>
      <p:sp>
        <p:nvSpPr>
          <p:cNvPr id="46084" name="Rectangle 2"/>
          <p:cNvSpPr>
            <a:spLocks noGrp="1" noChangeArrowheads="1"/>
          </p:cNvSpPr>
          <p:nvPr>
            <p:ph type="title"/>
          </p:nvPr>
        </p:nvSpPr>
        <p:spPr/>
        <p:txBody>
          <a:bodyPr/>
          <a:lstStyle/>
          <a:p>
            <a:pPr eaLnBrk="1" hangingPunct="1"/>
            <a:r>
              <a:rPr lang="hr-HR" smtClean="0"/>
              <a:t>Uporaba građevina (2)</a:t>
            </a:r>
          </a:p>
        </p:txBody>
      </p:sp>
      <p:sp>
        <p:nvSpPr>
          <p:cNvPr id="46085" name="Rectangle 3"/>
          <p:cNvSpPr>
            <a:spLocks noGrp="1" noChangeArrowheads="1"/>
          </p:cNvSpPr>
          <p:nvPr>
            <p:ph type="body" idx="1"/>
          </p:nvPr>
        </p:nvSpPr>
        <p:spPr>
          <a:xfrm>
            <a:off x="1182688" y="1600200"/>
            <a:ext cx="6845300" cy="4532313"/>
          </a:xfrm>
        </p:spPr>
        <p:txBody>
          <a:bodyPr/>
          <a:lstStyle/>
          <a:p>
            <a:pPr marL="0" indent="0" eaLnBrk="1" hangingPunct="1"/>
            <a:r>
              <a:rPr lang="hr-HR" sz="2800" smtClean="0"/>
              <a:t>Ostale građevine, osim jednostavnih građevina, može se početi koristiti, odnosno staviti u pogon, te se može izdati rješenje za obavljanje djelatnosti prema posebnom zakonu, nakon što nadležno upravno tijelo, koje je izdalo potvrdu glavnog projekta, izda za tu građevinu </a:t>
            </a:r>
            <a:r>
              <a:rPr lang="hr-HR" sz="2800" smtClean="0">
                <a:solidFill>
                  <a:srgbClr val="008000"/>
                </a:solidFill>
              </a:rPr>
              <a:t>uporabnu dozvolu</a:t>
            </a:r>
            <a:r>
              <a:rPr lang="hr-HR" sz="2800" smtClean="0"/>
              <a:t>.</a:t>
            </a:r>
            <a:r>
              <a:rPr lang="hr-HR" smtClean="0"/>
              <a:t> </a:t>
            </a:r>
          </a:p>
        </p:txBody>
      </p:sp>
    </p:spTree>
    <p:extLst>
      <p:ext uri="{BB962C8B-B14F-4D97-AF65-F5344CB8AC3E}">
        <p14:creationId xmlns:p14="http://schemas.microsoft.com/office/powerpoint/2010/main" val="14391789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1"/>
          </p:nvPr>
        </p:nvSpPr>
        <p:spPr>
          <a:noFill/>
        </p:spPr>
        <p:txBody>
          <a:bodyPr/>
          <a:lstStyle/>
          <a:p>
            <a:r>
              <a:rPr lang="en-US" smtClean="0"/>
              <a:t>ODGOVORNOST</a:t>
            </a:r>
          </a:p>
        </p:txBody>
      </p:sp>
      <p:sp>
        <p:nvSpPr>
          <p:cNvPr id="47107" name="Slide Number Placeholder 5"/>
          <p:cNvSpPr>
            <a:spLocks noGrp="1"/>
          </p:cNvSpPr>
          <p:nvPr>
            <p:ph type="sldNum" sz="quarter" idx="12"/>
          </p:nvPr>
        </p:nvSpPr>
        <p:spPr>
          <a:noFill/>
        </p:spPr>
        <p:txBody>
          <a:bodyPr/>
          <a:lstStyle/>
          <a:p>
            <a:fld id="{A8F9F1D2-6C86-4D63-978F-B3C66FC7AA6A}" type="slidenum">
              <a:rPr lang="en-US" smtClean="0"/>
              <a:pPr/>
              <a:t>48</a:t>
            </a:fld>
            <a:endParaRPr lang="en-US" smtClean="0"/>
          </a:p>
        </p:txBody>
      </p:sp>
      <p:sp>
        <p:nvSpPr>
          <p:cNvPr id="47108" name="Rectangle 2"/>
          <p:cNvSpPr>
            <a:spLocks noGrp="1" noChangeArrowheads="1"/>
          </p:cNvSpPr>
          <p:nvPr>
            <p:ph type="title"/>
          </p:nvPr>
        </p:nvSpPr>
        <p:spPr/>
        <p:txBody>
          <a:bodyPr/>
          <a:lstStyle/>
          <a:p>
            <a:pPr eaLnBrk="1" hangingPunct="1"/>
            <a:r>
              <a:rPr lang="hr-HR" smtClean="0"/>
              <a:t>Uporabna dozvola</a:t>
            </a:r>
            <a:endParaRPr lang="en-US" smtClean="0"/>
          </a:p>
        </p:txBody>
      </p:sp>
      <p:sp>
        <p:nvSpPr>
          <p:cNvPr id="47109" name="Rectangle 3"/>
          <p:cNvSpPr>
            <a:spLocks noGrp="1" noChangeArrowheads="1"/>
          </p:cNvSpPr>
          <p:nvPr>
            <p:ph type="body" idx="1"/>
          </p:nvPr>
        </p:nvSpPr>
        <p:spPr>
          <a:xfrm>
            <a:off x="928688" y="1268413"/>
            <a:ext cx="8026400" cy="5113337"/>
          </a:xfrm>
        </p:spPr>
        <p:txBody>
          <a:bodyPr/>
          <a:lstStyle/>
          <a:p>
            <a:pPr marL="0" indent="0" eaLnBrk="1" hangingPunct="1">
              <a:lnSpc>
                <a:spcPct val="90000"/>
              </a:lnSpc>
            </a:pPr>
            <a:r>
              <a:rPr lang="hr-HR" sz="2800" smtClean="0"/>
              <a:t>Izgrađena građevina smije se početi koristiti, odnosno staviti u pogon, te se za nju može izdati rješenje za obavljanje djelatnosti po posebnom propisu nakon što tijelo graditeljstva izda uporabnu dozvolu za tu građevinu.</a:t>
            </a:r>
          </a:p>
          <a:p>
            <a:pPr marL="0" indent="0" eaLnBrk="1" hangingPunct="1">
              <a:lnSpc>
                <a:spcPct val="90000"/>
              </a:lnSpc>
            </a:pPr>
            <a:r>
              <a:rPr lang="hr-HR" sz="2800" smtClean="0">
                <a:solidFill>
                  <a:srgbClr val="FF0000"/>
                </a:solidFill>
              </a:rPr>
              <a:t>Uporabnu dozvolu </a:t>
            </a:r>
            <a:r>
              <a:rPr lang="hr-HR" sz="2800" smtClean="0"/>
              <a:t>za izgrađenu građevinu izdaje tijelo graditeljstva koje je izdalo građevinsku dozvolu, nakon što se </a:t>
            </a:r>
            <a:r>
              <a:rPr lang="hr-HR" sz="2800" smtClean="0">
                <a:solidFill>
                  <a:srgbClr val="008000"/>
                </a:solidFill>
              </a:rPr>
              <a:t>tehničkim pregledom</a:t>
            </a:r>
            <a:r>
              <a:rPr lang="hr-HR" sz="2800" smtClean="0"/>
              <a:t> utvrdi da je građevina izgrađena u skladu s građevinskom dozvolom, a naročito u pogledu ispunjavanja bitnih zahtjeva za građevinu.</a:t>
            </a:r>
            <a:endParaRPr lang="en-US" sz="2800" smtClean="0"/>
          </a:p>
        </p:txBody>
      </p:sp>
    </p:spTree>
    <p:extLst>
      <p:ext uri="{BB962C8B-B14F-4D97-AF65-F5344CB8AC3E}">
        <p14:creationId xmlns:p14="http://schemas.microsoft.com/office/powerpoint/2010/main" val="28649572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hr-HR" smtClean="0"/>
              <a:t>Primopredaja</a:t>
            </a:r>
          </a:p>
        </p:txBody>
      </p:sp>
      <p:sp>
        <p:nvSpPr>
          <p:cNvPr id="3" name="Content Placeholder 2"/>
          <p:cNvSpPr>
            <a:spLocks noGrp="1"/>
          </p:cNvSpPr>
          <p:nvPr>
            <p:ph idx="1"/>
          </p:nvPr>
        </p:nvSpPr>
        <p:spPr>
          <a:xfrm>
            <a:off x="857250" y="1285875"/>
            <a:ext cx="7786688" cy="4846638"/>
          </a:xfrm>
        </p:spPr>
        <p:txBody>
          <a:bodyPr/>
          <a:lstStyle/>
          <a:p>
            <a:pPr marL="0" indent="0">
              <a:defRPr/>
            </a:pPr>
            <a:r>
              <a:rPr lang="hr-HR" sz="2800" dirty="0" smtClean="0"/>
              <a:t>Prema Posebnim uzancama o gradenju, odmah po završetku radova izvođač obavještava naručitelja da su radovi koji čine predmet ugovora završeni. </a:t>
            </a:r>
          </a:p>
          <a:p>
            <a:pPr marL="0" indent="0">
              <a:defRPr/>
            </a:pPr>
            <a:r>
              <a:rPr lang="hr-HR" sz="2800" dirty="0" smtClean="0"/>
              <a:t>Naručitelj i izvođač dužni su bez odlaganja pristupiti primopredaji i konacnom obračunu. </a:t>
            </a:r>
          </a:p>
          <a:p>
            <a:pPr marL="0" indent="0">
              <a:defRPr/>
            </a:pPr>
            <a:r>
              <a:rPr lang="hr-HR" sz="2800" dirty="0" smtClean="0"/>
              <a:t>Ako je Naručitelj počeo koristiti građevinu prije primopredaje, smatra se da je primopredaja izvršena danom početka korištenja.</a:t>
            </a:r>
          </a:p>
          <a:p>
            <a:pPr>
              <a:defRPr/>
            </a:pPr>
            <a:endParaRPr lang="hr-HR" dirty="0"/>
          </a:p>
        </p:txBody>
      </p:sp>
      <p:sp>
        <p:nvSpPr>
          <p:cNvPr id="51204" name="Footer Placeholder 3"/>
          <p:cNvSpPr>
            <a:spLocks noGrp="1"/>
          </p:cNvSpPr>
          <p:nvPr>
            <p:ph type="ftr" sz="quarter" idx="11"/>
          </p:nvPr>
        </p:nvSpPr>
        <p:spPr>
          <a:noFill/>
        </p:spPr>
        <p:txBody>
          <a:bodyPr/>
          <a:lstStyle/>
          <a:p>
            <a:r>
              <a:rPr lang="en-US" smtClean="0"/>
              <a:t>ODGOVORNOST</a:t>
            </a:r>
          </a:p>
        </p:txBody>
      </p:sp>
      <p:sp>
        <p:nvSpPr>
          <p:cNvPr id="51205" name="Slide Number Placeholder 4"/>
          <p:cNvSpPr>
            <a:spLocks noGrp="1"/>
          </p:cNvSpPr>
          <p:nvPr>
            <p:ph type="sldNum" sz="quarter" idx="12"/>
          </p:nvPr>
        </p:nvSpPr>
        <p:spPr>
          <a:noFill/>
        </p:spPr>
        <p:txBody>
          <a:bodyPr/>
          <a:lstStyle/>
          <a:p>
            <a:fld id="{15AF00CC-D947-43C8-8254-DE7A8E61D4CC}" type="slidenum">
              <a:rPr lang="en-US" smtClean="0"/>
              <a:pPr/>
              <a:t>49</a:t>
            </a:fld>
            <a:endParaRPr lang="en-US" smtClean="0"/>
          </a:p>
        </p:txBody>
      </p:sp>
    </p:spTree>
    <p:extLst>
      <p:ext uri="{BB962C8B-B14F-4D97-AF65-F5344CB8AC3E}">
        <p14:creationId xmlns:p14="http://schemas.microsoft.com/office/powerpoint/2010/main" val="3191390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Footer Placeholder 4"/>
          <p:cNvSpPr>
            <a:spLocks noGrp="1"/>
          </p:cNvSpPr>
          <p:nvPr>
            <p:ph type="ftr" sz="quarter" idx="11"/>
          </p:nvPr>
        </p:nvSpPr>
        <p:spPr>
          <a:noFill/>
        </p:spPr>
        <p:txBody>
          <a:bodyPr/>
          <a:lstStyle/>
          <a:p>
            <a:r>
              <a:rPr lang="en-US" smtClean="0"/>
              <a:t>ODGOVORNOST</a:t>
            </a:r>
          </a:p>
        </p:txBody>
      </p:sp>
      <p:sp>
        <p:nvSpPr>
          <p:cNvPr id="35843" name="Slide Number Placeholder 5"/>
          <p:cNvSpPr>
            <a:spLocks noGrp="1"/>
          </p:cNvSpPr>
          <p:nvPr>
            <p:ph type="sldNum" sz="quarter" idx="12"/>
          </p:nvPr>
        </p:nvSpPr>
        <p:spPr>
          <a:noFill/>
        </p:spPr>
        <p:txBody>
          <a:bodyPr/>
          <a:lstStyle/>
          <a:p>
            <a:fld id="{536C848E-71D2-4863-B194-94FC6EEF73A5}" type="slidenum">
              <a:rPr lang="en-US" smtClean="0"/>
              <a:pPr/>
              <a:t>5</a:t>
            </a:fld>
            <a:endParaRPr lang="en-US" smtClean="0"/>
          </a:p>
        </p:txBody>
      </p:sp>
      <p:sp>
        <p:nvSpPr>
          <p:cNvPr id="24580" name="Rectangle 2"/>
          <p:cNvSpPr>
            <a:spLocks noGrp="1" noChangeArrowheads="1"/>
          </p:cNvSpPr>
          <p:nvPr>
            <p:ph type="title"/>
          </p:nvPr>
        </p:nvSpPr>
        <p:spPr>
          <a:xfrm>
            <a:off x="214313" y="0"/>
            <a:ext cx="7578725" cy="527050"/>
          </a:xfrm>
        </p:spPr>
        <p:txBody>
          <a:bodyPr/>
          <a:lstStyle/>
          <a:p>
            <a:pPr algn="l">
              <a:defRPr/>
            </a:pPr>
            <a:r>
              <a:rPr lang="hr-HR" dirty="0" smtClean="0">
                <a:effectLst>
                  <a:outerShdw blurRad="38100" dist="38100" dir="2700000" algn="tl">
                    <a:srgbClr val="000000">
                      <a:alpha val="43137"/>
                    </a:srgbClr>
                  </a:outerShdw>
                </a:effectLst>
              </a:rPr>
              <a:t>Sudionici u gradnji</a:t>
            </a:r>
          </a:p>
        </p:txBody>
      </p:sp>
      <p:pic>
        <p:nvPicPr>
          <p:cNvPr id="35845" name="Picture 3"/>
          <p:cNvPicPr>
            <a:picLocks noChangeAspect="1" noChangeArrowheads="1"/>
          </p:cNvPicPr>
          <p:nvPr/>
        </p:nvPicPr>
        <p:blipFill>
          <a:blip r:embed="rId2" cstate="print"/>
          <a:srcRect/>
          <a:stretch>
            <a:fillRect/>
          </a:stretch>
        </p:blipFill>
        <p:spPr bwMode="auto">
          <a:xfrm>
            <a:off x="214313" y="857250"/>
            <a:ext cx="8715375" cy="55721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hr-HR" smtClean="0"/>
              <a:t>Zapisnik o primopredaji</a:t>
            </a:r>
          </a:p>
        </p:txBody>
      </p:sp>
      <p:sp>
        <p:nvSpPr>
          <p:cNvPr id="52227" name="Content Placeholder 2"/>
          <p:cNvSpPr>
            <a:spLocks noGrp="1"/>
          </p:cNvSpPr>
          <p:nvPr>
            <p:ph idx="1"/>
          </p:nvPr>
        </p:nvSpPr>
        <p:spPr>
          <a:xfrm>
            <a:off x="1000125" y="1214438"/>
            <a:ext cx="7954963" cy="4918075"/>
          </a:xfrm>
        </p:spPr>
        <p:txBody>
          <a:bodyPr/>
          <a:lstStyle/>
          <a:p>
            <a:r>
              <a:rPr lang="it-IT" sz="2800" smtClean="0"/>
              <a:t>- </a:t>
            </a:r>
            <a:r>
              <a:rPr lang="it-IT" sz="2400" smtClean="0"/>
              <a:t>da li su radovi izvedeni po ugovoru, propisima i pravilima struke;</a:t>
            </a:r>
          </a:p>
          <a:p>
            <a:r>
              <a:rPr lang="hr-HR" sz="2400" smtClean="0"/>
              <a:t>- da li kvaliteta izvedenih radova odgovara ugovorenoj kvaliteti, odnosno koje radove izvođač treba o svom trošku doraditi, popraviti ili ponovo izvesti i u </a:t>
            </a:r>
            <a:r>
              <a:rPr lang="pl-PL" sz="2400" smtClean="0"/>
              <a:t>kojem roku to treba učiniti;</a:t>
            </a:r>
          </a:p>
          <a:p>
            <a:r>
              <a:rPr lang="hr-HR" sz="2400" smtClean="0"/>
              <a:t>- o kojim pitanjima tehnicke prirode nije postignuta suglasnost izmedu ovlaštenih predstavnika ugovarača;</a:t>
            </a:r>
          </a:p>
          <a:p>
            <a:r>
              <a:rPr lang="hr-HR" sz="2400" smtClean="0"/>
              <a:t>- konstataciju o primopredaji garancija i atesta;</a:t>
            </a:r>
          </a:p>
          <a:p>
            <a:r>
              <a:rPr lang="hr-HR" sz="2400" smtClean="0"/>
              <a:t>- datum završetka radova i datum izvršene primopredaje.</a:t>
            </a:r>
          </a:p>
          <a:p>
            <a:endParaRPr lang="hr-HR" smtClean="0"/>
          </a:p>
        </p:txBody>
      </p:sp>
      <p:sp>
        <p:nvSpPr>
          <p:cNvPr id="52228" name="Footer Placeholder 3"/>
          <p:cNvSpPr>
            <a:spLocks noGrp="1"/>
          </p:cNvSpPr>
          <p:nvPr>
            <p:ph type="ftr" sz="quarter" idx="11"/>
          </p:nvPr>
        </p:nvSpPr>
        <p:spPr>
          <a:noFill/>
        </p:spPr>
        <p:txBody>
          <a:bodyPr/>
          <a:lstStyle/>
          <a:p>
            <a:r>
              <a:rPr lang="en-US" smtClean="0"/>
              <a:t>ODGOVORNOST</a:t>
            </a:r>
          </a:p>
        </p:txBody>
      </p:sp>
      <p:sp>
        <p:nvSpPr>
          <p:cNvPr id="52229" name="Slide Number Placeholder 4"/>
          <p:cNvSpPr>
            <a:spLocks noGrp="1"/>
          </p:cNvSpPr>
          <p:nvPr>
            <p:ph type="sldNum" sz="quarter" idx="12"/>
          </p:nvPr>
        </p:nvSpPr>
        <p:spPr>
          <a:noFill/>
        </p:spPr>
        <p:txBody>
          <a:bodyPr/>
          <a:lstStyle/>
          <a:p>
            <a:fld id="{876A2A91-6B17-4B5D-AD20-3E2FCB0954FA}" type="slidenum">
              <a:rPr lang="en-US" smtClean="0"/>
              <a:pPr/>
              <a:t>50</a:t>
            </a:fld>
            <a:endParaRPr lang="en-US" smtClean="0"/>
          </a:p>
        </p:txBody>
      </p:sp>
    </p:spTree>
    <p:extLst>
      <p:ext uri="{BB962C8B-B14F-4D97-AF65-F5344CB8AC3E}">
        <p14:creationId xmlns:p14="http://schemas.microsoft.com/office/powerpoint/2010/main" val="39107884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hr-HR" smtClean="0"/>
              <a:t>Konačni obračun</a:t>
            </a:r>
          </a:p>
        </p:txBody>
      </p:sp>
      <p:sp>
        <p:nvSpPr>
          <p:cNvPr id="3" name="Content Placeholder 2"/>
          <p:cNvSpPr>
            <a:spLocks noGrp="1"/>
          </p:cNvSpPr>
          <p:nvPr>
            <p:ph idx="1"/>
          </p:nvPr>
        </p:nvSpPr>
        <p:spPr>
          <a:xfrm>
            <a:off x="857250" y="1357313"/>
            <a:ext cx="8097838" cy="4775200"/>
          </a:xfrm>
        </p:spPr>
        <p:txBody>
          <a:bodyPr/>
          <a:lstStyle/>
          <a:p>
            <a:pPr marL="0" indent="0">
              <a:defRPr/>
            </a:pPr>
            <a:r>
              <a:rPr lang="hr-HR" sz="2800" dirty="0" smtClean="0"/>
              <a:t>Konačnim obracunom raspravljaju se odnosi izmedu ugovarača i utvrđuje izvršenje njihovih međusobnih prava i obveza iz</a:t>
            </a:r>
          </a:p>
          <a:p>
            <a:pPr>
              <a:defRPr/>
            </a:pPr>
            <a:r>
              <a:rPr lang="hr-HR" sz="2800" dirty="0" smtClean="0"/>
              <a:t>ugovora.</a:t>
            </a:r>
          </a:p>
          <a:p>
            <a:pPr marL="0" indent="0">
              <a:defRPr/>
            </a:pPr>
            <a:r>
              <a:rPr lang="hr-HR" sz="2800" dirty="0" smtClean="0"/>
              <a:t>Konačni obračun radi se po primopredaji izvedenih radova. </a:t>
            </a:r>
          </a:p>
          <a:p>
            <a:pPr marL="0" indent="0">
              <a:defRPr/>
            </a:pPr>
            <a:r>
              <a:rPr lang="hr-HR" sz="2800" dirty="0" smtClean="0"/>
              <a:t>Rad na konačnom </a:t>
            </a:r>
            <a:r>
              <a:rPr lang="pl-PL" sz="2800" dirty="0" smtClean="0"/>
              <a:t>obračunu započinje odmah po izvršenoj primopredaji a završava se u roku od 60 </a:t>
            </a:r>
            <a:r>
              <a:rPr lang="hr-HR" sz="2800" dirty="0" smtClean="0"/>
              <a:t>dana od dana primopredaje.</a:t>
            </a:r>
          </a:p>
        </p:txBody>
      </p:sp>
      <p:sp>
        <p:nvSpPr>
          <p:cNvPr id="54276" name="Footer Placeholder 3"/>
          <p:cNvSpPr>
            <a:spLocks noGrp="1"/>
          </p:cNvSpPr>
          <p:nvPr>
            <p:ph type="ftr" sz="quarter" idx="11"/>
          </p:nvPr>
        </p:nvSpPr>
        <p:spPr>
          <a:noFill/>
        </p:spPr>
        <p:txBody>
          <a:bodyPr/>
          <a:lstStyle/>
          <a:p>
            <a:r>
              <a:rPr lang="en-US" smtClean="0"/>
              <a:t>ODGOVORNOST</a:t>
            </a:r>
          </a:p>
        </p:txBody>
      </p:sp>
      <p:sp>
        <p:nvSpPr>
          <p:cNvPr id="54277" name="Slide Number Placeholder 4"/>
          <p:cNvSpPr>
            <a:spLocks noGrp="1"/>
          </p:cNvSpPr>
          <p:nvPr>
            <p:ph type="sldNum" sz="quarter" idx="12"/>
          </p:nvPr>
        </p:nvSpPr>
        <p:spPr>
          <a:noFill/>
        </p:spPr>
        <p:txBody>
          <a:bodyPr/>
          <a:lstStyle/>
          <a:p>
            <a:fld id="{C1ACC17C-7925-4841-A1F7-60A677ADA332}" type="slidenum">
              <a:rPr lang="en-US" smtClean="0"/>
              <a:pPr/>
              <a:t>51</a:t>
            </a:fld>
            <a:endParaRPr lang="en-US" smtClean="0"/>
          </a:p>
        </p:txBody>
      </p:sp>
    </p:spTree>
    <p:extLst>
      <p:ext uri="{BB962C8B-B14F-4D97-AF65-F5344CB8AC3E}">
        <p14:creationId xmlns:p14="http://schemas.microsoft.com/office/powerpoint/2010/main" val="3270542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1115616" y="91484"/>
            <a:ext cx="7793038" cy="601212"/>
          </a:xfrm>
        </p:spPr>
        <p:txBody>
          <a:bodyPr/>
          <a:lstStyle/>
          <a:p>
            <a:r>
              <a:rPr lang="hr-HR" dirty="0" smtClean="0"/>
              <a:t>Konačni obračun sadrži (PUG)</a:t>
            </a:r>
          </a:p>
        </p:txBody>
      </p:sp>
      <p:sp>
        <p:nvSpPr>
          <p:cNvPr id="55300" name="Footer Placeholder 3"/>
          <p:cNvSpPr>
            <a:spLocks noGrp="1"/>
          </p:cNvSpPr>
          <p:nvPr>
            <p:ph type="ftr" sz="quarter" idx="11"/>
          </p:nvPr>
        </p:nvSpPr>
        <p:spPr>
          <a:noFill/>
        </p:spPr>
        <p:txBody>
          <a:bodyPr/>
          <a:lstStyle/>
          <a:p>
            <a:r>
              <a:rPr lang="en-US" smtClean="0"/>
              <a:t>ODGOVORNOST</a:t>
            </a:r>
          </a:p>
        </p:txBody>
      </p:sp>
      <p:sp>
        <p:nvSpPr>
          <p:cNvPr id="55301" name="Slide Number Placeholder 4"/>
          <p:cNvSpPr>
            <a:spLocks noGrp="1"/>
          </p:cNvSpPr>
          <p:nvPr>
            <p:ph type="sldNum" sz="quarter" idx="12"/>
          </p:nvPr>
        </p:nvSpPr>
        <p:spPr>
          <a:noFill/>
        </p:spPr>
        <p:txBody>
          <a:bodyPr/>
          <a:lstStyle/>
          <a:p>
            <a:fld id="{ADECAEE7-E1AF-4BB9-9197-31637475569A}" type="slidenum">
              <a:rPr lang="en-US" smtClean="0"/>
              <a:pPr/>
              <a:t>52</a:t>
            </a:fld>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46" y="836712"/>
            <a:ext cx="7972425" cy="5468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5753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4"/>
          <p:cNvSpPr>
            <a:spLocks noGrp="1"/>
          </p:cNvSpPr>
          <p:nvPr>
            <p:ph type="ftr" sz="quarter" idx="11"/>
          </p:nvPr>
        </p:nvSpPr>
        <p:spPr>
          <a:noFill/>
        </p:spPr>
        <p:txBody>
          <a:bodyPr/>
          <a:lstStyle/>
          <a:p>
            <a:r>
              <a:rPr lang="en-US" smtClean="0"/>
              <a:t>ODGOVORNOST</a:t>
            </a:r>
          </a:p>
        </p:txBody>
      </p:sp>
      <p:sp>
        <p:nvSpPr>
          <p:cNvPr id="58371" name="Slide Number Placeholder 5"/>
          <p:cNvSpPr>
            <a:spLocks noGrp="1"/>
          </p:cNvSpPr>
          <p:nvPr>
            <p:ph type="sldNum" sz="quarter" idx="12"/>
          </p:nvPr>
        </p:nvSpPr>
        <p:spPr>
          <a:noFill/>
        </p:spPr>
        <p:txBody>
          <a:bodyPr/>
          <a:lstStyle/>
          <a:p>
            <a:fld id="{04D09A63-7342-4731-B984-E1637723AF9A}" type="slidenum">
              <a:rPr lang="en-US" smtClean="0"/>
              <a:pPr/>
              <a:t>53</a:t>
            </a:fld>
            <a:endParaRPr lang="en-US" smtClean="0"/>
          </a:p>
        </p:txBody>
      </p:sp>
      <p:sp>
        <p:nvSpPr>
          <p:cNvPr id="58372" name="Rectangle 2"/>
          <p:cNvSpPr>
            <a:spLocks noGrp="1" noChangeArrowheads="1"/>
          </p:cNvSpPr>
          <p:nvPr>
            <p:ph type="title"/>
          </p:nvPr>
        </p:nvSpPr>
        <p:spPr/>
        <p:txBody>
          <a:bodyPr/>
          <a:lstStyle/>
          <a:p>
            <a:pPr eaLnBrk="1" hangingPunct="1"/>
            <a:r>
              <a:rPr lang="hr-HR" smtClean="0"/>
              <a:t>Upis u katastar</a:t>
            </a:r>
          </a:p>
        </p:txBody>
      </p:sp>
      <p:sp>
        <p:nvSpPr>
          <p:cNvPr id="58373" name="Rectangle 3"/>
          <p:cNvSpPr>
            <a:spLocks noGrp="1" noChangeArrowheads="1"/>
          </p:cNvSpPr>
          <p:nvPr>
            <p:ph type="body" idx="1"/>
          </p:nvPr>
        </p:nvSpPr>
        <p:spPr>
          <a:xfrm>
            <a:off x="971550" y="1341438"/>
            <a:ext cx="7983538" cy="4791075"/>
          </a:xfrm>
        </p:spPr>
        <p:txBody>
          <a:bodyPr/>
          <a:lstStyle/>
          <a:p>
            <a:pPr marL="0" indent="0" eaLnBrk="1" hangingPunct="1">
              <a:lnSpc>
                <a:spcPct val="80000"/>
              </a:lnSpc>
            </a:pPr>
            <a:r>
              <a:rPr lang="hr-HR" sz="2800" smtClean="0"/>
              <a:t>Katastarski ured evidentira građevinu u katastarskom operatu ako je za tu građevinu izdana uporabna dozvola za građevine za koje se izdaje građevinska dozvola, odnosno potvrda glavnog projekta, završno izvješće nadzornog inženjera za građevine za koje se izdaje rješenje u uvjetima građenja, rješenje o izvedenom stanju i potvrda izvedenog stanja, odnosno potvrda nadležnoga upravnog tijela da se za građevinu ne izdaje uporabna dozvola niti drugi navedeni akti, ako Zakonom nije propisano drukčije. </a:t>
            </a:r>
          </a:p>
        </p:txBody>
      </p:sp>
    </p:spTree>
    <p:extLst>
      <p:ext uri="{BB962C8B-B14F-4D97-AF65-F5344CB8AC3E}">
        <p14:creationId xmlns:p14="http://schemas.microsoft.com/office/powerpoint/2010/main" val="24110429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oter Placeholder 4"/>
          <p:cNvSpPr>
            <a:spLocks noGrp="1"/>
          </p:cNvSpPr>
          <p:nvPr>
            <p:ph type="ftr" sz="quarter" idx="11"/>
          </p:nvPr>
        </p:nvSpPr>
        <p:spPr>
          <a:noFill/>
        </p:spPr>
        <p:txBody>
          <a:bodyPr/>
          <a:lstStyle/>
          <a:p>
            <a:r>
              <a:rPr lang="en-US" smtClean="0"/>
              <a:t>ODGOVORNOST</a:t>
            </a:r>
          </a:p>
        </p:txBody>
      </p:sp>
      <p:sp>
        <p:nvSpPr>
          <p:cNvPr id="59395" name="Slide Number Placeholder 5"/>
          <p:cNvSpPr>
            <a:spLocks noGrp="1"/>
          </p:cNvSpPr>
          <p:nvPr>
            <p:ph type="sldNum" sz="quarter" idx="12"/>
          </p:nvPr>
        </p:nvSpPr>
        <p:spPr>
          <a:noFill/>
        </p:spPr>
        <p:txBody>
          <a:bodyPr/>
          <a:lstStyle/>
          <a:p>
            <a:fld id="{C4F026D9-DE19-4584-B21B-6A0B395888D1}" type="slidenum">
              <a:rPr lang="en-US" smtClean="0"/>
              <a:pPr/>
              <a:t>54</a:t>
            </a:fld>
            <a:endParaRPr lang="en-US" smtClean="0"/>
          </a:p>
        </p:txBody>
      </p:sp>
      <p:sp>
        <p:nvSpPr>
          <p:cNvPr id="59396" name="Rectangle 2"/>
          <p:cNvSpPr>
            <a:spLocks noGrp="1" noChangeArrowheads="1"/>
          </p:cNvSpPr>
          <p:nvPr>
            <p:ph type="title"/>
          </p:nvPr>
        </p:nvSpPr>
        <p:spPr/>
        <p:txBody>
          <a:bodyPr/>
          <a:lstStyle/>
          <a:p>
            <a:pPr eaLnBrk="1" hangingPunct="1"/>
            <a:r>
              <a:rPr lang="hr-HR" smtClean="0"/>
              <a:t>Upis u zemljišne knjige</a:t>
            </a:r>
            <a:endParaRPr lang="en-US" smtClean="0"/>
          </a:p>
        </p:txBody>
      </p:sp>
      <p:sp>
        <p:nvSpPr>
          <p:cNvPr id="59397" name="Rectangle 3"/>
          <p:cNvSpPr>
            <a:spLocks noGrp="1" noChangeArrowheads="1"/>
          </p:cNvSpPr>
          <p:nvPr>
            <p:ph type="body" idx="1"/>
          </p:nvPr>
        </p:nvSpPr>
        <p:spPr>
          <a:xfrm>
            <a:off x="1143000" y="1643063"/>
            <a:ext cx="7389813" cy="4746625"/>
          </a:xfrm>
        </p:spPr>
        <p:txBody>
          <a:bodyPr/>
          <a:lstStyle/>
          <a:p>
            <a:pPr marL="533400" indent="-533400" eaLnBrk="1" hangingPunct="1">
              <a:buFont typeface="Wingdings" pitchFamily="2" charset="2"/>
              <a:buChar char="v"/>
            </a:pPr>
            <a:r>
              <a:rPr lang="hr-HR" sz="2800" smtClean="0"/>
              <a:t>Nadležni sud će izgrađenu građevinu upisati u zemljišne knjige ako je za tu građevinu izdana uporabna dozvola.</a:t>
            </a:r>
          </a:p>
          <a:p>
            <a:pPr marL="533400" indent="-533400" eaLnBrk="1" hangingPunct="1">
              <a:buFont typeface="Wingdings" pitchFamily="2" charset="2"/>
              <a:buChar char="v"/>
            </a:pPr>
            <a:r>
              <a:rPr lang="hr-HR" sz="2800" smtClean="0"/>
              <a:t>Zemljišna knjiga se vodi pri općinskom sudu.</a:t>
            </a:r>
          </a:p>
          <a:p>
            <a:pPr marL="533400" indent="-533400" eaLnBrk="1" hangingPunct="1">
              <a:buFont typeface="Wingdings" pitchFamily="2" charset="2"/>
              <a:buChar char="v"/>
            </a:pPr>
            <a:r>
              <a:rPr lang="hr-HR" sz="2800" smtClean="0"/>
              <a:t>Zemljišna knjiga treba biti usklađena s katastrom.</a:t>
            </a:r>
            <a:endParaRPr lang="en-US" sz="2800" smtClean="0"/>
          </a:p>
        </p:txBody>
      </p:sp>
    </p:spTree>
    <p:extLst>
      <p:ext uri="{BB962C8B-B14F-4D97-AF65-F5344CB8AC3E}">
        <p14:creationId xmlns:p14="http://schemas.microsoft.com/office/powerpoint/2010/main" val="5285144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hr-HR"/>
          </a:p>
        </p:txBody>
      </p:sp>
      <p:sp>
        <p:nvSpPr>
          <p:cNvPr id="3" name="Content Placeholder 2"/>
          <p:cNvSpPr>
            <a:spLocks noGrp="1"/>
          </p:cNvSpPr>
          <p:nvPr>
            <p:ph idx="1"/>
          </p:nvPr>
        </p:nvSpPr>
        <p:spPr>
          <a:xfrm>
            <a:off x="457200" y="2428875"/>
            <a:ext cx="8229600" cy="3702050"/>
          </a:xfrm>
        </p:spPr>
        <p:txBody>
          <a:bodyPr/>
          <a:lstStyle/>
          <a:p>
            <a:pPr algn="ctr">
              <a:defRPr/>
            </a:pPr>
            <a:r>
              <a:rPr lang="hr-HR" sz="4000" dirty="0" smtClean="0"/>
              <a:t>Zakon o građevnim proizvodima</a:t>
            </a:r>
          </a:p>
          <a:p>
            <a:pPr algn="ctr">
              <a:defRPr/>
            </a:pPr>
            <a:r>
              <a:rPr lang="hr-HR" dirty="0" smtClean="0"/>
              <a:t>NN 86/2008</a:t>
            </a:r>
            <a:endParaRPr lang="hr-HR" dirty="0"/>
          </a:p>
        </p:txBody>
      </p:sp>
      <p:sp>
        <p:nvSpPr>
          <p:cNvPr id="29700" name="Footer Placeholder 3"/>
          <p:cNvSpPr>
            <a:spLocks noGrp="1"/>
          </p:cNvSpPr>
          <p:nvPr>
            <p:ph type="ftr" sz="quarter" idx="11"/>
          </p:nvPr>
        </p:nvSpPr>
        <p:spPr>
          <a:noFill/>
        </p:spPr>
        <p:txBody>
          <a:bodyPr/>
          <a:lstStyle/>
          <a:p>
            <a:r>
              <a:rPr lang="hr-HR" smtClean="0"/>
              <a:t>ODGOVORNOST</a:t>
            </a:r>
          </a:p>
        </p:txBody>
      </p:sp>
      <p:sp>
        <p:nvSpPr>
          <p:cNvPr id="29701" name="Slide Number Placeholder 4"/>
          <p:cNvSpPr>
            <a:spLocks noGrp="1"/>
          </p:cNvSpPr>
          <p:nvPr>
            <p:ph type="sldNum" sz="quarter" idx="12"/>
          </p:nvPr>
        </p:nvSpPr>
        <p:spPr>
          <a:noFill/>
        </p:spPr>
        <p:txBody>
          <a:bodyPr/>
          <a:lstStyle/>
          <a:p>
            <a:fld id="{97ABB433-796B-484F-B570-CE98294736CC}" type="slidenum">
              <a:rPr lang="hr-HR" smtClean="0"/>
              <a:pPr/>
              <a:t>55</a:t>
            </a:fld>
            <a:endParaRPr lang="hr-HR" smtClean="0"/>
          </a:p>
        </p:txBody>
      </p:sp>
    </p:spTree>
    <p:extLst>
      <p:ext uri="{BB962C8B-B14F-4D97-AF65-F5344CB8AC3E}">
        <p14:creationId xmlns:p14="http://schemas.microsoft.com/office/powerpoint/2010/main" val="21902919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Svrha Zakona</a:t>
            </a:r>
            <a:endParaRPr lang="hr-HR" dirty="0"/>
          </a:p>
        </p:txBody>
      </p:sp>
      <p:sp>
        <p:nvSpPr>
          <p:cNvPr id="3" name="Content Placeholder 2"/>
          <p:cNvSpPr>
            <a:spLocks noGrp="1"/>
          </p:cNvSpPr>
          <p:nvPr>
            <p:ph idx="1"/>
          </p:nvPr>
        </p:nvSpPr>
        <p:spPr>
          <a:xfrm>
            <a:off x="457200" y="1428750"/>
            <a:ext cx="8229600" cy="4702175"/>
          </a:xfrm>
        </p:spPr>
        <p:txBody>
          <a:bodyPr/>
          <a:lstStyle/>
          <a:p>
            <a:pPr marL="0" indent="0">
              <a:defRPr/>
            </a:pPr>
            <a:r>
              <a:rPr lang="hr-HR" dirty="0" smtClean="0"/>
              <a:t>Ovim se Zakonom uređuju tehnička svojstva, ocjenjivanje sukladnosti i dokazivanje uporabljivost građevnih proizvoda kao uvjeta za njihovo stavljanje na tržište, distribuciju i uporabu u mjeri potrebnoj za ispunjavanje bitnih zahtjeva za građevinu određenih posebnim propisima, provedba upravnih i drugih postupaka te prava i obveze tijela državne uprave, pravnih i fizičkih osoba s tim u vezi.</a:t>
            </a:r>
            <a:endParaRPr lang="hr-HR" dirty="0"/>
          </a:p>
        </p:txBody>
      </p:sp>
      <p:sp>
        <p:nvSpPr>
          <p:cNvPr id="30724" name="Footer Placeholder 3"/>
          <p:cNvSpPr>
            <a:spLocks noGrp="1"/>
          </p:cNvSpPr>
          <p:nvPr>
            <p:ph type="ftr" sz="quarter" idx="11"/>
          </p:nvPr>
        </p:nvSpPr>
        <p:spPr>
          <a:noFill/>
        </p:spPr>
        <p:txBody>
          <a:bodyPr/>
          <a:lstStyle/>
          <a:p>
            <a:r>
              <a:rPr lang="hr-HR" smtClean="0"/>
              <a:t>ODGOVORNOST</a:t>
            </a:r>
          </a:p>
        </p:txBody>
      </p:sp>
      <p:sp>
        <p:nvSpPr>
          <p:cNvPr id="30725" name="Slide Number Placeholder 4"/>
          <p:cNvSpPr>
            <a:spLocks noGrp="1"/>
          </p:cNvSpPr>
          <p:nvPr>
            <p:ph type="sldNum" sz="quarter" idx="12"/>
          </p:nvPr>
        </p:nvSpPr>
        <p:spPr>
          <a:noFill/>
        </p:spPr>
        <p:txBody>
          <a:bodyPr/>
          <a:lstStyle/>
          <a:p>
            <a:fld id="{67A48CC5-2477-432C-BFDE-9C242B59BF64}" type="slidenum">
              <a:rPr lang="hr-HR" smtClean="0"/>
              <a:pPr/>
              <a:t>56</a:t>
            </a:fld>
            <a:endParaRPr lang="hr-HR" smtClean="0"/>
          </a:p>
        </p:txBody>
      </p:sp>
    </p:spTree>
    <p:extLst>
      <p:ext uri="{BB962C8B-B14F-4D97-AF65-F5344CB8AC3E}">
        <p14:creationId xmlns:p14="http://schemas.microsoft.com/office/powerpoint/2010/main" val="36789081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Neki pojmovi</a:t>
            </a:r>
            <a:endParaRPr lang="hr-HR" dirty="0"/>
          </a:p>
        </p:txBody>
      </p:sp>
      <p:sp>
        <p:nvSpPr>
          <p:cNvPr id="3" name="Content Placeholder 2"/>
          <p:cNvSpPr>
            <a:spLocks noGrp="1"/>
          </p:cNvSpPr>
          <p:nvPr>
            <p:ph idx="1"/>
          </p:nvPr>
        </p:nvSpPr>
        <p:spPr>
          <a:xfrm>
            <a:off x="714375" y="1000125"/>
            <a:ext cx="7758113" cy="5078413"/>
          </a:xfrm>
        </p:spPr>
        <p:txBody>
          <a:bodyPr/>
          <a:lstStyle/>
          <a:p>
            <a:pPr marL="0" indent="0">
              <a:defRPr/>
            </a:pPr>
            <a:r>
              <a:rPr lang="hr-HR" dirty="0" smtClean="0">
                <a:solidFill>
                  <a:srgbClr val="C00000"/>
                </a:solidFill>
              </a:rPr>
              <a:t>Građevni proizvod </a:t>
            </a:r>
            <a:r>
              <a:rPr lang="hr-HR" dirty="0" smtClean="0"/>
              <a:t>jest bilo koja stvar koja je neovisno o načinu proizvodnje i stupnju prerade namijenjena za trajnu ugradnju u građevinu,</a:t>
            </a:r>
            <a:br>
              <a:rPr lang="hr-HR" dirty="0" smtClean="0"/>
            </a:br>
            <a:r>
              <a:rPr lang="hr-HR" dirty="0" smtClean="0">
                <a:solidFill>
                  <a:srgbClr val="C00000"/>
                </a:solidFill>
              </a:rPr>
              <a:t>Tehnička specifikacija </a:t>
            </a:r>
            <a:r>
              <a:rPr lang="hr-HR" dirty="0" smtClean="0"/>
              <a:t>je usklađena europska specifikacija ili domaća tehnička specifikacija,</a:t>
            </a:r>
          </a:p>
          <a:p>
            <a:pPr marL="0" indent="0">
              <a:defRPr/>
            </a:pPr>
            <a:r>
              <a:rPr lang="hr-HR" dirty="0" smtClean="0">
                <a:solidFill>
                  <a:srgbClr val="C00000"/>
                </a:solidFill>
              </a:rPr>
              <a:t>Usklađena europska specifikacija </a:t>
            </a:r>
            <a:r>
              <a:rPr lang="hr-HR" dirty="0" smtClean="0"/>
              <a:t>je usklađena europska norma, priznata nacionalna norma ili europsko tehničko dopuštenje,</a:t>
            </a:r>
            <a:br>
              <a:rPr lang="hr-HR" dirty="0" smtClean="0"/>
            </a:br>
            <a:endParaRPr lang="hr-HR" dirty="0"/>
          </a:p>
        </p:txBody>
      </p:sp>
      <p:sp>
        <p:nvSpPr>
          <p:cNvPr id="31748" name="Footer Placeholder 3"/>
          <p:cNvSpPr>
            <a:spLocks noGrp="1"/>
          </p:cNvSpPr>
          <p:nvPr>
            <p:ph type="ftr" sz="quarter" idx="11"/>
          </p:nvPr>
        </p:nvSpPr>
        <p:spPr>
          <a:noFill/>
        </p:spPr>
        <p:txBody>
          <a:bodyPr/>
          <a:lstStyle/>
          <a:p>
            <a:r>
              <a:rPr lang="hr-HR" smtClean="0"/>
              <a:t>ODGOVORNOST</a:t>
            </a:r>
          </a:p>
        </p:txBody>
      </p:sp>
      <p:sp>
        <p:nvSpPr>
          <p:cNvPr id="31749" name="Slide Number Placeholder 4"/>
          <p:cNvSpPr>
            <a:spLocks noGrp="1"/>
          </p:cNvSpPr>
          <p:nvPr>
            <p:ph type="sldNum" sz="quarter" idx="12"/>
          </p:nvPr>
        </p:nvSpPr>
        <p:spPr>
          <a:noFill/>
        </p:spPr>
        <p:txBody>
          <a:bodyPr/>
          <a:lstStyle/>
          <a:p>
            <a:fld id="{4C76620D-2766-47B7-9985-5822DFC02472}" type="slidenum">
              <a:rPr lang="hr-HR" smtClean="0"/>
              <a:pPr/>
              <a:t>57</a:t>
            </a:fld>
            <a:endParaRPr lang="hr-HR" smtClean="0"/>
          </a:p>
        </p:txBody>
      </p:sp>
    </p:spTree>
    <p:extLst>
      <p:ext uri="{BB962C8B-B14F-4D97-AF65-F5344CB8AC3E}">
        <p14:creationId xmlns:p14="http://schemas.microsoft.com/office/powerpoint/2010/main" val="2423204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Neki pojmovi</a:t>
            </a:r>
            <a:endParaRPr lang="hr-HR" dirty="0"/>
          </a:p>
        </p:txBody>
      </p:sp>
      <p:sp>
        <p:nvSpPr>
          <p:cNvPr id="3" name="Content Placeholder 2"/>
          <p:cNvSpPr>
            <a:spLocks noGrp="1"/>
          </p:cNvSpPr>
          <p:nvPr>
            <p:ph idx="1"/>
          </p:nvPr>
        </p:nvSpPr>
        <p:spPr/>
        <p:txBody>
          <a:bodyPr/>
          <a:lstStyle/>
          <a:p>
            <a:pPr marL="0" indent="0">
              <a:defRPr/>
            </a:pPr>
            <a:r>
              <a:rPr lang="hr-HR" dirty="0" smtClean="0">
                <a:solidFill>
                  <a:srgbClr val="C00000"/>
                </a:solidFill>
              </a:rPr>
              <a:t>Uporaba građevnog proizvoda </a:t>
            </a:r>
            <a:r>
              <a:rPr lang="hr-HR" dirty="0" smtClean="0"/>
              <a:t>je njegovo držanje na gradilištu, njegova ugradnja i uporaba nakon što je ugrađen u građevinu,</a:t>
            </a:r>
          </a:p>
          <a:p>
            <a:pPr marL="0" indent="0">
              <a:defRPr/>
            </a:pPr>
            <a:r>
              <a:rPr lang="hr-HR" dirty="0" smtClean="0">
                <a:solidFill>
                  <a:srgbClr val="C00000"/>
                </a:solidFill>
              </a:rPr>
              <a:t>Tvornica</a:t>
            </a:r>
            <a:r>
              <a:rPr lang="hr-HR" dirty="0" smtClean="0"/>
              <a:t> je bilo koji proizvodni pogon u kojem se proizvodi građevni proizvod,</a:t>
            </a:r>
          </a:p>
          <a:p>
            <a:pPr marL="0" indent="0">
              <a:defRPr/>
            </a:pPr>
            <a:r>
              <a:rPr lang="hr-HR" dirty="0" smtClean="0">
                <a:solidFill>
                  <a:srgbClr val="C00000"/>
                </a:solidFill>
              </a:rPr>
              <a:t>Proizvođač</a:t>
            </a:r>
            <a:r>
              <a:rPr lang="hr-HR" dirty="0" smtClean="0"/>
              <a:t> je fizička ili pravna osoba koja osmišljava i/ili proizvodi građevni proizvod ili osoba koja se, obilježavanjem proizvoda svojim imenom ili znakom, predstavlja kao proizvođač,</a:t>
            </a:r>
            <a:br>
              <a:rPr lang="hr-HR" dirty="0" smtClean="0"/>
            </a:br>
            <a:endParaRPr lang="hr-HR" dirty="0"/>
          </a:p>
        </p:txBody>
      </p:sp>
      <p:sp>
        <p:nvSpPr>
          <p:cNvPr id="32772" name="Footer Placeholder 3"/>
          <p:cNvSpPr>
            <a:spLocks noGrp="1"/>
          </p:cNvSpPr>
          <p:nvPr>
            <p:ph type="ftr" sz="quarter" idx="11"/>
          </p:nvPr>
        </p:nvSpPr>
        <p:spPr>
          <a:noFill/>
        </p:spPr>
        <p:txBody>
          <a:bodyPr/>
          <a:lstStyle/>
          <a:p>
            <a:r>
              <a:rPr lang="hr-HR" smtClean="0"/>
              <a:t>ODGOVORNOST</a:t>
            </a:r>
          </a:p>
        </p:txBody>
      </p:sp>
      <p:sp>
        <p:nvSpPr>
          <p:cNvPr id="32773" name="Slide Number Placeholder 4"/>
          <p:cNvSpPr>
            <a:spLocks noGrp="1"/>
          </p:cNvSpPr>
          <p:nvPr>
            <p:ph type="sldNum" sz="quarter" idx="12"/>
          </p:nvPr>
        </p:nvSpPr>
        <p:spPr>
          <a:noFill/>
        </p:spPr>
        <p:txBody>
          <a:bodyPr/>
          <a:lstStyle/>
          <a:p>
            <a:fld id="{60C67194-DA6B-4481-930E-8A68B2215C9F}" type="slidenum">
              <a:rPr lang="hr-HR" smtClean="0"/>
              <a:pPr/>
              <a:t>58</a:t>
            </a:fld>
            <a:endParaRPr lang="hr-HR" smtClean="0"/>
          </a:p>
        </p:txBody>
      </p:sp>
    </p:spTree>
    <p:extLst>
      <p:ext uri="{BB962C8B-B14F-4D97-AF65-F5344CB8AC3E}">
        <p14:creationId xmlns:p14="http://schemas.microsoft.com/office/powerpoint/2010/main" val="42583846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Tehnička svojstva</a:t>
            </a:r>
            <a:endParaRPr lang="hr-HR" dirty="0"/>
          </a:p>
        </p:txBody>
      </p:sp>
      <p:sp>
        <p:nvSpPr>
          <p:cNvPr id="3" name="Content Placeholder 2"/>
          <p:cNvSpPr>
            <a:spLocks noGrp="1"/>
          </p:cNvSpPr>
          <p:nvPr>
            <p:ph idx="1"/>
          </p:nvPr>
        </p:nvSpPr>
        <p:spPr>
          <a:xfrm>
            <a:off x="571500" y="1071563"/>
            <a:ext cx="7972425" cy="5221287"/>
          </a:xfrm>
        </p:spPr>
        <p:txBody>
          <a:bodyPr/>
          <a:lstStyle/>
          <a:p>
            <a:pPr marL="0" indent="0">
              <a:defRPr/>
            </a:pPr>
            <a:r>
              <a:rPr lang="hr-HR" sz="2400" dirty="0" smtClean="0">
                <a:solidFill>
                  <a:srgbClr val="C00000"/>
                </a:solidFill>
              </a:rPr>
              <a:t>Tehnička svojstva građevnog proizvoda </a:t>
            </a:r>
            <a:r>
              <a:rPr lang="hr-HR" sz="2400" dirty="0" smtClean="0"/>
              <a:t>moraju biti takva da uz propisanu ugradnju sukladno namjeni građevine, uz propisano, odnosno projektom određeno održavanje podnose sve utjecaje uobičajene uporabe i utjecaja okoline, tako da građevina u koju je ugrađen tijekom projektiranog roka uporabe ispunjava bitne zahtjeve za građevinu.</a:t>
            </a:r>
          </a:p>
          <a:p>
            <a:pPr marL="0" indent="0">
              <a:defRPr/>
            </a:pPr>
            <a:endParaRPr lang="hr-HR" sz="2400" dirty="0" smtClean="0"/>
          </a:p>
          <a:p>
            <a:pPr marL="0" indent="0">
              <a:defRPr/>
            </a:pPr>
            <a:r>
              <a:rPr lang="hr-HR" sz="2400" dirty="0" smtClean="0">
                <a:solidFill>
                  <a:srgbClr val="C00000"/>
                </a:solidFill>
              </a:rPr>
              <a:t>Građevni proizvod </a:t>
            </a:r>
            <a:r>
              <a:rPr lang="hr-HR" sz="2400" dirty="0" smtClean="0"/>
              <a:t>može se staviti na tržište, distribuirati i rabiti samo ako je dokazana njegova uporabljivost te ako je označen i popraćen tehničkim uputama u skladu s ovim Zakonom i propisima donesenim na temelju ovoga Zakona. </a:t>
            </a:r>
            <a:r>
              <a:rPr lang="hr-HR" dirty="0" smtClean="0"/>
              <a:t/>
            </a:r>
            <a:br>
              <a:rPr lang="hr-HR" dirty="0" smtClean="0"/>
            </a:br>
            <a:endParaRPr lang="hr-HR" dirty="0"/>
          </a:p>
        </p:txBody>
      </p:sp>
      <p:sp>
        <p:nvSpPr>
          <p:cNvPr id="33796" name="Footer Placeholder 3"/>
          <p:cNvSpPr>
            <a:spLocks noGrp="1"/>
          </p:cNvSpPr>
          <p:nvPr>
            <p:ph type="ftr" sz="quarter" idx="11"/>
          </p:nvPr>
        </p:nvSpPr>
        <p:spPr>
          <a:noFill/>
        </p:spPr>
        <p:txBody>
          <a:bodyPr/>
          <a:lstStyle/>
          <a:p>
            <a:r>
              <a:rPr lang="hr-HR" smtClean="0"/>
              <a:t>ODGOVORNOST</a:t>
            </a:r>
          </a:p>
        </p:txBody>
      </p:sp>
      <p:sp>
        <p:nvSpPr>
          <p:cNvPr id="33797" name="Slide Number Placeholder 4"/>
          <p:cNvSpPr>
            <a:spLocks noGrp="1"/>
          </p:cNvSpPr>
          <p:nvPr>
            <p:ph type="sldNum" sz="quarter" idx="12"/>
          </p:nvPr>
        </p:nvSpPr>
        <p:spPr>
          <a:noFill/>
        </p:spPr>
        <p:txBody>
          <a:bodyPr/>
          <a:lstStyle/>
          <a:p>
            <a:fld id="{0CB284D2-696E-418B-852F-30DA36388F9F}" type="slidenum">
              <a:rPr lang="hr-HR" smtClean="0"/>
              <a:pPr/>
              <a:t>59</a:t>
            </a:fld>
            <a:endParaRPr lang="hr-HR" smtClean="0"/>
          </a:p>
        </p:txBody>
      </p:sp>
    </p:spTree>
    <p:extLst>
      <p:ext uri="{BB962C8B-B14F-4D97-AF65-F5344CB8AC3E}">
        <p14:creationId xmlns:p14="http://schemas.microsoft.com/office/powerpoint/2010/main" val="4014660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Footer Placeholder 4"/>
          <p:cNvSpPr>
            <a:spLocks noGrp="1"/>
          </p:cNvSpPr>
          <p:nvPr>
            <p:ph type="ftr" sz="quarter" idx="11"/>
          </p:nvPr>
        </p:nvSpPr>
        <p:spPr>
          <a:noFill/>
        </p:spPr>
        <p:txBody>
          <a:bodyPr/>
          <a:lstStyle/>
          <a:p>
            <a:r>
              <a:rPr lang="en-US" smtClean="0"/>
              <a:t>ODGOVORNOST</a:t>
            </a:r>
          </a:p>
        </p:txBody>
      </p:sp>
      <p:sp>
        <p:nvSpPr>
          <p:cNvPr id="37891" name="Slide Number Placeholder 5"/>
          <p:cNvSpPr>
            <a:spLocks noGrp="1"/>
          </p:cNvSpPr>
          <p:nvPr>
            <p:ph type="sldNum" sz="quarter" idx="12"/>
          </p:nvPr>
        </p:nvSpPr>
        <p:spPr>
          <a:noFill/>
        </p:spPr>
        <p:txBody>
          <a:bodyPr/>
          <a:lstStyle/>
          <a:p>
            <a:fld id="{EBBF20D2-0368-45BE-BE3B-5A05C3205E41}" type="slidenum">
              <a:rPr lang="en-US" smtClean="0"/>
              <a:pPr/>
              <a:t>6</a:t>
            </a:fld>
            <a:endParaRPr lang="en-US" smtClean="0"/>
          </a:p>
        </p:txBody>
      </p:sp>
      <p:sp>
        <p:nvSpPr>
          <p:cNvPr id="26628" name="Rectangle 2"/>
          <p:cNvSpPr>
            <a:spLocks noGrp="1" noChangeArrowheads="1"/>
          </p:cNvSpPr>
          <p:nvPr>
            <p:ph type="title"/>
          </p:nvPr>
        </p:nvSpPr>
        <p:spPr>
          <a:xfrm>
            <a:off x="1285875" y="214313"/>
            <a:ext cx="6507163" cy="762000"/>
          </a:xfrm>
        </p:spPr>
        <p:txBody>
          <a:bodyPr/>
          <a:lstStyle/>
          <a:p>
            <a:pPr algn="l">
              <a:defRPr/>
            </a:pPr>
            <a:r>
              <a:rPr lang="hr-HR" dirty="0" smtClean="0">
                <a:effectLst>
                  <a:outerShdw blurRad="38100" dist="38100" dir="2700000" algn="tl">
                    <a:srgbClr val="000000">
                      <a:alpha val="43137"/>
                    </a:srgbClr>
                  </a:outerShdw>
                </a:effectLst>
              </a:rPr>
              <a:t>Investitor</a:t>
            </a:r>
            <a:endParaRPr lang="en-US" dirty="0" smtClean="0">
              <a:effectLst>
                <a:outerShdw blurRad="38100" dist="38100" dir="2700000" algn="tl">
                  <a:srgbClr val="000000">
                    <a:alpha val="43137"/>
                  </a:srgbClr>
                </a:outerShdw>
              </a:effectLst>
            </a:endParaRPr>
          </a:p>
        </p:txBody>
      </p:sp>
      <p:sp>
        <p:nvSpPr>
          <p:cNvPr id="37893" name="Rectangle 3"/>
          <p:cNvSpPr>
            <a:spLocks noGrp="1" noChangeArrowheads="1"/>
          </p:cNvSpPr>
          <p:nvPr>
            <p:ph type="body" idx="1"/>
          </p:nvPr>
        </p:nvSpPr>
        <p:spPr>
          <a:xfrm>
            <a:off x="857250" y="1928813"/>
            <a:ext cx="7786688" cy="3471862"/>
          </a:xfrm>
        </p:spPr>
        <p:txBody>
          <a:bodyPr/>
          <a:lstStyle/>
          <a:p>
            <a:pPr>
              <a:lnSpc>
                <a:spcPct val="90000"/>
              </a:lnSpc>
            </a:pPr>
            <a:r>
              <a:rPr lang="hr-HR" sz="2600" b="0" dirty="0" smtClean="0">
                <a:solidFill>
                  <a:srgbClr val="002060"/>
                </a:solidFill>
              </a:rPr>
              <a:t>    </a:t>
            </a:r>
            <a:r>
              <a:rPr lang="hr-HR" sz="2600" b="0" dirty="0" err="1" smtClean="0">
                <a:solidFill>
                  <a:srgbClr val="003399"/>
                </a:solidFill>
              </a:rPr>
              <a:t>..</a:t>
            </a:r>
            <a:r>
              <a:rPr lang="hr-HR" sz="2600" b="0" dirty="0" smtClean="0">
                <a:solidFill>
                  <a:srgbClr val="003399"/>
                </a:solidFill>
              </a:rPr>
              <a:t>. je </a:t>
            </a:r>
            <a:r>
              <a:rPr lang="hr-HR" sz="2600" dirty="0" smtClean="0">
                <a:solidFill>
                  <a:srgbClr val="FF0000"/>
                </a:solidFill>
              </a:rPr>
              <a:t>pravna ili fizička osoba </a:t>
            </a:r>
            <a:r>
              <a:rPr lang="hr-HR" sz="2600" b="0" dirty="0" smtClean="0">
                <a:solidFill>
                  <a:srgbClr val="003399"/>
                </a:solidFill>
              </a:rPr>
              <a:t>u čije ime se gradi građevina.</a:t>
            </a:r>
          </a:p>
          <a:p>
            <a:pPr>
              <a:lnSpc>
                <a:spcPct val="90000"/>
              </a:lnSpc>
            </a:pPr>
            <a:endParaRPr lang="hr-HR" sz="2600" b="0" dirty="0" smtClean="0">
              <a:solidFill>
                <a:srgbClr val="003399"/>
              </a:solidFill>
            </a:endParaRPr>
          </a:p>
          <a:p>
            <a:pPr>
              <a:lnSpc>
                <a:spcPct val="90000"/>
              </a:lnSpc>
            </a:pPr>
            <a:r>
              <a:rPr lang="hr-HR" sz="2600" b="0" dirty="0" smtClean="0">
                <a:solidFill>
                  <a:srgbClr val="003399"/>
                </a:solidFill>
              </a:rPr>
              <a:t>    Projektiranje, kontrolu i nostrifikaciju projekata, građenje i stručni nadzor građenja investitor mora povjeriti osobama koje zadovoljavaju uvjete za obavljanje tih djelatnosti propisane Zakonom.</a:t>
            </a:r>
            <a:endParaRPr lang="en-US" sz="2600" b="0" dirty="0" smtClean="0">
              <a:solidFill>
                <a:srgbClr val="003399"/>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Dokazivanje uporabljivosti</a:t>
            </a:r>
            <a:endParaRPr lang="hr-HR" dirty="0"/>
          </a:p>
        </p:txBody>
      </p:sp>
      <p:sp>
        <p:nvSpPr>
          <p:cNvPr id="3" name="Content Placeholder 2"/>
          <p:cNvSpPr>
            <a:spLocks noGrp="1"/>
          </p:cNvSpPr>
          <p:nvPr>
            <p:ph idx="1"/>
          </p:nvPr>
        </p:nvSpPr>
        <p:spPr>
          <a:xfrm>
            <a:off x="857250" y="1428750"/>
            <a:ext cx="7358063" cy="4702175"/>
          </a:xfrm>
        </p:spPr>
        <p:txBody>
          <a:bodyPr/>
          <a:lstStyle/>
          <a:p>
            <a:pPr marL="0" indent="0">
              <a:defRPr/>
            </a:pPr>
            <a:r>
              <a:rPr lang="hr-HR" dirty="0" smtClean="0"/>
              <a:t>Uporabljivost građevnog proizvoda dokazuje se, ovisno o njegovoj vrsti i tehničkoj specifikaciji, ispravom o sukladnosti koja se izdaje nakon provedbe, odnosno osiguranja provedbe postupka ocjenjivanja sukladnosti tehničkih svojstava građevnog proizvoda s tehničkom specifikacijom te oznakom sukladnosti, propisanih Zakonom.</a:t>
            </a:r>
            <a:endParaRPr lang="hr-HR" dirty="0"/>
          </a:p>
        </p:txBody>
      </p:sp>
      <p:sp>
        <p:nvSpPr>
          <p:cNvPr id="34820" name="Footer Placeholder 3"/>
          <p:cNvSpPr>
            <a:spLocks noGrp="1"/>
          </p:cNvSpPr>
          <p:nvPr>
            <p:ph type="ftr" sz="quarter" idx="11"/>
          </p:nvPr>
        </p:nvSpPr>
        <p:spPr>
          <a:noFill/>
        </p:spPr>
        <p:txBody>
          <a:bodyPr/>
          <a:lstStyle/>
          <a:p>
            <a:r>
              <a:rPr lang="hr-HR" smtClean="0"/>
              <a:t>ODGOVORNOST</a:t>
            </a:r>
          </a:p>
        </p:txBody>
      </p:sp>
      <p:sp>
        <p:nvSpPr>
          <p:cNvPr id="34821" name="Slide Number Placeholder 4"/>
          <p:cNvSpPr>
            <a:spLocks noGrp="1"/>
          </p:cNvSpPr>
          <p:nvPr>
            <p:ph type="sldNum" sz="quarter" idx="12"/>
          </p:nvPr>
        </p:nvSpPr>
        <p:spPr>
          <a:noFill/>
        </p:spPr>
        <p:txBody>
          <a:bodyPr/>
          <a:lstStyle/>
          <a:p>
            <a:fld id="{94012676-EE01-429F-B6F9-283B0B89D472}" type="slidenum">
              <a:rPr lang="hr-HR" smtClean="0"/>
              <a:pPr/>
              <a:t>60</a:t>
            </a:fld>
            <a:endParaRPr lang="hr-HR" smtClean="0"/>
          </a:p>
        </p:txBody>
      </p:sp>
    </p:spTree>
    <p:extLst>
      <p:ext uri="{BB962C8B-B14F-4D97-AF65-F5344CB8AC3E}">
        <p14:creationId xmlns:p14="http://schemas.microsoft.com/office/powerpoint/2010/main" val="13557292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Tehničko dopuštenje</a:t>
            </a:r>
            <a:endParaRPr lang="hr-HR" dirty="0"/>
          </a:p>
        </p:txBody>
      </p:sp>
      <p:sp>
        <p:nvSpPr>
          <p:cNvPr id="3" name="Content Placeholder 2"/>
          <p:cNvSpPr>
            <a:spLocks noGrp="1"/>
          </p:cNvSpPr>
          <p:nvPr>
            <p:ph idx="1"/>
          </p:nvPr>
        </p:nvSpPr>
        <p:spPr>
          <a:xfrm>
            <a:off x="571500" y="1000125"/>
            <a:ext cx="8115300" cy="5130800"/>
          </a:xfrm>
        </p:spPr>
        <p:txBody>
          <a:bodyPr/>
          <a:lstStyle/>
          <a:p>
            <a:pPr marL="0" indent="0">
              <a:defRPr/>
            </a:pPr>
            <a:r>
              <a:rPr lang="hr-HR" sz="2400" dirty="0" smtClean="0"/>
              <a:t>Tehničko dopuštenje može se donijeti za građevni proizvod za koji ne postoji usklađena europska specifikacija, tehnički propis, odnosno norma na koju upućuje tehnički propis, odnosno za građevni proizvod čija tehnička svojstva znatno odstupaju od svojstava određenih tehničkim propisom ili normom na koju upućuje taj propis.</a:t>
            </a:r>
          </a:p>
          <a:p>
            <a:pPr marL="0" indent="0">
              <a:defRPr/>
            </a:pPr>
            <a:r>
              <a:rPr lang="hr-HR" sz="2400" dirty="0" smtClean="0"/>
              <a:t>Tehničkim dopuštenjem utvrđuju se tehnička svojstva građevnog proizvoda te se određuje način dokazivanja njegove uporabljivosti, radnje koje se provode u postupku ocjenjivanja sukladnosti njegovih tehničkih svojstava i isprava o sukladnosti građevnog proizvoda kojom se dokazuje njegova uporabljivost.</a:t>
            </a:r>
            <a:r>
              <a:rPr lang="hr-HR" dirty="0" smtClean="0"/>
              <a:t/>
            </a:r>
            <a:br>
              <a:rPr lang="hr-HR" dirty="0" smtClean="0"/>
            </a:br>
            <a:endParaRPr lang="hr-HR" dirty="0"/>
          </a:p>
        </p:txBody>
      </p:sp>
      <p:sp>
        <p:nvSpPr>
          <p:cNvPr id="35844" name="Footer Placeholder 3"/>
          <p:cNvSpPr>
            <a:spLocks noGrp="1"/>
          </p:cNvSpPr>
          <p:nvPr>
            <p:ph type="ftr" sz="quarter" idx="11"/>
          </p:nvPr>
        </p:nvSpPr>
        <p:spPr>
          <a:noFill/>
        </p:spPr>
        <p:txBody>
          <a:bodyPr/>
          <a:lstStyle/>
          <a:p>
            <a:r>
              <a:rPr lang="hr-HR" smtClean="0"/>
              <a:t>ODGOVORNOST</a:t>
            </a:r>
          </a:p>
        </p:txBody>
      </p:sp>
      <p:sp>
        <p:nvSpPr>
          <p:cNvPr id="35845" name="Slide Number Placeholder 4"/>
          <p:cNvSpPr>
            <a:spLocks noGrp="1"/>
          </p:cNvSpPr>
          <p:nvPr>
            <p:ph type="sldNum" sz="quarter" idx="12"/>
          </p:nvPr>
        </p:nvSpPr>
        <p:spPr>
          <a:noFill/>
        </p:spPr>
        <p:txBody>
          <a:bodyPr/>
          <a:lstStyle/>
          <a:p>
            <a:fld id="{221E8962-83AA-4853-BC2C-7A51515D28E8}" type="slidenum">
              <a:rPr lang="hr-HR" smtClean="0"/>
              <a:pPr/>
              <a:t>61</a:t>
            </a:fld>
            <a:endParaRPr lang="hr-HR" smtClean="0"/>
          </a:p>
        </p:txBody>
      </p:sp>
    </p:spTree>
    <p:extLst>
      <p:ext uri="{BB962C8B-B14F-4D97-AF65-F5344CB8AC3E}">
        <p14:creationId xmlns:p14="http://schemas.microsoft.com/office/powerpoint/2010/main" val="10437063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508000"/>
          </a:xfrm>
        </p:spPr>
        <p:txBody>
          <a:bodyPr/>
          <a:lstStyle/>
          <a:p>
            <a:pPr>
              <a:defRPr/>
            </a:pPr>
            <a:r>
              <a:rPr lang="hr-HR" dirty="0" smtClean="0"/>
              <a:t>Ocjenjivanje sukladnosti</a:t>
            </a:r>
            <a:endParaRPr lang="hr-HR" dirty="0"/>
          </a:p>
        </p:txBody>
      </p:sp>
      <p:sp>
        <p:nvSpPr>
          <p:cNvPr id="3" name="Content Placeholder 2"/>
          <p:cNvSpPr>
            <a:spLocks noGrp="1"/>
          </p:cNvSpPr>
          <p:nvPr>
            <p:ph idx="1"/>
          </p:nvPr>
        </p:nvSpPr>
        <p:spPr>
          <a:xfrm>
            <a:off x="0" y="714375"/>
            <a:ext cx="9144000" cy="5416550"/>
          </a:xfrm>
        </p:spPr>
        <p:txBody>
          <a:bodyPr/>
          <a:lstStyle/>
          <a:p>
            <a:pPr marL="0" indent="0">
              <a:defRPr/>
            </a:pPr>
            <a:r>
              <a:rPr lang="hr-HR" dirty="0" smtClean="0"/>
              <a:t>Sukladnost građevnog proizvoda s tehničkom specifikacijom u postupku ocjenjivanja sukladnosti utvrđuje se provedbom jedne ili više sljedećih radnji:</a:t>
            </a:r>
          </a:p>
          <a:p>
            <a:pPr marL="363538" indent="-363538">
              <a:defRPr/>
            </a:pPr>
            <a:r>
              <a:rPr lang="hr-HR" dirty="0" smtClean="0"/>
              <a:t>– početnog ispitivanja tipa građevnog proizvoda koje provodi proizvođač, odnosno početnog ispitivanja tipa građevnog proizvoda od strane pravne osobe ovlaštene za ocjenjivanje sukladnosti,</a:t>
            </a:r>
          </a:p>
          <a:p>
            <a:pPr marL="363538" indent="-363538">
              <a:defRPr/>
            </a:pPr>
            <a:r>
              <a:rPr lang="hr-HR" dirty="0" smtClean="0"/>
              <a:t>– ispitivanja uzoraka iz proizvodnje prema utvrđenom planu ispitivanja od strane proizvođača ili pravne osobe ovlaštene za ocjenjivanje sukladnosti,</a:t>
            </a:r>
            <a:br>
              <a:rPr lang="hr-HR" dirty="0" smtClean="0"/>
            </a:br>
            <a:endParaRPr lang="hr-HR" dirty="0"/>
          </a:p>
        </p:txBody>
      </p:sp>
      <p:sp>
        <p:nvSpPr>
          <p:cNvPr id="36868" name="Footer Placeholder 3"/>
          <p:cNvSpPr>
            <a:spLocks noGrp="1"/>
          </p:cNvSpPr>
          <p:nvPr>
            <p:ph type="ftr" sz="quarter" idx="11"/>
          </p:nvPr>
        </p:nvSpPr>
        <p:spPr>
          <a:noFill/>
        </p:spPr>
        <p:txBody>
          <a:bodyPr/>
          <a:lstStyle/>
          <a:p>
            <a:r>
              <a:rPr lang="hr-HR" smtClean="0"/>
              <a:t>ODGOVORNOST</a:t>
            </a:r>
          </a:p>
        </p:txBody>
      </p:sp>
      <p:sp>
        <p:nvSpPr>
          <p:cNvPr id="36869" name="Slide Number Placeholder 4"/>
          <p:cNvSpPr>
            <a:spLocks noGrp="1"/>
          </p:cNvSpPr>
          <p:nvPr>
            <p:ph type="sldNum" sz="quarter" idx="12"/>
          </p:nvPr>
        </p:nvSpPr>
        <p:spPr>
          <a:noFill/>
        </p:spPr>
        <p:txBody>
          <a:bodyPr/>
          <a:lstStyle/>
          <a:p>
            <a:fld id="{999812F4-2764-41A2-AA14-6151D060138F}" type="slidenum">
              <a:rPr lang="hr-HR" smtClean="0"/>
              <a:pPr/>
              <a:t>62</a:t>
            </a:fld>
            <a:endParaRPr lang="hr-HR" smtClean="0"/>
          </a:p>
        </p:txBody>
      </p:sp>
    </p:spTree>
    <p:extLst>
      <p:ext uri="{BB962C8B-B14F-4D97-AF65-F5344CB8AC3E}">
        <p14:creationId xmlns:p14="http://schemas.microsoft.com/office/powerpoint/2010/main" val="16143706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Ocjenjivanje sukladnosti</a:t>
            </a:r>
            <a:endParaRPr lang="hr-HR" dirty="0"/>
          </a:p>
        </p:txBody>
      </p:sp>
      <p:sp>
        <p:nvSpPr>
          <p:cNvPr id="3" name="Content Placeholder 2"/>
          <p:cNvSpPr>
            <a:spLocks noGrp="1"/>
          </p:cNvSpPr>
          <p:nvPr>
            <p:ph idx="1"/>
          </p:nvPr>
        </p:nvSpPr>
        <p:spPr/>
        <p:txBody>
          <a:bodyPr/>
          <a:lstStyle/>
          <a:p>
            <a:pPr>
              <a:defRPr/>
            </a:pPr>
            <a:r>
              <a:rPr lang="hr-HR" dirty="0" smtClean="0"/>
              <a:t>– ispitivanja slučajnih uzoraka uzetih iz proizvodnje iz skupine pripremljene za isporuku, odnosno na tržištu ili na gradilištu iz isporučene skupine od strane pravne osobe ovlaštene za ocjenjivanje sukladnosti,</a:t>
            </a:r>
          </a:p>
          <a:p>
            <a:pPr>
              <a:defRPr/>
            </a:pPr>
            <a:r>
              <a:rPr lang="hr-HR" dirty="0" smtClean="0"/>
              <a:t>– stalne tvorničke kontrole proizvodnje koju provodi proizvođač,</a:t>
            </a:r>
          </a:p>
          <a:p>
            <a:pPr>
              <a:defRPr/>
            </a:pPr>
            <a:r>
              <a:rPr lang="hr-HR" dirty="0" smtClean="0"/>
              <a:t>– početnog nadzora tvornice i početnog nadzora tvorničke kontrole proizvodnje koje provodi pravna osoba ovlaštena za ocjenjivanje sukladnosti i</a:t>
            </a:r>
            <a:br>
              <a:rPr lang="hr-HR" dirty="0" smtClean="0"/>
            </a:br>
            <a:endParaRPr lang="hr-HR" dirty="0"/>
          </a:p>
        </p:txBody>
      </p:sp>
      <p:sp>
        <p:nvSpPr>
          <p:cNvPr id="37892" name="Footer Placeholder 3"/>
          <p:cNvSpPr>
            <a:spLocks noGrp="1"/>
          </p:cNvSpPr>
          <p:nvPr>
            <p:ph type="ftr" sz="quarter" idx="11"/>
          </p:nvPr>
        </p:nvSpPr>
        <p:spPr>
          <a:noFill/>
        </p:spPr>
        <p:txBody>
          <a:bodyPr/>
          <a:lstStyle/>
          <a:p>
            <a:r>
              <a:rPr lang="hr-HR" smtClean="0"/>
              <a:t>ODGOVORNOST</a:t>
            </a:r>
          </a:p>
        </p:txBody>
      </p:sp>
      <p:sp>
        <p:nvSpPr>
          <p:cNvPr id="37893" name="Slide Number Placeholder 4"/>
          <p:cNvSpPr>
            <a:spLocks noGrp="1"/>
          </p:cNvSpPr>
          <p:nvPr>
            <p:ph type="sldNum" sz="quarter" idx="12"/>
          </p:nvPr>
        </p:nvSpPr>
        <p:spPr>
          <a:noFill/>
        </p:spPr>
        <p:txBody>
          <a:bodyPr/>
          <a:lstStyle/>
          <a:p>
            <a:fld id="{0EEFB209-BBB7-41AD-89BD-3585FBCF8D1A}" type="slidenum">
              <a:rPr lang="hr-HR" smtClean="0"/>
              <a:pPr/>
              <a:t>63</a:t>
            </a:fld>
            <a:endParaRPr lang="hr-HR" smtClean="0"/>
          </a:p>
        </p:txBody>
      </p:sp>
    </p:spTree>
    <p:extLst>
      <p:ext uri="{BB962C8B-B14F-4D97-AF65-F5344CB8AC3E}">
        <p14:creationId xmlns:p14="http://schemas.microsoft.com/office/powerpoint/2010/main" val="12766614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Isprave </a:t>
            </a:r>
            <a:r>
              <a:rPr lang="hr-HR" smtClean="0"/>
              <a:t>o sukladnosti</a:t>
            </a:r>
            <a:endParaRPr lang="hr-HR" dirty="0"/>
          </a:p>
        </p:txBody>
      </p:sp>
      <p:sp>
        <p:nvSpPr>
          <p:cNvPr id="3" name="Content Placeholder 2"/>
          <p:cNvSpPr>
            <a:spLocks noGrp="1"/>
          </p:cNvSpPr>
          <p:nvPr>
            <p:ph idx="1"/>
          </p:nvPr>
        </p:nvSpPr>
        <p:spPr>
          <a:xfrm>
            <a:off x="785813" y="1500188"/>
            <a:ext cx="7572375" cy="4630737"/>
          </a:xfrm>
        </p:spPr>
        <p:txBody>
          <a:bodyPr/>
          <a:lstStyle/>
          <a:p>
            <a:pPr marL="0" indent="0">
              <a:defRPr/>
            </a:pPr>
            <a:r>
              <a:rPr lang="hr-HR" dirty="0" smtClean="0"/>
              <a:t>Potvrdom o sukladnosti i/ili izjavom o sukladnosti potvrđuje se da su provedene, odnosno da se provode propisane radnje u postupku ocjenjivanja sukladnosti, da je u tom postupku potvrđena sukladnost građevnog proizvoda s odgovarajućom tehničkom specifikacijom te da se proizvod može staviti na tržište i rabiti za građenje.</a:t>
            </a:r>
            <a:endParaRPr lang="hr-HR" dirty="0"/>
          </a:p>
        </p:txBody>
      </p:sp>
      <p:sp>
        <p:nvSpPr>
          <p:cNvPr id="38916" name="Footer Placeholder 3"/>
          <p:cNvSpPr>
            <a:spLocks noGrp="1"/>
          </p:cNvSpPr>
          <p:nvPr>
            <p:ph type="ftr" sz="quarter" idx="11"/>
          </p:nvPr>
        </p:nvSpPr>
        <p:spPr>
          <a:noFill/>
        </p:spPr>
        <p:txBody>
          <a:bodyPr/>
          <a:lstStyle/>
          <a:p>
            <a:r>
              <a:rPr lang="hr-HR" smtClean="0"/>
              <a:t>ODGOVORNOST</a:t>
            </a:r>
          </a:p>
        </p:txBody>
      </p:sp>
      <p:sp>
        <p:nvSpPr>
          <p:cNvPr id="38917" name="Slide Number Placeholder 4"/>
          <p:cNvSpPr>
            <a:spLocks noGrp="1"/>
          </p:cNvSpPr>
          <p:nvPr>
            <p:ph type="sldNum" sz="quarter" idx="12"/>
          </p:nvPr>
        </p:nvSpPr>
        <p:spPr>
          <a:noFill/>
        </p:spPr>
        <p:txBody>
          <a:bodyPr/>
          <a:lstStyle/>
          <a:p>
            <a:fld id="{3D4C88F2-4516-4C40-A0DE-EB0238E6A02B}" type="slidenum">
              <a:rPr lang="hr-HR" smtClean="0"/>
              <a:pPr/>
              <a:t>64</a:t>
            </a:fld>
            <a:endParaRPr lang="hr-HR" smtClean="0"/>
          </a:p>
        </p:txBody>
      </p:sp>
    </p:spTree>
    <p:extLst>
      <p:ext uri="{BB962C8B-B14F-4D97-AF65-F5344CB8AC3E}">
        <p14:creationId xmlns:p14="http://schemas.microsoft.com/office/powerpoint/2010/main" val="17356781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Zaštita na radu</a:t>
            </a:r>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65</a:t>
            </a:fld>
            <a:endParaRPr lang="en-US"/>
          </a:p>
        </p:txBody>
      </p:sp>
    </p:spTree>
    <p:extLst>
      <p:ext uri="{BB962C8B-B14F-4D97-AF65-F5344CB8AC3E}">
        <p14:creationId xmlns:p14="http://schemas.microsoft.com/office/powerpoint/2010/main" val="7523357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11"/>
          </p:nvPr>
        </p:nvSpPr>
        <p:spPr>
          <a:noFill/>
        </p:spPr>
        <p:txBody>
          <a:bodyPr/>
          <a:lstStyle/>
          <a:p>
            <a:r>
              <a:rPr lang="hr-HR" smtClean="0"/>
              <a:t>ODGOVORNOST</a:t>
            </a:r>
          </a:p>
        </p:txBody>
      </p:sp>
      <p:sp>
        <p:nvSpPr>
          <p:cNvPr id="7171" name="Slide Number Placeholder 5"/>
          <p:cNvSpPr>
            <a:spLocks noGrp="1"/>
          </p:cNvSpPr>
          <p:nvPr>
            <p:ph type="sldNum" sz="quarter" idx="12"/>
          </p:nvPr>
        </p:nvSpPr>
        <p:spPr>
          <a:noFill/>
        </p:spPr>
        <p:txBody>
          <a:bodyPr/>
          <a:lstStyle/>
          <a:p>
            <a:fld id="{81AF8AB9-AA53-4050-BF93-44888FDF4B28}" type="slidenum">
              <a:rPr lang="hr-HR" smtClean="0"/>
              <a:pPr/>
              <a:t>66</a:t>
            </a:fld>
            <a:endParaRPr lang="hr-HR" smtClean="0"/>
          </a:p>
        </p:txBody>
      </p:sp>
      <p:sp>
        <p:nvSpPr>
          <p:cNvPr id="556034" name="Rectangle 2"/>
          <p:cNvSpPr>
            <a:spLocks noGrp="1" noChangeArrowheads="1"/>
          </p:cNvSpPr>
          <p:nvPr>
            <p:ph type="title"/>
          </p:nvPr>
        </p:nvSpPr>
        <p:spPr>
          <a:xfrm>
            <a:off x="500063" y="0"/>
            <a:ext cx="8229600" cy="703263"/>
          </a:xfrm>
        </p:spPr>
        <p:txBody>
          <a:bodyPr/>
          <a:lstStyle/>
          <a:p>
            <a:pPr eaLnBrk="1" hangingPunct="1">
              <a:defRPr/>
            </a:pPr>
            <a:r>
              <a:rPr lang="hr-HR" dirty="0" smtClean="0"/>
              <a:t>Zakon</a:t>
            </a:r>
          </a:p>
        </p:txBody>
      </p:sp>
      <p:sp>
        <p:nvSpPr>
          <p:cNvPr id="556035" name="Rectangle 3"/>
          <p:cNvSpPr>
            <a:spLocks noGrp="1" noChangeArrowheads="1"/>
          </p:cNvSpPr>
          <p:nvPr>
            <p:ph type="body" idx="1"/>
          </p:nvPr>
        </p:nvSpPr>
        <p:spPr>
          <a:xfrm>
            <a:off x="457200" y="857250"/>
            <a:ext cx="8229600" cy="5500688"/>
          </a:xfrm>
        </p:spPr>
        <p:txBody>
          <a:bodyPr/>
          <a:lstStyle/>
          <a:p>
            <a:pPr marL="0" indent="0" eaLnBrk="1" hangingPunct="1">
              <a:defRPr/>
            </a:pPr>
            <a:r>
              <a:rPr lang="hr-HR" dirty="0" smtClean="0">
                <a:solidFill>
                  <a:srgbClr val="C00000"/>
                </a:solidFill>
              </a:rPr>
              <a:t>Zakon o zaštiti na radu (NN 59/1996)</a:t>
            </a:r>
          </a:p>
          <a:p>
            <a:pPr marL="0" indent="0" eaLnBrk="1" hangingPunct="1">
              <a:defRPr/>
            </a:pPr>
            <a:r>
              <a:rPr lang="hr-HR" dirty="0" smtClean="0">
                <a:solidFill>
                  <a:srgbClr val="C00000"/>
                </a:solidFill>
              </a:rPr>
              <a:t>Izmjene (NN 114/2003, 86/2008, 75/2009)</a:t>
            </a:r>
          </a:p>
          <a:p>
            <a:pPr marL="0" indent="0" eaLnBrk="1" hangingPunct="1">
              <a:defRPr/>
            </a:pPr>
            <a:r>
              <a:rPr lang="hr-HR" dirty="0" smtClean="0"/>
              <a:t>Svrha ovoga Zakona je sprečavanje ozljeda na radu, profesionalnih bolesti, drugih bolesti u svezi s radom te zaštita radnog okoliša. </a:t>
            </a:r>
          </a:p>
          <a:p>
            <a:pPr marL="0" indent="0" eaLnBrk="1" hangingPunct="1">
              <a:defRPr/>
            </a:pPr>
            <a:r>
              <a:rPr lang="hr-HR" dirty="0" smtClean="0"/>
              <a:t>Osobita zaštita propisuje se radi očuvanja nesmetanoga duševnog i tjelesnog razvitka mladeži, zaštite žena od rizika koji bi mogli ugroziti ostvarivanje materinstva, zaštite invalida i profesionalno oboljelih osoba, te radi očuvanja radne sposobnosti starijih zaposlenika. </a:t>
            </a:r>
          </a:p>
        </p:txBody>
      </p:sp>
    </p:spTree>
    <p:extLst>
      <p:ext uri="{BB962C8B-B14F-4D97-AF65-F5344CB8AC3E}">
        <p14:creationId xmlns:p14="http://schemas.microsoft.com/office/powerpoint/2010/main" val="40432386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11"/>
          </p:nvPr>
        </p:nvSpPr>
        <p:spPr>
          <a:noFill/>
        </p:spPr>
        <p:txBody>
          <a:bodyPr/>
          <a:lstStyle/>
          <a:p>
            <a:r>
              <a:rPr lang="hr-HR" smtClean="0"/>
              <a:t>ODGOVORNOST</a:t>
            </a:r>
          </a:p>
        </p:txBody>
      </p:sp>
      <p:sp>
        <p:nvSpPr>
          <p:cNvPr id="8195" name="Slide Number Placeholder 5"/>
          <p:cNvSpPr>
            <a:spLocks noGrp="1"/>
          </p:cNvSpPr>
          <p:nvPr>
            <p:ph type="sldNum" sz="quarter" idx="12"/>
          </p:nvPr>
        </p:nvSpPr>
        <p:spPr>
          <a:noFill/>
        </p:spPr>
        <p:txBody>
          <a:bodyPr/>
          <a:lstStyle/>
          <a:p>
            <a:fld id="{8645C93A-059A-4685-9E24-88A03C4EFD5B}" type="slidenum">
              <a:rPr lang="hr-HR" smtClean="0"/>
              <a:pPr/>
              <a:t>67</a:t>
            </a:fld>
            <a:endParaRPr lang="hr-HR" smtClean="0"/>
          </a:p>
        </p:txBody>
      </p:sp>
      <p:sp>
        <p:nvSpPr>
          <p:cNvPr id="557058" name="Rectangle 2"/>
          <p:cNvSpPr>
            <a:spLocks noGrp="1" noChangeArrowheads="1"/>
          </p:cNvSpPr>
          <p:nvPr>
            <p:ph type="title"/>
          </p:nvPr>
        </p:nvSpPr>
        <p:spPr>
          <a:xfrm>
            <a:off x="457200" y="0"/>
            <a:ext cx="8229600" cy="765175"/>
          </a:xfrm>
        </p:spPr>
        <p:txBody>
          <a:bodyPr/>
          <a:lstStyle/>
          <a:p>
            <a:pPr eaLnBrk="1" hangingPunct="1">
              <a:defRPr/>
            </a:pPr>
            <a:r>
              <a:rPr lang="hr-HR" smtClean="0"/>
              <a:t>Pravila</a:t>
            </a:r>
          </a:p>
        </p:txBody>
      </p:sp>
      <p:sp>
        <p:nvSpPr>
          <p:cNvPr id="557059" name="Rectangle 3"/>
          <p:cNvSpPr>
            <a:spLocks noGrp="1" noChangeArrowheads="1"/>
          </p:cNvSpPr>
          <p:nvPr>
            <p:ph type="body" idx="1"/>
          </p:nvPr>
        </p:nvSpPr>
        <p:spPr>
          <a:xfrm>
            <a:off x="457200" y="908050"/>
            <a:ext cx="8229600" cy="5473700"/>
          </a:xfrm>
        </p:spPr>
        <p:txBody>
          <a:bodyPr/>
          <a:lstStyle/>
          <a:p>
            <a:pPr marL="363538" indent="-363538" eaLnBrk="1" hangingPunct="1">
              <a:lnSpc>
                <a:spcPct val="90000"/>
              </a:lnSpc>
              <a:spcBef>
                <a:spcPct val="15000"/>
              </a:spcBef>
              <a:defRPr/>
            </a:pPr>
            <a:r>
              <a:rPr lang="hr-HR" smtClean="0"/>
              <a:t>Zaštita na radu obuhvaća sustav pravila: </a:t>
            </a:r>
          </a:p>
          <a:p>
            <a:pPr marL="363538" indent="-363538" eaLnBrk="1" hangingPunct="1">
              <a:lnSpc>
                <a:spcPct val="90000"/>
              </a:lnSpc>
              <a:spcBef>
                <a:spcPct val="15000"/>
              </a:spcBef>
              <a:buFont typeface="Wingdings" pitchFamily="2" charset="2"/>
              <a:buChar char="Ø"/>
              <a:defRPr/>
            </a:pPr>
            <a:r>
              <a:rPr lang="hr-HR" smtClean="0"/>
              <a:t>pravila pri projektiranju i izradi sredstava rada, </a:t>
            </a:r>
          </a:p>
          <a:p>
            <a:pPr marL="363538" indent="-363538" eaLnBrk="1" hangingPunct="1">
              <a:lnSpc>
                <a:spcPct val="90000"/>
              </a:lnSpc>
              <a:spcBef>
                <a:spcPct val="15000"/>
              </a:spcBef>
              <a:buFont typeface="Wingdings" pitchFamily="2" charset="2"/>
              <a:buChar char="Ø"/>
              <a:defRPr/>
            </a:pPr>
            <a:r>
              <a:rPr lang="hr-HR" smtClean="0"/>
              <a:t>pravila pri održavanju i ispitivanju sredstava rada, </a:t>
            </a:r>
          </a:p>
          <a:p>
            <a:pPr marL="363538" indent="-363538" eaLnBrk="1" hangingPunct="1">
              <a:lnSpc>
                <a:spcPct val="90000"/>
              </a:lnSpc>
              <a:spcBef>
                <a:spcPct val="15000"/>
              </a:spcBef>
              <a:buFont typeface="Wingdings" pitchFamily="2" charset="2"/>
              <a:buChar char="Ø"/>
              <a:defRPr/>
            </a:pPr>
            <a:r>
              <a:rPr lang="hr-HR" smtClean="0"/>
              <a:t>pravila koja se odnose na sredstva rada i zaposlenike te prilagodbu procesa rada, </a:t>
            </a:r>
          </a:p>
          <a:p>
            <a:pPr marL="363538" indent="-363538" eaLnBrk="1" hangingPunct="1">
              <a:lnSpc>
                <a:spcPct val="90000"/>
              </a:lnSpc>
              <a:spcBef>
                <a:spcPct val="15000"/>
              </a:spcBef>
              <a:buFont typeface="Wingdings" pitchFamily="2" charset="2"/>
              <a:buChar char="Ø"/>
              <a:defRPr/>
            </a:pPr>
            <a:r>
              <a:rPr lang="hr-HR" smtClean="0"/>
              <a:t>osposobljavanje i obavješćivanje zaposlenika i poslodavaca o zaštiti na radu i zdravstvenoj zaštiti, </a:t>
            </a:r>
          </a:p>
          <a:p>
            <a:pPr marL="363538" indent="-363538" eaLnBrk="1" hangingPunct="1">
              <a:lnSpc>
                <a:spcPct val="90000"/>
              </a:lnSpc>
              <a:spcBef>
                <a:spcPct val="15000"/>
              </a:spcBef>
              <a:buFont typeface="Wingdings" pitchFamily="2" charset="2"/>
              <a:buChar char="Ø"/>
              <a:defRPr/>
            </a:pPr>
            <a:r>
              <a:rPr lang="hr-HR" smtClean="0"/>
              <a:t>suradnju na svim razinama od poslodavca i zaposlenika, do razine državnih ustanova i tijela.</a:t>
            </a:r>
          </a:p>
        </p:txBody>
      </p:sp>
    </p:spTree>
    <p:extLst>
      <p:ext uri="{BB962C8B-B14F-4D97-AF65-F5344CB8AC3E}">
        <p14:creationId xmlns:p14="http://schemas.microsoft.com/office/powerpoint/2010/main" val="26711232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4"/>
          <p:cNvSpPr>
            <a:spLocks noGrp="1"/>
          </p:cNvSpPr>
          <p:nvPr>
            <p:ph type="ftr" sz="quarter" idx="11"/>
          </p:nvPr>
        </p:nvSpPr>
        <p:spPr>
          <a:noFill/>
        </p:spPr>
        <p:txBody>
          <a:bodyPr/>
          <a:lstStyle/>
          <a:p>
            <a:r>
              <a:rPr lang="hr-HR" smtClean="0"/>
              <a:t>ODGOVORNOST</a:t>
            </a:r>
          </a:p>
        </p:txBody>
      </p:sp>
      <p:sp>
        <p:nvSpPr>
          <p:cNvPr id="12291" name="Slide Number Placeholder 5"/>
          <p:cNvSpPr>
            <a:spLocks noGrp="1"/>
          </p:cNvSpPr>
          <p:nvPr>
            <p:ph type="sldNum" sz="quarter" idx="12"/>
          </p:nvPr>
        </p:nvSpPr>
        <p:spPr>
          <a:noFill/>
        </p:spPr>
        <p:txBody>
          <a:bodyPr/>
          <a:lstStyle/>
          <a:p>
            <a:fld id="{5F28A9F5-4590-438A-8E33-F8C0A234E654}" type="slidenum">
              <a:rPr lang="hr-HR" smtClean="0"/>
              <a:pPr/>
              <a:t>68</a:t>
            </a:fld>
            <a:endParaRPr lang="hr-HR" smtClean="0"/>
          </a:p>
        </p:txBody>
      </p:sp>
      <p:sp>
        <p:nvSpPr>
          <p:cNvPr id="561154" name="Rectangle 2"/>
          <p:cNvSpPr>
            <a:spLocks noGrp="1" noChangeArrowheads="1"/>
          </p:cNvSpPr>
          <p:nvPr>
            <p:ph type="title"/>
          </p:nvPr>
        </p:nvSpPr>
        <p:spPr/>
        <p:txBody>
          <a:bodyPr/>
          <a:lstStyle/>
          <a:p>
            <a:pPr eaLnBrk="1" hangingPunct="1">
              <a:defRPr/>
            </a:pPr>
            <a:r>
              <a:rPr lang="hr-HR" smtClean="0"/>
              <a:t>Posebna pravila zaštite na radu:</a:t>
            </a:r>
          </a:p>
        </p:txBody>
      </p:sp>
      <p:sp>
        <p:nvSpPr>
          <p:cNvPr id="561155" name="Rectangle 3"/>
          <p:cNvSpPr>
            <a:spLocks noGrp="1" noChangeArrowheads="1"/>
          </p:cNvSpPr>
          <p:nvPr>
            <p:ph type="body" idx="1"/>
          </p:nvPr>
        </p:nvSpPr>
        <p:spPr>
          <a:xfrm>
            <a:off x="468313" y="1196975"/>
            <a:ext cx="8229600" cy="5078413"/>
          </a:xfrm>
        </p:spPr>
        <p:txBody>
          <a:bodyPr/>
          <a:lstStyle/>
          <a:p>
            <a:pPr marL="449263" indent="-449263" eaLnBrk="1" hangingPunct="1">
              <a:lnSpc>
                <a:spcPct val="90000"/>
              </a:lnSpc>
              <a:buFont typeface="Wingdings" pitchFamily="2" charset="2"/>
              <a:buChar char="v"/>
              <a:defRPr/>
            </a:pPr>
            <a:r>
              <a:rPr lang="hr-HR" smtClean="0"/>
              <a:t>obveza i načini korištenja odgovarajućih osobnih zaštitnih sredstava i zaštitnih naprava, </a:t>
            </a:r>
          </a:p>
          <a:p>
            <a:pPr marL="449263" indent="-449263" eaLnBrk="1" hangingPunct="1">
              <a:lnSpc>
                <a:spcPct val="90000"/>
              </a:lnSpc>
              <a:buFont typeface="Wingdings" pitchFamily="2" charset="2"/>
              <a:buChar char="v"/>
              <a:defRPr/>
            </a:pPr>
            <a:r>
              <a:rPr lang="hr-HR" smtClean="0"/>
              <a:t>posebni postupci pri uporabi opasnih radnih tvari, </a:t>
            </a:r>
          </a:p>
          <a:p>
            <a:pPr marL="449263" indent="-449263" eaLnBrk="1" hangingPunct="1">
              <a:lnSpc>
                <a:spcPct val="90000"/>
              </a:lnSpc>
              <a:buFont typeface="Wingdings" pitchFamily="2" charset="2"/>
              <a:buChar char="v"/>
              <a:defRPr/>
            </a:pPr>
            <a:r>
              <a:rPr lang="hr-HR" smtClean="0"/>
              <a:t>obveza postavljanja znakova upozorenja, </a:t>
            </a:r>
          </a:p>
          <a:p>
            <a:pPr marL="449263" indent="-449263" eaLnBrk="1" hangingPunct="1">
              <a:lnSpc>
                <a:spcPct val="90000"/>
              </a:lnSpc>
              <a:buFont typeface="Wingdings" pitchFamily="2" charset="2"/>
              <a:buChar char="v"/>
              <a:defRPr/>
            </a:pPr>
            <a:r>
              <a:rPr lang="hr-HR" smtClean="0"/>
              <a:t>obveza osiguranja napitaka pri obavljanju određenih poslova, </a:t>
            </a:r>
          </a:p>
          <a:p>
            <a:pPr marL="449263" indent="-449263" eaLnBrk="1" hangingPunct="1">
              <a:lnSpc>
                <a:spcPct val="90000"/>
              </a:lnSpc>
              <a:buFont typeface="Wingdings" pitchFamily="2" charset="2"/>
              <a:buChar char="v"/>
              <a:defRPr/>
            </a:pPr>
            <a:r>
              <a:rPr lang="hr-HR" smtClean="0"/>
              <a:t>način na koji se moraju izvoditi određeni poslovi ili radni postupci,</a:t>
            </a:r>
          </a:p>
          <a:p>
            <a:pPr marL="449263" indent="-449263" eaLnBrk="1" hangingPunct="1">
              <a:lnSpc>
                <a:spcPct val="90000"/>
              </a:lnSpc>
              <a:buFont typeface="Wingdings" pitchFamily="2" charset="2"/>
              <a:buChar char="v"/>
              <a:defRPr/>
            </a:pPr>
            <a:r>
              <a:rPr lang="hr-HR" smtClean="0"/>
              <a:t>postupak s unesrećenim ili oboljelima</a:t>
            </a:r>
          </a:p>
        </p:txBody>
      </p:sp>
    </p:spTree>
    <p:extLst>
      <p:ext uri="{BB962C8B-B14F-4D97-AF65-F5344CB8AC3E}">
        <p14:creationId xmlns:p14="http://schemas.microsoft.com/office/powerpoint/2010/main" val="21665763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4"/>
          <p:cNvSpPr>
            <a:spLocks noGrp="1"/>
          </p:cNvSpPr>
          <p:nvPr>
            <p:ph type="ftr" sz="quarter" idx="11"/>
          </p:nvPr>
        </p:nvSpPr>
        <p:spPr>
          <a:noFill/>
        </p:spPr>
        <p:txBody>
          <a:bodyPr/>
          <a:lstStyle/>
          <a:p>
            <a:r>
              <a:rPr lang="hr-HR" smtClean="0"/>
              <a:t>ODGOVORNOST</a:t>
            </a:r>
          </a:p>
        </p:txBody>
      </p:sp>
      <p:sp>
        <p:nvSpPr>
          <p:cNvPr id="13315" name="Slide Number Placeholder 5"/>
          <p:cNvSpPr>
            <a:spLocks noGrp="1"/>
          </p:cNvSpPr>
          <p:nvPr>
            <p:ph type="sldNum" sz="quarter" idx="12"/>
          </p:nvPr>
        </p:nvSpPr>
        <p:spPr>
          <a:noFill/>
        </p:spPr>
        <p:txBody>
          <a:bodyPr/>
          <a:lstStyle/>
          <a:p>
            <a:fld id="{4739F9E4-B672-4CC1-BF22-53A55A4C2DCA}" type="slidenum">
              <a:rPr lang="hr-HR" smtClean="0"/>
              <a:pPr/>
              <a:t>69</a:t>
            </a:fld>
            <a:endParaRPr lang="hr-HR" smtClean="0"/>
          </a:p>
        </p:txBody>
      </p:sp>
      <p:sp>
        <p:nvSpPr>
          <p:cNvPr id="562178" name="Rectangle 2"/>
          <p:cNvSpPr>
            <a:spLocks noGrp="1" noChangeArrowheads="1"/>
          </p:cNvSpPr>
          <p:nvPr>
            <p:ph type="title"/>
          </p:nvPr>
        </p:nvSpPr>
        <p:spPr/>
        <p:txBody>
          <a:bodyPr/>
          <a:lstStyle/>
          <a:p>
            <a:pPr eaLnBrk="1" hangingPunct="1">
              <a:defRPr/>
            </a:pPr>
            <a:r>
              <a:rPr lang="hr-HR" smtClean="0"/>
              <a:t>Odgovornost</a:t>
            </a:r>
          </a:p>
        </p:txBody>
      </p:sp>
      <p:sp>
        <p:nvSpPr>
          <p:cNvPr id="562179" name="Rectangle 3"/>
          <p:cNvSpPr>
            <a:spLocks noGrp="1" noChangeArrowheads="1"/>
          </p:cNvSpPr>
          <p:nvPr>
            <p:ph type="body" idx="1"/>
          </p:nvPr>
        </p:nvSpPr>
        <p:spPr>
          <a:xfrm>
            <a:off x="457200" y="1052513"/>
            <a:ext cx="8401050" cy="5078412"/>
          </a:xfrm>
        </p:spPr>
        <p:txBody>
          <a:bodyPr/>
          <a:lstStyle/>
          <a:p>
            <a:pPr marL="0" indent="0" eaLnBrk="1" hangingPunct="1">
              <a:defRPr/>
            </a:pPr>
            <a:r>
              <a:rPr lang="hr-HR" dirty="0" smtClean="0"/>
              <a:t>Za organiziranje i provedbu zaštite na radu odgovoran je </a:t>
            </a:r>
            <a:r>
              <a:rPr lang="hr-HR" dirty="0" smtClean="0">
                <a:solidFill>
                  <a:srgbClr val="FF0000"/>
                </a:solidFill>
              </a:rPr>
              <a:t>poslodavac</a:t>
            </a:r>
            <a:r>
              <a:rPr lang="hr-HR" dirty="0" smtClean="0"/>
              <a:t> neovisno o tome da li je u tu svrhu zaposlio stručnjaka za zaštitu na radu, odnosno organizirao službu za zaštitu na radu ili je ugovorio suradnju s ovlaštenom fizičkom osobom za zaštitu na radu, ustanovom ili trgovačkim društvom za poslove zaštite na radu. </a:t>
            </a:r>
          </a:p>
          <a:p>
            <a:pPr marL="0" indent="0" eaLnBrk="1" hangingPunct="1">
              <a:defRPr/>
            </a:pPr>
            <a:r>
              <a:rPr lang="hr-HR" dirty="0" smtClean="0"/>
              <a:t>Poslodavac može obavljanje poslova zaštite na radu prenijeti i na svojeg ovlaštenog predstavnika (ovlaštenik). </a:t>
            </a:r>
          </a:p>
        </p:txBody>
      </p:sp>
    </p:spTree>
    <p:extLst>
      <p:ext uri="{BB962C8B-B14F-4D97-AF65-F5344CB8AC3E}">
        <p14:creationId xmlns:p14="http://schemas.microsoft.com/office/powerpoint/2010/main" val="1837569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Footer Placeholder 4"/>
          <p:cNvSpPr>
            <a:spLocks noGrp="1"/>
          </p:cNvSpPr>
          <p:nvPr>
            <p:ph type="ftr" sz="quarter" idx="11"/>
          </p:nvPr>
        </p:nvSpPr>
        <p:spPr>
          <a:noFill/>
        </p:spPr>
        <p:txBody>
          <a:bodyPr/>
          <a:lstStyle/>
          <a:p>
            <a:r>
              <a:rPr lang="en-US" smtClean="0"/>
              <a:t>ODGOVORNOST</a:t>
            </a:r>
          </a:p>
        </p:txBody>
      </p:sp>
      <p:sp>
        <p:nvSpPr>
          <p:cNvPr id="38915" name="Slide Number Placeholder 5"/>
          <p:cNvSpPr>
            <a:spLocks noGrp="1"/>
          </p:cNvSpPr>
          <p:nvPr>
            <p:ph type="sldNum" sz="quarter" idx="12"/>
          </p:nvPr>
        </p:nvSpPr>
        <p:spPr>
          <a:noFill/>
        </p:spPr>
        <p:txBody>
          <a:bodyPr/>
          <a:lstStyle/>
          <a:p>
            <a:fld id="{EC772418-6C53-4182-959F-637067CE7E6F}" type="slidenum">
              <a:rPr lang="en-US" smtClean="0"/>
              <a:pPr/>
              <a:t>7</a:t>
            </a:fld>
            <a:endParaRPr lang="en-US" smtClean="0"/>
          </a:p>
        </p:txBody>
      </p:sp>
      <p:sp>
        <p:nvSpPr>
          <p:cNvPr id="27652" name="Rectangle 2"/>
          <p:cNvSpPr>
            <a:spLocks noGrp="1" noChangeArrowheads="1"/>
          </p:cNvSpPr>
          <p:nvPr>
            <p:ph type="title"/>
          </p:nvPr>
        </p:nvSpPr>
        <p:spPr>
          <a:xfrm>
            <a:off x="785813" y="0"/>
            <a:ext cx="7007225" cy="762000"/>
          </a:xfrm>
        </p:spPr>
        <p:txBody>
          <a:bodyPr/>
          <a:lstStyle/>
          <a:p>
            <a:pPr algn="l">
              <a:defRPr/>
            </a:pPr>
            <a:r>
              <a:rPr lang="hr-HR" dirty="0" smtClean="0">
                <a:effectLst>
                  <a:outerShdw blurRad="38100" dist="38100" dir="2700000" algn="tl">
                    <a:srgbClr val="000000">
                      <a:alpha val="43137"/>
                    </a:srgbClr>
                  </a:outerShdw>
                </a:effectLst>
              </a:rPr>
              <a:t>Investitor će …</a:t>
            </a:r>
          </a:p>
        </p:txBody>
      </p:sp>
      <p:sp>
        <p:nvSpPr>
          <p:cNvPr id="38917" name="Rectangle 3"/>
          <p:cNvSpPr>
            <a:spLocks noGrp="1" noChangeArrowheads="1"/>
          </p:cNvSpPr>
          <p:nvPr>
            <p:ph type="body" idx="1"/>
          </p:nvPr>
        </p:nvSpPr>
        <p:spPr>
          <a:xfrm>
            <a:off x="785813" y="1428750"/>
            <a:ext cx="7746627" cy="4703763"/>
          </a:xfrm>
        </p:spPr>
        <p:txBody>
          <a:bodyPr/>
          <a:lstStyle/>
          <a:p>
            <a:pPr marL="457200" indent="-457200">
              <a:lnSpc>
                <a:spcPct val="80000"/>
              </a:lnSpc>
              <a:buFont typeface="Wingdings" pitchFamily="2" charset="2"/>
              <a:buChar char="n"/>
            </a:pPr>
            <a:r>
              <a:rPr lang="hr-HR" sz="2600" b="0" dirty="0" smtClean="0">
                <a:solidFill>
                  <a:srgbClr val="003399"/>
                </a:solidFill>
              </a:rPr>
              <a:t>imenovati glavnog </a:t>
            </a:r>
            <a:r>
              <a:rPr lang="hr-HR" sz="2600" b="0" dirty="0" smtClean="0">
                <a:solidFill>
                  <a:srgbClr val="C00000"/>
                </a:solidFill>
              </a:rPr>
              <a:t>projektanta</a:t>
            </a:r>
            <a:r>
              <a:rPr lang="hr-HR" sz="2600" b="0" dirty="0" smtClean="0"/>
              <a:t> </a:t>
            </a:r>
            <a:r>
              <a:rPr lang="hr-HR" sz="2600" b="0" dirty="0" smtClean="0">
                <a:solidFill>
                  <a:srgbClr val="003399"/>
                </a:solidFill>
              </a:rPr>
              <a:t>(kad projektira više projektanata)</a:t>
            </a:r>
          </a:p>
          <a:p>
            <a:pPr marL="457200" indent="-457200">
              <a:lnSpc>
                <a:spcPct val="80000"/>
              </a:lnSpc>
            </a:pPr>
            <a:endParaRPr lang="hr-HR" sz="2600" b="0" dirty="0" smtClean="0">
              <a:solidFill>
                <a:srgbClr val="C00000"/>
              </a:solidFill>
            </a:endParaRPr>
          </a:p>
          <a:p>
            <a:pPr marL="457200" indent="-457200">
              <a:lnSpc>
                <a:spcPct val="80000"/>
              </a:lnSpc>
              <a:buFont typeface="Wingdings" pitchFamily="2" charset="2"/>
              <a:buChar char="n"/>
            </a:pPr>
            <a:r>
              <a:rPr lang="hr-HR" sz="2600" b="0" dirty="0" smtClean="0">
                <a:solidFill>
                  <a:srgbClr val="C00000"/>
                </a:solidFill>
              </a:rPr>
              <a:t>revidirati projekte </a:t>
            </a:r>
            <a:r>
              <a:rPr lang="hr-HR" sz="2600" b="0" dirty="0" smtClean="0">
                <a:solidFill>
                  <a:srgbClr val="003399"/>
                </a:solidFill>
              </a:rPr>
              <a:t>od strane ovlaštenog </a:t>
            </a:r>
            <a:r>
              <a:rPr lang="hr-HR" sz="2600" b="0" dirty="0" err="1" smtClean="0">
                <a:solidFill>
                  <a:srgbClr val="003399"/>
                </a:solidFill>
              </a:rPr>
              <a:t>revidenta</a:t>
            </a:r>
            <a:r>
              <a:rPr lang="hr-HR" sz="2600" b="0" dirty="0" smtClean="0">
                <a:solidFill>
                  <a:srgbClr val="003399"/>
                </a:solidFill>
              </a:rPr>
              <a:t>, ako je potrebno</a:t>
            </a:r>
          </a:p>
          <a:p>
            <a:pPr marL="457200" indent="-457200">
              <a:lnSpc>
                <a:spcPct val="80000"/>
              </a:lnSpc>
            </a:pPr>
            <a:endParaRPr lang="hr-HR" sz="2600" b="0" dirty="0" smtClean="0">
              <a:solidFill>
                <a:srgbClr val="003399"/>
              </a:solidFill>
            </a:endParaRPr>
          </a:p>
          <a:p>
            <a:pPr marL="457200" indent="-457200">
              <a:lnSpc>
                <a:spcPct val="80000"/>
              </a:lnSpc>
              <a:buFont typeface="Wingdings" pitchFamily="2" charset="2"/>
              <a:buChar char="n"/>
            </a:pPr>
            <a:r>
              <a:rPr lang="hr-HR" sz="2600" b="0" dirty="0" smtClean="0">
                <a:solidFill>
                  <a:srgbClr val="003399"/>
                </a:solidFill>
              </a:rPr>
              <a:t>povjeriti projektantu glavnog projekta </a:t>
            </a:r>
            <a:r>
              <a:rPr lang="hr-HR" sz="2600" b="0" dirty="0" smtClean="0">
                <a:solidFill>
                  <a:srgbClr val="C00000"/>
                </a:solidFill>
              </a:rPr>
              <a:t>projektantski nadzor </a:t>
            </a:r>
            <a:r>
              <a:rPr lang="hr-HR" sz="2600" b="0" dirty="0" smtClean="0">
                <a:solidFill>
                  <a:srgbClr val="003399"/>
                </a:solidFill>
              </a:rPr>
              <a:t>građenja građevine, ako je takav nadzor predviđen glavnim projektom.</a:t>
            </a:r>
          </a:p>
          <a:p>
            <a:pPr marL="457200" indent="-457200">
              <a:lnSpc>
                <a:spcPct val="80000"/>
              </a:lnSpc>
            </a:pPr>
            <a:endParaRPr lang="hr-HR" sz="2600" b="0" dirty="0" smtClean="0">
              <a:solidFill>
                <a:srgbClr val="003399"/>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p:cNvSpPr>
            <a:spLocks noGrp="1"/>
          </p:cNvSpPr>
          <p:nvPr>
            <p:ph type="ftr" sz="quarter" idx="11"/>
          </p:nvPr>
        </p:nvSpPr>
        <p:spPr>
          <a:noFill/>
        </p:spPr>
        <p:txBody>
          <a:bodyPr/>
          <a:lstStyle/>
          <a:p>
            <a:r>
              <a:rPr lang="hr-HR" smtClean="0"/>
              <a:t>ODGOVORNOST</a:t>
            </a:r>
          </a:p>
        </p:txBody>
      </p:sp>
      <p:sp>
        <p:nvSpPr>
          <p:cNvPr id="18435" name="Slide Number Placeholder 5"/>
          <p:cNvSpPr>
            <a:spLocks noGrp="1"/>
          </p:cNvSpPr>
          <p:nvPr>
            <p:ph type="sldNum" sz="quarter" idx="12"/>
          </p:nvPr>
        </p:nvSpPr>
        <p:spPr>
          <a:noFill/>
        </p:spPr>
        <p:txBody>
          <a:bodyPr/>
          <a:lstStyle/>
          <a:p>
            <a:fld id="{BCB18BB4-7B61-4AD4-8075-90E6AFFAE600}" type="slidenum">
              <a:rPr lang="hr-HR" smtClean="0"/>
              <a:pPr/>
              <a:t>70</a:t>
            </a:fld>
            <a:endParaRPr lang="hr-HR" smtClean="0"/>
          </a:p>
        </p:txBody>
      </p:sp>
      <p:sp>
        <p:nvSpPr>
          <p:cNvPr id="567298" name="Rectangle 2"/>
          <p:cNvSpPr>
            <a:spLocks noGrp="1" noChangeArrowheads="1"/>
          </p:cNvSpPr>
          <p:nvPr>
            <p:ph type="title"/>
          </p:nvPr>
        </p:nvSpPr>
        <p:spPr/>
        <p:txBody>
          <a:bodyPr/>
          <a:lstStyle/>
          <a:p>
            <a:pPr eaLnBrk="1" hangingPunct="1">
              <a:defRPr/>
            </a:pPr>
            <a:r>
              <a:rPr lang="hr-HR" smtClean="0"/>
              <a:t>Gradilišta</a:t>
            </a:r>
          </a:p>
        </p:txBody>
      </p:sp>
      <p:sp>
        <p:nvSpPr>
          <p:cNvPr id="567299" name="Rectangle 3"/>
          <p:cNvSpPr>
            <a:spLocks noGrp="1" noChangeArrowheads="1"/>
          </p:cNvSpPr>
          <p:nvPr>
            <p:ph type="body" idx="1"/>
          </p:nvPr>
        </p:nvSpPr>
        <p:spPr>
          <a:xfrm>
            <a:off x="611560" y="1340768"/>
            <a:ext cx="7772400" cy="4532313"/>
          </a:xfrm>
        </p:spPr>
        <p:txBody>
          <a:bodyPr/>
          <a:lstStyle/>
          <a:p>
            <a:pPr marL="449263" indent="-449263" eaLnBrk="1" hangingPunct="1">
              <a:lnSpc>
                <a:spcPct val="90000"/>
              </a:lnSpc>
              <a:buFont typeface="Wingdings" pitchFamily="2" charset="2"/>
              <a:buChar char="v"/>
              <a:defRPr/>
            </a:pPr>
            <a:r>
              <a:rPr lang="hr-HR" dirty="0" smtClean="0"/>
              <a:t>Poslodavci koji obavljaju građevinske ili montažne radove, dužni su prije početka radova na radilištu urediti radilište i osigurati da se radovi obavljaju u skladu s pravilima zaštite na radu. </a:t>
            </a:r>
          </a:p>
          <a:p>
            <a:pPr marL="449263" indent="-449263" eaLnBrk="1" hangingPunct="1">
              <a:lnSpc>
                <a:spcPct val="90000"/>
              </a:lnSpc>
              <a:buFont typeface="Wingdings" pitchFamily="2" charset="2"/>
              <a:buChar char="v"/>
              <a:defRPr/>
            </a:pPr>
            <a:r>
              <a:rPr lang="hr-HR" dirty="0" smtClean="0"/>
              <a:t>Ministar nadležan za rad propisuje sadržaj plana uređenja radilišta. </a:t>
            </a:r>
          </a:p>
          <a:p>
            <a:pPr marL="449263" indent="-449263" eaLnBrk="1" hangingPunct="1">
              <a:lnSpc>
                <a:spcPct val="90000"/>
              </a:lnSpc>
              <a:buFont typeface="Wingdings" pitchFamily="2" charset="2"/>
              <a:buChar char="v"/>
              <a:defRPr/>
            </a:pPr>
            <a:r>
              <a:rPr lang="hr-HR" dirty="0" smtClean="0"/>
              <a:t>Poslodavci su dužni najmanje 8 dana prije početka izvođenja radova na privremenom radilištu dostaviti obavijest nadležnom tijelu inspekcije rada uz dostavu plana uređenja radilišta. </a:t>
            </a:r>
          </a:p>
        </p:txBody>
      </p:sp>
    </p:spTree>
    <p:extLst>
      <p:ext uri="{BB962C8B-B14F-4D97-AF65-F5344CB8AC3E}">
        <p14:creationId xmlns:p14="http://schemas.microsoft.com/office/powerpoint/2010/main" val="35622931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0"/>
            <a:ext cx="8229600" cy="703263"/>
          </a:xfrm>
        </p:spPr>
        <p:txBody>
          <a:bodyPr/>
          <a:lstStyle/>
          <a:p>
            <a:pPr>
              <a:defRPr/>
            </a:pPr>
            <a:r>
              <a:rPr lang="hr-HR" dirty="0" smtClean="0"/>
              <a:t>Opasni radovi</a:t>
            </a:r>
            <a:endParaRPr lang="hr-HR" dirty="0"/>
          </a:p>
        </p:txBody>
      </p:sp>
      <p:sp>
        <p:nvSpPr>
          <p:cNvPr id="3" name="Content Placeholder 2"/>
          <p:cNvSpPr>
            <a:spLocks noGrp="1"/>
          </p:cNvSpPr>
          <p:nvPr>
            <p:ph idx="1"/>
          </p:nvPr>
        </p:nvSpPr>
        <p:spPr>
          <a:xfrm>
            <a:off x="285750" y="857250"/>
            <a:ext cx="8501063" cy="5273675"/>
          </a:xfrm>
        </p:spPr>
        <p:txBody>
          <a:bodyPr/>
          <a:lstStyle/>
          <a:p>
            <a:pPr marL="623888" indent="-623888">
              <a:defRPr/>
            </a:pPr>
            <a:r>
              <a:rPr lang="hr-HR" dirty="0" smtClean="0"/>
              <a:t>(1)	Investitor u djelatnosti graditeljstva, je dužan prijaviti radilište na kojima je predviđen opseg radova od 500 osoba – dana ili više te u slučaju izvođenja posebno opasnih radova prema posebnim propisima bez obzira na trajanje radova.</a:t>
            </a:r>
          </a:p>
          <a:p>
            <a:pPr marL="623888" indent="-623888">
              <a:defRPr/>
            </a:pPr>
            <a:r>
              <a:rPr lang="hr-HR" dirty="0" smtClean="0"/>
              <a:t>(2) Investitor odnosno poslodavac je dužan najmanje 8 dana prije početka izvođenja radova na tom radilištu dostaviti prijavu radilišta tijelu nadležnom za poslove inspekcije rada uz dostavu plana izvođenja radova.</a:t>
            </a:r>
            <a:br>
              <a:rPr lang="hr-HR" dirty="0" smtClean="0"/>
            </a:br>
            <a:r>
              <a:rPr lang="hr-HR" dirty="0" smtClean="0"/>
              <a:t/>
            </a:r>
            <a:br>
              <a:rPr lang="hr-HR" dirty="0" smtClean="0"/>
            </a:br>
            <a:endParaRPr lang="hr-HR" dirty="0"/>
          </a:p>
        </p:txBody>
      </p:sp>
      <p:sp>
        <p:nvSpPr>
          <p:cNvPr id="23556" name="Footer Placeholder 3"/>
          <p:cNvSpPr>
            <a:spLocks noGrp="1"/>
          </p:cNvSpPr>
          <p:nvPr>
            <p:ph type="ftr" sz="quarter" idx="11"/>
          </p:nvPr>
        </p:nvSpPr>
        <p:spPr>
          <a:noFill/>
        </p:spPr>
        <p:txBody>
          <a:bodyPr/>
          <a:lstStyle/>
          <a:p>
            <a:r>
              <a:rPr lang="hr-HR" smtClean="0"/>
              <a:t>ODGOVORNOST</a:t>
            </a:r>
          </a:p>
        </p:txBody>
      </p:sp>
      <p:sp>
        <p:nvSpPr>
          <p:cNvPr id="23557" name="Slide Number Placeholder 4"/>
          <p:cNvSpPr>
            <a:spLocks noGrp="1"/>
          </p:cNvSpPr>
          <p:nvPr>
            <p:ph type="sldNum" sz="quarter" idx="12"/>
          </p:nvPr>
        </p:nvSpPr>
        <p:spPr>
          <a:noFill/>
        </p:spPr>
        <p:txBody>
          <a:bodyPr/>
          <a:lstStyle/>
          <a:p>
            <a:fld id="{97C94031-C3A5-4CAA-9162-66DEBF545432}" type="slidenum">
              <a:rPr lang="hr-HR" smtClean="0"/>
              <a:pPr/>
              <a:t>71</a:t>
            </a:fld>
            <a:endParaRPr lang="hr-HR" smtClean="0"/>
          </a:p>
        </p:txBody>
      </p:sp>
    </p:spTree>
    <p:extLst>
      <p:ext uri="{BB962C8B-B14F-4D97-AF65-F5344CB8AC3E}">
        <p14:creationId xmlns:p14="http://schemas.microsoft.com/office/powerpoint/2010/main" val="25548437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793038" cy="455712"/>
          </a:xfrm>
        </p:spPr>
        <p:txBody>
          <a:bodyPr/>
          <a:lstStyle/>
          <a:p>
            <a:r>
              <a:rPr lang="hr-HR" dirty="0" smtClean="0"/>
              <a:t>Koordinator zaštite na radu</a:t>
            </a:r>
            <a:endParaRPr lang="hr-HR" dirty="0"/>
          </a:p>
        </p:txBody>
      </p:sp>
      <p:sp>
        <p:nvSpPr>
          <p:cNvPr id="3" name="Content Placeholder 2"/>
          <p:cNvSpPr>
            <a:spLocks noGrp="1"/>
          </p:cNvSpPr>
          <p:nvPr>
            <p:ph idx="1"/>
          </p:nvPr>
        </p:nvSpPr>
        <p:spPr>
          <a:xfrm>
            <a:off x="323528" y="1052736"/>
            <a:ext cx="8631560" cy="5079777"/>
          </a:xfrm>
        </p:spPr>
        <p:txBody>
          <a:bodyPr/>
          <a:lstStyle/>
          <a:p>
            <a:pPr marL="531813" indent="-531813"/>
            <a:r>
              <a:rPr lang="hr-HR" sz="2400" dirty="0" smtClean="0">
                <a:solidFill>
                  <a:srgbClr val="FF0000"/>
                </a:solidFill>
              </a:rPr>
              <a:t>Članak 57.</a:t>
            </a:r>
          </a:p>
          <a:p>
            <a:pPr marL="531813" indent="-531813"/>
            <a:r>
              <a:rPr lang="hr-HR" sz="2400" dirty="0" smtClean="0"/>
              <a:t>(</a:t>
            </a:r>
            <a:r>
              <a:rPr lang="hr-HR" sz="2400" dirty="0"/>
              <a:t>3) Investitor u graditeljstvu, odnosno poslodavac koji je glavni izvođač u djelatnosti brodogradnje i šumarstva je prema posebnom propisu obvezan imenovati </a:t>
            </a:r>
            <a:r>
              <a:rPr lang="hr-HR" sz="2400" dirty="0">
                <a:solidFill>
                  <a:srgbClr val="FF0000"/>
                </a:solidFill>
              </a:rPr>
              <a:t>koordinatora za zaštitu na radu</a:t>
            </a:r>
            <a:r>
              <a:rPr lang="hr-HR" sz="2400" dirty="0"/>
              <a:t>, odnosno odgovornu osobu za koordinaciju tijekom izvođenja radova</a:t>
            </a:r>
            <a:r>
              <a:rPr lang="hr-HR" sz="2400" dirty="0" smtClean="0"/>
              <a:t>.</a:t>
            </a:r>
          </a:p>
          <a:p>
            <a:pPr marL="531813" indent="-531813"/>
            <a:r>
              <a:rPr lang="hr-HR" sz="2400" dirty="0" smtClean="0"/>
              <a:t>(</a:t>
            </a:r>
            <a:r>
              <a:rPr lang="hr-HR" sz="2400" dirty="0"/>
              <a:t>4) Koordinator zaštite na radu na radilištu po posebnom propisu, odnosno odgovorna osoba u drugim djelatnostima dužna je voditi dnevnu evidenciju poslodavaca i radnika nazočnih na privremenom zajedničkom radilištu</a:t>
            </a:r>
            <a:r>
              <a:rPr lang="hr-HR" sz="2400" dirty="0" smtClean="0"/>
              <a:t>.</a:t>
            </a:r>
          </a:p>
          <a:p>
            <a:pPr marL="531813" indent="-531813"/>
            <a:r>
              <a:rPr lang="hr-HR" sz="2400" dirty="0" smtClean="0"/>
              <a:t>(</a:t>
            </a:r>
            <a:r>
              <a:rPr lang="hr-HR" sz="2400" dirty="0"/>
              <a:t>5) Poslodavci i druge osobe na radu su dužni uvažavati upute koordinatora zaštite na radu.</a:t>
            </a:r>
            <a:r>
              <a:rPr lang="hr-HR" dirty="0"/>
              <a:t/>
            </a:r>
            <a:br>
              <a:rPr lang="hr-HR" dirty="0"/>
            </a:br>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72</a:t>
            </a:fld>
            <a:endParaRPr lang="en-US"/>
          </a:p>
        </p:txBody>
      </p:sp>
    </p:spTree>
    <p:extLst>
      <p:ext uri="{BB962C8B-B14F-4D97-AF65-F5344CB8AC3E}">
        <p14:creationId xmlns:p14="http://schemas.microsoft.com/office/powerpoint/2010/main" val="12213470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403648" y="3140968"/>
            <a:ext cx="6768752" cy="3008544"/>
          </a:xfrm>
        </p:spPr>
        <p:txBody>
          <a:bodyPr/>
          <a:lstStyle/>
          <a:p>
            <a:r>
              <a:rPr lang="hr-HR" sz="3600" dirty="0" smtClean="0"/>
              <a:t/>
            </a:r>
            <a:br>
              <a:rPr lang="hr-HR" sz="3600" dirty="0" smtClean="0"/>
            </a:br>
            <a:r>
              <a:rPr lang="hr-HR" sz="3600" dirty="0"/>
              <a:t/>
            </a:r>
            <a:br>
              <a:rPr lang="hr-HR" sz="3600" dirty="0"/>
            </a:br>
            <a:r>
              <a:rPr lang="hr-HR" sz="3600" dirty="0"/>
              <a:t/>
            </a:r>
            <a:br>
              <a:rPr lang="hr-HR" sz="3600" dirty="0"/>
            </a:br>
            <a:r>
              <a:rPr lang="hr-HR" sz="3600" dirty="0" smtClean="0"/>
              <a:t/>
            </a:r>
            <a:br>
              <a:rPr lang="hr-HR" sz="3600" dirty="0" smtClean="0"/>
            </a:br>
            <a:r>
              <a:rPr lang="hr-HR" sz="3600" dirty="0"/>
              <a:t/>
            </a:r>
            <a:br>
              <a:rPr lang="hr-HR" sz="3600" dirty="0"/>
            </a:br>
            <a:r>
              <a:rPr lang="hr-HR" sz="3600" dirty="0" smtClean="0">
                <a:solidFill>
                  <a:srgbClr val="FF0000"/>
                </a:solidFill>
                <a:latin typeface="Tahoma" pitchFamily="34" charset="0"/>
                <a:ea typeface="Tahoma" pitchFamily="34" charset="0"/>
                <a:cs typeface="Tahoma" pitchFamily="34" charset="0"/>
              </a:rPr>
              <a:t/>
            </a:r>
            <a:br>
              <a:rPr lang="hr-HR" sz="3600" dirty="0" smtClean="0">
                <a:solidFill>
                  <a:srgbClr val="FF0000"/>
                </a:solidFill>
                <a:latin typeface="Tahoma" pitchFamily="34" charset="0"/>
                <a:ea typeface="Tahoma" pitchFamily="34" charset="0"/>
                <a:cs typeface="Tahoma" pitchFamily="34" charset="0"/>
              </a:rPr>
            </a:br>
            <a:r>
              <a:rPr lang="hr-HR" sz="3600" dirty="0" smtClean="0">
                <a:solidFill>
                  <a:srgbClr val="FF0000"/>
                </a:solidFill>
                <a:latin typeface="Tahoma" pitchFamily="34" charset="0"/>
                <a:ea typeface="Tahoma" pitchFamily="34" charset="0"/>
                <a:cs typeface="Tahoma" pitchFamily="34" charset="0"/>
              </a:rPr>
              <a:t>HVALA</a:t>
            </a:r>
            <a:br>
              <a:rPr lang="hr-HR" sz="3600" dirty="0" smtClean="0">
                <a:solidFill>
                  <a:srgbClr val="FF0000"/>
                </a:solidFill>
                <a:latin typeface="Tahoma" pitchFamily="34" charset="0"/>
                <a:ea typeface="Tahoma" pitchFamily="34" charset="0"/>
                <a:cs typeface="Tahoma" pitchFamily="34" charset="0"/>
              </a:rPr>
            </a:br>
            <a:r>
              <a:rPr lang="hr-HR" sz="3600" dirty="0" smtClean="0">
                <a:solidFill>
                  <a:srgbClr val="FF0000"/>
                </a:solidFill>
                <a:latin typeface="Tahoma" pitchFamily="34" charset="0"/>
                <a:ea typeface="Tahoma" pitchFamily="34" charset="0"/>
                <a:cs typeface="Tahoma" pitchFamily="34" charset="0"/>
              </a:rPr>
              <a:t>NA</a:t>
            </a:r>
            <a:br>
              <a:rPr lang="hr-HR" sz="3600" dirty="0" smtClean="0">
                <a:solidFill>
                  <a:srgbClr val="FF0000"/>
                </a:solidFill>
                <a:latin typeface="Tahoma" pitchFamily="34" charset="0"/>
                <a:ea typeface="Tahoma" pitchFamily="34" charset="0"/>
                <a:cs typeface="Tahoma" pitchFamily="34" charset="0"/>
              </a:rPr>
            </a:br>
            <a:r>
              <a:rPr lang="hr-HR" sz="3600" dirty="0" smtClean="0">
                <a:solidFill>
                  <a:srgbClr val="FF0000"/>
                </a:solidFill>
                <a:latin typeface="Tahoma" pitchFamily="34" charset="0"/>
                <a:ea typeface="Tahoma" pitchFamily="34" charset="0"/>
                <a:cs typeface="Tahoma" pitchFamily="34" charset="0"/>
              </a:rPr>
              <a:t>PAŽNJI</a:t>
            </a:r>
            <a:r>
              <a:rPr lang="hr-HR" dirty="0" smtClean="0">
                <a:solidFill>
                  <a:srgbClr val="FF0000"/>
                </a:solidFill>
                <a:latin typeface="Tahoma" pitchFamily="34" charset="0"/>
                <a:ea typeface="Tahoma" pitchFamily="34" charset="0"/>
                <a:cs typeface="Tahoma" pitchFamily="34" charset="0"/>
              </a:rPr>
              <a:t/>
            </a:r>
            <a:br>
              <a:rPr lang="hr-HR" dirty="0" smtClean="0">
                <a:solidFill>
                  <a:srgbClr val="FF0000"/>
                </a:solidFill>
                <a:latin typeface="Tahoma" pitchFamily="34" charset="0"/>
                <a:ea typeface="Tahoma" pitchFamily="34" charset="0"/>
                <a:cs typeface="Tahoma" pitchFamily="34" charset="0"/>
              </a:rPr>
            </a:br>
            <a:r>
              <a:rPr lang="hr-HR" dirty="0"/>
              <a:t/>
            </a:r>
            <a:br>
              <a:rPr lang="hr-HR" dirty="0"/>
            </a:br>
            <a:r>
              <a:rPr lang="hr-HR" dirty="0" smtClean="0"/>
              <a:t/>
            </a:r>
            <a:br>
              <a:rPr lang="hr-HR" dirty="0" smtClean="0"/>
            </a:br>
            <a:endParaRPr lang="hr-HR" sz="2800"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73</a:t>
            </a:fld>
            <a:endParaRPr lang="en-US"/>
          </a:p>
        </p:txBody>
      </p:sp>
      <p:sp>
        <p:nvSpPr>
          <p:cNvPr id="8" name="TextBox 7"/>
          <p:cNvSpPr txBox="1"/>
          <p:nvPr/>
        </p:nvSpPr>
        <p:spPr>
          <a:xfrm>
            <a:off x="3707904" y="1429014"/>
            <a:ext cx="1792478" cy="646331"/>
          </a:xfrm>
          <a:prstGeom prst="rect">
            <a:avLst/>
          </a:prstGeom>
          <a:noFill/>
        </p:spPr>
        <p:txBody>
          <a:bodyPr wrap="none" rtlCol="0">
            <a:spAutoFit/>
          </a:bodyPr>
          <a:lstStyle/>
          <a:p>
            <a:r>
              <a:rPr lang="hr-HR" sz="3600" b="1" dirty="0" smtClean="0">
                <a:solidFill>
                  <a:srgbClr val="FF0000"/>
                </a:solidFill>
              </a:rPr>
              <a:t>K R A J</a:t>
            </a:r>
            <a:endParaRPr lang="hr-HR" sz="3600" b="1"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Footer Placeholder 4"/>
          <p:cNvSpPr>
            <a:spLocks noGrp="1"/>
          </p:cNvSpPr>
          <p:nvPr>
            <p:ph type="ftr" sz="quarter" idx="11"/>
          </p:nvPr>
        </p:nvSpPr>
        <p:spPr>
          <a:noFill/>
        </p:spPr>
        <p:txBody>
          <a:bodyPr/>
          <a:lstStyle/>
          <a:p>
            <a:r>
              <a:rPr lang="en-US" smtClean="0"/>
              <a:t>ODGOVORNOST</a:t>
            </a:r>
          </a:p>
        </p:txBody>
      </p:sp>
      <p:sp>
        <p:nvSpPr>
          <p:cNvPr id="39939" name="Slide Number Placeholder 5"/>
          <p:cNvSpPr>
            <a:spLocks noGrp="1"/>
          </p:cNvSpPr>
          <p:nvPr>
            <p:ph type="sldNum" sz="quarter" idx="12"/>
          </p:nvPr>
        </p:nvSpPr>
        <p:spPr>
          <a:noFill/>
        </p:spPr>
        <p:txBody>
          <a:bodyPr/>
          <a:lstStyle/>
          <a:p>
            <a:fld id="{2EA98294-A3D1-4A91-9B7A-8AB0B1BD0D03}" type="slidenum">
              <a:rPr lang="en-US" smtClean="0"/>
              <a:pPr/>
              <a:t>8</a:t>
            </a:fld>
            <a:endParaRPr lang="en-US" smtClean="0"/>
          </a:p>
        </p:txBody>
      </p:sp>
      <p:sp>
        <p:nvSpPr>
          <p:cNvPr id="28676" name="Rectangle 2"/>
          <p:cNvSpPr>
            <a:spLocks noGrp="1" noChangeArrowheads="1"/>
          </p:cNvSpPr>
          <p:nvPr>
            <p:ph type="title"/>
          </p:nvPr>
        </p:nvSpPr>
        <p:spPr>
          <a:xfrm>
            <a:off x="714375" y="0"/>
            <a:ext cx="7078663" cy="762000"/>
          </a:xfrm>
        </p:spPr>
        <p:txBody>
          <a:bodyPr/>
          <a:lstStyle/>
          <a:p>
            <a:pPr algn="l">
              <a:defRPr/>
            </a:pPr>
            <a:r>
              <a:rPr lang="hr-HR" dirty="0" smtClean="0">
                <a:effectLst>
                  <a:outerShdw blurRad="38100" dist="38100" dir="2700000" algn="tl">
                    <a:srgbClr val="000000">
                      <a:alpha val="43137"/>
                    </a:srgbClr>
                  </a:outerShdw>
                </a:effectLst>
              </a:rPr>
              <a:t>Investitor mora ...</a:t>
            </a:r>
          </a:p>
        </p:txBody>
      </p:sp>
      <p:sp>
        <p:nvSpPr>
          <p:cNvPr id="39941" name="Rectangle 3"/>
          <p:cNvSpPr>
            <a:spLocks noGrp="1" noChangeArrowheads="1"/>
          </p:cNvSpPr>
          <p:nvPr>
            <p:ph type="body" idx="1"/>
          </p:nvPr>
        </p:nvSpPr>
        <p:spPr>
          <a:xfrm>
            <a:off x="857250" y="1500188"/>
            <a:ext cx="7715250" cy="4632325"/>
          </a:xfrm>
        </p:spPr>
        <p:txBody>
          <a:bodyPr/>
          <a:lstStyle/>
          <a:p>
            <a:pPr marL="457200" indent="-457200">
              <a:lnSpc>
                <a:spcPct val="80000"/>
              </a:lnSpc>
              <a:buFont typeface="Wingdings" pitchFamily="2" charset="2"/>
              <a:buChar char="n"/>
            </a:pPr>
            <a:r>
              <a:rPr lang="hr-HR" sz="2600" b="0" smtClean="0"/>
              <a:t>prije početka građenja ili izvedbe određenih dijelova, dostaviti izvedbeni projekt ili njegov dio radi dobivanja mišljenja o usklađenosti izvedbenog projekta s glavnim (ako izvedbeni projekt nije izradio projektant glavnog projekta)</a:t>
            </a:r>
          </a:p>
          <a:p>
            <a:pPr marL="457200" indent="-457200">
              <a:lnSpc>
                <a:spcPct val="80000"/>
              </a:lnSpc>
            </a:pPr>
            <a:endParaRPr lang="hr-HR" sz="1400" b="0" smtClean="0"/>
          </a:p>
          <a:p>
            <a:pPr marL="457200" indent="-457200">
              <a:lnSpc>
                <a:spcPct val="80000"/>
              </a:lnSpc>
              <a:buFont typeface="Wingdings" pitchFamily="2" charset="2"/>
              <a:buChar char="n"/>
            </a:pPr>
            <a:r>
              <a:rPr lang="hr-HR" sz="2600" b="0" smtClean="0"/>
              <a:t>omogućiti revidentu pravovremenu kontrolu radova</a:t>
            </a:r>
          </a:p>
          <a:p>
            <a:pPr marL="457200" indent="-457200">
              <a:lnSpc>
                <a:spcPct val="80000"/>
              </a:lnSpc>
            </a:pPr>
            <a:endParaRPr lang="hr-HR" sz="1400" b="0" smtClean="0"/>
          </a:p>
          <a:p>
            <a:pPr marL="457200" indent="-457200">
              <a:lnSpc>
                <a:spcPct val="80000"/>
              </a:lnSpc>
              <a:buFont typeface="Wingdings" pitchFamily="2" charset="2"/>
              <a:buChar char="n"/>
            </a:pPr>
            <a:r>
              <a:rPr lang="hr-HR" sz="2600" b="0" smtClean="0"/>
              <a:t>pribaviti elaborat iskolčenja građevine najkasnije do početka građenja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Footer Placeholder 4"/>
          <p:cNvSpPr>
            <a:spLocks noGrp="1"/>
          </p:cNvSpPr>
          <p:nvPr>
            <p:ph type="ftr" sz="quarter" idx="11"/>
          </p:nvPr>
        </p:nvSpPr>
        <p:spPr>
          <a:noFill/>
        </p:spPr>
        <p:txBody>
          <a:bodyPr/>
          <a:lstStyle/>
          <a:p>
            <a:r>
              <a:rPr lang="en-US" smtClean="0"/>
              <a:t>ODGOVORNOST</a:t>
            </a:r>
          </a:p>
        </p:txBody>
      </p:sp>
      <p:sp>
        <p:nvSpPr>
          <p:cNvPr id="40963" name="Slide Number Placeholder 5"/>
          <p:cNvSpPr>
            <a:spLocks noGrp="1"/>
          </p:cNvSpPr>
          <p:nvPr>
            <p:ph type="sldNum" sz="quarter" idx="12"/>
          </p:nvPr>
        </p:nvSpPr>
        <p:spPr>
          <a:noFill/>
        </p:spPr>
        <p:txBody>
          <a:bodyPr/>
          <a:lstStyle/>
          <a:p>
            <a:fld id="{4EF4765B-5A7E-4171-A1B7-E169FEAB6C51}" type="slidenum">
              <a:rPr lang="en-US" smtClean="0"/>
              <a:pPr/>
              <a:t>9</a:t>
            </a:fld>
            <a:endParaRPr lang="en-US" smtClean="0"/>
          </a:p>
        </p:txBody>
      </p:sp>
      <p:sp>
        <p:nvSpPr>
          <p:cNvPr id="39940" name="Rectangle 2"/>
          <p:cNvSpPr>
            <a:spLocks noGrp="1" noChangeArrowheads="1"/>
          </p:cNvSpPr>
          <p:nvPr>
            <p:ph type="title"/>
          </p:nvPr>
        </p:nvSpPr>
        <p:spPr>
          <a:xfrm>
            <a:off x="1214438" y="0"/>
            <a:ext cx="6578600" cy="762000"/>
          </a:xfrm>
        </p:spPr>
        <p:txBody>
          <a:bodyPr/>
          <a:lstStyle/>
          <a:p>
            <a:pPr algn="l">
              <a:defRPr/>
            </a:pPr>
            <a:r>
              <a:rPr lang="hr-HR" dirty="0" smtClean="0">
                <a:effectLst>
                  <a:outerShdw blurRad="38100" dist="38100" dir="2700000" algn="tl">
                    <a:srgbClr val="000000">
                      <a:alpha val="43137"/>
                    </a:srgbClr>
                  </a:outerShdw>
                </a:effectLst>
              </a:rPr>
              <a:t>Investitor mora ...</a:t>
            </a:r>
          </a:p>
        </p:txBody>
      </p:sp>
      <p:sp>
        <p:nvSpPr>
          <p:cNvPr id="40965" name="Rectangle 3"/>
          <p:cNvSpPr>
            <a:spLocks noGrp="1" noChangeArrowheads="1"/>
          </p:cNvSpPr>
          <p:nvPr>
            <p:ph type="body" idx="1"/>
          </p:nvPr>
        </p:nvSpPr>
        <p:spPr>
          <a:xfrm>
            <a:off x="714375" y="1285875"/>
            <a:ext cx="7858125" cy="5000625"/>
          </a:xfrm>
        </p:spPr>
        <p:txBody>
          <a:bodyPr/>
          <a:lstStyle/>
          <a:p>
            <a:pPr marL="457200" indent="-457200">
              <a:lnSpc>
                <a:spcPct val="90000"/>
              </a:lnSpc>
              <a:buFont typeface="Wingdings" pitchFamily="2" charset="2"/>
              <a:buChar char="n"/>
            </a:pPr>
            <a:r>
              <a:rPr lang="hr-HR" sz="2400" b="0" smtClean="0"/>
              <a:t>ishoditi </a:t>
            </a:r>
            <a:r>
              <a:rPr lang="hr-HR" sz="2400" b="0" smtClean="0">
                <a:solidFill>
                  <a:srgbClr val="C00000"/>
                </a:solidFill>
              </a:rPr>
              <a:t>dokaz o pravu gradnje </a:t>
            </a:r>
            <a:r>
              <a:rPr lang="hr-HR" sz="2400" b="0" smtClean="0"/>
              <a:t>na određenoj nekretnini</a:t>
            </a:r>
          </a:p>
          <a:p>
            <a:pPr marL="457200" indent="-457200">
              <a:lnSpc>
                <a:spcPct val="90000"/>
              </a:lnSpc>
              <a:buFont typeface="Wingdings" pitchFamily="2" charset="2"/>
              <a:buChar char="n"/>
            </a:pPr>
            <a:endParaRPr lang="hr-HR" sz="1000" b="0" smtClean="0"/>
          </a:p>
          <a:p>
            <a:pPr marL="457200" indent="-457200">
              <a:lnSpc>
                <a:spcPct val="90000"/>
              </a:lnSpc>
              <a:buFont typeface="Wingdings" pitchFamily="2" charset="2"/>
              <a:buChar char="n"/>
            </a:pPr>
            <a:r>
              <a:rPr lang="hr-HR" sz="2400" b="0" smtClean="0"/>
              <a:t>ishoditi </a:t>
            </a:r>
            <a:r>
              <a:rPr lang="hr-HR" sz="2400" b="0" smtClean="0">
                <a:solidFill>
                  <a:srgbClr val="C00000"/>
                </a:solidFill>
              </a:rPr>
              <a:t>rješenje o uvjetima građenja/ lokacijsku/ građevinsku dozvolu</a:t>
            </a:r>
          </a:p>
          <a:p>
            <a:pPr marL="457200" indent="-457200">
              <a:lnSpc>
                <a:spcPct val="90000"/>
              </a:lnSpc>
              <a:buFont typeface="Wingdings" pitchFamily="2" charset="2"/>
              <a:buChar char="n"/>
            </a:pPr>
            <a:endParaRPr lang="hr-HR" sz="1000" b="0" smtClean="0"/>
          </a:p>
          <a:p>
            <a:pPr marL="457200" indent="-457200">
              <a:lnSpc>
                <a:spcPct val="90000"/>
              </a:lnSpc>
              <a:buFont typeface="Wingdings" pitchFamily="2" charset="2"/>
              <a:buChar char="n"/>
            </a:pPr>
            <a:r>
              <a:rPr lang="hr-HR" sz="2400" b="0" smtClean="0"/>
              <a:t>imenovati </a:t>
            </a:r>
            <a:r>
              <a:rPr lang="hr-HR" sz="2400" b="0" smtClean="0">
                <a:solidFill>
                  <a:srgbClr val="C00000"/>
                </a:solidFill>
              </a:rPr>
              <a:t>izvođača</a:t>
            </a:r>
            <a:r>
              <a:rPr lang="hr-HR" sz="2400" b="0" smtClean="0"/>
              <a:t> odgovornog za međusobno usklađivanje radova kada u gradnji sudjeluju dva ili više izvođača</a:t>
            </a:r>
          </a:p>
          <a:p>
            <a:pPr marL="457200" indent="-457200">
              <a:lnSpc>
                <a:spcPct val="90000"/>
              </a:lnSpc>
              <a:buFont typeface="Wingdings" pitchFamily="2" charset="2"/>
              <a:buChar char="n"/>
            </a:pPr>
            <a:endParaRPr lang="hr-HR" sz="1000" b="0" smtClean="0">
              <a:solidFill>
                <a:srgbClr val="C00000"/>
              </a:solidFill>
            </a:endParaRPr>
          </a:p>
          <a:p>
            <a:pPr marL="457200" indent="-457200">
              <a:lnSpc>
                <a:spcPct val="90000"/>
              </a:lnSpc>
              <a:buFont typeface="Wingdings" pitchFamily="2" charset="2"/>
              <a:buChar char="n"/>
            </a:pPr>
            <a:r>
              <a:rPr lang="hr-HR" sz="2400" b="0" smtClean="0">
                <a:solidFill>
                  <a:srgbClr val="C00000"/>
                </a:solidFill>
              </a:rPr>
              <a:t>prijaviti početak </a:t>
            </a:r>
            <a:r>
              <a:rPr lang="hr-HR" sz="2400" b="0" smtClean="0"/>
              <a:t>gradnje tijelu graditeljstva i građevnoj inspekciji najkasnije u roku od 8 dana prije početka radova ili nastavka radova nakon prekida dužeg od tri mjeseca</a:t>
            </a:r>
          </a:p>
        </p:txBody>
      </p:sp>
    </p:spTree>
  </p:cSld>
  <p:clrMapOvr>
    <a:masterClrMapping/>
  </p:clrMapOvr>
</p:sld>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Comic Sans MS"/>
        <a:ea typeface=""/>
        <a:cs typeface="Times New Roman"/>
      </a:majorFont>
      <a:minorFont>
        <a:latin typeface="Comic Sans MS"/>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cs typeface="Times New Roman" pitchFamily="18"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0</TotalTime>
  <Words>3766</Words>
  <Application>Microsoft Office PowerPoint</Application>
  <PresentationFormat>On-screen Show (4:3)</PresentationFormat>
  <Paragraphs>465</Paragraphs>
  <Slides>73</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73</vt:i4>
      </vt:variant>
    </vt:vector>
  </HeadingPairs>
  <TitlesOfParts>
    <vt:vector size="75" baseType="lpstr">
      <vt:lpstr>Blends</vt:lpstr>
      <vt:lpstr>CorelDRAW CMX</vt:lpstr>
      <vt:lpstr>PowerPoint Presentation</vt:lpstr>
      <vt:lpstr>Građenje</vt:lpstr>
      <vt:lpstr>Održavanje građevine</vt:lpstr>
      <vt:lpstr>PowerPoint Presentation</vt:lpstr>
      <vt:lpstr>Sudionici u gradnji</vt:lpstr>
      <vt:lpstr>Investitor</vt:lpstr>
      <vt:lpstr>Investitor će …</vt:lpstr>
      <vt:lpstr>Investitor mora ...</vt:lpstr>
      <vt:lpstr>Investitor mora ...</vt:lpstr>
      <vt:lpstr>Investitor mora ...</vt:lpstr>
      <vt:lpstr>Projektant</vt:lpstr>
      <vt:lpstr>Projektant</vt:lpstr>
      <vt:lpstr>Revident</vt:lpstr>
      <vt:lpstr>Revident</vt:lpstr>
      <vt:lpstr>Nadzorni inženjer</vt:lpstr>
      <vt:lpstr>Nadzorni inženjer</vt:lpstr>
      <vt:lpstr>Izvođač</vt:lpstr>
      <vt:lpstr>Izvođač</vt:lpstr>
      <vt:lpstr>Glavni izvođač</vt:lpstr>
      <vt:lpstr>Glavni inženjer gradilišta</vt:lpstr>
      <vt:lpstr>Izvođač mora ...</vt:lpstr>
      <vt:lpstr>Izvođač mora ...</vt:lpstr>
      <vt:lpstr>Izvođač mora ...</vt:lpstr>
      <vt:lpstr>Prijava početka građenja</vt:lpstr>
      <vt:lpstr>Iskolčenje</vt:lpstr>
      <vt:lpstr>Dokumentacija na gradilištu</vt:lpstr>
      <vt:lpstr>PRAVILNIK O UVJETIMA I NAČINU VOÐENJA GRAÐEVNOG DNEVNIKA</vt:lpstr>
      <vt:lpstr>Obveza vođenja dnevnika</vt:lpstr>
      <vt:lpstr>Obveza vođenja dnevnika</vt:lpstr>
      <vt:lpstr>Vođenje dnevnika</vt:lpstr>
      <vt:lpstr>PowerPoint Presentation</vt:lpstr>
      <vt:lpstr>Projekt organizacije građenja</vt:lpstr>
      <vt:lpstr>Projekt organizacije građenja</vt:lpstr>
      <vt:lpstr>Projekt organizacije građenja</vt:lpstr>
      <vt:lpstr>Organizacija i tehnologija</vt:lpstr>
      <vt:lpstr>METODA GRAĐENJA</vt:lpstr>
      <vt:lpstr>TEHNOLOGIJA</vt:lpstr>
      <vt:lpstr>T T T</vt:lpstr>
      <vt:lpstr>Tehnički pregled</vt:lpstr>
      <vt:lpstr>Pravilnik o tehničkom pregledu građevine</vt:lpstr>
      <vt:lpstr>Povjerenstvo</vt:lpstr>
      <vt:lpstr>Usklađenost s glavnim projektom</vt:lpstr>
      <vt:lpstr>Provedba tehničkog pregleda</vt:lpstr>
      <vt:lpstr>Obiteljske kuće</vt:lpstr>
      <vt:lpstr>Otkriveni nedostaci</vt:lpstr>
      <vt:lpstr>Uporaba građevina (1)</vt:lpstr>
      <vt:lpstr>Uporaba građevina (2)</vt:lpstr>
      <vt:lpstr>Uporabna dozvola</vt:lpstr>
      <vt:lpstr>Primopredaja</vt:lpstr>
      <vt:lpstr>Zapisnik o primopredaji</vt:lpstr>
      <vt:lpstr>Konačni obračun</vt:lpstr>
      <vt:lpstr>Konačni obračun sadrži (PUG)</vt:lpstr>
      <vt:lpstr>Upis u katastar</vt:lpstr>
      <vt:lpstr>Upis u zemljišne knjige</vt:lpstr>
      <vt:lpstr>PowerPoint Presentation</vt:lpstr>
      <vt:lpstr>Svrha Zakona</vt:lpstr>
      <vt:lpstr>Neki pojmovi</vt:lpstr>
      <vt:lpstr>Neki pojmovi</vt:lpstr>
      <vt:lpstr>Tehnička svojstva</vt:lpstr>
      <vt:lpstr>Dokazivanje uporabljivosti</vt:lpstr>
      <vt:lpstr>Tehničko dopuštenje</vt:lpstr>
      <vt:lpstr>Ocjenjivanje sukladnosti</vt:lpstr>
      <vt:lpstr>Ocjenjivanje sukladnosti</vt:lpstr>
      <vt:lpstr>Isprave o sukladnosti</vt:lpstr>
      <vt:lpstr>Zaštita na radu</vt:lpstr>
      <vt:lpstr>Zakon</vt:lpstr>
      <vt:lpstr>Pravila</vt:lpstr>
      <vt:lpstr>Posebna pravila zaštite na radu:</vt:lpstr>
      <vt:lpstr>Odgovornost</vt:lpstr>
      <vt:lpstr>Gradilišta</vt:lpstr>
      <vt:lpstr>Opasni radovi</vt:lpstr>
      <vt:lpstr>Koordinator zaštite na radu</vt:lpstr>
      <vt:lpstr>      HVALA NA PAŽNJI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Vladimir</dc:creator>
  <cp:lastModifiedBy>Vladimir</cp:lastModifiedBy>
  <cp:revision>392</cp:revision>
  <cp:lastPrinted>1601-01-01T00:00:00Z</cp:lastPrinted>
  <dcterms:created xsi:type="dcterms:W3CDTF">1601-01-01T00:00:00Z</dcterms:created>
  <dcterms:modified xsi:type="dcterms:W3CDTF">2012-04-20T15:30:29Z</dcterms:modified>
</cp:coreProperties>
</file>