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60" r:id="rId8"/>
    <p:sldId id="264" r:id="rId9"/>
    <p:sldId id="261" r:id="rId10"/>
    <p:sldId id="259" r:id="rId11"/>
    <p:sldId id="262" r:id="rId12"/>
    <p:sldId id="263" r:id="rId13"/>
    <p:sldId id="266" r:id="rId14"/>
    <p:sldId id="267" r:id="rId15"/>
    <p:sldId id="269" r:id="rId16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54" autoAdjust="0"/>
  </p:normalViewPr>
  <p:slideViewPr>
    <p:cSldViewPr snapToGrid="0">
      <p:cViewPr varScale="1">
        <p:scale>
          <a:sx n="77" d="100"/>
          <a:sy n="77" d="100"/>
        </p:scale>
        <p:origin x="6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:a16="http://schemas.microsoft.com/office/drawing/2014/main" id="{7C290E50-D3EA-4329-AA5F-AF5A5C575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E6112D18-5CEB-46F3-924F-E35464AAA3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ED319E2-5878-4F77-A19A-E4E41E5F4F0D}" type="datetime1">
              <a:rPr lang="hr-HR" smtClean="0"/>
              <a:t>17.12.2022.</a:t>
            </a:fld>
            <a:endParaRPr lang="hr-HR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EB8FC0ED-2712-4B69-9F16-123F02DBF5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32CBD00C-2269-4424-828A-8D893B5226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70B3793-D85E-4082-925C-FAA1A2B272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386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7FBEF-42D1-4523-AA09-2B6FD52DB7DF}" type="datetime1">
              <a:rPr lang="hr-HR" smtClean="0"/>
              <a:pPr/>
              <a:t>17.12.2022.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B3E965-974B-498D-B360-83DD1F9DEB5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3836367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B3E965-974B-498D-B360-83DD1F9DEB55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965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C3BAF97A-2102-413C-B7AD-F859DBEA8BFB}" type="datetime1">
              <a:rPr lang="hr-HR" noProof="0" smtClean="0"/>
              <a:t>17.12.2022.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  <p:cxnSp>
        <p:nvCxnSpPr>
          <p:cNvPr id="13" name="Ravni poveznik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avokutnik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150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3D25C7-A765-43FA-BD25-2AF376ED79C5}" type="datetime1">
              <a:rPr lang="hr-HR" noProof="0" smtClean="0"/>
              <a:t>17.12.2022.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24727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F29758-D243-43F5-B987-86A4D6AC0E23}" type="datetime1">
              <a:rPr lang="hr-HR" noProof="0" smtClean="0"/>
              <a:t>17.12.2022.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  <p:cxnSp>
        <p:nvCxnSpPr>
          <p:cNvPr id="8" name="Ravni poveznik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3EF6B2-06B6-4CE8-88EF-8950E5F28E47}" type="datetime1">
              <a:rPr lang="hr-HR" noProof="0" smtClean="0"/>
              <a:t>17.12.2022.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23064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B5D14E-38E3-47F2-82BB-AD3E3044FB29}" type="datetime1">
              <a:rPr lang="hr-HR" noProof="0" smtClean="0"/>
              <a:t>17.12.2022.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  <p:cxnSp>
        <p:nvCxnSpPr>
          <p:cNvPr id="8" name="Ravni poveznik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avokutnik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4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CFF31E-046F-4038-B8B6-B12368F4091E}" type="datetime1">
              <a:rPr lang="hr-HR" noProof="0" smtClean="0"/>
              <a:t>17.12.2022.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27958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 noProof="0"/>
              <a:t>Kliknite da biste uredili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BEF8B8-3131-4AF3-B622-5E21C1D20989}" type="datetime1">
              <a:rPr lang="hr-HR" noProof="0" smtClean="0"/>
              <a:t>17.12.2022.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10586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8B4C7-C204-4004-992B-33D5A83301F0}" type="datetime1">
              <a:rPr lang="hr-HR" noProof="0" smtClean="0"/>
              <a:t>17.12.2022.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58961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B6AF65-A28C-4EB5-B81C-7D2C21709F19}" type="datetime1">
              <a:rPr lang="hr-HR" noProof="0" smtClean="0"/>
              <a:t>17.12.2022.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30396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6C7E4F-2E6A-44BB-BCFB-63C0E76A3D02}" type="datetime1">
              <a:rPr lang="hr-HR" noProof="0" smtClean="0"/>
              <a:t>17.12.2022.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33365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9A8A8D-27C9-44E4-9AA5-195A30986F85}" type="datetime1">
              <a:rPr lang="hr-HR" noProof="0" smtClean="0"/>
              <a:t>17.12.2022.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
              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  <p:cxnSp>
        <p:nvCxnSpPr>
          <p:cNvPr id="8" name="Ravni poveznik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0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D68BAC36-9ECE-46DA-BB8F-14A10892BCCE}" type="datetime1">
              <a:rPr lang="hr-HR" noProof="0" smtClean="0"/>
              <a:t>17.12.2022.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hr-HR" noProof="0"/>
              <a:t>
              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6D22F896-40B5-4ADD-8801-0D06FADFA095}" type="slidenum">
              <a:rPr lang="hr-HR" noProof="0" smtClean="0"/>
              <a:pPr/>
              <a:t>‹#›</a:t>
            </a:fld>
            <a:endParaRPr lang="hr-HR" noProof="0"/>
          </a:p>
        </p:txBody>
      </p:sp>
      <p:cxnSp>
        <p:nvCxnSpPr>
          <p:cNvPr id="8" name="Ravni poveznik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2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G_t6iGNYH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ravokutnik 17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/>
          </a:p>
        </p:txBody>
      </p:sp>
      <p:pic>
        <p:nvPicPr>
          <p:cNvPr id="1026" name="Picture 2" descr="10 Things you did not know about Organic architecture - Sheet1">
            <a:extLst>
              <a:ext uri="{FF2B5EF4-FFF2-40B4-BE49-F238E27FC236}">
                <a16:creationId xmlns:a16="http://schemas.microsoft.com/office/drawing/2014/main" id="{F5447C54-8EA0-62C7-686A-C9161E0DD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7" b="32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95" y="377995"/>
            <a:ext cx="7164674" cy="5571066"/>
          </a:xfrm>
          <a:prstGeom prst="rect">
            <a:avLst/>
          </a:prstGeom>
        </p:spPr>
        <p:txBody>
          <a:bodyPr lIns="0" rIns="180000" rtlCol="0">
            <a:normAutofit/>
          </a:bodyPr>
          <a:lstStyle/>
          <a:p>
            <a:pPr algn="l" rtl="0"/>
            <a:r>
              <a:rPr lang="hr-HR" sz="7200" b="1" dirty="0">
                <a:solidFill>
                  <a:schemeClr val="tx1"/>
                </a:solidFill>
              </a:rPr>
              <a:t>ORGANIC </a:t>
            </a:r>
            <a:br>
              <a:rPr lang="hr-HR" sz="7200" b="1" dirty="0">
                <a:solidFill>
                  <a:schemeClr val="tx1"/>
                </a:solidFill>
              </a:rPr>
            </a:br>
            <a:r>
              <a:rPr lang="hr-HR" sz="7200" b="1" dirty="0" err="1">
                <a:solidFill>
                  <a:schemeClr val="tx1"/>
                </a:solidFill>
              </a:rPr>
              <a:t>architecture</a:t>
            </a:r>
            <a:endParaRPr lang="hr-HR" sz="7200" b="1" dirty="0">
              <a:solidFill>
                <a:schemeClr val="tx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12293905" y="4127720"/>
            <a:ext cx="138571" cy="75152"/>
          </a:xfrm>
          <a:prstGeom prst="rect">
            <a:avLst/>
          </a:prstGeom>
        </p:spPr>
        <p:txBody>
          <a:bodyPr lIns="0" rIns="0" rtlCol="0">
            <a:normAutofit fontScale="25000" lnSpcReduction="20000"/>
          </a:bodyPr>
          <a:lstStyle/>
          <a:p>
            <a:pPr rtl="0"/>
            <a:endParaRPr lang="hr-HR" sz="2800" dirty="0">
              <a:solidFill>
                <a:schemeClr val="tx1"/>
              </a:solidFill>
            </a:endParaRPr>
          </a:p>
        </p:txBody>
      </p: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1A7C7D0-46A8-FCCD-05D9-29C7A462A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7541" b="6251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E3271F7B-FE89-30B3-0EEF-F9AD3180B8A0}"/>
              </a:ext>
            </a:extLst>
          </p:cNvPr>
          <p:cNvSpPr txBox="1">
            <a:spLocks/>
          </p:cNvSpPr>
          <p:nvPr/>
        </p:nvSpPr>
        <p:spPr>
          <a:xfrm>
            <a:off x="127896" y="76870"/>
            <a:ext cx="7837544" cy="1657283"/>
          </a:xfrm>
          <a:prstGeom prst="rect">
            <a:avLst/>
          </a:prstGeom>
        </p:spPr>
        <p:txBody>
          <a:bodyPr lIns="0" rIns="180000"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100" b="1" i="0" dirty="0">
                <a:solidFill>
                  <a:schemeClr val="tx1"/>
                </a:solidFill>
                <a:effectLst/>
              </a:rPr>
              <a:t>Kendrick Bangs </a:t>
            </a:r>
            <a:r>
              <a:rPr lang="en-US" sz="6100" b="1" i="0" dirty="0" err="1">
                <a:solidFill>
                  <a:schemeClr val="tx1"/>
                </a:solidFill>
                <a:effectLst/>
              </a:rPr>
              <a:t>Kellog</a:t>
            </a:r>
            <a:r>
              <a:rPr lang="hr-HR" sz="6100" b="1" dirty="0">
                <a:solidFill>
                  <a:schemeClr val="tx1"/>
                </a:solidFill>
              </a:rPr>
              <a:t>,</a:t>
            </a:r>
          </a:p>
          <a:p>
            <a:r>
              <a:rPr lang="hr-HR" sz="6100" b="1" dirty="0" err="1">
                <a:solidFill>
                  <a:schemeClr val="tx1"/>
                </a:solidFill>
              </a:rPr>
              <a:t>The</a:t>
            </a:r>
            <a:r>
              <a:rPr lang="hr-HR" sz="6100" b="1" dirty="0">
                <a:solidFill>
                  <a:schemeClr val="tx1"/>
                </a:solidFill>
              </a:rPr>
              <a:t> </a:t>
            </a:r>
            <a:r>
              <a:rPr lang="hr-HR" sz="6100" b="1" dirty="0" err="1">
                <a:solidFill>
                  <a:schemeClr val="tx1"/>
                </a:solidFill>
              </a:rPr>
              <a:t>onion</a:t>
            </a:r>
            <a:r>
              <a:rPr lang="hr-HR" sz="6100" b="1" dirty="0">
                <a:solidFill>
                  <a:schemeClr val="tx1"/>
                </a:solidFill>
              </a:rPr>
              <a:t> </a:t>
            </a:r>
            <a:r>
              <a:rPr lang="hr-HR" sz="6100" b="1" dirty="0" err="1">
                <a:solidFill>
                  <a:schemeClr val="tx1"/>
                </a:solidFill>
              </a:rPr>
              <a:t>house</a:t>
            </a:r>
            <a:endParaRPr lang="hr-HR" sz="6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3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bout Thorncrown Chapel">
            <a:extLst>
              <a:ext uri="{FF2B5EF4-FFF2-40B4-BE49-F238E27FC236}">
                <a16:creationId xmlns:a16="http://schemas.microsoft.com/office/drawing/2014/main" id="{C271783C-3CD9-6009-83D3-5590BF74C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" b="3512"/>
          <a:stretch/>
        </p:blipFill>
        <p:spPr bwMode="auto">
          <a:xfrm>
            <a:off x="762000" y="811530"/>
            <a:ext cx="10749280" cy="604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E3271F7B-FE89-30B3-0EEF-F9AD3180B8A0}"/>
              </a:ext>
            </a:extLst>
          </p:cNvPr>
          <p:cNvSpPr txBox="1">
            <a:spLocks/>
          </p:cNvSpPr>
          <p:nvPr/>
        </p:nvSpPr>
        <p:spPr>
          <a:xfrm>
            <a:off x="127896" y="76870"/>
            <a:ext cx="12064104" cy="1657283"/>
          </a:xfrm>
          <a:prstGeom prst="rect">
            <a:avLst/>
          </a:prstGeom>
        </p:spPr>
        <p:txBody>
          <a:bodyPr lIns="0" rIns="180000"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6100" b="1" dirty="0">
                <a:solidFill>
                  <a:schemeClr val="tx1"/>
                </a:solidFill>
              </a:rPr>
              <a:t> EUINE FAY JONES, THORNCROWN CHAPEL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CEADD6B7-BEEA-5900-2B99-9DBC22C770DD}"/>
              </a:ext>
            </a:extLst>
          </p:cNvPr>
          <p:cNvSpPr txBox="1"/>
          <p:nvPr/>
        </p:nvSpPr>
        <p:spPr>
          <a:xfrm>
            <a:off x="762000" y="811530"/>
            <a:ext cx="4182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https://www.youtube.com/watch?v=uG_t6iGNYH0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7372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otus Temple | Definition, Description, &amp; Facts | Britannica">
            <a:extLst>
              <a:ext uri="{FF2B5EF4-FFF2-40B4-BE49-F238E27FC236}">
                <a16:creationId xmlns:a16="http://schemas.microsoft.com/office/drawing/2014/main" id="{71F36BBC-D7A9-8EE0-A28A-C6F85B13F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E3271F7B-FE89-30B3-0EEF-F9AD3180B8A0}"/>
              </a:ext>
            </a:extLst>
          </p:cNvPr>
          <p:cNvSpPr txBox="1">
            <a:spLocks/>
          </p:cNvSpPr>
          <p:nvPr/>
        </p:nvSpPr>
        <p:spPr>
          <a:xfrm>
            <a:off x="127896" y="76870"/>
            <a:ext cx="5388984" cy="1657283"/>
          </a:xfrm>
          <a:prstGeom prst="rect">
            <a:avLst/>
          </a:prstGeom>
        </p:spPr>
        <p:txBody>
          <a:bodyPr lIns="0" rIns="180000"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6100" b="1" dirty="0" err="1">
                <a:solidFill>
                  <a:schemeClr val="tx1"/>
                </a:solidFill>
              </a:rPr>
              <a:t>Fariborz</a:t>
            </a:r>
            <a:r>
              <a:rPr lang="hr-HR" sz="6100" b="1" dirty="0">
                <a:solidFill>
                  <a:schemeClr val="tx1"/>
                </a:solidFill>
              </a:rPr>
              <a:t> </a:t>
            </a:r>
            <a:r>
              <a:rPr lang="hr-HR" sz="6100" b="1" dirty="0" err="1">
                <a:solidFill>
                  <a:schemeClr val="tx1"/>
                </a:solidFill>
              </a:rPr>
              <a:t>sahba</a:t>
            </a:r>
            <a:r>
              <a:rPr lang="hr-HR" sz="6100" b="1" dirty="0">
                <a:solidFill>
                  <a:schemeClr val="tx1"/>
                </a:solidFill>
              </a:rPr>
              <a:t>,</a:t>
            </a:r>
          </a:p>
          <a:p>
            <a:r>
              <a:rPr lang="hr-HR" sz="6100" b="1" dirty="0">
                <a:solidFill>
                  <a:schemeClr val="tx1"/>
                </a:solidFill>
              </a:rPr>
              <a:t>Lotus </a:t>
            </a:r>
            <a:r>
              <a:rPr lang="hr-HR" sz="6100" b="1" dirty="0" err="1">
                <a:solidFill>
                  <a:schemeClr val="tx1"/>
                </a:solidFill>
              </a:rPr>
              <a:t>temple</a:t>
            </a:r>
            <a:endParaRPr lang="hr-HR" sz="6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6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6D40B2D-670B-3884-0AAB-8286D51A3835}"/>
              </a:ext>
            </a:extLst>
          </p:cNvPr>
          <p:cNvSpPr txBox="1"/>
          <p:nvPr/>
        </p:nvSpPr>
        <p:spPr>
          <a:xfrm>
            <a:off x="-568960" y="2145714"/>
            <a:ext cx="6197601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 algn="r">
              <a:buFont typeface="+mj-lt"/>
              <a:buAutoNum type="arabicPeriod"/>
            </a:pPr>
            <a:r>
              <a:rPr lang="hr-HR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</a:t>
            </a:r>
            <a:r>
              <a:rPr lang="hr-HR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r-HR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</a:t>
            </a:r>
            <a:r>
              <a:rPr lang="hr-HR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r-HR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organic</a:t>
            </a:r>
            <a:r>
              <a:rPr lang="hr-HR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r-HR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architecture</a:t>
            </a:r>
            <a:r>
              <a:rPr lang="hr-HR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  <a:p>
            <a:pPr marL="514350" indent="-514350" algn="r">
              <a:buFont typeface="+mj-lt"/>
              <a:buAutoNum type="arabicPeriod"/>
            </a:pPr>
            <a:r>
              <a:rPr lang="hr-HR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Concept</a:t>
            </a:r>
            <a:endParaRPr lang="hr-HR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14350" indent="-514350" algn="r">
              <a:buFont typeface="+mj-lt"/>
              <a:buAutoNum type="arabicPeriod"/>
            </a:pPr>
            <a:r>
              <a:rPr lang="hr-HR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Wright’s</a:t>
            </a:r>
            <a:r>
              <a:rPr lang="hr-HR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r-HR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principles</a:t>
            </a:r>
            <a:endParaRPr lang="hr-HR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14350" indent="-514350" algn="r">
              <a:buFont typeface="+mj-lt"/>
              <a:buAutoNum type="arabicPeriod"/>
            </a:pPr>
            <a:r>
              <a:rPr lang="hr-HR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History</a:t>
            </a:r>
            <a:endParaRPr lang="hr-HR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14350" indent="-514350" algn="r">
              <a:buFont typeface="+mj-lt"/>
              <a:buAutoNum type="arabicPeriod"/>
            </a:pPr>
            <a:r>
              <a:rPr lang="hr-HR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Examples</a:t>
            </a:r>
            <a:endParaRPr lang="hr-HR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endParaRPr lang="hr-HR" sz="3200" dirty="0"/>
          </a:p>
          <a:p>
            <a:pPr marL="514350" indent="-514350" algn="r">
              <a:buFont typeface="+mj-lt"/>
              <a:buAutoNum type="arabicPeriod"/>
            </a:pPr>
            <a:endParaRPr lang="hr-HR" sz="3200" dirty="0"/>
          </a:p>
          <a:p>
            <a:pPr marL="514350" indent="-514350" algn="r">
              <a:buFont typeface="+mj-lt"/>
              <a:buAutoNum type="arabicPeriod"/>
            </a:pPr>
            <a:endParaRPr lang="hr-HR" sz="3200" dirty="0"/>
          </a:p>
          <a:p>
            <a:pPr marL="514350" indent="-514350" algn="r">
              <a:buFont typeface="+mj-lt"/>
              <a:buAutoNum type="arabicPeriod"/>
            </a:pPr>
            <a:endParaRPr lang="en-US" sz="3200" dirty="0"/>
          </a:p>
        </p:txBody>
      </p:sp>
      <p:pic>
        <p:nvPicPr>
          <p:cNvPr id="2052" name="Picture 4" descr="53265611_image9909">
            <a:extLst>
              <a:ext uri="{FF2B5EF4-FFF2-40B4-BE49-F238E27FC236}">
                <a16:creationId xmlns:a16="http://schemas.microsoft.com/office/drawing/2014/main" id="{BE27511A-3D2B-327E-EFB4-26B4D65F2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41" y="1275022"/>
            <a:ext cx="5950363" cy="430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00050801-D5A7-D257-E448-62991903AAFF}"/>
              </a:ext>
            </a:extLst>
          </p:cNvPr>
          <p:cNvSpPr txBox="1"/>
          <p:nvPr/>
        </p:nvSpPr>
        <p:spPr>
          <a:xfrm>
            <a:off x="7757424" y="5582977"/>
            <a:ext cx="5950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>
                <a:effectLst/>
              </a:rPr>
              <a:t>House inside a rock designed by </a:t>
            </a:r>
            <a:r>
              <a:rPr lang="en-US" sz="1400" i="0" dirty="0" err="1">
                <a:effectLst/>
              </a:rPr>
              <a:t>Amey</a:t>
            </a:r>
            <a:r>
              <a:rPr lang="en-US" sz="1400" i="0" dirty="0">
                <a:effectLst/>
              </a:rPr>
              <a:t> </a:t>
            </a:r>
            <a:r>
              <a:rPr lang="en-US" sz="1400" i="0" dirty="0" err="1">
                <a:effectLst/>
              </a:rPr>
              <a:t>Kandalgaonkar</a:t>
            </a:r>
            <a:endParaRPr lang="en-US" sz="1400" i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4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912828E-0FA5-2B7A-29A8-56C1B9486DA8}"/>
              </a:ext>
            </a:extLst>
          </p:cNvPr>
          <p:cNvSpPr txBox="1"/>
          <p:nvPr/>
        </p:nvSpPr>
        <p:spPr>
          <a:xfrm>
            <a:off x="707923" y="693174"/>
            <a:ext cx="6330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err="1"/>
              <a:t>What</a:t>
            </a:r>
            <a:r>
              <a:rPr lang="hr-HR" sz="4000" dirty="0"/>
              <a:t> </a:t>
            </a:r>
            <a:r>
              <a:rPr lang="hr-HR" sz="4000" dirty="0" err="1"/>
              <a:t>is</a:t>
            </a:r>
            <a:r>
              <a:rPr lang="hr-HR" sz="4000" dirty="0"/>
              <a:t> </a:t>
            </a:r>
            <a:r>
              <a:rPr lang="hr-HR" sz="4000" b="1" dirty="0" err="1"/>
              <a:t>organic</a:t>
            </a:r>
            <a:r>
              <a:rPr lang="hr-HR" sz="4000" b="1" dirty="0"/>
              <a:t> </a:t>
            </a:r>
            <a:r>
              <a:rPr lang="hr-HR" sz="4000" b="1" dirty="0" err="1"/>
              <a:t>architecture</a:t>
            </a:r>
            <a:r>
              <a:rPr lang="hr-HR" sz="4000" b="1" dirty="0"/>
              <a:t>?</a:t>
            </a:r>
            <a:endParaRPr lang="en-US" sz="4000" b="1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8D5B315-2694-182F-1574-0DC9E962F26E}"/>
              </a:ext>
            </a:extLst>
          </p:cNvPr>
          <p:cNvSpPr txBox="1"/>
          <p:nvPr/>
        </p:nvSpPr>
        <p:spPr>
          <a:xfrm>
            <a:off x="707923" y="2459504"/>
            <a:ext cx="5388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000" dirty="0" err="1"/>
              <a:t>Inspired</a:t>
            </a:r>
            <a:r>
              <a:rPr lang="hr-HR" sz="3000" dirty="0"/>
              <a:t> </a:t>
            </a:r>
            <a:r>
              <a:rPr lang="hr-HR" sz="3000" dirty="0" err="1"/>
              <a:t>by</a:t>
            </a:r>
            <a:r>
              <a:rPr lang="hr-HR" sz="3000" dirty="0"/>
              <a:t> nature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000" dirty="0" err="1"/>
              <a:t>Coexistance</a:t>
            </a:r>
            <a:r>
              <a:rPr lang="hr-HR" sz="3000" dirty="0"/>
              <a:t> </a:t>
            </a:r>
          </a:p>
        </p:txBody>
      </p:sp>
      <p:pic>
        <p:nvPicPr>
          <p:cNvPr id="4100" name="Picture 4" descr="Biophilia: 10 fresh examples of nature and architecture coexisting  harmoniously | News | Archinect">
            <a:extLst>
              <a:ext uri="{FF2B5EF4-FFF2-40B4-BE49-F238E27FC236}">
                <a16:creationId xmlns:a16="http://schemas.microsoft.com/office/drawing/2014/main" id="{7A3782FB-FF1F-F394-A716-60888A140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24" y="2123767"/>
            <a:ext cx="5347881" cy="35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etter planning and methods needed to restore nature — European Environment  Agency">
            <a:extLst>
              <a:ext uri="{FF2B5EF4-FFF2-40B4-BE49-F238E27FC236}">
                <a16:creationId xmlns:a16="http://schemas.microsoft.com/office/drawing/2014/main" id="{3A4FFD12-E8D1-F6B1-49B5-9061EFA97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00" y="2458991"/>
            <a:ext cx="5153177" cy="28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912828E-0FA5-2B7A-29A8-56C1B9486DA8}"/>
              </a:ext>
            </a:extLst>
          </p:cNvPr>
          <p:cNvSpPr txBox="1"/>
          <p:nvPr/>
        </p:nvSpPr>
        <p:spPr>
          <a:xfrm>
            <a:off x="5046674" y="388885"/>
            <a:ext cx="2098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500" b="1" dirty="0" err="1"/>
              <a:t>Concept</a:t>
            </a:r>
            <a:endParaRPr lang="en-US" sz="4500" b="1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44688F3-AE57-B8E9-F217-59A19943507C}"/>
              </a:ext>
            </a:extLst>
          </p:cNvPr>
          <p:cNvSpPr txBox="1"/>
          <p:nvPr/>
        </p:nvSpPr>
        <p:spPr>
          <a:xfrm>
            <a:off x="772747" y="1948190"/>
            <a:ext cx="3601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 err="1"/>
              <a:t>Unified</a:t>
            </a:r>
            <a:r>
              <a:rPr lang="hr-HR" sz="3000" dirty="0"/>
              <a:t> </a:t>
            </a:r>
            <a:r>
              <a:rPr lang="hr-HR" sz="3000" dirty="0" err="1"/>
              <a:t>ecosystem</a:t>
            </a:r>
            <a:endParaRPr lang="hr-HR" sz="30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B852342-5839-D477-EE79-F11FDEBCC5A3}"/>
              </a:ext>
            </a:extLst>
          </p:cNvPr>
          <p:cNvSpPr txBox="1"/>
          <p:nvPr/>
        </p:nvSpPr>
        <p:spPr>
          <a:xfrm>
            <a:off x="765710" y="2761159"/>
            <a:ext cx="34068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 err="1"/>
              <a:t>Local</a:t>
            </a:r>
            <a:r>
              <a:rPr lang="hr-HR" sz="3000" dirty="0"/>
              <a:t> </a:t>
            </a:r>
            <a:r>
              <a:rPr lang="hr-HR" sz="3000" dirty="0" err="1"/>
              <a:t>materials</a:t>
            </a:r>
            <a:endParaRPr lang="hr-HR" sz="30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31AD700-6846-FA52-5994-8FDC269447F8}"/>
              </a:ext>
            </a:extLst>
          </p:cNvPr>
          <p:cNvSpPr txBox="1"/>
          <p:nvPr/>
        </p:nvSpPr>
        <p:spPr>
          <a:xfrm>
            <a:off x="765710" y="3655367"/>
            <a:ext cx="3406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 err="1"/>
              <a:t>Forms</a:t>
            </a:r>
            <a:r>
              <a:rPr lang="hr-HR" sz="3000" dirty="0"/>
              <a:t> </a:t>
            </a:r>
            <a:r>
              <a:rPr lang="hr-HR" sz="3000" dirty="0" err="1"/>
              <a:t>inspired</a:t>
            </a:r>
            <a:r>
              <a:rPr lang="hr-HR" sz="3000" dirty="0"/>
              <a:t> </a:t>
            </a:r>
            <a:r>
              <a:rPr lang="hr-HR" sz="3000" dirty="0" err="1"/>
              <a:t>by</a:t>
            </a:r>
            <a:r>
              <a:rPr lang="hr-HR" sz="3000" dirty="0"/>
              <a:t> nature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CF754AB-E626-F7D6-A34A-FA0D1B52401F}"/>
              </a:ext>
            </a:extLst>
          </p:cNvPr>
          <p:cNvSpPr txBox="1"/>
          <p:nvPr/>
        </p:nvSpPr>
        <p:spPr>
          <a:xfrm>
            <a:off x="765710" y="4930002"/>
            <a:ext cx="34068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 err="1"/>
              <a:t>Colors</a:t>
            </a:r>
            <a:endParaRPr lang="hr-HR" sz="3000" dirty="0"/>
          </a:p>
        </p:txBody>
      </p:sp>
      <p:pic>
        <p:nvPicPr>
          <p:cNvPr id="9" name="Picture 4" descr="53265611_image9909">
            <a:extLst>
              <a:ext uri="{FF2B5EF4-FFF2-40B4-BE49-F238E27FC236}">
                <a16:creationId xmlns:a16="http://schemas.microsoft.com/office/drawing/2014/main" id="{E325A7F7-5CF4-633B-C711-27955CC8C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94" y="1273278"/>
            <a:ext cx="6909783" cy="500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28B90E1A-AF36-CF01-73DA-59593554C8FC}"/>
              </a:ext>
            </a:extLst>
          </p:cNvPr>
          <p:cNvSpPr txBox="1"/>
          <p:nvPr/>
        </p:nvSpPr>
        <p:spPr>
          <a:xfrm>
            <a:off x="4730921" y="6375398"/>
            <a:ext cx="5029718" cy="59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>
                <a:effectLst/>
              </a:rPr>
              <a:t>House inside a rock designed by </a:t>
            </a:r>
            <a:r>
              <a:rPr lang="en-US" sz="1400" i="0" dirty="0" err="1">
                <a:effectLst/>
              </a:rPr>
              <a:t>Amey</a:t>
            </a:r>
            <a:r>
              <a:rPr lang="en-US" sz="1400" i="0" dirty="0">
                <a:effectLst/>
              </a:rPr>
              <a:t> </a:t>
            </a:r>
            <a:r>
              <a:rPr lang="en-US" sz="1400" i="0" dirty="0" err="1">
                <a:effectLst/>
              </a:rPr>
              <a:t>Kandalgaonkar</a:t>
            </a:r>
            <a:endParaRPr lang="en-US" sz="1400" i="0" dirty="0">
              <a:effectLst/>
            </a:endParaRPr>
          </a:p>
          <a:p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CD13586-02A4-6C4B-E867-9B94A3DE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182" y="1291196"/>
            <a:ext cx="3495040" cy="52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29686FB-3250-32FF-531A-7279C4AF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60" y="1490990"/>
            <a:ext cx="37528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ow To Create Sustainable Urban Designs? Nature Has The Answer! | Smart City">
            <a:extLst>
              <a:ext uri="{FF2B5EF4-FFF2-40B4-BE49-F238E27FC236}">
                <a16:creationId xmlns:a16="http://schemas.microsoft.com/office/drawing/2014/main" id="{AC3A59EC-5127-230C-ED28-1125BD811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01" y="1532616"/>
            <a:ext cx="7198676" cy="467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8B5264F4-EA8E-1E03-F9D8-6E0BDEBE0A3C}"/>
              </a:ext>
            </a:extLst>
          </p:cNvPr>
          <p:cNvSpPr txBox="1"/>
          <p:nvPr/>
        </p:nvSpPr>
        <p:spPr>
          <a:xfrm>
            <a:off x="4499601" y="6375398"/>
            <a:ext cx="6454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Fariborz</a:t>
            </a:r>
            <a:r>
              <a:rPr lang="hr-HR" sz="1400" dirty="0"/>
              <a:t> </a:t>
            </a:r>
            <a:r>
              <a:rPr lang="hr-HR" sz="1400" dirty="0" err="1"/>
              <a:t>Sahba</a:t>
            </a:r>
            <a:r>
              <a:rPr lang="hr-HR" sz="1400" dirty="0"/>
              <a:t>, Lotus </a:t>
            </a:r>
            <a:r>
              <a:rPr lang="hr-HR" sz="1400" dirty="0" err="1"/>
              <a:t>temple</a:t>
            </a:r>
            <a:endParaRPr lang="hr-HR" sz="1400" dirty="0"/>
          </a:p>
          <a:p>
            <a:endParaRPr lang="en-US" dirty="0"/>
          </a:p>
        </p:txBody>
      </p:sp>
      <p:pic>
        <p:nvPicPr>
          <p:cNvPr id="6152" name="Picture 8" descr="Be Eco-Friendly with Nature-Based PowerPoint Color Palette">
            <a:extLst>
              <a:ext uri="{FF2B5EF4-FFF2-40B4-BE49-F238E27FC236}">
                <a16:creationId xmlns:a16="http://schemas.microsoft.com/office/drawing/2014/main" id="{8E46B747-4150-08FA-81EF-E2FFAF28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60" y="1536047"/>
            <a:ext cx="74295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55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912828E-0FA5-2B7A-29A8-56C1B9486DA8}"/>
              </a:ext>
            </a:extLst>
          </p:cNvPr>
          <p:cNvSpPr txBox="1"/>
          <p:nvPr/>
        </p:nvSpPr>
        <p:spPr>
          <a:xfrm>
            <a:off x="477520" y="419612"/>
            <a:ext cx="3953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0" dirty="0">
                <a:effectLst/>
              </a:rPr>
              <a:t>Wright’s principles</a:t>
            </a:r>
            <a:endParaRPr lang="en-US" sz="4000" b="1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49CD98E-331C-57A4-809F-7C2ACAD7298A}"/>
              </a:ext>
            </a:extLst>
          </p:cNvPr>
          <p:cNvSpPr txBox="1"/>
          <p:nvPr/>
        </p:nvSpPr>
        <p:spPr>
          <a:xfrm>
            <a:off x="518160" y="1842012"/>
            <a:ext cx="650787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 fontAlgn="base">
              <a:buFont typeface="+mj-lt"/>
              <a:buAutoNum type="arabicPeriod"/>
            </a:pPr>
            <a:r>
              <a:rPr lang="en-US" sz="3000" i="0" dirty="0">
                <a:effectLst/>
                <a:latin typeface="inherit"/>
              </a:rPr>
              <a:t>Space</a:t>
            </a:r>
            <a:endParaRPr lang="hr-HR" sz="3000" i="0" dirty="0">
              <a:effectLst/>
              <a:latin typeface="inherit"/>
            </a:endParaRPr>
          </a:p>
          <a:p>
            <a:pPr marL="342900" indent="-342900" algn="l" fontAlgn="base">
              <a:buFont typeface="+mj-lt"/>
              <a:buAutoNum type="arabicPeriod"/>
            </a:pPr>
            <a:r>
              <a:rPr lang="en-US" sz="3000" i="0" dirty="0">
                <a:effectLst/>
                <a:latin typeface="inherit"/>
              </a:rPr>
              <a:t>Shelter</a:t>
            </a:r>
          </a:p>
          <a:p>
            <a:pPr marL="342900" indent="-342900" algn="l" fontAlgn="base">
              <a:buFont typeface="+mj-lt"/>
              <a:buAutoNum type="arabicPeriod"/>
            </a:pPr>
            <a:r>
              <a:rPr lang="en-US" sz="3000" i="0" dirty="0" err="1">
                <a:effectLst/>
                <a:latin typeface="inherit"/>
              </a:rPr>
              <a:t>Natur</a:t>
            </a:r>
            <a:r>
              <a:rPr lang="hr-HR" sz="3000" dirty="0">
                <a:latin typeface="inherit"/>
              </a:rPr>
              <a:t>e </a:t>
            </a:r>
          </a:p>
          <a:p>
            <a:pPr marL="342900" indent="-342900" algn="l" fontAlgn="base">
              <a:buFont typeface="+mj-lt"/>
              <a:buAutoNum type="arabicPeriod"/>
            </a:pPr>
            <a:r>
              <a:rPr lang="en-US" sz="3000" i="0" dirty="0">
                <a:effectLst/>
                <a:latin typeface="inherit"/>
              </a:rPr>
              <a:t>Peacefulness  </a:t>
            </a:r>
          </a:p>
          <a:p>
            <a:pPr marL="342900" indent="-342900" algn="l" fontAlgn="base">
              <a:buFont typeface="+mj-lt"/>
              <a:buAutoNum type="arabicPeriod"/>
            </a:pPr>
            <a:r>
              <a:rPr lang="en-US" sz="3000" i="0" dirty="0">
                <a:effectLst/>
                <a:latin typeface="inherit"/>
              </a:rPr>
              <a:t>Language</a:t>
            </a:r>
            <a:endParaRPr lang="hr-HR" sz="3000" dirty="0">
              <a:latin typeface="inherit"/>
            </a:endParaRPr>
          </a:p>
          <a:p>
            <a:pPr marL="342900" indent="-342900" algn="l" fontAlgn="base">
              <a:buFont typeface="+mj-lt"/>
              <a:buAutoNum type="arabicPeriod"/>
            </a:pPr>
            <a:r>
              <a:rPr lang="en-US" sz="3000" i="0" dirty="0">
                <a:effectLst/>
                <a:latin typeface="inherit"/>
              </a:rPr>
              <a:t>Simplicity</a:t>
            </a:r>
            <a:endParaRPr lang="hr-HR" sz="3000" i="0" dirty="0">
              <a:effectLst/>
              <a:latin typeface="inherit"/>
            </a:endParaRPr>
          </a:p>
          <a:p>
            <a:pPr marL="342900" indent="-342900" algn="l" fontAlgn="base">
              <a:buFont typeface="+mj-lt"/>
              <a:buAutoNum type="arabicPeriod"/>
            </a:pPr>
            <a:r>
              <a:rPr lang="en-US" sz="3000" i="0" dirty="0">
                <a:effectLst/>
                <a:latin typeface="inherit"/>
              </a:rPr>
              <a:t>Mechanical components and </a:t>
            </a:r>
            <a:r>
              <a:rPr lang="en-US" sz="3000" i="0" u="none" strike="noStrike" dirty="0">
                <a:effectLst/>
                <a:latin typeface="inherit"/>
              </a:rPr>
              <a:t>furniture</a:t>
            </a:r>
            <a:endParaRPr lang="en-US" sz="3000" i="0" dirty="0">
              <a:effectLst/>
              <a:latin typeface="inherit"/>
            </a:endParaRPr>
          </a:p>
          <a:p>
            <a:endParaRPr lang="en-US" sz="3000" dirty="0"/>
          </a:p>
        </p:txBody>
      </p:sp>
      <p:pic>
        <p:nvPicPr>
          <p:cNvPr id="13318" name="Picture 6" descr="Frank Lloyd Wright's Organic Architecture: Green Design Before Its Time -  Britton Marketing &amp; Design Group">
            <a:extLst>
              <a:ext uri="{FF2B5EF4-FFF2-40B4-BE49-F238E27FC236}">
                <a16:creationId xmlns:a16="http://schemas.microsoft.com/office/drawing/2014/main" id="{DE793FD4-5E5F-3344-B929-7A1A532F0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275" y="-566274"/>
            <a:ext cx="4516725" cy="338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Origin of Usonian &amp; Organic Design by Frank Lloyd Wright">
            <a:extLst>
              <a:ext uri="{FF2B5EF4-FFF2-40B4-BE49-F238E27FC236}">
                <a16:creationId xmlns:a16="http://schemas.microsoft.com/office/drawing/2014/main" id="{94253865-1885-DBDF-10BA-858D30390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273" y="1842012"/>
            <a:ext cx="4516727" cy="301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The Harmony of Form and Function: Frank Lloyd Wright">
            <a:extLst>
              <a:ext uri="{FF2B5EF4-FFF2-40B4-BE49-F238E27FC236}">
                <a16:creationId xmlns:a16="http://schemas.microsoft.com/office/drawing/2014/main" id="{7A2518A8-7F77-3819-39A7-67E674C42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271" y="3965670"/>
            <a:ext cx="4516727" cy="338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912828E-0FA5-2B7A-29A8-56C1B9486DA8}"/>
              </a:ext>
            </a:extLst>
          </p:cNvPr>
          <p:cNvSpPr txBox="1"/>
          <p:nvPr/>
        </p:nvSpPr>
        <p:spPr>
          <a:xfrm>
            <a:off x="707923" y="693174"/>
            <a:ext cx="1601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err="1"/>
              <a:t>History</a:t>
            </a:r>
            <a:endParaRPr lang="en-US" sz="4000" b="1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8D5B315-2694-182F-1574-0DC9E962F26E}"/>
              </a:ext>
            </a:extLst>
          </p:cNvPr>
          <p:cNvSpPr txBox="1"/>
          <p:nvPr/>
        </p:nvSpPr>
        <p:spPr>
          <a:xfrm>
            <a:off x="278187" y="4358378"/>
            <a:ext cx="55709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000" dirty="0"/>
              <a:t>1908.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000" i="1" dirty="0"/>
              <a:t>In </a:t>
            </a:r>
            <a:r>
              <a:rPr lang="hr-HR" sz="3000" i="1" dirty="0" err="1"/>
              <a:t>the</a:t>
            </a:r>
            <a:r>
              <a:rPr lang="hr-HR" sz="3000" i="1" dirty="0"/>
              <a:t> </a:t>
            </a:r>
            <a:r>
              <a:rPr lang="hr-HR" sz="3000" i="1" dirty="0" err="1"/>
              <a:t>Cause</a:t>
            </a:r>
            <a:r>
              <a:rPr lang="hr-HR" sz="3000" i="1" dirty="0"/>
              <a:t> </a:t>
            </a:r>
            <a:r>
              <a:rPr lang="hr-HR" sz="3000" i="1" dirty="0" err="1"/>
              <a:t>of</a:t>
            </a:r>
            <a:r>
              <a:rPr lang="hr-HR" sz="3000" i="1" dirty="0"/>
              <a:t> </a:t>
            </a:r>
            <a:r>
              <a:rPr lang="hr-HR" sz="3000" i="1" dirty="0" err="1"/>
              <a:t>architecture</a:t>
            </a:r>
            <a:r>
              <a:rPr lang="hr-HR" sz="3000" i="1" dirty="0"/>
              <a:t> </a:t>
            </a:r>
            <a:r>
              <a:rPr lang="hr-HR" sz="3000" dirty="0"/>
              <a:t>(1908.)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000" i="1" dirty="0" err="1"/>
              <a:t>Language</a:t>
            </a:r>
            <a:r>
              <a:rPr lang="hr-HR" sz="3000" i="1" dirty="0"/>
              <a:t> </a:t>
            </a:r>
            <a:r>
              <a:rPr lang="hr-HR" sz="3000" i="1" dirty="0" err="1"/>
              <a:t>of</a:t>
            </a:r>
            <a:r>
              <a:rPr lang="hr-HR" sz="3000" i="1" dirty="0"/>
              <a:t> </a:t>
            </a:r>
            <a:r>
              <a:rPr lang="hr-HR" sz="3000" i="1" dirty="0" err="1"/>
              <a:t>an</a:t>
            </a:r>
            <a:r>
              <a:rPr lang="hr-HR" sz="3000" i="1" dirty="0"/>
              <a:t> </a:t>
            </a:r>
            <a:r>
              <a:rPr lang="hr-HR" sz="3000" i="1" dirty="0" err="1"/>
              <a:t>Organic</a:t>
            </a:r>
            <a:r>
              <a:rPr lang="hr-HR" sz="3000" i="1" dirty="0"/>
              <a:t> </a:t>
            </a:r>
            <a:r>
              <a:rPr lang="hr-HR" sz="3000" i="1" dirty="0" err="1"/>
              <a:t>Architecture</a:t>
            </a:r>
            <a:r>
              <a:rPr lang="hr-HR" sz="3000" i="1" dirty="0"/>
              <a:t> </a:t>
            </a:r>
            <a:r>
              <a:rPr lang="hr-HR" sz="3000" dirty="0"/>
              <a:t>(1953.)</a:t>
            </a:r>
            <a:endParaRPr lang="hr-HR" sz="30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hr-HR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hr-HR" sz="3000" dirty="0"/>
          </a:p>
        </p:txBody>
      </p:sp>
      <p:pic>
        <p:nvPicPr>
          <p:cNvPr id="12290" name="Picture 2" descr="In the Cause of Architecture: Essays by Frank Lloyd Wright for Architectural  Record, 1908-1952: Frank Lloyd Wright, Frederick Gutheim: 9780070253506:  Amazon.com: Books">
            <a:extLst>
              <a:ext uri="{FF2B5EF4-FFF2-40B4-BE49-F238E27FC236}">
                <a16:creationId xmlns:a16="http://schemas.microsoft.com/office/drawing/2014/main" id="{51D471AD-C356-73FA-818C-EE686718A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t="2357" r="3562" b="2496"/>
          <a:stretch/>
        </p:blipFill>
        <p:spPr bwMode="auto">
          <a:xfrm>
            <a:off x="6825717" y="547394"/>
            <a:ext cx="2838342" cy="389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n Organic Architecture: The Architecture of Democracy 2017: Amazon.co.uk:  Frank Lloyd Wright: 9781848222328: Books">
            <a:extLst>
              <a:ext uri="{FF2B5EF4-FFF2-40B4-BE49-F238E27FC236}">
                <a16:creationId xmlns:a16="http://schemas.microsoft.com/office/drawing/2014/main" id="{8A6047BB-4EF8-7D97-AF27-5E452EE16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607" y="2803897"/>
            <a:ext cx="2808605" cy="389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ank Lloyd Wright - Wikipedia">
            <a:extLst>
              <a:ext uri="{FF2B5EF4-FFF2-40B4-BE49-F238E27FC236}">
                <a16:creationId xmlns:a16="http://schemas.microsoft.com/office/drawing/2014/main" id="{F437B44C-FC99-DA5B-7FD1-5E72F389B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44" y="238431"/>
            <a:ext cx="3538322" cy="45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1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 Things you did not know about Organic architecture - Sheet1">
            <a:extLst>
              <a:ext uri="{FF2B5EF4-FFF2-40B4-BE49-F238E27FC236}">
                <a16:creationId xmlns:a16="http://schemas.microsoft.com/office/drawing/2014/main" id="{4E4BD189-484D-61C6-BED1-E7805E8B3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7" b="32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E3271F7B-FE89-30B3-0EEF-F9AD3180B8A0}"/>
              </a:ext>
            </a:extLst>
          </p:cNvPr>
          <p:cNvSpPr txBox="1">
            <a:spLocks/>
          </p:cNvSpPr>
          <p:nvPr/>
        </p:nvSpPr>
        <p:spPr>
          <a:xfrm>
            <a:off x="395335" y="495981"/>
            <a:ext cx="4515877" cy="1657283"/>
          </a:xfrm>
          <a:prstGeom prst="rect">
            <a:avLst/>
          </a:prstGeom>
        </p:spPr>
        <p:txBody>
          <a:bodyPr lIns="0" rIns="180000" rtlCol="0">
            <a:normAutofit fontScale="85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7200" b="1" dirty="0">
                <a:solidFill>
                  <a:schemeClr val="tx1"/>
                </a:solidFill>
              </a:rPr>
              <a:t>F. L. WRIGHT,</a:t>
            </a:r>
          </a:p>
          <a:p>
            <a:r>
              <a:rPr lang="hr-HR" sz="7200" b="1" dirty="0" err="1">
                <a:solidFill>
                  <a:schemeClr val="tx1"/>
                </a:solidFill>
              </a:rPr>
              <a:t>fallingwater</a:t>
            </a:r>
            <a:r>
              <a:rPr lang="hr-HR" sz="72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728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sa Milà - Wikipedia">
            <a:extLst>
              <a:ext uri="{FF2B5EF4-FFF2-40B4-BE49-F238E27FC236}">
                <a16:creationId xmlns:a16="http://schemas.microsoft.com/office/drawing/2014/main" id="{56D81B19-C9AA-4929-DF63-605D8A9A4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t="13986" r="-220" b="14296"/>
          <a:stretch/>
        </p:blipFill>
        <p:spPr bwMode="auto">
          <a:xfrm>
            <a:off x="0" y="0"/>
            <a:ext cx="12218915" cy="682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E3271F7B-FE89-30B3-0EEF-F9AD3180B8A0}"/>
              </a:ext>
            </a:extLst>
          </p:cNvPr>
          <p:cNvSpPr txBox="1">
            <a:spLocks/>
          </p:cNvSpPr>
          <p:nvPr/>
        </p:nvSpPr>
        <p:spPr>
          <a:xfrm rot="5400000">
            <a:off x="8714587" y="1849626"/>
            <a:ext cx="5297542" cy="1657283"/>
          </a:xfrm>
          <a:prstGeom prst="rect">
            <a:avLst/>
          </a:prstGeom>
        </p:spPr>
        <p:txBody>
          <a:bodyPr lIns="0" rIns="180000"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6100" b="1" dirty="0" err="1">
                <a:solidFill>
                  <a:schemeClr val="tx1"/>
                </a:solidFill>
              </a:rPr>
              <a:t>Antoni</a:t>
            </a:r>
            <a:r>
              <a:rPr lang="hr-HR" sz="6100" b="1" dirty="0">
                <a:solidFill>
                  <a:schemeClr val="tx1"/>
                </a:solidFill>
              </a:rPr>
              <a:t> gaudi,</a:t>
            </a:r>
          </a:p>
          <a:p>
            <a:r>
              <a:rPr lang="hr-HR" sz="6100" b="1" dirty="0">
                <a:solidFill>
                  <a:schemeClr val="tx1"/>
                </a:solidFill>
              </a:rPr>
              <a:t>CASA MIL</a:t>
            </a:r>
            <a:r>
              <a:rPr lang="en-US" sz="6100" b="1" i="0" dirty="0">
                <a:solidFill>
                  <a:schemeClr val="tx1"/>
                </a:solidFill>
                <a:effectLst/>
              </a:rPr>
              <a:t>à</a:t>
            </a:r>
            <a:r>
              <a:rPr lang="hr-HR" sz="61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972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Transformations Ahead at Frank Lloyd Wright's Taliesin Properties - Phoenix  Home &amp; Garden">
            <a:extLst>
              <a:ext uri="{FF2B5EF4-FFF2-40B4-BE49-F238E27FC236}">
                <a16:creationId xmlns:a16="http://schemas.microsoft.com/office/drawing/2014/main" id="{1337C250-DBBD-84CB-A9B2-03C58DAB5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 r="229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E3271F7B-FE89-30B3-0EEF-F9AD3180B8A0}"/>
              </a:ext>
            </a:extLst>
          </p:cNvPr>
          <p:cNvSpPr txBox="1">
            <a:spLocks/>
          </p:cNvSpPr>
          <p:nvPr/>
        </p:nvSpPr>
        <p:spPr>
          <a:xfrm>
            <a:off x="6894457" y="168310"/>
            <a:ext cx="5297542" cy="1657283"/>
          </a:xfrm>
          <a:prstGeom prst="rect">
            <a:avLst/>
          </a:prstGeom>
        </p:spPr>
        <p:txBody>
          <a:bodyPr lIns="0" rIns="180000"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6100" b="1" dirty="0">
                <a:solidFill>
                  <a:schemeClr val="tx1"/>
                </a:solidFill>
              </a:rPr>
              <a:t>f. l. </a:t>
            </a:r>
            <a:r>
              <a:rPr lang="hr-HR" sz="6100" b="1" dirty="0" err="1">
                <a:solidFill>
                  <a:schemeClr val="tx1"/>
                </a:solidFill>
              </a:rPr>
              <a:t>wright</a:t>
            </a:r>
            <a:r>
              <a:rPr lang="hr-HR" sz="6100" b="1" dirty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hr-HR" sz="6100" b="1" dirty="0" err="1">
                <a:solidFill>
                  <a:schemeClr val="tx1"/>
                </a:solidFill>
              </a:rPr>
              <a:t>Taliesin</a:t>
            </a:r>
            <a:r>
              <a:rPr lang="hr-HR" sz="6100" b="1" dirty="0">
                <a:solidFill>
                  <a:schemeClr val="tx1"/>
                </a:solidFill>
              </a:rPr>
              <a:t> </a:t>
            </a:r>
            <a:r>
              <a:rPr lang="hr-HR" sz="6100" b="1" dirty="0" err="1">
                <a:solidFill>
                  <a:schemeClr val="tx1"/>
                </a:solidFill>
              </a:rPr>
              <a:t>west</a:t>
            </a:r>
            <a:endParaRPr lang="hr-HR" sz="6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42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o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190_TF89549367_Win32" id="{83FF94AF-7137-455A-9256-C62FCADF5C15}" vid="{2A0005DC-66FA-4DF9-93CC-9D25E51D052C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231547-F69E-41A9-93A9-B70B5E3064F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EA402E5-52EF-430B-8CCB-B4AAA8C467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A7C301-87CC-4EB1-AF40-15075522FC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Dizajn maloprodaje</Template>
  <TotalTime>1870</TotalTime>
  <Words>121</Words>
  <Application>Microsoft Office PowerPoint</Application>
  <PresentationFormat>Widescreen</PresentationFormat>
  <Paragraphs>45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Helvetica</vt:lpstr>
      <vt:lpstr>inherit</vt:lpstr>
      <vt:lpstr>Times New Roman</vt:lpstr>
      <vt:lpstr>Tw Cen MT</vt:lpstr>
      <vt:lpstr>Tw Cen MT Condensed</vt:lpstr>
      <vt:lpstr>Wingdings 3</vt:lpstr>
      <vt:lpstr>Integralno</vt:lpstr>
      <vt:lpstr>ORGANIC 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 architecture</dc:title>
  <dc:creator>Nika Grgić</dc:creator>
  <cp:lastModifiedBy>korisnik</cp:lastModifiedBy>
  <cp:revision>20</cp:revision>
  <dcterms:created xsi:type="dcterms:W3CDTF">2022-12-14T13:57:47Z</dcterms:created>
  <dcterms:modified xsi:type="dcterms:W3CDTF">2022-12-17T13:46:16Z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