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10080625"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2307"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649770"/>
            <a:ext cx="8568531" cy="3509551"/>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260078" y="5294662"/>
            <a:ext cx="7560469" cy="2433817"/>
          </a:xfrm>
        </p:spPr>
        <p:txBody>
          <a:bodyPr/>
          <a:lstStyle>
            <a:lvl1pPr marL="0" indent="0" algn="ctr">
              <a:buNone/>
              <a:defRPr sz="2646"/>
            </a:lvl1pPr>
            <a:lvl2pPr marL="504017" indent="0" algn="ctr">
              <a:buNone/>
              <a:defRPr sz="2205"/>
            </a:lvl2pPr>
            <a:lvl3pPr marL="1008035" indent="0" algn="ctr">
              <a:buNone/>
              <a:defRPr sz="1984"/>
            </a:lvl3pPr>
            <a:lvl4pPr marL="1512052" indent="0" algn="ctr">
              <a:buNone/>
              <a:defRPr sz="1764"/>
            </a:lvl4pPr>
            <a:lvl5pPr marL="2016069" indent="0" algn="ctr">
              <a:buNone/>
              <a:defRPr sz="1764"/>
            </a:lvl5pPr>
            <a:lvl6pPr marL="2520086" indent="0" algn="ctr">
              <a:buNone/>
              <a:defRPr sz="1764"/>
            </a:lvl6pPr>
            <a:lvl7pPr marL="3024104" indent="0" algn="ctr">
              <a:buNone/>
              <a:defRPr sz="1764"/>
            </a:lvl7pPr>
            <a:lvl8pPr marL="3528121" indent="0" algn="ctr">
              <a:buNone/>
              <a:defRPr sz="1764"/>
            </a:lvl8pPr>
            <a:lvl9pPr marL="4032138"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948F34-AEEA-4DB9-8E49-539263799987}" type="datetimeFigureOut">
              <a:rPr lang="en-GB" smtClean="0"/>
              <a:t>19/04/2024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108625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48F34-AEEA-4DB9-8E49-539263799987}" type="datetimeFigureOut">
              <a:rPr lang="en-GB" smtClean="0"/>
              <a:t>19/04/2024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122602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536700"/>
            <a:ext cx="2173635" cy="85428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4" y="536700"/>
            <a:ext cx="6394896" cy="8542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48F34-AEEA-4DB9-8E49-539263799987}" type="datetimeFigureOut">
              <a:rPr lang="en-GB" smtClean="0"/>
              <a:t>19/04/2024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158149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48F34-AEEA-4DB9-8E49-539263799987}" type="datetimeFigureOut">
              <a:rPr lang="en-GB" smtClean="0"/>
              <a:t>19/04/2024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206758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2513159"/>
            <a:ext cx="8694539" cy="4193259"/>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687793" y="6746088"/>
            <a:ext cx="8694539" cy="2205136"/>
          </a:xfrm>
        </p:spPr>
        <p:txBody>
          <a:bodyPr/>
          <a:lstStyle>
            <a:lvl1pPr marL="0" indent="0">
              <a:buNone/>
              <a:defRPr sz="2646">
                <a:solidFill>
                  <a:schemeClr val="tx1"/>
                </a:solidFill>
              </a:defRPr>
            </a:lvl1pPr>
            <a:lvl2pPr marL="504017" indent="0">
              <a:buNone/>
              <a:defRPr sz="2205">
                <a:solidFill>
                  <a:schemeClr val="tx1">
                    <a:tint val="75000"/>
                  </a:schemeClr>
                </a:solidFill>
              </a:defRPr>
            </a:lvl2pPr>
            <a:lvl3pPr marL="1008035" indent="0">
              <a:buNone/>
              <a:defRPr sz="1984">
                <a:solidFill>
                  <a:schemeClr val="tx1">
                    <a:tint val="75000"/>
                  </a:schemeClr>
                </a:solidFill>
              </a:defRPr>
            </a:lvl3pPr>
            <a:lvl4pPr marL="1512052" indent="0">
              <a:buNone/>
              <a:defRPr sz="1764">
                <a:solidFill>
                  <a:schemeClr val="tx1">
                    <a:tint val="75000"/>
                  </a:schemeClr>
                </a:solidFill>
              </a:defRPr>
            </a:lvl4pPr>
            <a:lvl5pPr marL="2016069" indent="0">
              <a:buNone/>
              <a:defRPr sz="1764">
                <a:solidFill>
                  <a:schemeClr val="tx1">
                    <a:tint val="75000"/>
                  </a:schemeClr>
                </a:solidFill>
              </a:defRPr>
            </a:lvl5pPr>
            <a:lvl6pPr marL="2520086" indent="0">
              <a:buNone/>
              <a:defRPr sz="1764">
                <a:solidFill>
                  <a:schemeClr val="tx1">
                    <a:tint val="75000"/>
                  </a:schemeClr>
                </a:solidFill>
              </a:defRPr>
            </a:lvl6pPr>
            <a:lvl7pPr marL="3024104" indent="0">
              <a:buNone/>
              <a:defRPr sz="1764">
                <a:solidFill>
                  <a:schemeClr val="tx1">
                    <a:tint val="75000"/>
                  </a:schemeClr>
                </a:solidFill>
              </a:defRPr>
            </a:lvl7pPr>
            <a:lvl8pPr marL="3528121" indent="0">
              <a:buNone/>
              <a:defRPr sz="1764">
                <a:solidFill>
                  <a:schemeClr val="tx1">
                    <a:tint val="75000"/>
                  </a:schemeClr>
                </a:solidFill>
              </a:defRPr>
            </a:lvl8pPr>
            <a:lvl9pPr marL="4032138"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48F34-AEEA-4DB9-8E49-539263799987}" type="datetimeFigureOut">
              <a:rPr lang="en-GB" smtClean="0"/>
              <a:t>19/04/2024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321232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2683500"/>
            <a:ext cx="4284266" cy="6396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2683500"/>
            <a:ext cx="4284266" cy="6396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948F34-AEEA-4DB9-8E49-539263799987}" type="datetimeFigureOut">
              <a:rPr lang="en-GB" smtClean="0"/>
              <a:t>19/04/2024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66607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536702"/>
            <a:ext cx="8694539" cy="194845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2471154"/>
            <a:ext cx="4264576" cy="1211074"/>
          </a:xfr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n-US"/>
              <a:t>Click to edit Master text styles</a:t>
            </a:r>
          </a:p>
        </p:txBody>
      </p:sp>
      <p:sp>
        <p:nvSpPr>
          <p:cNvPr id="4" name="Content Placeholder 3"/>
          <p:cNvSpPr>
            <a:spLocks noGrp="1"/>
          </p:cNvSpPr>
          <p:nvPr>
            <p:ph sz="half" idx="2"/>
          </p:nvPr>
        </p:nvSpPr>
        <p:spPr>
          <a:xfrm>
            <a:off x="694357" y="3682228"/>
            <a:ext cx="4264576" cy="5416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7" y="2471154"/>
            <a:ext cx="4285579" cy="1211074"/>
          </a:xfr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103317" y="3682228"/>
            <a:ext cx="4285579" cy="5416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948F34-AEEA-4DB9-8E49-539263799987}" type="datetimeFigureOut">
              <a:rPr lang="en-GB" smtClean="0"/>
              <a:t>19/04/2024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219500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948F34-AEEA-4DB9-8E49-539263799987}" type="datetimeFigureOut">
              <a:rPr lang="en-GB" smtClean="0"/>
              <a:t>19/04/2024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413587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48F34-AEEA-4DB9-8E49-539263799987}" type="datetimeFigureOut">
              <a:rPr lang="en-GB" smtClean="0"/>
              <a:t>19/04/2024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15951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672042"/>
            <a:ext cx="3251264" cy="2352146"/>
          </a:xfrm>
        </p:spPr>
        <p:txBody>
          <a:bodyPr anchor="b"/>
          <a:lstStyle>
            <a:lvl1pPr>
              <a:defRPr sz="3528"/>
            </a:lvl1pPr>
          </a:lstStyle>
          <a:p>
            <a:r>
              <a:rPr lang="en-US"/>
              <a:t>Click to edit Master title style</a:t>
            </a:r>
            <a:endParaRPr lang="en-US" dirty="0"/>
          </a:p>
        </p:txBody>
      </p:sp>
      <p:sp>
        <p:nvSpPr>
          <p:cNvPr id="3" name="Content Placeholder 2"/>
          <p:cNvSpPr>
            <a:spLocks noGrp="1"/>
          </p:cNvSpPr>
          <p:nvPr>
            <p:ph idx="1"/>
          </p:nvPr>
        </p:nvSpPr>
        <p:spPr>
          <a:xfrm>
            <a:off x="4285579" y="1451426"/>
            <a:ext cx="5103316" cy="7163777"/>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3024188"/>
            <a:ext cx="3251264" cy="5602681"/>
          </a:xfr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BB948F34-AEEA-4DB9-8E49-539263799987}" type="datetimeFigureOut">
              <a:rPr lang="en-GB" smtClean="0"/>
              <a:t>19/04/2024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2673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672042"/>
            <a:ext cx="3251264" cy="2352146"/>
          </a:xfrm>
        </p:spPr>
        <p:txBody>
          <a:bodyPr anchor="b"/>
          <a:lstStyle>
            <a:lvl1pPr>
              <a:defRPr sz="3528"/>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1451426"/>
            <a:ext cx="5103316" cy="7163777"/>
          </a:xfrm>
        </p:spPr>
        <p:txBody>
          <a:bodyPr anchor="t"/>
          <a:lstStyle>
            <a:lvl1pPr marL="0" indent="0">
              <a:buNone/>
              <a:defRPr sz="3528"/>
            </a:lvl1pPr>
            <a:lvl2pPr marL="504017" indent="0">
              <a:buNone/>
              <a:defRPr sz="3087"/>
            </a:lvl2pPr>
            <a:lvl3pPr marL="1008035" indent="0">
              <a:buNone/>
              <a:defRPr sz="2646"/>
            </a:lvl3pPr>
            <a:lvl4pPr marL="1512052" indent="0">
              <a:buNone/>
              <a:defRPr sz="2205"/>
            </a:lvl4pPr>
            <a:lvl5pPr marL="2016069" indent="0">
              <a:buNone/>
              <a:defRPr sz="2205"/>
            </a:lvl5pPr>
            <a:lvl6pPr marL="2520086" indent="0">
              <a:buNone/>
              <a:defRPr sz="2205"/>
            </a:lvl6pPr>
            <a:lvl7pPr marL="3024104" indent="0">
              <a:buNone/>
              <a:defRPr sz="2205"/>
            </a:lvl7pPr>
            <a:lvl8pPr marL="3528121" indent="0">
              <a:buNone/>
              <a:defRPr sz="2205"/>
            </a:lvl8pPr>
            <a:lvl9pPr marL="4032138"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694356" y="3024188"/>
            <a:ext cx="3251264" cy="5602681"/>
          </a:xfr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BB948F34-AEEA-4DB9-8E49-539263799987}" type="datetimeFigureOut">
              <a:rPr lang="en-GB" smtClean="0"/>
              <a:t>19/04/2024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DF1E99-C559-4DAF-B6BD-3BB0B084D43C}" type="slidenum">
              <a:rPr lang="en-GB" smtClean="0"/>
              <a:t>‹#›</a:t>
            </a:fld>
            <a:endParaRPr lang="en-GB"/>
          </a:p>
        </p:txBody>
      </p:sp>
    </p:spTree>
    <p:extLst>
      <p:ext uri="{BB962C8B-B14F-4D97-AF65-F5344CB8AC3E}">
        <p14:creationId xmlns:p14="http://schemas.microsoft.com/office/powerpoint/2010/main" val="136175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536702"/>
            <a:ext cx="8694539" cy="19484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2683500"/>
            <a:ext cx="8694539" cy="63960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9343248"/>
            <a:ext cx="2268141" cy="536700"/>
          </a:xfrm>
          <a:prstGeom prst="rect">
            <a:avLst/>
          </a:prstGeom>
        </p:spPr>
        <p:txBody>
          <a:bodyPr vert="horz" lIns="91440" tIns="45720" rIns="91440" bIns="45720" rtlCol="0" anchor="ctr"/>
          <a:lstStyle>
            <a:lvl1pPr algn="l">
              <a:defRPr sz="1323">
                <a:solidFill>
                  <a:schemeClr val="tx1">
                    <a:tint val="75000"/>
                  </a:schemeClr>
                </a:solidFill>
              </a:defRPr>
            </a:lvl1pPr>
          </a:lstStyle>
          <a:p>
            <a:fld id="{BB948F34-AEEA-4DB9-8E49-539263799987}" type="datetimeFigureOut">
              <a:rPr lang="en-GB" smtClean="0"/>
              <a:t>19/04/2024</a:t>
            </a:fld>
            <a:endParaRPr lang="en-GB"/>
          </a:p>
        </p:txBody>
      </p:sp>
      <p:sp>
        <p:nvSpPr>
          <p:cNvPr id="5" name="Footer Placeholder 4"/>
          <p:cNvSpPr>
            <a:spLocks noGrp="1"/>
          </p:cNvSpPr>
          <p:nvPr>
            <p:ph type="ftr" sz="quarter" idx="3"/>
          </p:nvPr>
        </p:nvSpPr>
        <p:spPr>
          <a:xfrm>
            <a:off x="3339207" y="9343248"/>
            <a:ext cx="3402211" cy="536700"/>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19441" y="9343248"/>
            <a:ext cx="2268141" cy="536700"/>
          </a:xfrm>
          <a:prstGeom prst="rect">
            <a:avLst/>
          </a:prstGeom>
        </p:spPr>
        <p:txBody>
          <a:bodyPr vert="horz" lIns="91440" tIns="45720" rIns="91440" bIns="45720" rtlCol="0" anchor="ctr"/>
          <a:lstStyle>
            <a:lvl1pPr algn="r">
              <a:defRPr sz="1323">
                <a:solidFill>
                  <a:schemeClr val="tx1">
                    <a:tint val="75000"/>
                  </a:schemeClr>
                </a:solidFill>
              </a:defRPr>
            </a:lvl1pPr>
          </a:lstStyle>
          <a:p>
            <a:fld id="{48DF1E99-C559-4DAF-B6BD-3BB0B084D43C}" type="slidenum">
              <a:rPr lang="en-GB" smtClean="0"/>
              <a:t>‹#›</a:t>
            </a:fld>
            <a:endParaRPr lang="en-GB"/>
          </a:p>
        </p:txBody>
      </p:sp>
    </p:spTree>
    <p:extLst>
      <p:ext uri="{BB962C8B-B14F-4D97-AF65-F5344CB8AC3E}">
        <p14:creationId xmlns:p14="http://schemas.microsoft.com/office/powerpoint/2010/main" val="2988002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008035"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09" indent="-252009" algn="l" defTabSz="1008035"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26" indent="-252009" algn="l" defTabSz="1008035"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043" indent="-252009" algn="l" defTabSz="1008035"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06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078"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095"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112"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13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147"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gfos.hr/" TargetMode="External"/><Relationship Id="rId4" Type="http://schemas.openxmlformats.org/officeDocument/2006/relationships/hyperlink" Target="mailto:gfos@gfos.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a:extLst>
              <a:ext uri="{FF2B5EF4-FFF2-40B4-BE49-F238E27FC236}">
                <a16:creationId xmlns:a16="http://schemas.microsoft.com/office/drawing/2014/main" id="{7E0593D0-88DE-7C2F-5D4D-D4A27143DFFF}"/>
              </a:ext>
            </a:extLst>
          </p:cNvPr>
          <p:cNvGrpSpPr/>
          <p:nvPr/>
        </p:nvGrpSpPr>
        <p:grpSpPr>
          <a:xfrm>
            <a:off x="-1" y="-41130"/>
            <a:ext cx="10080000" cy="2547832"/>
            <a:chOff x="-1202539" y="-42651"/>
            <a:chExt cx="10129052" cy="3613029"/>
          </a:xfrm>
        </p:grpSpPr>
        <p:pic>
          <p:nvPicPr>
            <p:cNvPr id="4" name="Picture 5">
              <a:extLst>
                <a:ext uri="{FF2B5EF4-FFF2-40B4-BE49-F238E27FC236}">
                  <a16:creationId xmlns:a16="http://schemas.microsoft.com/office/drawing/2014/main" id="{C3E5E4D0-54B1-C553-1332-B57CEFA2F35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6672"/>
            <a:stretch/>
          </p:blipFill>
          <p:spPr>
            <a:xfrm>
              <a:off x="243472" y="-11113"/>
              <a:ext cx="8683041" cy="3581491"/>
            </a:xfrm>
            <a:prstGeom prst="rect">
              <a:avLst/>
            </a:prstGeom>
          </p:spPr>
        </p:pic>
        <p:sp>
          <p:nvSpPr>
            <p:cNvPr id="7" name="Strelica: peterokut 6">
              <a:extLst>
                <a:ext uri="{FF2B5EF4-FFF2-40B4-BE49-F238E27FC236}">
                  <a16:creationId xmlns:a16="http://schemas.microsoft.com/office/drawing/2014/main" id="{179BBEAE-B845-DC3D-3E1A-82102B22727B}"/>
                </a:ext>
              </a:extLst>
            </p:cNvPr>
            <p:cNvSpPr/>
            <p:nvPr/>
          </p:nvSpPr>
          <p:spPr>
            <a:xfrm>
              <a:off x="-366232" y="-42651"/>
              <a:ext cx="3502239" cy="3613029"/>
            </a:xfrm>
            <a:prstGeom prst="homePlate">
              <a:avLst/>
            </a:prstGeom>
            <a:solidFill>
              <a:schemeClr val="bg1">
                <a:alpha val="39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Strelica: peterokut 5">
              <a:extLst>
                <a:ext uri="{FF2B5EF4-FFF2-40B4-BE49-F238E27FC236}">
                  <a16:creationId xmlns:a16="http://schemas.microsoft.com/office/drawing/2014/main" id="{BFDE3F06-26AE-DA54-3AFB-3C5751CF112A}"/>
                </a:ext>
              </a:extLst>
            </p:cNvPr>
            <p:cNvSpPr/>
            <p:nvPr/>
          </p:nvSpPr>
          <p:spPr>
            <a:xfrm>
              <a:off x="-1202539" y="-42651"/>
              <a:ext cx="3640940" cy="3613029"/>
            </a:xfrm>
            <a:prstGeom prst="homePlate">
              <a:avLst/>
            </a:prstGeom>
            <a:solidFill>
              <a:schemeClr val="tx1">
                <a:lumMod val="75000"/>
                <a:lumOff val="25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5" name="Naslov 26">
            <a:extLst>
              <a:ext uri="{FF2B5EF4-FFF2-40B4-BE49-F238E27FC236}">
                <a16:creationId xmlns:a16="http://schemas.microsoft.com/office/drawing/2014/main" id="{978DEA45-EBE7-3693-B34C-66CAD7676BBB}"/>
              </a:ext>
            </a:extLst>
          </p:cNvPr>
          <p:cNvSpPr txBox="1">
            <a:spLocks/>
          </p:cNvSpPr>
          <p:nvPr/>
        </p:nvSpPr>
        <p:spPr>
          <a:xfrm>
            <a:off x="-1" y="2492768"/>
            <a:ext cx="10080624" cy="843970"/>
          </a:xfrm>
          <a:prstGeom prst="rect">
            <a:avLst/>
          </a:prstGeom>
        </p:spPr>
        <p:txBody>
          <a:bodyPr vert="horz" lIns="23869" tIns="11935" rIns="23869" bIns="11935" rtlCol="0" anchor="ctr">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algn="ctr" defTabSz="202904"/>
            <a:r>
              <a:rPr lang="hr-HR" sz="2800" cap="none" dirty="0">
                <a:solidFill>
                  <a:srgbClr val="1C1C1C"/>
                </a:solidFill>
                <a:latin typeface="Franklin Gothic Book"/>
              </a:rPr>
              <a:t>Pozivamo Vas na znanstveno-popularizacijska predavanja:</a:t>
            </a:r>
            <a:endParaRPr lang="it-IT" sz="2800" cap="none" dirty="0">
              <a:solidFill>
                <a:srgbClr val="1C1C1C"/>
              </a:solidFill>
              <a:latin typeface="Franklin Gothic Book"/>
            </a:endParaRPr>
          </a:p>
        </p:txBody>
      </p:sp>
      <p:sp>
        <p:nvSpPr>
          <p:cNvPr id="22" name="Rezervirano mjesto za tekst 42">
            <a:extLst>
              <a:ext uri="{FF2B5EF4-FFF2-40B4-BE49-F238E27FC236}">
                <a16:creationId xmlns:a16="http://schemas.microsoft.com/office/drawing/2014/main" id="{79FDB8A8-50D0-B339-20AB-C77ECAD6FE4F}"/>
              </a:ext>
            </a:extLst>
          </p:cNvPr>
          <p:cNvSpPr txBox="1">
            <a:spLocks/>
          </p:cNvSpPr>
          <p:nvPr/>
        </p:nvSpPr>
        <p:spPr>
          <a:xfrm>
            <a:off x="123711" y="5202846"/>
            <a:ext cx="1254977" cy="315802"/>
          </a:xfrm>
          <a:prstGeom prst="rect">
            <a:avLst/>
          </a:prstGeom>
        </p:spPr>
        <p:txBody>
          <a:bodyPr vert="horz" lIns="0" tIns="0" rIns="0" bIns="0" rtlCol="0" anchor="ctr">
            <a:noAutofit/>
          </a:bodyPr>
          <a:lstStyle>
            <a:lvl1pPr marL="0" indent="0" algn="ctr" defTabSz="777240" rtl="0" eaLnBrk="1" latinLnBrk="0" hangingPunct="1">
              <a:lnSpc>
                <a:spcPct val="82000"/>
              </a:lnSpc>
              <a:spcBef>
                <a:spcPts val="0"/>
              </a:spcBef>
              <a:buFont typeface="Arial" panose="020B0604020202020204" pitchFamily="34" charset="0"/>
              <a:buNone/>
              <a:defRPr sz="1600" b="1" kern="1200" cap="none"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a:defRPr/>
            </a:pPr>
            <a:r>
              <a:rPr lang="hr-HR" dirty="0">
                <a:solidFill>
                  <a:srgbClr val="1C1C1C"/>
                </a:solidFill>
                <a:latin typeface="Franklin Gothic Book"/>
              </a:rPr>
              <a:t>Sažetak:</a:t>
            </a:r>
          </a:p>
        </p:txBody>
      </p:sp>
      <p:sp>
        <p:nvSpPr>
          <p:cNvPr id="28" name="Pravokutnik 27">
            <a:extLst>
              <a:ext uri="{FF2B5EF4-FFF2-40B4-BE49-F238E27FC236}">
                <a16:creationId xmlns:a16="http://schemas.microsoft.com/office/drawing/2014/main" id="{B2F8F6BD-42BB-F22A-1DED-850DD55159F9}"/>
              </a:ext>
            </a:extLst>
          </p:cNvPr>
          <p:cNvSpPr/>
          <p:nvPr/>
        </p:nvSpPr>
        <p:spPr>
          <a:xfrm>
            <a:off x="0" y="9062049"/>
            <a:ext cx="10080625" cy="89155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000" b="1" dirty="0">
                <a:solidFill>
                  <a:schemeClr val="tx1"/>
                </a:solidFill>
                <a:latin typeface="Arial Narrow" panose="020B0606020202030204" pitchFamily="34" charset="0"/>
              </a:rPr>
              <a:t>ORGANIZATOR: </a:t>
            </a:r>
          </a:p>
          <a:p>
            <a:pPr algn="ctr"/>
            <a:r>
              <a:rPr lang="hr-HR" sz="1000" b="1" dirty="0">
                <a:solidFill>
                  <a:schemeClr val="tx1"/>
                </a:solidFill>
                <a:latin typeface="Arial Narrow" panose="020B0606020202030204" pitchFamily="34" charset="0"/>
              </a:rPr>
              <a:t>Građevinski i arhitektonski fakultet Osijek</a:t>
            </a:r>
          </a:p>
          <a:p>
            <a:pPr algn="ctr"/>
            <a:endParaRPr lang="hr-HR" sz="1000" b="1" dirty="0">
              <a:solidFill>
                <a:schemeClr val="tx1"/>
              </a:solidFill>
              <a:latin typeface="Arial Narrow" panose="020B0606020202030204" pitchFamily="34" charset="0"/>
            </a:endParaRPr>
          </a:p>
          <a:p>
            <a:pPr algn="ctr"/>
            <a:r>
              <a:rPr lang="hr-HR" sz="1000" dirty="0">
                <a:solidFill>
                  <a:schemeClr val="tx1"/>
                </a:solidFill>
                <a:latin typeface="Arial Narrow" panose="020B0606020202030204" pitchFamily="34" charset="0"/>
              </a:rPr>
              <a:t>Vladimira Preloga 3, 31 000 Osijek</a:t>
            </a:r>
          </a:p>
          <a:p>
            <a:pPr algn="ctr"/>
            <a:r>
              <a:rPr lang="hr-HR" sz="1000" dirty="0">
                <a:solidFill>
                  <a:schemeClr val="tx1"/>
                </a:solidFill>
                <a:latin typeface="Arial Narrow" panose="020B0606020202030204" pitchFamily="34" charset="0"/>
              </a:rPr>
              <a:t>+385 31 540 070 I </a:t>
            </a:r>
            <a:r>
              <a:rPr lang="hr-HR" sz="1000" dirty="0">
                <a:solidFill>
                  <a:schemeClr val="tx1"/>
                </a:solidFill>
                <a:latin typeface="Arial Narrow" panose="020B0606020202030204" pitchFamily="34" charset="0"/>
                <a:hlinkClick r:id="rId4">
                  <a:extLst>
                    <a:ext uri="{A12FA001-AC4F-418D-AE19-62706E023703}">
                      <ahyp:hlinkClr xmlns:ahyp="http://schemas.microsoft.com/office/drawing/2018/hyperlinkcolor" val="tx"/>
                    </a:ext>
                  </a:extLst>
                </a:hlinkClick>
              </a:rPr>
              <a:t>gfos@gfos.hr</a:t>
            </a:r>
            <a:r>
              <a:rPr lang="hr-HR" sz="1000" dirty="0">
                <a:solidFill>
                  <a:schemeClr val="tx1"/>
                </a:solidFill>
                <a:latin typeface="Arial Narrow" panose="020B0606020202030204" pitchFamily="34" charset="0"/>
              </a:rPr>
              <a:t> I </a:t>
            </a:r>
            <a:r>
              <a:rPr lang="hr-HR" sz="1000" dirty="0">
                <a:solidFill>
                  <a:schemeClr val="tx1"/>
                </a:solidFill>
                <a:latin typeface="Arial Narrow" panose="020B0606020202030204" pitchFamily="34" charset="0"/>
                <a:hlinkClick r:id="rId5">
                  <a:extLst>
                    <a:ext uri="{A12FA001-AC4F-418D-AE19-62706E023703}">
                      <ahyp:hlinkClr xmlns:ahyp="http://schemas.microsoft.com/office/drawing/2018/hyperlinkcolor" val="tx"/>
                    </a:ext>
                  </a:extLst>
                </a:hlinkClick>
              </a:rPr>
              <a:t>www.gfos.hr</a:t>
            </a:r>
            <a:r>
              <a:rPr lang="hr-HR" sz="1000" dirty="0">
                <a:solidFill>
                  <a:schemeClr val="tx1"/>
                </a:solidFill>
                <a:latin typeface="Arial Narrow" panose="020B0606020202030204" pitchFamily="34" charset="0"/>
              </a:rPr>
              <a:t> </a:t>
            </a:r>
            <a:endParaRPr lang="en-GB" sz="1000" dirty="0">
              <a:solidFill>
                <a:schemeClr val="tx1"/>
              </a:solidFill>
              <a:latin typeface="Arial Narrow" panose="020B0606020202030204" pitchFamily="34" charset="0"/>
            </a:endParaRPr>
          </a:p>
        </p:txBody>
      </p:sp>
      <p:pic>
        <p:nvPicPr>
          <p:cNvPr id="1031" name="Picture 70">
            <a:extLst>
              <a:ext uri="{FF2B5EF4-FFF2-40B4-BE49-F238E27FC236}">
                <a16:creationId xmlns:a16="http://schemas.microsoft.com/office/drawing/2014/main" id="{9E5DA3E6-FF12-FF0E-7A2A-45B9692D489E}"/>
              </a:ext>
            </a:extLst>
          </p:cNvPr>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l="42627"/>
          <a:stretch/>
        </p:blipFill>
        <p:spPr>
          <a:xfrm>
            <a:off x="265613" y="208281"/>
            <a:ext cx="1399949" cy="862552"/>
          </a:xfrm>
          <a:prstGeom prst="rect">
            <a:avLst/>
          </a:prstGeom>
        </p:spPr>
      </p:pic>
      <p:sp>
        <p:nvSpPr>
          <p:cNvPr id="8" name="Rezervirano mjesto za tekst 66">
            <a:extLst>
              <a:ext uri="{FF2B5EF4-FFF2-40B4-BE49-F238E27FC236}">
                <a16:creationId xmlns:a16="http://schemas.microsoft.com/office/drawing/2014/main" id="{34E10A32-309F-37CC-0FBC-9B00E4D46388}"/>
              </a:ext>
            </a:extLst>
          </p:cNvPr>
          <p:cNvSpPr txBox="1">
            <a:spLocks/>
          </p:cNvSpPr>
          <p:nvPr/>
        </p:nvSpPr>
        <p:spPr>
          <a:xfrm>
            <a:off x="265613" y="1275320"/>
            <a:ext cx="2530149" cy="370200"/>
          </a:xfrm>
          <a:prstGeom prst="rect">
            <a:avLst/>
          </a:prstGeom>
        </p:spPr>
        <p:txBody>
          <a:bodyPr vert="horz" lIns="0" tIns="0" rIns="0" bIns="0" rtlCol="0" anchor="t">
            <a:noAutofit/>
          </a:bodyPr>
          <a:lstStyle>
            <a:lvl1pPr marL="0" marR="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sz="2400" b="1" kern="1200" cap="none" baseline="0">
                <a:solidFill>
                  <a:schemeClr val="accent1"/>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a:defRPr/>
            </a:pPr>
            <a:r>
              <a:rPr lang="hr-HR" sz="2000" dirty="0">
                <a:solidFill>
                  <a:srgbClr val="FFFFFF">
                    <a:lumMod val="95000"/>
                  </a:srgbClr>
                </a:solidFill>
                <a:latin typeface="Franklin Gothic Book"/>
              </a:rPr>
              <a:t>Utorak, 23. travnja 2024.  | 11:00 sati</a:t>
            </a:r>
          </a:p>
        </p:txBody>
      </p:sp>
      <p:sp>
        <p:nvSpPr>
          <p:cNvPr id="12" name="Rezervirano mjesto za tekst 41">
            <a:extLst>
              <a:ext uri="{FF2B5EF4-FFF2-40B4-BE49-F238E27FC236}">
                <a16:creationId xmlns:a16="http://schemas.microsoft.com/office/drawing/2014/main" id="{9836FF0C-0590-D0B4-6B18-A3DE46DB7591}"/>
              </a:ext>
            </a:extLst>
          </p:cNvPr>
          <p:cNvSpPr txBox="1">
            <a:spLocks/>
          </p:cNvSpPr>
          <p:nvPr/>
        </p:nvSpPr>
        <p:spPr>
          <a:xfrm>
            <a:off x="265613" y="1829289"/>
            <a:ext cx="1923669" cy="1394340"/>
          </a:xfrm>
          <a:prstGeom prst="rect">
            <a:avLst/>
          </a:prstGeom>
        </p:spPr>
        <p:txBody>
          <a:bodyPr vert="horz" lIns="0" tIns="0" rIns="0" bIns="0" rtlCol="0" anchor="t">
            <a:noAutofit/>
          </a:bodyPr>
          <a:lstStyle>
            <a:lvl1pPr marL="0" marR="0" indent="0" algn="l" defTabSz="777240" rtl="0" eaLnBrk="1" fontAlgn="auto" latinLnBrk="0" hangingPunct="1">
              <a:lnSpc>
                <a:spcPct val="82000"/>
              </a:lnSpc>
              <a:spcBef>
                <a:spcPts val="0"/>
              </a:spcBef>
              <a:spcAft>
                <a:spcPts val="0"/>
              </a:spcAft>
              <a:buClrTx/>
              <a:buSzTx/>
              <a:buFont typeface="Arial" panose="020B0604020202020204" pitchFamily="34" charset="0"/>
              <a:buNone/>
              <a:tabLst/>
              <a:defRPr sz="1600" kern="1200" cap="none" baseline="0">
                <a:solidFill>
                  <a:schemeClr val="accent1"/>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a:lnSpc>
                <a:spcPct val="100000"/>
              </a:lnSpc>
              <a:defRPr/>
            </a:pPr>
            <a:r>
              <a:rPr lang="hr-HR" sz="1800" dirty="0">
                <a:solidFill>
                  <a:srgbClr val="FFFFFF">
                    <a:lumMod val="95000"/>
                  </a:srgbClr>
                </a:solidFill>
                <a:latin typeface="Arial Narrow" panose="020B0606020202030204" pitchFamily="34" charset="0"/>
              </a:rPr>
              <a:t>GrAFOS, prizemlje</a:t>
            </a:r>
          </a:p>
          <a:p>
            <a:pPr>
              <a:lnSpc>
                <a:spcPct val="100000"/>
              </a:lnSpc>
              <a:defRPr/>
            </a:pPr>
            <a:r>
              <a:rPr lang="hr-HR" sz="1800" dirty="0">
                <a:solidFill>
                  <a:srgbClr val="FFFFFF">
                    <a:lumMod val="95000"/>
                  </a:srgbClr>
                </a:solidFill>
                <a:latin typeface="Arial Narrow" panose="020B0606020202030204" pitchFamily="34" charset="0"/>
              </a:rPr>
              <a:t>Učionica 0.2.</a:t>
            </a:r>
          </a:p>
          <a:p>
            <a:pPr>
              <a:lnSpc>
                <a:spcPct val="100000"/>
              </a:lnSpc>
              <a:defRPr/>
            </a:pPr>
            <a:endParaRPr lang="hr-HR" sz="1800" dirty="0">
              <a:solidFill>
                <a:srgbClr val="FFFFFF">
                  <a:lumMod val="95000"/>
                </a:srgbClr>
              </a:solidFill>
              <a:latin typeface="Arial Narrow" panose="020B0606020202030204" pitchFamily="34" charset="0"/>
            </a:endParaRPr>
          </a:p>
        </p:txBody>
      </p:sp>
      <p:sp>
        <p:nvSpPr>
          <p:cNvPr id="13" name="Rezervirano mjesto za tekst 5">
            <a:extLst>
              <a:ext uri="{FF2B5EF4-FFF2-40B4-BE49-F238E27FC236}">
                <a16:creationId xmlns:a16="http://schemas.microsoft.com/office/drawing/2014/main" id="{FCEE062D-A0C6-45AC-D24E-35CD9BA1CBEE}"/>
              </a:ext>
            </a:extLst>
          </p:cNvPr>
          <p:cNvSpPr txBox="1">
            <a:spLocks/>
          </p:cNvSpPr>
          <p:nvPr/>
        </p:nvSpPr>
        <p:spPr>
          <a:xfrm>
            <a:off x="359280" y="4625828"/>
            <a:ext cx="4390688" cy="495874"/>
          </a:xfrm>
          <a:prstGeom prst="rect">
            <a:avLst/>
          </a:prstGeom>
        </p:spPr>
        <p:txBody>
          <a:bodyPr vert="horz" lIns="0" tIns="0" rIns="0" bIns="0" rtlCol="0" anchor="ctr">
            <a:noAutofit/>
          </a:bodyPr>
          <a:lstStyle>
            <a:lvl1pPr marL="0" indent="0" algn="ctr" defTabSz="777240" rtl="0" eaLnBrk="1" latinLnBrk="0" hangingPunct="1">
              <a:lnSpc>
                <a:spcPct val="82000"/>
              </a:lnSpc>
              <a:spcBef>
                <a:spcPts val="0"/>
              </a:spcBef>
              <a:buFont typeface="Arial" panose="020B0604020202020204" pitchFamily="34" charset="0"/>
              <a:buNone/>
              <a:defRPr sz="1600" b="1" kern="1200" cap="none"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algn="l"/>
            <a:r>
              <a:rPr lang="hr-HR" dirty="0"/>
              <a:t>Predavačica: </a:t>
            </a:r>
            <a:r>
              <a:rPr lang="es-ES" dirty="0"/>
              <a:t>Ingrid </a:t>
            </a:r>
            <a:r>
              <a:rPr lang="es-ES" dirty="0" err="1"/>
              <a:t>Tomac</a:t>
            </a:r>
            <a:r>
              <a:rPr lang="es-ES" dirty="0"/>
              <a:t>, </a:t>
            </a:r>
            <a:r>
              <a:rPr lang="es-ES" dirty="0" err="1"/>
              <a:t>Ph.D</a:t>
            </a:r>
            <a:r>
              <a:rPr lang="es-ES" dirty="0"/>
              <a:t>., P.E., M.ASCE</a:t>
            </a:r>
            <a:endParaRPr lang="en-GB" dirty="0"/>
          </a:p>
          <a:p>
            <a:pPr algn="l"/>
            <a:r>
              <a:rPr lang="en-US" sz="1400" dirty="0"/>
              <a:t>Department of Structural Engineering</a:t>
            </a:r>
            <a:endParaRPr lang="en-GB" sz="1400" dirty="0"/>
          </a:p>
          <a:p>
            <a:pPr algn="l"/>
            <a:r>
              <a:rPr lang="en-US" sz="1400" dirty="0"/>
              <a:t>University of California San Diego</a:t>
            </a:r>
            <a:endParaRPr lang="en-GB" sz="1400" dirty="0"/>
          </a:p>
          <a:p>
            <a:pPr>
              <a:defRPr/>
            </a:pPr>
            <a:endParaRPr lang="hr-HR" b="0" dirty="0">
              <a:solidFill>
                <a:srgbClr val="1C1C1C"/>
              </a:solidFill>
              <a:latin typeface="Franklin Gothic Book"/>
            </a:endParaRPr>
          </a:p>
        </p:txBody>
      </p:sp>
      <p:sp>
        <p:nvSpPr>
          <p:cNvPr id="14" name="Pravokutnik 11">
            <a:extLst>
              <a:ext uri="{FF2B5EF4-FFF2-40B4-BE49-F238E27FC236}">
                <a16:creationId xmlns:a16="http://schemas.microsoft.com/office/drawing/2014/main" id="{76FB8E74-CF25-9E8F-0584-D72C11EFE899}"/>
              </a:ext>
            </a:extLst>
          </p:cNvPr>
          <p:cNvSpPr/>
          <p:nvPr/>
        </p:nvSpPr>
        <p:spPr>
          <a:xfrm>
            <a:off x="48427" y="3236129"/>
            <a:ext cx="10080624" cy="69472"/>
          </a:xfrm>
          <a:prstGeom prst="rect">
            <a:avLst/>
          </a:prstGeom>
          <a:solidFill>
            <a:srgbClr val="FFFFFF">
              <a:lumMod val="85000"/>
            </a:srgbClr>
          </a:solid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5" name="Rezervirano mjesto za tekst 67">
            <a:extLst>
              <a:ext uri="{FF2B5EF4-FFF2-40B4-BE49-F238E27FC236}">
                <a16:creationId xmlns:a16="http://schemas.microsoft.com/office/drawing/2014/main" id="{D77A372A-95B7-FA54-3610-43D725F528FE}"/>
              </a:ext>
            </a:extLst>
          </p:cNvPr>
          <p:cNvSpPr txBox="1">
            <a:spLocks/>
          </p:cNvSpPr>
          <p:nvPr/>
        </p:nvSpPr>
        <p:spPr>
          <a:xfrm>
            <a:off x="286487" y="5473169"/>
            <a:ext cx="4507874" cy="3672759"/>
          </a:xfrm>
          <a:prstGeom prst="rect">
            <a:avLst/>
          </a:prstGeom>
        </p:spPr>
        <p:txBody>
          <a:bodyPr vert="horz" lIns="91440" tIns="45720" rIns="91440" bIns="45720" rtlCol="0">
            <a:normAutofit/>
          </a:bodyPr>
          <a:lstStyle>
            <a:lvl1pPr marL="0" indent="0" algn="l" defTabSz="777240" rtl="0" eaLnBrk="1" latinLnBrk="0" hangingPunct="1">
              <a:lnSpc>
                <a:spcPct val="90000"/>
              </a:lnSpc>
              <a:spcBef>
                <a:spcPts val="850"/>
              </a:spcBef>
              <a:buFont typeface="Arial" panose="020B0604020202020204" pitchFamily="34" charset="0"/>
              <a:buNone/>
              <a:defRPr sz="1400" kern="1200">
                <a:solidFill>
                  <a:schemeClr val="tx2"/>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just">
              <a:lnSpc>
                <a:spcPct val="100000"/>
              </a:lnSpc>
              <a:defRPr/>
            </a:pPr>
            <a:r>
              <a:rPr lang="en-US" sz="1100" dirty="0" err="1"/>
              <a:t>Poslije</a:t>
            </a:r>
            <a:r>
              <a:rPr lang="en-US" sz="1100" dirty="0"/>
              <a:t> </a:t>
            </a:r>
            <a:r>
              <a:rPr lang="en-US" sz="1100" dirty="0" err="1"/>
              <a:t>požarni</a:t>
            </a:r>
            <a:r>
              <a:rPr lang="en-US" sz="1100" dirty="0"/>
              <a:t> </a:t>
            </a:r>
            <a:r>
              <a:rPr lang="en-US" sz="1100" dirty="0" err="1"/>
              <a:t>blatni</a:t>
            </a:r>
            <a:r>
              <a:rPr lang="en-US" sz="1100" dirty="0"/>
              <a:t> </a:t>
            </a:r>
            <a:r>
              <a:rPr lang="en-US" sz="1100" dirty="0" err="1"/>
              <a:t>tokovi</a:t>
            </a:r>
            <a:r>
              <a:rPr lang="en-US" sz="1100" dirty="0"/>
              <a:t> </a:t>
            </a:r>
            <a:r>
              <a:rPr lang="en-US" sz="1100" dirty="0" err="1"/>
              <a:t>i</a:t>
            </a:r>
            <a:r>
              <a:rPr lang="en-US" sz="1100" dirty="0"/>
              <a:t> </a:t>
            </a:r>
            <a:r>
              <a:rPr lang="en-US" sz="1100" dirty="0" err="1"/>
              <a:t>destabilizacija</a:t>
            </a:r>
            <a:r>
              <a:rPr lang="en-US" sz="1100" dirty="0"/>
              <a:t> </a:t>
            </a:r>
            <a:r>
              <a:rPr lang="en-US" sz="1100" dirty="0" err="1"/>
              <a:t>padina</a:t>
            </a:r>
            <a:r>
              <a:rPr lang="en-US" sz="1100" dirty="0"/>
              <a:t> </a:t>
            </a:r>
            <a:r>
              <a:rPr lang="en-US" sz="1100" dirty="0" err="1"/>
              <a:t>su</a:t>
            </a:r>
            <a:r>
              <a:rPr lang="en-US" sz="1100" dirty="0"/>
              <a:t> </a:t>
            </a:r>
            <a:r>
              <a:rPr lang="en-US" sz="1100" dirty="0" err="1"/>
              <a:t>sve</a:t>
            </a:r>
            <a:r>
              <a:rPr lang="en-US" sz="1100" dirty="0"/>
              <a:t> </a:t>
            </a:r>
            <a:r>
              <a:rPr lang="en-US" sz="1100" dirty="0" err="1"/>
              <a:t>češće</a:t>
            </a:r>
            <a:r>
              <a:rPr lang="en-US" sz="1100" dirty="0"/>
              <a:t> </a:t>
            </a:r>
            <a:r>
              <a:rPr lang="en-US" sz="1100" dirty="0" err="1"/>
              <a:t>posljedice</a:t>
            </a:r>
            <a:r>
              <a:rPr lang="en-US" sz="1100" dirty="0"/>
              <a:t> </a:t>
            </a:r>
            <a:r>
              <a:rPr lang="en-US" sz="1100" dirty="0" err="1"/>
              <a:t>klimatskih</a:t>
            </a:r>
            <a:r>
              <a:rPr lang="en-US" sz="1100" dirty="0"/>
              <a:t> </a:t>
            </a:r>
            <a:r>
              <a:rPr lang="en-US" sz="1100" dirty="0" err="1"/>
              <a:t>promjena</a:t>
            </a:r>
            <a:r>
              <a:rPr lang="en-US" sz="1100" dirty="0"/>
              <a:t> </a:t>
            </a:r>
            <a:r>
              <a:rPr lang="en-US" sz="1100" dirty="0" err="1"/>
              <a:t>koje</a:t>
            </a:r>
            <a:r>
              <a:rPr lang="en-US" sz="1100" dirty="0"/>
              <a:t> se </a:t>
            </a:r>
            <a:r>
              <a:rPr lang="en-US" sz="1100" dirty="0" err="1"/>
              <a:t>javljaju</a:t>
            </a:r>
            <a:r>
              <a:rPr lang="en-US" sz="1100" dirty="0"/>
              <a:t> u </a:t>
            </a:r>
            <a:r>
              <a:rPr lang="en-US" sz="1100" dirty="0" err="1"/>
              <a:t>kontekstu</a:t>
            </a:r>
            <a:r>
              <a:rPr lang="en-US" sz="1100" dirty="0"/>
              <a:t> </a:t>
            </a:r>
            <a:r>
              <a:rPr lang="en-US" sz="1100" dirty="0" err="1"/>
              <a:t>povećanja</a:t>
            </a:r>
            <a:r>
              <a:rPr lang="en-US" sz="1100" dirty="0"/>
              <a:t> </a:t>
            </a:r>
            <a:r>
              <a:rPr lang="en-US" sz="1100" dirty="0" err="1"/>
              <a:t>broja</a:t>
            </a:r>
            <a:r>
              <a:rPr lang="en-US" sz="1100" dirty="0"/>
              <a:t> </a:t>
            </a:r>
            <a:r>
              <a:rPr lang="en-US" sz="1100" dirty="0" err="1"/>
              <a:t>i</a:t>
            </a:r>
            <a:r>
              <a:rPr lang="en-US" sz="1100" dirty="0"/>
              <a:t> </a:t>
            </a:r>
            <a:r>
              <a:rPr lang="en-US" sz="1100" dirty="0" err="1"/>
              <a:t>intenziteta</a:t>
            </a:r>
            <a:r>
              <a:rPr lang="en-US" sz="1100" dirty="0"/>
              <a:t> </a:t>
            </a:r>
            <a:r>
              <a:rPr lang="en-US" sz="1100" dirty="0" err="1"/>
              <a:t>šumskih</a:t>
            </a:r>
            <a:r>
              <a:rPr lang="en-US" sz="1100" dirty="0"/>
              <a:t> </a:t>
            </a:r>
            <a:r>
              <a:rPr lang="en-US" sz="1100" dirty="0" err="1"/>
              <a:t>požara</a:t>
            </a:r>
            <a:r>
              <a:rPr lang="en-US" sz="1100" dirty="0"/>
              <a:t>, </a:t>
            </a:r>
            <a:r>
              <a:rPr lang="en-US" sz="1100" dirty="0" err="1"/>
              <a:t>te</a:t>
            </a:r>
            <a:r>
              <a:rPr lang="en-US" sz="1100" dirty="0"/>
              <a:t> </a:t>
            </a:r>
            <a:r>
              <a:rPr lang="en-US" sz="1100" dirty="0" err="1"/>
              <a:t>uzrokuju</a:t>
            </a:r>
            <a:r>
              <a:rPr lang="en-US" sz="1100" dirty="0"/>
              <a:t> </a:t>
            </a:r>
            <a:r>
              <a:rPr lang="en-US" sz="1100" dirty="0" err="1"/>
              <a:t>oštećenja</a:t>
            </a:r>
            <a:r>
              <a:rPr lang="en-US" sz="1100" dirty="0"/>
              <a:t> </a:t>
            </a:r>
            <a:r>
              <a:rPr lang="en-US" sz="1100" dirty="0" err="1"/>
              <a:t>na</a:t>
            </a:r>
            <a:r>
              <a:rPr lang="en-US" sz="1100" dirty="0"/>
              <a:t> </a:t>
            </a:r>
            <a:r>
              <a:rPr lang="en-US" sz="1100" dirty="0" err="1"/>
              <a:t>infrastrukturi</a:t>
            </a:r>
            <a:r>
              <a:rPr lang="en-US" sz="1100" dirty="0"/>
              <a:t> </a:t>
            </a:r>
            <a:r>
              <a:rPr lang="en-US" sz="1100" dirty="0" err="1"/>
              <a:t>i</a:t>
            </a:r>
            <a:r>
              <a:rPr lang="en-US" sz="1100" dirty="0"/>
              <a:t> </a:t>
            </a:r>
            <a:r>
              <a:rPr lang="en-US" sz="1100" dirty="0" err="1"/>
              <a:t>rezultiraju</a:t>
            </a:r>
            <a:r>
              <a:rPr lang="en-US" sz="1100" dirty="0"/>
              <a:t> </a:t>
            </a:r>
            <a:r>
              <a:rPr lang="en-US" sz="1100" dirty="0" err="1"/>
              <a:t>gubitkom</a:t>
            </a:r>
            <a:r>
              <a:rPr lang="en-US" sz="1100" dirty="0"/>
              <a:t> </a:t>
            </a:r>
            <a:r>
              <a:rPr lang="en-US" sz="1100" dirty="0" err="1"/>
              <a:t>imovine</a:t>
            </a:r>
            <a:r>
              <a:rPr lang="en-US" sz="1100" dirty="0"/>
              <a:t> </a:t>
            </a:r>
            <a:r>
              <a:rPr lang="en-US" sz="1100" dirty="0" err="1"/>
              <a:t>i</a:t>
            </a:r>
            <a:r>
              <a:rPr lang="en-US" sz="1100" dirty="0"/>
              <a:t> </a:t>
            </a:r>
            <a:r>
              <a:rPr lang="en-US" sz="1100" dirty="0" err="1"/>
              <a:t>ljudskih</a:t>
            </a:r>
            <a:r>
              <a:rPr lang="en-US" sz="1100" dirty="0"/>
              <a:t> </a:t>
            </a:r>
            <a:r>
              <a:rPr lang="en-US" sz="1100" dirty="0" err="1"/>
              <a:t>života</a:t>
            </a:r>
            <a:r>
              <a:rPr lang="en-US" sz="1100" dirty="0"/>
              <a:t>. </a:t>
            </a:r>
            <a:r>
              <a:rPr lang="en-US" sz="1100" dirty="0" err="1"/>
              <a:t>Unatoč</a:t>
            </a:r>
            <a:r>
              <a:rPr lang="en-US" sz="1100" dirty="0"/>
              <a:t> </a:t>
            </a:r>
            <a:r>
              <a:rPr lang="en-US" sz="1100" dirty="0" err="1"/>
              <a:t>napretku</a:t>
            </a:r>
            <a:r>
              <a:rPr lang="en-US" sz="1100" dirty="0"/>
              <a:t> u </a:t>
            </a:r>
            <a:r>
              <a:rPr lang="en-US" sz="1100" dirty="0" err="1"/>
              <a:t>razumijevanju</a:t>
            </a:r>
            <a:r>
              <a:rPr lang="en-US" sz="1100" dirty="0"/>
              <a:t> </a:t>
            </a:r>
            <a:r>
              <a:rPr lang="en-US" sz="1100" dirty="0" err="1"/>
              <a:t>ovih</a:t>
            </a:r>
            <a:r>
              <a:rPr lang="en-US" sz="1100" dirty="0"/>
              <a:t> </a:t>
            </a:r>
            <a:r>
              <a:rPr lang="en-US" sz="1100" dirty="0" err="1"/>
              <a:t>pojava</a:t>
            </a:r>
            <a:r>
              <a:rPr lang="en-US" sz="1100" dirty="0"/>
              <a:t> u </a:t>
            </a:r>
            <a:r>
              <a:rPr lang="en-US" sz="1100" dirty="0" err="1"/>
              <a:t>zadnje</a:t>
            </a:r>
            <a:r>
              <a:rPr lang="en-US" sz="1100" dirty="0"/>
              <a:t> </a:t>
            </a:r>
            <a:r>
              <a:rPr lang="en-US" sz="1100" dirty="0" err="1"/>
              <a:t>vrijeme</a:t>
            </a:r>
            <a:r>
              <a:rPr lang="en-US" sz="1100" dirty="0"/>
              <a:t>, </a:t>
            </a:r>
            <a:r>
              <a:rPr lang="en-US" sz="1100" dirty="0" err="1"/>
              <a:t>karakterizacija</a:t>
            </a:r>
            <a:r>
              <a:rPr lang="en-US" sz="1100" dirty="0"/>
              <a:t> </a:t>
            </a:r>
            <a:r>
              <a:rPr lang="en-US" sz="1100" dirty="0" err="1"/>
              <a:t>parametara</a:t>
            </a:r>
            <a:r>
              <a:rPr lang="en-US" sz="1100" dirty="0"/>
              <a:t> </a:t>
            </a:r>
            <a:r>
              <a:rPr lang="en-US" sz="1100" dirty="0" err="1"/>
              <a:t>koji</a:t>
            </a:r>
            <a:r>
              <a:rPr lang="en-US" sz="1100" dirty="0"/>
              <a:t> </a:t>
            </a:r>
            <a:r>
              <a:rPr lang="en-US" sz="1100" dirty="0" err="1"/>
              <a:t>uzrokuju</a:t>
            </a:r>
            <a:r>
              <a:rPr lang="en-US" sz="1100" dirty="0"/>
              <a:t> </a:t>
            </a:r>
            <a:r>
              <a:rPr lang="en-US" sz="1100" dirty="0" err="1"/>
              <a:t>blatne</a:t>
            </a:r>
            <a:r>
              <a:rPr lang="en-US" sz="1100" dirty="0"/>
              <a:t> </a:t>
            </a:r>
            <a:r>
              <a:rPr lang="en-US" sz="1100" dirty="0" err="1"/>
              <a:t>tokove</a:t>
            </a:r>
            <a:r>
              <a:rPr lang="en-US" sz="1100" dirty="0"/>
              <a:t> </a:t>
            </a:r>
            <a:r>
              <a:rPr lang="en-US" sz="1100" dirty="0" err="1"/>
              <a:t>i</a:t>
            </a:r>
            <a:r>
              <a:rPr lang="en-US" sz="1100" dirty="0"/>
              <a:t> </a:t>
            </a:r>
            <a:r>
              <a:rPr lang="en-US" sz="1100" dirty="0" err="1"/>
              <a:t>njihovo</a:t>
            </a:r>
            <a:r>
              <a:rPr lang="en-US" sz="1100" dirty="0"/>
              <a:t> </a:t>
            </a:r>
            <a:r>
              <a:rPr lang="en-US" sz="1100" dirty="0" err="1"/>
              <a:t>ponašanje</a:t>
            </a:r>
            <a:r>
              <a:rPr lang="en-US" sz="1100" dirty="0"/>
              <a:t> </a:t>
            </a:r>
            <a:r>
              <a:rPr lang="en-US" sz="1100" dirty="0" err="1"/>
              <a:t>ostaje</a:t>
            </a:r>
            <a:r>
              <a:rPr lang="en-US" sz="1100" dirty="0"/>
              <a:t> </a:t>
            </a:r>
            <a:r>
              <a:rPr lang="en-US" sz="1100" dirty="0" err="1"/>
              <a:t>nepoznato</a:t>
            </a:r>
            <a:r>
              <a:rPr lang="en-US" sz="1100" dirty="0"/>
              <a:t>. </a:t>
            </a:r>
            <a:r>
              <a:rPr lang="en-US" sz="1100" dirty="0" err="1"/>
              <a:t>Predavanje</a:t>
            </a:r>
            <a:r>
              <a:rPr lang="en-US" sz="1100" dirty="0"/>
              <a:t> </a:t>
            </a:r>
            <a:r>
              <a:rPr lang="en-US" sz="1100" dirty="0" err="1"/>
              <a:t>prikazuje</a:t>
            </a:r>
            <a:r>
              <a:rPr lang="en-US" sz="1100" dirty="0"/>
              <a:t> nova </a:t>
            </a:r>
            <a:r>
              <a:rPr lang="en-US" sz="1100" dirty="0" err="1"/>
              <a:t>saznanja</a:t>
            </a:r>
            <a:r>
              <a:rPr lang="en-US" sz="1100" dirty="0"/>
              <a:t> o </a:t>
            </a:r>
            <a:r>
              <a:rPr lang="en-US" sz="1100" dirty="0" err="1"/>
              <a:t>ovisnosti</a:t>
            </a:r>
            <a:r>
              <a:rPr lang="en-US" sz="1100" dirty="0"/>
              <a:t> </a:t>
            </a:r>
            <a:r>
              <a:rPr lang="en-US" sz="1100" dirty="0" err="1"/>
              <a:t>mehanizama</a:t>
            </a:r>
            <a:r>
              <a:rPr lang="en-US" sz="1100" dirty="0"/>
              <a:t> </a:t>
            </a:r>
            <a:r>
              <a:rPr lang="en-US" sz="1100" dirty="0" err="1"/>
              <a:t>blatnih</a:t>
            </a:r>
            <a:r>
              <a:rPr lang="en-US" sz="1100" dirty="0"/>
              <a:t> </a:t>
            </a:r>
            <a:r>
              <a:rPr lang="en-US" sz="1100" dirty="0" err="1"/>
              <a:t>tokova</a:t>
            </a:r>
            <a:r>
              <a:rPr lang="en-US" sz="1100" dirty="0"/>
              <a:t> o </a:t>
            </a:r>
            <a:r>
              <a:rPr lang="en-US" sz="1100" dirty="0" err="1"/>
              <a:t>karakteristikama</a:t>
            </a:r>
            <a:r>
              <a:rPr lang="en-US" sz="1100" dirty="0"/>
              <a:t> </a:t>
            </a:r>
            <a:r>
              <a:rPr lang="en-US" sz="1100" dirty="0" err="1"/>
              <a:t>pješčanog</a:t>
            </a:r>
            <a:r>
              <a:rPr lang="en-US" sz="1100" dirty="0"/>
              <a:t> </a:t>
            </a:r>
            <a:r>
              <a:rPr lang="en-US" sz="1100" dirty="0" err="1"/>
              <a:t>tla</a:t>
            </a:r>
            <a:r>
              <a:rPr lang="en-US" sz="1100" dirty="0"/>
              <a:t> </a:t>
            </a:r>
            <a:r>
              <a:rPr lang="en-US" sz="1100" dirty="0" err="1"/>
              <a:t>i</a:t>
            </a:r>
            <a:r>
              <a:rPr lang="en-US" sz="1100" dirty="0"/>
              <a:t> </a:t>
            </a:r>
            <a:r>
              <a:rPr lang="en-US" sz="1100" dirty="0" err="1"/>
              <a:t>padalina</a:t>
            </a:r>
            <a:r>
              <a:rPr lang="en-US" sz="1100" dirty="0"/>
              <a:t> </a:t>
            </a:r>
            <a:r>
              <a:rPr lang="en-US" sz="1100" dirty="0" err="1"/>
              <a:t>preko</a:t>
            </a:r>
            <a:r>
              <a:rPr lang="en-US" sz="1100" dirty="0"/>
              <a:t> </a:t>
            </a:r>
            <a:r>
              <a:rPr lang="en-US" sz="1100" dirty="0" err="1"/>
              <a:t>eksperimentalnih</a:t>
            </a:r>
            <a:r>
              <a:rPr lang="en-US" sz="1100" dirty="0"/>
              <a:t> </a:t>
            </a:r>
            <a:r>
              <a:rPr lang="en-US" sz="1100" dirty="0" err="1"/>
              <a:t>i</a:t>
            </a:r>
            <a:r>
              <a:rPr lang="en-US" sz="1100" dirty="0"/>
              <a:t> </a:t>
            </a:r>
            <a:r>
              <a:rPr lang="en-US" sz="1100" dirty="0" err="1"/>
              <a:t>teoretskih</a:t>
            </a:r>
            <a:r>
              <a:rPr lang="en-US" sz="1100" dirty="0"/>
              <a:t> </a:t>
            </a:r>
            <a:r>
              <a:rPr lang="en-US" sz="1100" dirty="0" err="1"/>
              <a:t>istraživanja</a:t>
            </a:r>
            <a:r>
              <a:rPr lang="en-US" sz="1100" dirty="0"/>
              <a:t>. Na </a:t>
            </a:r>
            <a:r>
              <a:rPr lang="en-US" sz="1100" dirty="0" err="1"/>
              <a:t>primjer</a:t>
            </a:r>
            <a:r>
              <a:rPr lang="en-US" sz="1100" dirty="0"/>
              <a:t>, </a:t>
            </a:r>
            <a:r>
              <a:rPr lang="en-US" sz="1100" dirty="0" err="1"/>
              <a:t>kod</a:t>
            </a:r>
            <a:r>
              <a:rPr lang="en-US" sz="1100" dirty="0"/>
              <a:t> </a:t>
            </a:r>
            <a:r>
              <a:rPr lang="en-US" sz="1100" dirty="0" err="1"/>
              <a:t>promjena</a:t>
            </a:r>
            <a:r>
              <a:rPr lang="en-US" sz="1100" dirty="0"/>
              <a:t> </a:t>
            </a:r>
            <a:r>
              <a:rPr lang="en-US" sz="1100" dirty="0" err="1"/>
              <a:t>hrapavosti</a:t>
            </a:r>
            <a:r>
              <a:rPr lang="en-US" sz="1100" dirty="0"/>
              <a:t> </a:t>
            </a:r>
            <a:r>
              <a:rPr lang="en-US" sz="1100" dirty="0" err="1"/>
              <a:t>površine</a:t>
            </a:r>
            <a:r>
              <a:rPr lang="en-US" sz="1100" dirty="0"/>
              <a:t> </a:t>
            </a:r>
            <a:r>
              <a:rPr lang="en-US" sz="1100" dirty="0" err="1"/>
              <a:t>može</a:t>
            </a:r>
            <a:r>
              <a:rPr lang="en-US" sz="1100" dirty="0"/>
              <a:t> se </a:t>
            </a:r>
            <a:r>
              <a:rPr lang="en-US" sz="1100" dirty="0" err="1"/>
              <a:t>razviti</a:t>
            </a:r>
            <a:r>
              <a:rPr lang="en-US" sz="1100" dirty="0"/>
              <a:t> </a:t>
            </a:r>
            <a:r>
              <a:rPr lang="en-US" sz="1100" dirty="0" err="1"/>
              <a:t>ravnotežno</a:t>
            </a:r>
            <a:r>
              <a:rPr lang="en-US" sz="1100" dirty="0"/>
              <a:t> </a:t>
            </a:r>
            <a:r>
              <a:rPr lang="en-US" sz="1100" dirty="0" err="1"/>
              <a:t>stanje</a:t>
            </a:r>
            <a:r>
              <a:rPr lang="en-US" sz="1100" dirty="0"/>
              <a:t> bez </a:t>
            </a:r>
            <a:r>
              <a:rPr lang="en-US" sz="1100" dirty="0" err="1"/>
              <a:t>daljnje</a:t>
            </a:r>
            <a:r>
              <a:rPr lang="en-US" sz="1100" dirty="0"/>
              <a:t> </a:t>
            </a:r>
            <a:r>
              <a:rPr lang="en-US" sz="1100" dirty="0" err="1"/>
              <a:t>erozije</a:t>
            </a:r>
            <a:r>
              <a:rPr lang="en-US" sz="1100" dirty="0"/>
              <a:t>. U </a:t>
            </a:r>
            <a:r>
              <a:rPr lang="en-US" sz="1100" dirty="0" err="1"/>
              <a:t>suprotnom</a:t>
            </a:r>
            <a:r>
              <a:rPr lang="en-US" sz="1100" dirty="0"/>
              <a:t>, </a:t>
            </a:r>
            <a:r>
              <a:rPr lang="en-US" sz="1100" dirty="0" err="1"/>
              <a:t>erozija</a:t>
            </a:r>
            <a:r>
              <a:rPr lang="en-US" sz="1100" dirty="0"/>
              <a:t> se </a:t>
            </a:r>
            <a:r>
              <a:rPr lang="en-US" sz="1100" dirty="0" err="1"/>
              <a:t>razvija</a:t>
            </a:r>
            <a:r>
              <a:rPr lang="en-US" sz="1100" dirty="0"/>
              <a:t> </a:t>
            </a:r>
            <a:r>
              <a:rPr lang="en-US" sz="1100" dirty="0" err="1"/>
              <a:t>nakon</a:t>
            </a:r>
            <a:r>
              <a:rPr lang="en-US" sz="1100" dirty="0"/>
              <a:t> </a:t>
            </a:r>
            <a:r>
              <a:rPr lang="en-US" sz="1100" dirty="0" err="1"/>
              <a:t>početka</a:t>
            </a:r>
            <a:r>
              <a:rPr lang="en-US" sz="1100" dirty="0"/>
              <a:t> </a:t>
            </a:r>
            <a:r>
              <a:rPr lang="en-US" sz="1100" dirty="0" err="1"/>
              <a:t>kiše</a:t>
            </a:r>
            <a:r>
              <a:rPr lang="en-US" sz="1100" dirty="0"/>
              <a:t>, </a:t>
            </a:r>
            <a:r>
              <a:rPr lang="en-US" sz="1100" dirty="0" err="1"/>
              <a:t>dostiže</a:t>
            </a:r>
            <a:r>
              <a:rPr lang="en-US" sz="1100" dirty="0"/>
              <a:t> </a:t>
            </a:r>
            <a:r>
              <a:rPr lang="en-US" sz="1100" dirty="0" err="1"/>
              <a:t>vrhunac</a:t>
            </a:r>
            <a:r>
              <a:rPr lang="en-US" sz="1100" dirty="0"/>
              <a:t> </a:t>
            </a:r>
            <a:r>
              <a:rPr lang="en-US" sz="1100" dirty="0" err="1"/>
              <a:t>i</a:t>
            </a:r>
            <a:r>
              <a:rPr lang="en-US" sz="1100" dirty="0"/>
              <a:t> </a:t>
            </a:r>
            <a:r>
              <a:rPr lang="en-US" sz="1100" dirty="0" err="1"/>
              <a:t>nakon</a:t>
            </a:r>
            <a:r>
              <a:rPr lang="en-US" sz="1100" dirty="0"/>
              <a:t> toga se </a:t>
            </a:r>
            <a:r>
              <a:rPr lang="en-US" sz="1100" dirty="0" err="1"/>
              <a:t>naglo</a:t>
            </a:r>
            <a:r>
              <a:rPr lang="en-US" sz="1100" dirty="0"/>
              <a:t> </a:t>
            </a:r>
            <a:r>
              <a:rPr lang="en-US" sz="1100" dirty="0" err="1"/>
              <a:t>smanjuje</a:t>
            </a:r>
            <a:r>
              <a:rPr lang="en-US" sz="1100" dirty="0"/>
              <a:t>, </a:t>
            </a:r>
            <a:r>
              <a:rPr lang="en-US" sz="1100" dirty="0" err="1"/>
              <a:t>što</a:t>
            </a:r>
            <a:r>
              <a:rPr lang="en-US" sz="1100" dirty="0"/>
              <a:t> je </a:t>
            </a:r>
            <a:r>
              <a:rPr lang="en-US" sz="1100" dirty="0" err="1"/>
              <a:t>posebno</a:t>
            </a:r>
            <a:r>
              <a:rPr lang="en-US" sz="1100" dirty="0"/>
              <a:t> </a:t>
            </a:r>
            <a:r>
              <a:rPr lang="en-US" sz="1100" dirty="0" err="1"/>
              <a:t>vidljivo</a:t>
            </a:r>
            <a:r>
              <a:rPr lang="en-US" sz="1100" dirty="0"/>
              <a:t> </a:t>
            </a:r>
            <a:r>
              <a:rPr lang="en-US" sz="1100" dirty="0" err="1"/>
              <a:t>na</a:t>
            </a:r>
            <a:r>
              <a:rPr lang="en-US" sz="1100" dirty="0"/>
              <a:t> </a:t>
            </a:r>
            <a:r>
              <a:rPr lang="en-US" sz="1100" dirty="0" err="1"/>
              <a:t>pijesku</a:t>
            </a:r>
            <a:r>
              <a:rPr lang="en-US" sz="1100" dirty="0"/>
              <a:t> </a:t>
            </a:r>
            <a:r>
              <a:rPr lang="en-US" sz="1100" dirty="0" err="1"/>
              <a:t>krupne</a:t>
            </a:r>
            <a:r>
              <a:rPr lang="en-US" sz="1100" dirty="0"/>
              <a:t> </a:t>
            </a:r>
            <a:r>
              <a:rPr lang="en-US" sz="1100" dirty="0" err="1"/>
              <a:t>frakcije</a:t>
            </a:r>
            <a:r>
              <a:rPr lang="en-US" sz="1100" dirty="0"/>
              <a:t>, </a:t>
            </a:r>
            <a:r>
              <a:rPr lang="en-US" sz="1100" dirty="0" err="1"/>
              <a:t>dok</a:t>
            </a:r>
            <a:r>
              <a:rPr lang="en-US" sz="1100" dirty="0"/>
              <a:t> </a:t>
            </a:r>
            <a:r>
              <a:rPr lang="en-US" sz="1100" dirty="0" err="1"/>
              <a:t>sitne</a:t>
            </a:r>
            <a:r>
              <a:rPr lang="en-US" sz="1100" dirty="0"/>
              <a:t> </a:t>
            </a:r>
            <a:r>
              <a:rPr lang="en-US" sz="1100" dirty="0" err="1"/>
              <a:t>frakcije</a:t>
            </a:r>
            <a:r>
              <a:rPr lang="en-US" sz="1100" dirty="0"/>
              <a:t> </a:t>
            </a:r>
            <a:r>
              <a:rPr lang="en-US" sz="1100" dirty="0" err="1"/>
              <a:t>na</a:t>
            </a:r>
            <a:r>
              <a:rPr lang="en-US" sz="1100" dirty="0"/>
              <a:t> </a:t>
            </a:r>
            <a:r>
              <a:rPr lang="en-US" sz="1100" dirty="0" err="1"/>
              <a:t>padini</a:t>
            </a:r>
            <a:r>
              <a:rPr lang="en-US" sz="1100" dirty="0"/>
              <a:t> </a:t>
            </a:r>
            <a:r>
              <a:rPr lang="en-US" sz="1100" dirty="0" err="1"/>
              <a:t>produljuju</a:t>
            </a:r>
            <a:r>
              <a:rPr lang="en-US" sz="1100" dirty="0"/>
              <a:t> </a:t>
            </a:r>
            <a:r>
              <a:rPr lang="en-US" sz="1100" dirty="0" err="1"/>
              <a:t>trajanje</a:t>
            </a:r>
            <a:r>
              <a:rPr lang="en-US" sz="1100" dirty="0"/>
              <a:t> </a:t>
            </a:r>
            <a:r>
              <a:rPr lang="en-US" sz="1100" dirty="0" err="1"/>
              <a:t>erozije</a:t>
            </a:r>
            <a:r>
              <a:rPr lang="en-US" sz="1100" dirty="0"/>
              <a:t>. </a:t>
            </a:r>
            <a:r>
              <a:rPr lang="en-US" sz="1100" dirty="0" err="1"/>
              <a:t>Mikro</a:t>
            </a:r>
            <a:r>
              <a:rPr lang="en-US" sz="1100" dirty="0"/>
              <a:t> </a:t>
            </a:r>
            <a:r>
              <a:rPr lang="en-US" sz="1100" dirty="0" err="1"/>
              <a:t>mehanički</a:t>
            </a:r>
            <a:r>
              <a:rPr lang="en-US" sz="1100" dirty="0"/>
              <a:t> </a:t>
            </a:r>
            <a:r>
              <a:rPr lang="en-US" sz="1100" dirty="0" err="1"/>
              <a:t>uvid</a:t>
            </a:r>
            <a:r>
              <a:rPr lang="en-US" sz="1100" dirty="0"/>
              <a:t> u </a:t>
            </a:r>
            <a:r>
              <a:rPr lang="en-US" sz="1100" dirty="0" err="1"/>
              <a:t>mješavine</a:t>
            </a:r>
            <a:r>
              <a:rPr lang="en-US" sz="1100" dirty="0"/>
              <a:t> </a:t>
            </a:r>
            <a:r>
              <a:rPr lang="en-US" sz="1100" dirty="0" err="1"/>
              <a:t>hidrofobnog</a:t>
            </a:r>
            <a:r>
              <a:rPr lang="en-US" sz="1100" dirty="0"/>
              <a:t> </a:t>
            </a:r>
            <a:r>
              <a:rPr lang="en-US" sz="1100" dirty="0" err="1"/>
              <a:t>pijeska</a:t>
            </a:r>
            <a:r>
              <a:rPr lang="en-US" sz="1100" dirty="0"/>
              <a:t>, </a:t>
            </a:r>
            <a:r>
              <a:rPr lang="en-US" sz="1100" dirty="0" err="1"/>
              <a:t>vode</a:t>
            </a:r>
            <a:r>
              <a:rPr lang="en-US" sz="1100" dirty="0"/>
              <a:t> </a:t>
            </a:r>
            <a:r>
              <a:rPr lang="en-US" sz="1100" dirty="0" err="1"/>
              <a:t>i</a:t>
            </a:r>
            <a:r>
              <a:rPr lang="en-US" sz="1100" dirty="0"/>
              <a:t> </a:t>
            </a:r>
            <a:r>
              <a:rPr lang="en-US" sz="1100" dirty="0" err="1"/>
              <a:t>zraka</a:t>
            </a:r>
            <a:r>
              <a:rPr lang="en-US" sz="1100" dirty="0"/>
              <a:t> </a:t>
            </a:r>
            <a:r>
              <a:rPr lang="en-US" sz="1100" dirty="0" err="1"/>
              <a:t>prikazuje</a:t>
            </a:r>
            <a:r>
              <a:rPr lang="en-US" sz="1100" dirty="0"/>
              <a:t> </a:t>
            </a:r>
            <a:r>
              <a:rPr lang="en-US" sz="1100" dirty="0" err="1"/>
              <a:t>heterogenosti</a:t>
            </a:r>
            <a:r>
              <a:rPr lang="en-US" sz="1100" dirty="0"/>
              <a:t> </a:t>
            </a:r>
            <a:r>
              <a:rPr lang="en-US" sz="1100" dirty="0" err="1"/>
              <a:t>unutarnje</a:t>
            </a:r>
            <a:r>
              <a:rPr lang="en-US" sz="1100" dirty="0"/>
              <a:t> </a:t>
            </a:r>
            <a:r>
              <a:rPr lang="en-US" sz="1100" dirty="0" err="1"/>
              <a:t>strukture</a:t>
            </a:r>
            <a:r>
              <a:rPr lang="en-US" sz="1100" dirty="0"/>
              <a:t> </a:t>
            </a:r>
            <a:r>
              <a:rPr lang="en-US" sz="1100" dirty="0" err="1"/>
              <a:t>blatnog</a:t>
            </a:r>
            <a:r>
              <a:rPr lang="en-US" sz="1100" dirty="0"/>
              <a:t> </a:t>
            </a:r>
            <a:r>
              <a:rPr lang="en-US" sz="1100" dirty="0" err="1"/>
              <a:t>toka</a:t>
            </a:r>
            <a:r>
              <a:rPr lang="en-US" sz="1100" dirty="0"/>
              <a:t>. </a:t>
            </a:r>
            <a:r>
              <a:rPr lang="en-US" sz="1100" dirty="0" err="1"/>
              <a:t>Hidrofobna</a:t>
            </a:r>
            <a:r>
              <a:rPr lang="en-US" sz="1100" dirty="0"/>
              <a:t> </a:t>
            </a:r>
            <a:r>
              <a:rPr lang="en-US" sz="1100" dirty="0" err="1"/>
              <a:t>zrna</a:t>
            </a:r>
            <a:r>
              <a:rPr lang="en-US" sz="1100" dirty="0"/>
              <a:t> </a:t>
            </a:r>
            <a:r>
              <a:rPr lang="en-US" sz="1100" dirty="0" err="1"/>
              <a:t>pijeska</a:t>
            </a:r>
            <a:r>
              <a:rPr lang="en-US" sz="1100" dirty="0"/>
              <a:t> </a:t>
            </a:r>
            <a:r>
              <a:rPr lang="en-US" sz="1100" dirty="0" err="1"/>
              <a:t>opkole</a:t>
            </a:r>
            <a:r>
              <a:rPr lang="en-US" sz="1100" dirty="0"/>
              <a:t> </a:t>
            </a:r>
            <a:r>
              <a:rPr lang="en-US" sz="1100" dirty="0" err="1"/>
              <a:t>mjehurić</a:t>
            </a:r>
            <a:r>
              <a:rPr lang="en-US" sz="1100" dirty="0"/>
              <a:t> </a:t>
            </a:r>
            <a:r>
              <a:rPr lang="en-US" sz="1100" dirty="0" err="1"/>
              <a:t>zraka</a:t>
            </a:r>
            <a:r>
              <a:rPr lang="en-US" sz="1100" dirty="0"/>
              <a:t> u </a:t>
            </a:r>
            <a:r>
              <a:rPr lang="en-US" sz="1100" dirty="0" err="1"/>
              <a:t>vodi</a:t>
            </a:r>
            <a:r>
              <a:rPr lang="en-US" sz="1100" dirty="0"/>
              <a:t>, </a:t>
            </a:r>
            <a:r>
              <a:rPr lang="en-US" sz="1100" dirty="0" err="1"/>
              <a:t>modificirajući</a:t>
            </a:r>
            <a:r>
              <a:rPr lang="en-US" sz="1100" dirty="0"/>
              <a:t> </a:t>
            </a:r>
            <a:r>
              <a:rPr lang="en-US" sz="1100" dirty="0" err="1"/>
              <a:t>fiziku</a:t>
            </a:r>
            <a:r>
              <a:rPr lang="en-US" sz="1100" dirty="0"/>
              <a:t> </a:t>
            </a:r>
            <a:r>
              <a:rPr lang="en-US" sz="1100" dirty="0" err="1"/>
              <a:t>i</a:t>
            </a:r>
            <a:r>
              <a:rPr lang="en-US" sz="1100" dirty="0"/>
              <a:t> </a:t>
            </a:r>
            <a:r>
              <a:rPr lang="en-US" sz="1100" dirty="0" err="1"/>
              <a:t>reologiju</a:t>
            </a:r>
            <a:r>
              <a:rPr lang="en-US" sz="1100" dirty="0"/>
              <a:t> </a:t>
            </a:r>
            <a:r>
              <a:rPr lang="en-US" sz="1100" dirty="0" err="1"/>
              <a:t>blatnog</a:t>
            </a:r>
            <a:r>
              <a:rPr lang="en-US" sz="1100" dirty="0"/>
              <a:t> </a:t>
            </a:r>
            <a:r>
              <a:rPr lang="en-US" sz="1100" dirty="0" err="1"/>
              <a:t>toka</a:t>
            </a:r>
            <a:r>
              <a:rPr lang="en-US" sz="1100" dirty="0"/>
              <a:t>. </a:t>
            </a:r>
            <a:r>
              <a:rPr lang="en-US" sz="1100" dirty="0" err="1"/>
              <a:t>Rezultati</a:t>
            </a:r>
            <a:r>
              <a:rPr lang="en-US" sz="1100" dirty="0"/>
              <a:t> </a:t>
            </a:r>
            <a:r>
              <a:rPr lang="en-US" sz="1100" dirty="0" err="1"/>
              <a:t>pokazuju</a:t>
            </a:r>
            <a:r>
              <a:rPr lang="en-US" sz="1100" dirty="0"/>
              <a:t> da </a:t>
            </a:r>
            <a:r>
              <a:rPr lang="en-US" sz="1100" dirty="0" err="1"/>
              <a:t>uslijed</a:t>
            </a:r>
            <a:r>
              <a:rPr lang="en-US" sz="1100" dirty="0"/>
              <a:t> </a:t>
            </a:r>
            <a:r>
              <a:rPr lang="en-US" sz="1100" dirty="0" err="1"/>
              <a:t>zarobljavanja</a:t>
            </a:r>
            <a:r>
              <a:rPr lang="en-US" sz="1100" dirty="0"/>
              <a:t> </a:t>
            </a:r>
            <a:r>
              <a:rPr lang="en-US" sz="1100" dirty="0" err="1"/>
              <a:t>određenje</a:t>
            </a:r>
            <a:r>
              <a:rPr lang="en-US" sz="1100" dirty="0"/>
              <a:t> </a:t>
            </a:r>
            <a:r>
              <a:rPr lang="en-US" sz="1100" dirty="0" err="1"/>
              <a:t>količine</a:t>
            </a:r>
            <a:r>
              <a:rPr lang="en-US" sz="1100" dirty="0"/>
              <a:t> </a:t>
            </a:r>
            <a:r>
              <a:rPr lang="en-US" sz="1100" dirty="0" err="1"/>
              <a:t>zraka</a:t>
            </a:r>
            <a:r>
              <a:rPr lang="en-US" sz="1100" dirty="0"/>
              <a:t> u </a:t>
            </a:r>
            <a:r>
              <a:rPr lang="en-US" sz="1100" dirty="0" err="1"/>
              <a:t>blatni</a:t>
            </a:r>
            <a:r>
              <a:rPr lang="en-US" sz="1100" dirty="0"/>
              <a:t> </a:t>
            </a:r>
            <a:r>
              <a:rPr lang="en-US" sz="1100" dirty="0" err="1"/>
              <a:t>tok</a:t>
            </a:r>
            <a:r>
              <a:rPr lang="en-US" sz="1100" dirty="0"/>
              <a:t>, </a:t>
            </a:r>
            <a:r>
              <a:rPr lang="en-US" sz="1100" dirty="0" err="1"/>
              <a:t>njegova</a:t>
            </a:r>
            <a:r>
              <a:rPr lang="en-US" sz="1100" dirty="0"/>
              <a:t> </a:t>
            </a:r>
            <a:r>
              <a:rPr lang="en-US" sz="1100" dirty="0" err="1"/>
              <a:t>gustoća</a:t>
            </a:r>
            <a:r>
              <a:rPr lang="en-US" sz="1100" dirty="0"/>
              <a:t> se </a:t>
            </a:r>
            <a:r>
              <a:rPr lang="en-US" sz="1100" dirty="0" err="1"/>
              <a:t>može</a:t>
            </a:r>
            <a:r>
              <a:rPr lang="en-US" sz="1100" dirty="0"/>
              <a:t> </a:t>
            </a:r>
            <a:r>
              <a:rPr lang="en-US" sz="1100" dirty="0" err="1"/>
              <a:t>smanjiti</a:t>
            </a:r>
            <a:r>
              <a:rPr lang="en-US" sz="1100" dirty="0"/>
              <a:t> </a:t>
            </a:r>
            <a:r>
              <a:rPr lang="en-US" sz="1100" dirty="0" err="1"/>
              <a:t>i</a:t>
            </a:r>
            <a:r>
              <a:rPr lang="en-US" sz="1100" dirty="0"/>
              <a:t> do 33%.</a:t>
            </a:r>
            <a:endParaRPr lang="hr-HR" sz="1100" dirty="0"/>
          </a:p>
        </p:txBody>
      </p:sp>
      <p:sp>
        <p:nvSpPr>
          <p:cNvPr id="2" name="Rectangle 1">
            <a:extLst>
              <a:ext uri="{FF2B5EF4-FFF2-40B4-BE49-F238E27FC236}">
                <a16:creationId xmlns:a16="http://schemas.microsoft.com/office/drawing/2014/main" id="{9026DF52-900D-45DB-A3EC-CECDB86A1695}"/>
              </a:ext>
            </a:extLst>
          </p:cNvPr>
          <p:cNvSpPr/>
          <p:nvPr/>
        </p:nvSpPr>
        <p:spPr>
          <a:xfrm>
            <a:off x="107921" y="3486112"/>
            <a:ext cx="4798491" cy="923330"/>
          </a:xfrm>
          <a:prstGeom prst="rect">
            <a:avLst/>
          </a:prstGeom>
        </p:spPr>
        <p:txBody>
          <a:bodyPr wrap="square">
            <a:spAutoFit/>
          </a:bodyPr>
          <a:lstStyle/>
          <a:p>
            <a:pPr algn="ctr"/>
            <a:r>
              <a:rPr lang="en-US" b="1" cap="all" dirty="0">
                <a:solidFill>
                  <a:srgbClr val="C00000"/>
                </a:solidFill>
              </a:rPr>
              <a:t>UTJECAJ INTENZITETA PADALINA, KOSINE I KARAKTERISTIKA TLA NA POSLIJEPOŽARNE BLATNE TOKOVE</a:t>
            </a:r>
            <a:endParaRPr lang="en-GB" dirty="0"/>
          </a:p>
        </p:txBody>
      </p:sp>
      <p:sp>
        <p:nvSpPr>
          <p:cNvPr id="3" name="Rectangle 2">
            <a:extLst>
              <a:ext uri="{FF2B5EF4-FFF2-40B4-BE49-F238E27FC236}">
                <a16:creationId xmlns:a16="http://schemas.microsoft.com/office/drawing/2014/main" id="{543846DB-E17C-4653-8FF4-AD1681D5C252}"/>
              </a:ext>
            </a:extLst>
          </p:cNvPr>
          <p:cNvSpPr/>
          <p:nvPr/>
        </p:nvSpPr>
        <p:spPr>
          <a:xfrm>
            <a:off x="5278333" y="3561261"/>
            <a:ext cx="4539761" cy="646331"/>
          </a:xfrm>
          <a:prstGeom prst="rect">
            <a:avLst/>
          </a:prstGeom>
        </p:spPr>
        <p:txBody>
          <a:bodyPr wrap="square">
            <a:spAutoFit/>
          </a:bodyPr>
          <a:lstStyle/>
          <a:p>
            <a:pPr algn="ctr"/>
            <a:r>
              <a:rPr lang="en-US" b="1" cap="all" dirty="0">
                <a:solidFill>
                  <a:srgbClr val="C00000"/>
                </a:solidFill>
              </a:rPr>
              <a:t>Physical Modeling of Rocking Foundations on Improved Subgrades</a:t>
            </a:r>
            <a:endParaRPr lang="en-GB" b="1" cap="all" dirty="0">
              <a:solidFill>
                <a:srgbClr val="C00000"/>
              </a:solidFill>
            </a:endParaRPr>
          </a:p>
        </p:txBody>
      </p:sp>
      <p:sp>
        <p:nvSpPr>
          <p:cNvPr id="25" name="Rezervirano mjesto za tekst 42">
            <a:extLst>
              <a:ext uri="{FF2B5EF4-FFF2-40B4-BE49-F238E27FC236}">
                <a16:creationId xmlns:a16="http://schemas.microsoft.com/office/drawing/2014/main" id="{B01F9351-40BB-49BB-8F10-8894EF83591A}"/>
              </a:ext>
            </a:extLst>
          </p:cNvPr>
          <p:cNvSpPr txBox="1">
            <a:spLocks/>
          </p:cNvSpPr>
          <p:nvPr/>
        </p:nvSpPr>
        <p:spPr>
          <a:xfrm>
            <a:off x="4906412" y="5168112"/>
            <a:ext cx="1254977" cy="315802"/>
          </a:xfrm>
          <a:prstGeom prst="rect">
            <a:avLst/>
          </a:prstGeom>
        </p:spPr>
        <p:txBody>
          <a:bodyPr vert="horz" lIns="0" tIns="0" rIns="0" bIns="0" rtlCol="0" anchor="ctr">
            <a:noAutofit/>
          </a:bodyPr>
          <a:lstStyle>
            <a:lvl1pPr marL="0" indent="0" algn="ctr" defTabSz="777240" rtl="0" eaLnBrk="1" latinLnBrk="0" hangingPunct="1">
              <a:lnSpc>
                <a:spcPct val="82000"/>
              </a:lnSpc>
              <a:spcBef>
                <a:spcPts val="0"/>
              </a:spcBef>
              <a:buFont typeface="Arial" panose="020B0604020202020204" pitchFamily="34" charset="0"/>
              <a:buNone/>
              <a:defRPr sz="1600" b="1" kern="1200" cap="none" baseline="0">
                <a:solidFill>
                  <a:schemeClr val="tx2"/>
                </a:solidFill>
                <a:latin typeface="+mj-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pPr>
              <a:defRPr/>
            </a:pPr>
            <a:r>
              <a:rPr lang="hr-HR" dirty="0">
                <a:solidFill>
                  <a:srgbClr val="1C1C1C"/>
                </a:solidFill>
                <a:latin typeface="Franklin Gothic Book"/>
              </a:rPr>
              <a:t>Abstract:</a:t>
            </a:r>
          </a:p>
        </p:txBody>
      </p:sp>
      <p:sp>
        <p:nvSpPr>
          <p:cNvPr id="26" name="Rezervirano mjesto za tekst 67">
            <a:extLst>
              <a:ext uri="{FF2B5EF4-FFF2-40B4-BE49-F238E27FC236}">
                <a16:creationId xmlns:a16="http://schemas.microsoft.com/office/drawing/2014/main" id="{3D0FD56C-612F-4C61-B779-0D9FCF2839B0}"/>
              </a:ext>
            </a:extLst>
          </p:cNvPr>
          <p:cNvSpPr txBox="1">
            <a:spLocks/>
          </p:cNvSpPr>
          <p:nvPr/>
        </p:nvSpPr>
        <p:spPr>
          <a:xfrm>
            <a:off x="5058491" y="5458443"/>
            <a:ext cx="4773892" cy="3672759"/>
          </a:xfrm>
          <a:prstGeom prst="rect">
            <a:avLst/>
          </a:prstGeom>
        </p:spPr>
        <p:txBody>
          <a:bodyPr vert="horz" lIns="91440" tIns="45720" rIns="91440" bIns="45720" rtlCol="0">
            <a:noAutofit/>
          </a:bodyPr>
          <a:lstStyle>
            <a:lvl1pPr marL="0" indent="0" algn="l" defTabSz="777240" rtl="0" eaLnBrk="1" latinLnBrk="0" hangingPunct="1">
              <a:lnSpc>
                <a:spcPct val="90000"/>
              </a:lnSpc>
              <a:spcBef>
                <a:spcPts val="850"/>
              </a:spcBef>
              <a:buFont typeface="Arial" panose="020B0604020202020204" pitchFamily="34" charset="0"/>
              <a:buNone/>
              <a:defRPr sz="1400" kern="1200">
                <a:solidFill>
                  <a:schemeClr val="tx2"/>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just"/>
            <a:r>
              <a:rPr lang="en-US" sz="1100" dirty="0"/>
              <a:t>Rocking footings are specially designed shallow foundations that have smaller plan dimensions than those dictated by typical bearing capacity factors of safety so that they will rock during earthquake shaking, forming a plastic hinge in the foundation soil rather than within the superstructure. Rocking footings naturally re</a:t>
            </a:r>
            <a:r>
              <a:rPr lang="hr-HR" sz="1100" dirty="0"/>
              <a:t>-</a:t>
            </a:r>
            <a:r>
              <a:rPr lang="en-US" sz="1100" dirty="0"/>
              <a:t>center themselves during and after shaking due to the pull of gravity as they uplift about their edges for induced moments less than the maximum overturning moment. Rocking footings have a proven track record of reliable performance during dynamic loading as examined in both centrifuge and numerical modelling studies, they are prone to excessive settlement during earthquake shaking. This presentation focuses on different strategies to control the detrimental kinematics of plastic hinge formation in rocking footings so that geotechnical engineering practice can move towards embracing a cost-effective, performance-based engineering approach to protect superstructures. Three techniques to modify the kinematics of rocking foundations were investigated, including soil-cement columns, geogrid reinforcement, and replacement of soil with a layer of tire-derived aggregate (TDA). Centrifuge shake table testing was used to study the relative performance of rocking footings on unreinforced and geogrid-reinforced medium dense, dry sand layers (where settlement is often of primary concern), and 1g shake table testing was used to study footings in TDA. This presentation will focus on data from the geogrid reinforcement tests, which was analyzed to understand the effects of different ground improvement characteristics on the settlement, re</a:t>
            </a:r>
            <a:r>
              <a:rPr lang="hr-HR" sz="1100" dirty="0"/>
              <a:t>-</a:t>
            </a:r>
            <a:r>
              <a:rPr lang="en-US" sz="1100" dirty="0"/>
              <a:t>centering, and energy dissipation potential of the rocking footings.</a:t>
            </a:r>
            <a:endParaRPr lang="en-GB" sz="1100" dirty="0"/>
          </a:p>
        </p:txBody>
      </p:sp>
      <p:sp>
        <p:nvSpPr>
          <p:cNvPr id="29" name="Naslov 1">
            <a:extLst>
              <a:ext uri="{FF2B5EF4-FFF2-40B4-BE49-F238E27FC236}">
                <a16:creationId xmlns:a16="http://schemas.microsoft.com/office/drawing/2014/main" id="{7E64AB9C-9D05-4799-812F-861051D43268}"/>
              </a:ext>
            </a:extLst>
          </p:cNvPr>
          <p:cNvSpPr txBox="1">
            <a:spLocks/>
          </p:cNvSpPr>
          <p:nvPr/>
        </p:nvSpPr>
        <p:spPr>
          <a:xfrm>
            <a:off x="5014143" y="4280207"/>
            <a:ext cx="4244279" cy="977670"/>
          </a:xfrm>
          <a:prstGeom prst="rect">
            <a:avLst/>
          </a:prstGeom>
        </p:spPr>
        <p:txBody>
          <a:bodyPr vert="horz" lIns="128016" tIns="64008" rIns="128016" bIns="64008" rtlCol="0" anchor="ctr">
            <a:noAutofit/>
          </a:bodyPr>
          <a:lstStyle>
            <a:lvl1pPr algn="ctr" defTabSz="1280160" rtl="0" eaLnBrk="1" latinLnBrk="0" hangingPunct="1">
              <a:spcBef>
                <a:spcPct val="0"/>
              </a:spcBef>
              <a:buNone/>
              <a:defRPr sz="6200" kern="1200">
                <a:solidFill>
                  <a:schemeClr val="tx1"/>
                </a:solidFill>
                <a:latin typeface="+mj-lt"/>
                <a:ea typeface="+mj-ea"/>
                <a:cs typeface="+mj-cs"/>
              </a:defRPr>
            </a:lvl1pPr>
          </a:lstStyle>
          <a:p>
            <a:pPr algn="l"/>
            <a:r>
              <a:rPr lang="hr-HR" sz="1600" b="1" dirty="0">
                <a:solidFill>
                  <a:schemeClr val="tx2"/>
                </a:solidFill>
                <a:ea typeface="+mn-ea"/>
                <a:cs typeface="+mn-cs"/>
              </a:rPr>
              <a:t>Predavač: </a:t>
            </a:r>
            <a:r>
              <a:rPr lang="en-US" sz="1600" b="1" dirty="0">
                <a:solidFill>
                  <a:schemeClr val="tx2"/>
                </a:solidFill>
                <a:ea typeface="+mn-ea"/>
                <a:cs typeface="+mn-cs"/>
              </a:rPr>
              <a:t>John S. McCartney, Ph.D., P.E., F.ASCE</a:t>
            </a:r>
            <a:endParaRPr lang="en-GB" sz="1600" b="1" dirty="0">
              <a:solidFill>
                <a:schemeClr val="tx2"/>
              </a:solidFill>
              <a:ea typeface="+mn-ea"/>
              <a:cs typeface="+mn-cs"/>
            </a:endParaRPr>
          </a:p>
          <a:p>
            <a:pPr algn="l"/>
            <a:r>
              <a:rPr lang="en-US" sz="1400" b="1" dirty="0">
                <a:solidFill>
                  <a:schemeClr val="tx2"/>
                </a:solidFill>
                <a:ea typeface="+mn-ea"/>
                <a:cs typeface="+mn-cs"/>
              </a:rPr>
              <a:t>Department of Structural Engineering</a:t>
            </a:r>
            <a:endParaRPr lang="en-GB" sz="1400" b="1" dirty="0">
              <a:solidFill>
                <a:schemeClr val="tx2"/>
              </a:solidFill>
              <a:ea typeface="+mn-ea"/>
              <a:cs typeface="+mn-cs"/>
            </a:endParaRPr>
          </a:p>
          <a:p>
            <a:pPr algn="l"/>
            <a:r>
              <a:rPr lang="en-US" sz="1400" b="1" dirty="0">
                <a:solidFill>
                  <a:schemeClr val="tx2"/>
                </a:solidFill>
                <a:ea typeface="+mn-ea"/>
                <a:cs typeface="+mn-cs"/>
              </a:rPr>
              <a:t>University of California San Diego</a:t>
            </a:r>
            <a:endParaRPr lang="en-GB" sz="1400" b="1" dirty="0">
              <a:solidFill>
                <a:schemeClr val="tx2"/>
              </a:solidFill>
              <a:ea typeface="+mn-ea"/>
              <a:cs typeface="+mn-cs"/>
            </a:endParaRPr>
          </a:p>
        </p:txBody>
      </p:sp>
    </p:spTree>
    <p:extLst>
      <p:ext uri="{BB962C8B-B14F-4D97-AF65-F5344CB8AC3E}">
        <p14:creationId xmlns:p14="http://schemas.microsoft.com/office/powerpoint/2010/main" val="2830055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244</TotalTime>
  <Words>585</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Franklin Gothic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Ivana Miličević</dc:creator>
  <cp:lastModifiedBy>Windows User</cp:lastModifiedBy>
  <cp:revision>15</cp:revision>
  <dcterms:created xsi:type="dcterms:W3CDTF">2022-11-11T11:24:34Z</dcterms:created>
  <dcterms:modified xsi:type="dcterms:W3CDTF">2024-04-19T11:41:59Z</dcterms:modified>
</cp:coreProperties>
</file>