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269" r:id="rId3"/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Građevinski i arhitektonski fakultet u Osijeku 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66774-3A39-4E57-8603-1814BDEC87E8}" type="datetimeFigureOut">
              <a:rPr lang="hr-HR" smtClean="0"/>
              <a:t>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Josip Crnojevac, mag.ing.aedif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4658F-C1EF-4C0C-B7C0-27A85938CCA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874099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hr-HR" smtClean="0"/>
              <a:t>Građevinski i arhitektonski fakultet u Osijeku 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1F223-7C0D-4A4A-A058-50B3F98E9246}" type="datetimeFigureOut">
              <a:rPr lang="hr-HR" smtClean="0"/>
              <a:t>1.5.2022.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 smtClean="0"/>
              <a:t>Josip Crnojevac, mag.ing.aedif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E414-B602-42C5-B904-87545BA7CB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1342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ABA85-5114-4CC2-BE89-A9ED4EF43AAE}" type="datetime1">
              <a:rPr lang="hr-HR" smtClean="0"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5812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D6B03-3BDC-4AC7-A4BB-1E0D46B2ACC7}" type="datetime1">
              <a:rPr lang="hr-HR" smtClean="0"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B6C67-0C3C-47BD-949F-BD388B780494}" type="datetime1">
              <a:rPr lang="hr-HR" smtClean="0"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51478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91DE3-A24D-420D-9ABD-11A161A9595B}" type="datetime1">
              <a:rPr lang="hr-HR" smtClean="0"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956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7649E-B420-424F-99C4-AFA87B244582}" type="datetime1">
              <a:rPr lang="hr-HR" smtClean="0"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171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DE7C7-07FA-46D9-BD1A-CA2160243B81}" type="datetime1">
              <a:rPr lang="hr-HR" smtClean="0"/>
              <a:t>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78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9D35-3590-41D8-9D0F-734B9ABC0E3D}" type="datetime1">
              <a:rPr lang="hr-HR" smtClean="0"/>
              <a:t>1.5.2022.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90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25EC-B749-469D-B8A4-48ACD2EF8F4A}" type="datetime1">
              <a:rPr lang="hr-HR" smtClean="0"/>
              <a:t>1.5.2022.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7505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348F-47C8-46FC-B1F9-A8A8593FC7BB}" type="datetime1">
              <a:rPr lang="hr-HR" smtClean="0"/>
              <a:t>1.5.2022.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967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D5B7-90B0-45E7-ADFB-F1646FE05ABC}" type="datetime1">
              <a:rPr lang="hr-HR" smtClean="0"/>
              <a:t>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814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83547-8C13-4BB4-ABFD-590F2022C624}" type="datetime1">
              <a:rPr lang="hr-HR" smtClean="0"/>
              <a:t>1.5.2022.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05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6E0C9-BF99-4A01-8B08-12A7726B8FF5}" type="datetime1">
              <a:rPr lang="hr-HR" smtClean="0"/>
              <a:t>1.5.2022.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17A6-8994-48F7-8FBD-2E09180A1F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49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2431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Semestralni zadatak</a:t>
            </a:r>
            <a:br>
              <a:rPr lang="hr-HR" dirty="0" smtClean="0"/>
            </a:br>
            <a:r>
              <a:rPr lang="hr-HR" dirty="0" smtClean="0"/>
              <a:t>2. Dio</a:t>
            </a:r>
            <a:br>
              <a:rPr lang="hr-HR" dirty="0" smtClean="0"/>
            </a:br>
            <a:r>
              <a:rPr lang="hr-HR" dirty="0" smtClean="0"/>
              <a:t>Sastav betonske mješavine i iskaz materijala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6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35" y="494270"/>
            <a:ext cx="10515600" cy="5929828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4. Zahtjev obradljivosti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35" y="1670349"/>
            <a:ext cx="7297154" cy="38654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69643" y="1894927"/>
            <a:ext cx="33116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svakom semestralnom zadatku zadan je tip konstrukcije koji se izvodi, s obzirom na zadano potrebno je pronaći u prikazanoj tablici odgovarajuću konzistenciju slijeganjem.</a:t>
            </a:r>
          </a:p>
          <a:p>
            <a:endParaRPr lang="hr-HR" dirty="0"/>
          </a:p>
          <a:p>
            <a:r>
              <a:rPr lang="hr-HR" dirty="0" smtClean="0"/>
              <a:t>Npr. Ako je zadano da je potrebno izraditi industrijski pod očitali bi iz tablice vrijednost konzistencije slijeganjem koja iznosi od 10-50mm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10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960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74" y="774357"/>
            <a:ext cx="10515600" cy="5756833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4. Zahtjev obradljivosti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874" y="2059459"/>
            <a:ext cx="6732419" cy="3186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5902" y="1639330"/>
            <a:ext cx="409420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obzirom na dobivenu vrijednost konzistencije slijeganjem potrebno je iz prikazane tablice odrediti razred slijeganja.</a:t>
            </a:r>
          </a:p>
          <a:p>
            <a:endParaRPr lang="hr-HR" dirty="0"/>
          </a:p>
          <a:p>
            <a:r>
              <a:rPr lang="hr-HR" dirty="0" smtClean="0"/>
              <a:t>U prethodnom slučaju konzistencija slijeganjem iznoslila je od 10-50mm pa prema tome možemo zaključitit da bi razred slijeganja bio S1 s dopuštenim odstupanje od 10mm.</a:t>
            </a:r>
          </a:p>
          <a:p>
            <a:endParaRPr lang="hr-HR" dirty="0"/>
          </a:p>
          <a:p>
            <a:r>
              <a:rPr lang="hr-HR" dirty="0" smtClean="0"/>
              <a:t>Npr: Ako smo prethodno očitali konzistenciju slijeganjem od 60-120mm možemo uzeti da je razred slijeganja S2.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11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07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297" y="609599"/>
            <a:ext cx="10515600" cy="588863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5. Potrebna količina vode za 1m³ betona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293" y="1488599"/>
            <a:ext cx="5710881" cy="3360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6810" y="1488599"/>
            <a:ext cx="45246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Potrebnu količinu vode uzimamo iz priložene tablice kroz poznate podatke: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Najveće zrno agregata koje se korisiti (u većini semestralnih je to 32mm)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Zadana linija: </a:t>
            </a:r>
            <a:r>
              <a:rPr lang="hr-HR" b="1" dirty="0" smtClean="0"/>
              <a:t>A</a:t>
            </a:r>
            <a:r>
              <a:rPr lang="hr-HR" dirty="0" smtClean="0"/>
              <a:t> ili </a:t>
            </a:r>
            <a:r>
              <a:rPr lang="hr-HR" b="1" dirty="0" smtClean="0"/>
              <a:t>B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Vrsta agregata: </a:t>
            </a:r>
            <a:r>
              <a:rPr lang="hr-HR" b="1" dirty="0" smtClean="0"/>
              <a:t>Drobljeni</a:t>
            </a:r>
            <a:r>
              <a:rPr lang="hr-HR" dirty="0" smtClean="0"/>
              <a:t> ili </a:t>
            </a:r>
            <a:r>
              <a:rPr lang="hr-HR" b="1" dirty="0" smtClean="0"/>
              <a:t>riječni</a:t>
            </a:r>
            <a:r>
              <a:rPr lang="hr-HR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hr-HR" dirty="0" smtClean="0"/>
              <a:t>Očitani razred konzistencije: </a:t>
            </a:r>
            <a:r>
              <a:rPr lang="hr-HR" b="1" dirty="0" smtClean="0"/>
              <a:t>S1</a:t>
            </a:r>
            <a:r>
              <a:rPr lang="hr-HR" dirty="0" smtClean="0"/>
              <a:t> ili </a:t>
            </a:r>
            <a:r>
              <a:rPr lang="hr-HR" b="1" dirty="0" smtClean="0"/>
              <a:t>S2</a:t>
            </a:r>
            <a:r>
              <a:rPr lang="hr-HR" dirty="0" smtClean="0"/>
              <a:t> ili </a:t>
            </a:r>
            <a:r>
              <a:rPr lang="hr-HR" b="1" dirty="0" smtClean="0"/>
              <a:t>S3</a:t>
            </a:r>
          </a:p>
          <a:p>
            <a:pPr marL="285750" indent="-285750">
              <a:buFontTx/>
              <a:buChar char="-"/>
            </a:pPr>
            <a:endParaRPr lang="hr-HR" b="1" dirty="0"/>
          </a:p>
          <a:p>
            <a:r>
              <a:rPr lang="hr-HR" b="1" dirty="0" smtClean="0">
                <a:solidFill>
                  <a:srgbClr val="FF0000"/>
                </a:solidFill>
              </a:rPr>
              <a:t>Svi podaci dani su u semestralnom zadatku osim razreda konzistencije koji je prethodno očitan.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3860" y="5073412"/>
            <a:ext cx="5511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Npr: ako je zadana optimalna krivulja </a:t>
            </a:r>
            <a:r>
              <a:rPr lang="hr-HR" b="1" dirty="0" smtClean="0"/>
              <a:t>B</a:t>
            </a:r>
            <a:r>
              <a:rPr lang="hr-HR" dirty="0" smtClean="0"/>
              <a:t>, najveća frakcija koja se korisiti 8-</a:t>
            </a:r>
            <a:r>
              <a:rPr lang="hr-HR" b="1" dirty="0" smtClean="0"/>
              <a:t>16</a:t>
            </a:r>
            <a:r>
              <a:rPr lang="hr-HR" dirty="0" smtClean="0"/>
              <a:t>mm, </a:t>
            </a:r>
            <a:r>
              <a:rPr lang="hr-HR" b="1" dirty="0" smtClean="0"/>
              <a:t>drobljeni agregat </a:t>
            </a:r>
            <a:r>
              <a:rPr lang="hr-HR" dirty="0" smtClean="0"/>
              <a:t>i prethodno očitani razred slijeganja </a:t>
            </a:r>
            <a:r>
              <a:rPr lang="hr-HR" b="1" dirty="0" smtClean="0"/>
              <a:t>S1</a:t>
            </a:r>
            <a:r>
              <a:rPr lang="hr-HR" dirty="0" smtClean="0"/>
              <a:t> možemo očitati da je potrebna količina vode za 1m³ betona 150 litara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05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3697"/>
            <a:ext cx="10515600" cy="6087762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6. Sastav betonske mješavine za 1m³ betona</a:t>
            </a:r>
          </a:p>
          <a:p>
            <a:pPr marL="0" indent="0">
              <a:buNone/>
            </a:pPr>
            <a:r>
              <a:rPr lang="hr-HR" sz="2000" dirty="0" smtClean="0"/>
              <a:t>Iz prethodnih koraka dobili smo:</a:t>
            </a:r>
          </a:p>
          <a:p>
            <a:pPr>
              <a:buFontTx/>
              <a:buChar char="-"/>
            </a:pPr>
            <a:r>
              <a:rPr lang="hr-HR" sz="2000" dirty="0" smtClean="0"/>
              <a:t>Usvojeni vodocementni faktor v/c=0,46</a:t>
            </a:r>
          </a:p>
          <a:p>
            <a:pPr>
              <a:buFontTx/>
              <a:buChar char="-"/>
            </a:pPr>
            <a:r>
              <a:rPr lang="hr-HR" sz="2000" dirty="0" smtClean="0"/>
              <a:t>Količina vode: 150l</a:t>
            </a:r>
          </a:p>
          <a:p>
            <a:pPr>
              <a:buFontTx/>
              <a:buChar char="-"/>
            </a:pPr>
            <a:r>
              <a:rPr lang="hr-HR" sz="2000" dirty="0" smtClean="0"/>
              <a:t>Količinu cementa dobijemo iz vodocementnog omjera:</a:t>
            </a:r>
          </a:p>
          <a:p>
            <a:pPr marL="0" indent="0">
              <a:buNone/>
            </a:pPr>
            <a:r>
              <a:rPr lang="hr-HR" sz="2000" dirty="0" smtClean="0"/>
              <a:t> mv/mc=0,46    150/mc=0,46      mc=326,1kg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980303" y="3122141"/>
            <a:ext cx="7232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Potrebno je provjeriti masu cementa koju smo dobili odgovara li minimalnoj količini cementa koja je propisana za naš razred izloženosti XC3 koji smo već očitali: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74" y="4045471"/>
            <a:ext cx="5524500" cy="819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074" y="4864621"/>
            <a:ext cx="5553075" cy="247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42009" y="3958109"/>
            <a:ext cx="3805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ovom slučaju minimalna potrebna količina cementa je 280kg. Dakle možemo usvojiti našu dobivenu količinu cementa od 326,1kg.</a:t>
            </a:r>
          </a:p>
          <a:p>
            <a:r>
              <a:rPr lang="hr-HR" dirty="0" smtClean="0"/>
              <a:t>U slučaju da smo dobili masu cementa manju od 280kg onda bi usvojili minimalnu propisanu vrijednost  vrijednost od 280kg.</a:t>
            </a:r>
            <a:endParaRPr lang="hr-H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13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40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4271"/>
            <a:ext cx="10515600" cy="601220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6. Sastav betonske mješavine za 1m³ betona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r>
              <a:rPr lang="hr-HR" sz="1800" dirty="0" smtClean="0"/>
              <a:t>Pretpostavljeni udio zraka očitamo iz dane tablice s obzirom na najveću frakciju agregata koju koristimo u zadatku ( u većini slučejeva u zadanim semestralnim zadacima je frakcija od 16-32mm)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97" y="2432117"/>
            <a:ext cx="5694075" cy="1985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613190"/>
            <a:ext cx="925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 svim semestralnim zadacima može se uzeti vrijednost zahvaćenog zraka ( nearirani beton)</a:t>
            </a:r>
            <a:endParaRPr lang="hr-HR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113903" y="2726724"/>
            <a:ext cx="1598140" cy="150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13903" y="2726724"/>
            <a:ext cx="1598140" cy="1507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38200" y="5280453"/>
            <a:ext cx="619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Npr: Ako je najveća frakcija od </a:t>
            </a:r>
            <a:r>
              <a:rPr lang="hr-HR" dirty="0" smtClean="0"/>
              <a:t>8-16mm </a:t>
            </a:r>
            <a:r>
              <a:rPr lang="hr-HR" dirty="0" smtClean="0"/>
              <a:t>vrijednost zraka je 2,5%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14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22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42551"/>
            <a:ext cx="10515600" cy="55344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6. Sastav betonske mješavine za 1m³ betona</a:t>
            </a:r>
          </a:p>
          <a:p>
            <a:pPr marL="0" indent="0">
              <a:buNone/>
            </a:pPr>
            <a:r>
              <a:rPr lang="hr-HR" sz="1800" dirty="0" smtClean="0"/>
              <a:t>Sada imamo sve potrebne podatke za proračun sastava betonske mješavine: </a:t>
            </a:r>
          </a:p>
          <a:p>
            <a:pPr>
              <a:buFontTx/>
              <a:buChar char="-"/>
            </a:pPr>
            <a:r>
              <a:rPr lang="hr-HR" sz="1800" dirty="0" smtClean="0"/>
              <a:t>mc=326,1kg; mv=150l=150kg; Vz=2,5%</a:t>
            </a:r>
          </a:p>
          <a:p>
            <a:pPr>
              <a:buFontTx/>
              <a:buChar char="-"/>
            </a:pPr>
            <a:r>
              <a:rPr lang="hr-HR" sz="1800" dirty="0" smtClean="0"/>
              <a:t>Gustoća agregata: Drobljeni agregat = 2750kg/m³ ili Riječni agregat = 2650kg/m³ (</a:t>
            </a:r>
            <a:r>
              <a:rPr lang="hr-HR" sz="1800" dirty="0" smtClean="0">
                <a:solidFill>
                  <a:srgbClr val="FF0000"/>
                </a:solidFill>
              </a:rPr>
              <a:t>ove vrijednosti za gustoće agregata možete svi usvojiti u svojim semestralnim zadacima ovisno koju vrstu imate</a:t>
            </a:r>
            <a:r>
              <a:rPr lang="hr-HR" sz="1800" dirty="0" smtClean="0"/>
              <a:t>)</a:t>
            </a:r>
          </a:p>
          <a:p>
            <a:pPr>
              <a:buFontTx/>
              <a:buChar char="-"/>
            </a:pPr>
            <a:r>
              <a:rPr lang="hr-HR" sz="1800" dirty="0" smtClean="0"/>
              <a:t>Gustoća cementa – </a:t>
            </a:r>
            <a:r>
              <a:rPr lang="hr-HR" sz="1800" dirty="0" smtClean="0">
                <a:solidFill>
                  <a:srgbClr val="FF0000"/>
                </a:solidFill>
              </a:rPr>
              <a:t>usvojiti vrijednost od 3000kg/m</a:t>
            </a:r>
            <a:r>
              <a:rPr lang="hr-HR" sz="1800" dirty="0">
                <a:solidFill>
                  <a:srgbClr val="FF0000"/>
                </a:solidFill>
              </a:rPr>
              <a:t>³</a:t>
            </a:r>
            <a:endParaRPr lang="hr-HR" sz="18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hr-HR" sz="1800" dirty="0" smtClean="0"/>
              <a:t>Nastavak ovog zadatka objašnjen je u primjeru 3 </a:t>
            </a:r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endParaRPr lang="hr-HR" sz="1800" dirty="0" smtClean="0"/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Nakon što je napravljen sastav betonske mješavine za 1m³ potrebno je napraviti korekciju vode i agregata s obzirom na zadane podatke vlažnosti agregata koje ste dobili u semestralnim zadacima.</a:t>
            </a:r>
          </a:p>
          <a:p>
            <a:pPr marL="0" indent="0">
              <a:buNone/>
            </a:pPr>
            <a:r>
              <a:rPr lang="hr-HR" sz="1800" dirty="0" smtClean="0">
                <a:solidFill>
                  <a:srgbClr val="FF0000"/>
                </a:solidFill>
              </a:rPr>
              <a:t>Pripazite da se korigira masa agregata, a ne masa ukupne betonske mješavine!!!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07" y="2844887"/>
            <a:ext cx="7524750" cy="23050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15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78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7" y="920881"/>
            <a:ext cx="10159314" cy="5092741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7. Korekcija mase agregata i mase vode</a:t>
            </a:r>
          </a:p>
          <a:p>
            <a:pPr marL="0" indent="0">
              <a:buNone/>
            </a:pPr>
            <a:r>
              <a:rPr lang="hr-HR" sz="2000" dirty="0" smtClean="0"/>
              <a:t>U stupcu gdje su stavljeni X1, X2, X3 i X4 su podaci koje ste dobili iz prethodno riješenog dijela semestralnog zadatka koje smo obradili na nastavi i predstavljaju udio pojedine frakcije u ukupnoj masi agregata. Njihov zbroj mora biti 100%</a:t>
            </a:r>
            <a:endParaRPr lang="hr-HR" sz="20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98" y="2569714"/>
            <a:ext cx="6705600" cy="30289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005" y="3492844"/>
            <a:ext cx="46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X1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2875005" y="3899523"/>
            <a:ext cx="46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X2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2875005" y="4232470"/>
            <a:ext cx="46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X3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2875005" y="4638187"/>
            <a:ext cx="46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X4</a:t>
            </a:r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16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32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00216"/>
            <a:ext cx="10515600" cy="54767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 smtClean="0"/>
              <a:t>8. ISKAZ MATERIJALA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1800" dirty="0" smtClean="0"/>
              <a:t>Za zadanu betonsku građevinu ili element potrebno je prikazati kolika je potrebna količina betona u m³ i količina pojedinog materijala za njegovu izradu.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None/>
            </a:pPr>
            <a:r>
              <a:rPr lang="hr-HR" sz="1800" dirty="0" smtClean="0"/>
              <a:t>Npr. Betonska ploča dimenzija 300x400x32cm</a:t>
            </a:r>
          </a:p>
          <a:p>
            <a:pPr marL="0" indent="0">
              <a:buNone/>
            </a:pPr>
            <a:r>
              <a:rPr lang="hr-HR" sz="1800" dirty="0" smtClean="0"/>
              <a:t>V=3x4x0,32=3,84m³ ≈ 4m³</a:t>
            </a:r>
          </a:p>
          <a:p>
            <a:pPr marL="0" indent="0">
              <a:buNone/>
            </a:pPr>
            <a:r>
              <a:rPr lang="hr-HR" sz="1800" dirty="0" smtClean="0"/>
              <a:t>Sve komponente betona potrebno je pomnožiti sa 4 jer su sve izražene za 1m³</a:t>
            </a:r>
          </a:p>
          <a:p>
            <a:pPr marL="0" indent="0">
              <a:buNone/>
            </a:pPr>
            <a:r>
              <a:rPr lang="hr-HR" sz="1800" dirty="0" smtClean="0"/>
              <a:t>Dakle: Cement x 4 =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     Korigirana voda x 4 =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     Korigirani agregat x 4=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                 0-4 =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                 4-8 =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                 8-16=</a:t>
            </a:r>
          </a:p>
          <a:p>
            <a:pPr marL="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                   </a:t>
            </a:r>
            <a:endParaRPr lang="hr-H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9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3719" y="683740"/>
            <a:ext cx="10964562" cy="5700584"/>
          </a:xfrm>
        </p:spPr>
        <p:txBody>
          <a:bodyPr>
            <a:normAutofit lnSpcReduction="10000"/>
          </a:bodyPr>
          <a:lstStyle/>
          <a:p>
            <a:pPr algn="l"/>
            <a:r>
              <a:rPr lang="hr-HR" dirty="0" smtClean="0"/>
              <a:t>Uvod</a:t>
            </a:r>
          </a:p>
          <a:p>
            <a:pPr algn="l"/>
            <a:r>
              <a:rPr lang="hr-HR" sz="1800" dirty="0" smtClean="0"/>
              <a:t>U semestralnom zadatku potrebno je opisati u kojem razredu izloženosti će biti građevinski elemnt za koji se računa sastav betonske mješavine. </a:t>
            </a:r>
          </a:p>
          <a:p>
            <a:pPr algn="l"/>
            <a:endParaRPr lang="hr-HR" sz="1800" dirty="0"/>
          </a:p>
          <a:p>
            <a:pPr algn="l"/>
            <a:endParaRPr lang="hr-HR" sz="1800" dirty="0" smtClean="0"/>
          </a:p>
          <a:p>
            <a:pPr algn="l"/>
            <a:endParaRPr lang="hr-HR" sz="1800" dirty="0"/>
          </a:p>
          <a:p>
            <a:pPr algn="l"/>
            <a:endParaRPr lang="hr-HR" sz="1800" dirty="0" smtClean="0"/>
          </a:p>
          <a:p>
            <a:pPr algn="l"/>
            <a:endParaRPr lang="hr-HR" sz="1800" dirty="0"/>
          </a:p>
          <a:p>
            <a:pPr algn="l"/>
            <a:endParaRPr lang="hr-HR" sz="1800" dirty="0" smtClean="0"/>
          </a:p>
          <a:p>
            <a:pPr algn="l"/>
            <a:endParaRPr lang="hr-HR" sz="1800" dirty="0"/>
          </a:p>
          <a:p>
            <a:pPr algn="l"/>
            <a:endParaRPr lang="hr-HR" sz="1800" dirty="0" smtClean="0"/>
          </a:p>
          <a:p>
            <a:pPr algn="l"/>
            <a:endParaRPr lang="hr-HR" sz="1800" dirty="0"/>
          </a:p>
          <a:p>
            <a:pPr algn="l"/>
            <a:endParaRPr lang="hr-HR" sz="1800" dirty="0" smtClean="0"/>
          </a:p>
          <a:p>
            <a:pPr algn="l"/>
            <a:endParaRPr lang="hr-HR" sz="1800" dirty="0" smtClean="0"/>
          </a:p>
          <a:p>
            <a:pPr algn="l"/>
            <a:endParaRPr lang="hr-HR" sz="1800" dirty="0"/>
          </a:p>
          <a:p>
            <a:pPr algn="l"/>
            <a:r>
              <a:rPr lang="hr-HR" sz="1800" dirty="0" smtClean="0"/>
              <a:t>U priloženim tablicama na iduća dva slide-a nalaze se opisani pojedni razredi izloženosti betona određenom okolišu.</a:t>
            </a:r>
          </a:p>
          <a:p>
            <a:pPr algn="l"/>
            <a:endParaRPr lang="hr-HR" sz="1800" dirty="0" smtClean="0"/>
          </a:p>
        </p:txBody>
      </p:sp>
      <p:pic>
        <p:nvPicPr>
          <p:cNvPr id="6" name="Picture 5" descr="C:\Documents and Settings\IvanaK\Desktop\RAZREDI IZLOŽE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3697" y="1986049"/>
            <a:ext cx="5802098" cy="359437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58313" y="1647495"/>
            <a:ext cx="787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Slika prikazuje betonsku konstrukciju koja je izložena različitim mogućim utjecajima okoliša</a:t>
            </a:r>
            <a:endParaRPr lang="hr-H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98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vanaK\Desktop\RAZREDI IZLOŽENOSTI U TABLIC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1264" y="622807"/>
            <a:ext cx="7990703" cy="5751847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3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8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IvanaK\Desktop\RAZREDI IZLOŽENOSTI TABLICA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5362" y="580765"/>
            <a:ext cx="8345278" cy="5841519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4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13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4930" y="616392"/>
            <a:ext cx="3847071" cy="4613188"/>
          </a:xfrm>
        </p:spPr>
        <p:txBody>
          <a:bodyPr/>
          <a:lstStyle/>
          <a:p>
            <a:pPr marL="457200" indent="-457200" algn="l">
              <a:buAutoNum type="arabicPeriod"/>
            </a:pPr>
            <a:r>
              <a:rPr lang="hr-HR" b="1" dirty="0" smtClean="0"/>
              <a:t>Provjeriti zadani razred čvrstoće betona</a:t>
            </a:r>
          </a:p>
          <a:p>
            <a:pPr algn="l"/>
            <a:r>
              <a:rPr lang="hr-HR" sz="1400" dirty="0" smtClean="0"/>
              <a:t>U svakom semestralnom zadatku zadana je </a:t>
            </a:r>
            <a:r>
              <a:rPr lang="hr-HR" sz="1400" b="1" dirty="0" smtClean="0"/>
              <a:t>tlačna čvrstoća betona </a:t>
            </a:r>
            <a:r>
              <a:rPr lang="hr-HR" sz="1400" dirty="0" smtClean="0"/>
              <a:t>određenog razreda i </a:t>
            </a:r>
            <a:r>
              <a:rPr lang="hr-HR" sz="1400" b="1" dirty="0" smtClean="0"/>
              <a:t>okoliš (razred izloženosti)</a:t>
            </a:r>
            <a:r>
              <a:rPr lang="hr-HR" sz="1400" dirty="0" smtClean="0"/>
              <a:t> u kojemu će biti građen, no potrebno je provjeriti možemo li tu čvrstoću i korsititi s obzirom na okoliš u kojemu će se nalaziti naš konačni betonski element.</a:t>
            </a:r>
          </a:p>
          <a:p>
            <a:pPr algn="l"/>
            <a:endParaRPr lang="hr-HR" sz="1400" dirty="0"/>
          </a:p>
          <a:p>
            <a:pPr algn="l"/>
            <a:r>
              <a:rPr lang="hr-HR" sz="1600" dirty="0" smtClean="0"/>
              <a:t>Npr. Ako je zadana čvrstoća betona </a:t>
            </a:r>
            <a:r>
              <a:rPr lang="hr-HR" sz="1600" b="1" dirty="0" smtClean="0"/>
              <a:t>C20/25</a:t>
            </a:r>
            <a:r>
              <a:rPr lang="hr-HR" sz="1600" dirty="0" smtClean="0"/>
              <a:t> i okoliš </a:t>
            </a:r>
            <a:r>
              <a:rPr lang="hr-HR" sz="1600" b="1" dirty="0" smtClean="0"/>
              <a:t>XC3</a:t>
            </a:r>
            <a:r>
              <a:rPr lang="hr-HR" sz="1600" dirty="0" smtClean="0"/>
              <a:t> moramo provjeriti u prilogu 4. kolika je minimalna potrebna čvrstoća betona za taj okoliš</a:t>
            </a: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631" y="425526"/>
            <a:ext cx="4713136" cy="4199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92" y="4625289"/>
            <a:ext cx="5524500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92" y="5444439"/>
            <a:ext cx="5553075" cy="2476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08492" y="5692089"/>
            <a:ext cx="5700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Možemo zaključiti da za razrered izloženosti XC3 treba minimalni razred čvrstoće C30/37, stoga zadani razred od C20/25 ne smijemo korsitit u daljnjem priračunu, nego usvajamo razred C30/37</a:t>
            </a:r>
            <a:endParaRPr lang="hr-HR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8237836" y="4907259"/>
            <a:ext cx="40612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Ako je u semestralnom zadatku zadan razred  veći od minimalnog razreda čvrstoće usvajaja se zadani.</a:t>
            </a:r>
          </a:p>
          <a:p>
            <a:r>
              <a:rPr lang="hr-HR" sz="1600" dirty="0" smtClean="0"/>
              <a:t>Npr. Da je zadan razred čvrstoće C35/45 s tim razredom bi išli dalje u proračun jer smo na strani sigurnosti.</a:t>
            </a:r>
            <a:endParaRPr lang="hr-HR" sz="16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283676" y="5118401"/>
            <a:ext cx="4049153" cy="43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672281" y="2051222"/>
            <a:ext cx="3822357" cy="1235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5</a:t>
            </a:fld>
            <a:endParaRPr lang="hr-H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308698" y="6481847"/>
            <a:ext cx="7673502" cy="365125"/>
          </a:xfrm>
        </p:spPr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46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5946"/>
            <a:ext cx="10810103" cy="6277232"/>
          </a:xfrm>
        </p:spPr>
        <p:txBody>
          <a:bodyPr/>
          <a:lstStyle/>
          <a:p>
            <a:pPr marL="0" indent="0">
              <a:buNone/>
            </a:pPr>
            <a:r>
              <a:rPr lang="hr-HR" b="1" dirty="0" smtClean="0"/>
              <a:t>2. Određivanje vodocementnog omjera</a:t>
            </a:r>
          </a:p>
          <a:p>
            <a:pPr marL="0" indent="0">
              <a:buNone/>
            </a:pPr>
            <a:endParaRPr lang="hr-HR" dirty="0" smtClean="0"/>
          </a:p>
          <a:p>
            <a:pPr marL="514350" indent="-514350">
              <a:buAutoNum type="alphaLcParenR"/>
            </a:pPr>
            <a:r>
              <a:rPr lang="hr-HR" sz="2000" dirty="0" smtClean="0"/>
              <a:t>Iz zahtjeva trajnosti s obzirom na zadani razred izloženosti betona okolišu.</a:t>
            </a:r>
          </a:p>
          <a:p>
            <a:pPr marL="0" indent="0">
              <a:buNone/>
            </a:pPr>
            <a:r>
              <a:rPr lang="hr-HR" sz="2000" dirty="0" smtClean="0"/>
              <a:t>Izdvojimo podatke koji vrijede za zadani razred izloženosti koji uvjetuje određene zahtjeve koje moramo ispoštovati, a prikazani su u tablici.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514350" indent="-514350">
              <a:buAutoNum type="alphaLcParenR"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2000" dirty="0" smtClean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dirty="0" smtClean="0"/>
              <a:t>S obzirom na zadani razred izloženosti XC3 – maximalni vodocementni omjer iznosi 0,55</a:t>
            </a:r>
            <a:endParaRPr lang="hr-HR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301" y="2747320"/>
            <a:ext cx="5524500" cy="819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301" y="3566470"/>
            <a:ext cx="5553075" cy="2476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341341" y="3814120"/>
            <a:ext cx="691978" cy="13510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6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997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222422"/>
            <a:ext cx="10941908" cy="6343135"/>
          </a:xfrm>
        </p:spPr>
        <p:txBody>
          <a:bodyPr/>
          <a:lstStyle/>
          <a:p>
            <a:pPr marL="0" indent="0">
              <a:buNone/>
            </a:pPr>
            <a:r>
              <a:rPr lang="hr-HR" sz="2000" dirty="0" smtClean="0"/>
              <a:t>b) </a:t>
            </a:r>
            <a:r>
              <a:rPr lang="hr-HR" sz="1600" dirty="0" smtClean="0"/>
              <a:t>Iz zahtjeva čvrstoće – s obzirom na zadani razred tlačne čvrstoče odrediti će se vodocemntni omjer. Budući da smo prethodno zaključili da zadani razred tlačne čvrstoće </a:t>
            </a:r>
            <a:r>
              <a:rPr lang="hr-HR" sz="1600" strike="sngStrike" dirty="0" smtClean="0"/>
              <a:t>C20/25</a:t>
            </a:r>
            <a:r>
              <a:rPr lang="hr-HR" sz="1600" dirty="0" smtClean="0"/>
              <a:t> nije dovoljan s obzirom na razred izloženosti betona usvojili smo vrijednost tlačne čvrstoće C30/37.</a:t>
            </a:r>
          </a:p>
          <a:p>
            <a:pPr marL="0" indent="0">
              <a:buNone/>
            </a:pPr>
            <a:endParaRPr lang="hr-HR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10" y="1103613"/>
            <a:ext cx="4289856" cy="2491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892" y="3917526"/>
            <a:ext cx="408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Svi u semestralnom zadatku možete koristiti karakterističnu tlačnu čvrstoću kocke, dakle  fck=37 N/mm²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339809" y="5103674"/>
            <a:ext cx="4289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Zatim uvećamo vrijednost naše čvrstoće za 6-12 N/mm² Proizvoljno odabrana vrijednost neka bude 8 te će karakteristična čvrtoća biti uvećana za 8 N/mm²</a:t>
            </a:r>
          </a:p>
          <a:p>
            <a:r>
              <a:rPr lang="hr-HR" dirty="0" smtClean="0"/>
              <a:t>→ fcm= fck + 8 = 37+8= 45 N/mm²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42702" y="1287244"/>
            <a:ext cx="33280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smtClean="0"/>
              <a:t>U semestralnom zadatku treba pronaći zadanu vrijednost razreda tlačne čvrstoće cementa koje mogu biti: </a:t>
            </a:r>
            <a:r>
              <a:rPr lang="hr-HR" sz="1600" dirty="0" smtClean="0">
                <a:solidFill>
                  <a:srgbClr val="FF0000"/>
                </a:solidFill>
              </a:rPr>
              <a:t>32,5; 42,5; 52,5 </a:t>
            </a:r>
            <a:r>
              <a:rPr lang="hr-HR" sz="1600" dirty="0" smtClean="0"/>
              <a:t>(N/mm²). S obzirom na zadanu vrijednost odabiremo pripadajuću krivulju iz s koje očitavamo vodocementni omjer.        </a:t>
            </a:r>
          </a:p>
          <a:p>
            <a:endParaRPr lang="hr-HR" sz="1600" dirty="0"/>
          </a:p>
          <a:p>
            <a:r>
              <a:rPr lang="hr-HR" sz="1600" dirty="0" smtClean="0"/>
              <a:t>Npr. Ako je zadana vrijednost 32,5 N/mm² na dijagramu pronađemo pripadajuću krivulju za tu vrijednost te na y os nanosimo vrijednost čvrstoće fcm=45 N/mm² i idemo do zadane krivulje te se spuštamo na os x i očitavamo vrijednost vodocementnog omjera koji bi u ovom slučaju iznosio v/c=0,46.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789" y="960996"/>
            <a:ext cx="3921211" cy="555504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1713470" y="1433384"/>
            <a:ext cx="362465" cy="3138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425514" y="3361038"/>
            <a:ext cx="2306594" cy="906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562335" y="5362832"/>
            <a:ext cx="1812324" cy="576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7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63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583" y="609600"/>
            <a:ext cx="10515600" cy="5962779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2. Određivanje vodocementnog omjera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Dobili smo dva vodocementna omjera:</a:t>
            </a:r>
          </a:p>
          <a:p>
            <a:pPr marL="514350" indent="-514350">
              <a:buAutoNum type="alphaLcParenR"/>
            </a:pPr>
            <a:r>
              <a:rPr lang="hr-HR" dirty="0" smtClean="0"/>
              <a:t>Iz zahtjeva trajnosti v/c=0,55</a:t>
            </a:r>
          </a:p>
          <a:p>
            <a:pPr marL="514350" indent="-514350">
              <a:buAutoNum type="alphaLcParenR"/>
            </a:pPr>
            <a:r>
              <a:rPr lang="hr-HR" dirty="0" smtClean="0"/>
              <a:t>Iz zahtjeva čvrstoće v/c=0,46</a:t>
            </a:r>
          </a:p>
          <a:p>
            <a:pPr marL="514350" indent="-514350">
              <a:buAutoNum type="alphaLcParenR"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Usvaja se manji vodocementni omjer, dakle v/c=0,46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8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793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774356"/>
            <a:ext cx="11269362" cy="5852783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dirty="0" smtClean="0"/>
              <a:t>3. Debljina </a:t>
            </a:r>
            <a:r>
              <a:rPr lang="hr-HR" altLang="sr-Latn-RS" dirty="0"/>
              <a:t>zaštitnog sloja betona za zaštitu armature s obzirom na razred </a:t>
            </a:r>
            <a:r>
              <a:rPr lang="hr-HR" altLang="sr-Latn-RS" dirty="0" smtClean="0"/>
              <a:t>izloženosti</a:t>
            </a:r>
          </a:p>
          <a:p>
            <a:pPr marL="0" indent="0">
              <a:buNone/>
            </a:pPr>
            <a:endParaRPr lang="hr-HR" altLang="sr-Latn-RS" dirty="0"/>
          </a:p>
          <a:p>
            <a:pPr marL="0" indent="0">
              <a:buNone/>
            </a:pPr>
            <a:endParaRPr lang="hr-HR" altLang="sr-Latn-R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3243" y="1628974"/>
            <a:ext cx="4843333" cy="3216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0703" y="5024182"/>
            <a:ext cx="11557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 obzirom na zadanu vrstu razreda izloženosti betona očitamo minimalnu debljinu zaštitnog sloja betona za armaturu. </a:t>
            </a:r>
          </a:p>
          <a:p>
            <a:r>
              <a:rPr lang="hr-HR" dirty="0" smtClean="0"/>
              <a:t>Određeni razredi ne zahtjevaju minimalnu debljinu zaštitnog sloja betona za armaturu</a:t>
            </a:r>
          </a:p>
          <a:p>
            <a:endParaRPr lang="hr-HR" dirty="0"/>
          </a:p>
          <a:p>
            <a:r>
              <a:rPr lang="hr-HR" dirty="0" smtClean="0"/>
              <a:t>U slučaju razreda izloženosti XC3 Cmin=35mm uz dopušteno odstupanje od 15mm.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17A6-8994-48F7-8FBD-2E09180A1FEA}" type="slidenum">
              <a:rPr lang="hr-HR" smtClean="0"/>
              <a:t>9</a:t>
            </a:fld>
            <a:endParaRPr lang="hr-H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Josip Crnojevac, mag.ing.aedif                                              Građevinski i arhitektonski fakultet u Osijeku                             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3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385</TotalTime>
  <Words>1343</Words>
  <Application>Microsoft Office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Semestralni zadatak 2. Dio Sastav betonske mješavine i iskaz materijala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Semestralni zadatak 2. dio</dc:title>
  <dc:creator>legaos19@outlook.com</dc:creator>
  <cp:lastModifiedBy>legaos19@outlook.com</cp:lastModifiedBy>
  <cp:revision>47</cp:revision>
  <dcterms:created xsi:type="dcterms:W3CDTF">2021-01-03T17:37:07Z</dcterms:created>
  <dcterms:modified xsi:type="dcterms:W3CDTF">2022-05-01T21:40:43Z</dcterms:modified>
</cp:coreProperties>
</file>