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1535" y="1014609"/>
            <a:ext cx="7332468" cy="3136436"/>
          </a:xfrm>
        </p:spPr>
        <p:txBody>
          <a:bodyPr/>
          <a:lstStyle/>
          <a:p>
            <a:r>
              <a:rPr lang="hr-HR" b="1" dirty="0" smtClean="0"/>
              <a:t>Some T</a:t>
            </a:r>
            <a:r>
              <a:rPr lang="en-US" b="1" dirty="0" smtClean="0"/>
              <a:t>op </a:t>
            </a:r>
            <a:r>
              <a:rPr lang="en-US" b="1" dirty="0"/>
              <a:t>New Green </a:t>
            </a:r>
            <a:r>
              <a:rPr lang="hr-HR" b="1" dirty="0" smtClean="0"/>
              <a:t>     </a:t>
            </a:r>
            <a:r>
              <a:rPr lang="en-US" b="1" dirty="0" smtClean="0"/>
              <a:t>Building </a:t>
            </a:r>
            <a:r>
              <a:rPr lang="en-US" b="1" dirty="0"/>
              <a:t>Materials</a:t>
            </a:r>
            <a:br>
              <a:rPr lang="en-US" b="1" dirty="0"/>
            </a:b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8871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reen building materials straw ba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71" y="333831"/>
            <a:ext cx="2524995" cy="167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047999" y="1720840"/>
            <a:ext cx="648430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hr-HR" b="1" i="1" dirty="0" smtClean="0">
                <a:solidFill>
                  <a:srgbClr val="494949"/>
                </a:solidFill>
                <a:latin typeface="inherit"/>
              </a:rPr>
              <a:t>                                STRAW/STRAW BALE</a:t>
            </a:r>
          </a:p>
          <a:p>
            <a:pPr fontAlgn="base">
              <a:buFont typeface="Arial" panose="020B0604020202020204" pitchFamily="34" charset="0"/>
              <a:buChar char="•"/>
            </a:pPr>
            <a:endParaRPr lang="hr-HR" dirty="0">
              <a:solidFill>
                <a:srgbClr val="494949"/>
              </a:solidFill>
              <a:latin typeface="inherit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rgbClr val="494949"/>
                </a:solidFill>
                <a:latin typeface="inherit"/>
              </a:rPr>
              <a:t>typical for Africa </a:t>
            </a:r>
            <a:endParaRPr lang="en-US" dirty="0">
              <a:solidFill>
                <a:srgbClr val="494949"/>
              </a:solidFill>
              <a:latin typeface="inherit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494949"/>
                </a:solidFill>
                <a:latin typeface="inherit"/>
              </a:rPr>
              <a:t>affordable </a:t>
            </a:r>
            <a:r>
              <a:rPr lang="en-US" dirty="0">
                <a:solidFill>
                  <a:srgbClr val="494949"/>
                </a:solidFill>
                <a:latin typeface="inherit"/>
              </a:rPr>
              <a:t>and </a:t>
            </a:r>
            <a:r>
              <a:rPr lang="en-US" dirty="0" smtClean="0">
                <a:solidFill>
                  <a:srgbClr val="494949"/>
                </a:solidFill>
                <a:latin typeface="inherit"/>
              </a:rPr>
              <a:t>sustainable</a:t>
            </a:r>
            <a:r>
              <a:rPr lang="hr-HR" dirty="0" smtClean="0">
                <a:solidFill>
                  <a:srgbClr val="494949"/>
                </a:solidFill>
                <a:latin typeface="inherit"/>
              </a:rPr>
              <a:t>,</a:t>
            </a:r>
            <a:r>
              <a:rPr lang="en-US" dirty="0" smtClean="0">
                <a:solidFill>
                  <a:srgbClr val="494949"/>
                </a:solidFill>
                <a:latin typeface="inherit"/>
              </a:rPr>
              <a:t>popularity </a:t>
            </a:r>
            <a:r>
              <a:rPr lang="en-US" dirty="0">
                <a:solidFill>
                  <a:srgbClr val="494949"/>
                </a:solidFill>
                <a:latin typeface="inherit"/>
              </a:rPr>
              <a:t>is Increasing rapidly.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494949"/>
                </a:solidFill>
                <a:latin typeface="inherit"/>
              </a:rPr>
              <a:t>energy-efficient material</a:t>
            </a:r>
            <a:r>
              <a:rPr lang="hr-HR" dirty="0" smtClean="0">
                <a:solidFill>
                  <a:srgbClr val="494949"/>
                </a:solidFill>
                <a:latin typeface="inherit"/>
              </a:rPr>
              <a:t> with</a:t>
            </a:r>
            <a:r>
              <a:rPr lang="en-US" dirty="0" smtClean="0">
                <a:solidFill>
                  <a:srgbClr val="494949"/>
                </a:solidFill>
                <a:latin typeface="inherit"/>
              </a:rPr>
              <a:t> </a:t>
            </a:r>
            <a:r>
              <a:rPr lang="en-US" dirty="0">
                <a:solidFill>
                  <a:srgbClr val="494949"/>
                </a:solidFill>
                <a:latin typeface="inherit"/>
              </a:rPr>
              <a:t>good thermal insulating property.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494949"/>
                </a:solidFill>
                <a:latin typeface="inherit"/>
              </a:rPr>
              <a:t>Since air cannot pass through </a:t>
            </a:r>
            <a:r>
              <a:rPr lang="en-US" dirty="0" smtClean="0">
                <a:solidFill>
                  <a:srgbClr val="494949"/>
                </a:solidFill>
                <a:latin typeface="inherit"/>
              </a:rPr>
              <a:t>the</a:t>
            </a:r>
            <a:r>
              <a:rPr lang="hr-HR" dirty="0" smtClean="0">
                <a:solidFill>
                  <a:srgbClr val="494949"/>
                </a:solidFill>
                <a:latin typeface="inherit"/>
              </a:rPr>
              <a:t> straw</a:t>
            </a:r>
            <a:r>
              <a:rPr lang="en-US" dirty="0">
                <a:solidFill>
                  <a:srgbClr val="494949"/>
                </a:solidFill>
                <a:latin typeface="inherit"/>
              </a:rPr>
              <a:t> bale, </a:t>
            </a:r>
            <a:r>
              <a:rPr lang="en-US" dirty="0" smtClean="0">
                <a:solidFill>
                  <a:srgbClr val="494949"/>
                </a:solidFill>
                <a:latin typeface="inherit"/>
              </a:rPr>
              <a:t>it </a:t>
            </a:r>
            <a:r>
              <a:rPr lang="en-US" dirty="0">
                <a:solidFill>
                  <a:srgbClr val="494949"/>
                </a:solidFill>
                <a:latin typeface="inherit"/>
              </a:rPr>
              <a:t>is a soundproof </a:t>
            </a:r>
            <a:r>
              <a:rPr lang="en-US" dirty="0" smtClean="0">
                <a:solidFill>
                  <a:srgbClr val="494949"/>
                </a:solidFill>
                <a:latin typeface="inherit"/>
              </a:rPr>
              <a:t>material</a:t>
            </a:r>
            <a:r>
              <a:rPr lang="en-US" dirty="0">
                <a:solidFill>
                  <a:srgbClr val="494949"/>
                </a:solidFill>
                <a:latin typeface="inherit"/>
              </a:rPr>
              <a:t>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494949"/>
                </a:solidFill>
                <a:latin typeface="inherit"/>
              </a:rPr>
              <a:t>available </a:t>
            </a:r>
            <a:r>
              <a:rPr lang="en-US" dirty="0">
                <a:solidFill>
                  <a:srgbClr val="494949"/>
                </a:solidFill>
                <a:latin typeface="inherit"/>
              </a:rPr>
              <a:t>everywhere in the world.</a:t>
            </a:r>
            <a:endParaRPr lang="en-US" b="0" i="0" dirty="0">
              <a:solidFill>
                <a:srgbClr val="494949"/>
              </a:solidFill>
              <a:effectLst/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3325109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green building materials- banbo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153" y="279334"/>
            <a:ext cx="3810000" cy="2533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139869" y="3031299"/>
            <a:ext cx="851769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hr-HR" dirty="0">
                <a:solidFill>
                  <a:srgbClr val="494949"/>
                </a:solidFill>
                <a:latin typeface="inherit"/>
              </a:rPr>
              <a:t> </a:t>
            </a:r>
            <a:r>
              <a:rPr lang="hr-HR" dirty="0" smtClean="0">
                <a:solidFill>
                  <a:srgbClr val="494949"/>
                </a:solidFill>
                <a:latin typeface="inherit"/>
              </a:rPr>
              <a:t>                                                      </a:t>
            </a:r>
            <a:r>
              <a:rPr lang="hr-HR" b="1" i="1" dirty="0" smtClean="0">
                <a:solidFill>
                  <a:srgbClr val="494949"/>
                </a:solidFill>
                <a:latin typeface="inherit"/>
              </a:rPr>
              <a:t>BAMBOO</a:t>
            </a:r>
          </a:p>
          <a:p>
            <a:pPr fontAlgn="base">
              <a:buFont typeface="Arial" panose="020B0604020202020204" pitchFamily="34" charset="0"/>
              <a:buChar char="•"/>
            </a:pPr>
            <a:endParaRPr lang="hr-HR" dirty="0" smtClean="0">
              <a:solidFill>
                <a:srgbClr val="494949"/>
              </a:solidFill>
              <a:latin typeface="inherit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rgbClr val="494949"/>
                </a:solidFill>
                <a:latin typeface="inherit"/>
              </a:rPr>
              <a:t>b</a:t>
            </a:r>
            <a:r>
              <a:rPr lang="en-US" dirty="0" err="1" smtClean="0">
                <a:solidFill>
                  <a:srgbClr val="494949"/>
                </a:solidFill>
                <a:latin typeface="inherit"/>
              </a:rPr>
              <a:t>amboo</a:t>
            </a:r>
            <a:r>
              <a:rPr lang="en-US" dirty="0" smtClean="0">
                <a:solidFill>
                  <a:srgbClr val="494949"/>
                </a:solidFill>
                <a:latin typeface="inherit"/>
              </a:rPr>
              <a:t> </a:t>
            </a:r>
            <a:r>
              <a:rPr lang="en-US" dirty="0">
                <a:solidFill>
                  <a:srgbClr val="494949"/>
                </a:solidFill>
                <a:latin typeface="inherit"/>
              </a:rPr>
              <a:t>is one of the biggest natural building materials in the world.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494949"/>
                </a:solidFill>
                <a:latin typeface="inherit"/>
              </a:rPr>
              <a:t>It is a fast-growing plant and can be great sustainable material.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494949"/>
                </a:solidFill>
                <a:latin typeface="inherit"/>
              </a:rPr>
              <a:t>These are very durable and strong materials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494949"/>
                </a:solidFill>
                <a:latin typeface="inherit"/>
              </a:rPr>
              <a:t>We can easily install them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494949"/>
                </a:solidFill>
                <a:latin typeface="inherit"/>
              </a:rPr>
              <a:t>Bamboo absorbs more amount of oxygen than other trees, as the growth rate is faster.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494949"/>
                </a:solidFill>
                <a:latin typeface="inherit"/>
              </a:rPr>
              <a:t>This is an affordable material and can be used widely.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494949"/>
                </a:solidFill>
                <a:latin typeface="inherit"/>
              </a:rPr>
              <a:t>Bamboo also used in earthquake-prone areas due to their lightweight nature.</a:t>
            </a:r>
            <a:endParaRPr lang="en-US" b="0" i="0" dirty="0">
              <a:solidFill>
                <a:srgbClr val="494949"/>
              </a:solidFill>
              <a:effectLst/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258810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90389" y="1114816"/>
            <a:ext cx="7753611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buFont typeface="Arial" panose="020B0604020202020204" pitchFamily="34" charset="0"/>
              <a:buChar char="•"/>
            </a:pPr>
            <a:endParaRPr lang="hr-HR" dirty="0" smtClean="0">
              <a:solidFill>
                <a:srgbClr val="494949"/>
              </a:solidFill>
              <a:latin typeface="inherit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hr-HR" b="1" i="1" dirty="0" smtClean="0">
                <a:solidFill>
                  <a:srgbClr val="494949"/>
                </a:solidFill>
                <a:latin typeface="inherit"/>
              </a:rPr>
              <a:t>                                                     CORK </a:t>
            </a:r>
          </a:p>
          <a:p>
            <a:pPr fontAlgn="base">
              <a:buFont typeface="Arial" panose="020B0604020202020204" pitchFamily="34" charset="0"/>
              <a:buChar char="•"/>
            </a:pPr>
            <a:endParaRPr lang="hr-HR" b="1" i="1" dirty="0">
              <a:solidFill>
                <a:srgbClr val="494949"/>
              </a:solidFill>
              <a:latin typeface="inherit"/>
            </a:endParaRPr>
          </a:p>
          <a:p>
            <a:pPr fontAlgn="base">
              <a:buFont typeface="Arial" panose="020B0604020202020204" pitchFamily="34" charset="0"/>
              <a:buChar char="•"/>
            </a:pPr>
            <a:endParaRPr lang="hr-HR" b="1" i="1" dirty="0" smtClean="0">
              <a:solidFill>
                <a:srgbClr val="494949"/>
              </a:solidFill>
              <a:latin typeface="inherit"/>
            </a:endParaRPr>
          </a:p>
          <a:p>
            <a:pPr fontAlgn="base">
              <a:buFont typeface="Arial" panose="020B0604020202020204" pitchFamily="34" charset="0"/>
              <a:buChar char="•"/>
            </a:pPr>
            <a:endParaRPr lang="hr-HR" dirty="0">
              <a:solidFill>
                <a:srgbClr val="494949"/>
              </a:solidFill>
              <a:latin typeface="inherit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494949"/>
                </a:solidFill>
                <a:latin typeface="inherit"/>
              </a:rPr>
              <a:t>natural</a:t>
            </a:r>
            <a:r>
              <a:rPr lang="en-US" dirty="0">
                <a:solidFill>
                  <a:srgbClr val="494949"/>
                </a:solidFill>
                <a:latin typeface="inherit"/>
              </a:rPr>
              <a:t>, renewable, recyclable raw material that helps in the reduction of harmful greenhouse gases.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rgbClr val="494949"/>
                </a:solidFill>
                <a:latin typeface="inherit"/>
              </a:rPr>
              <a:t>d</a:t>
            </a:r>
            <a:r>
              <a:rPr lang="en-US" dirty="0" err="1" smtClean="0">
                <a:solidFill>
                  <a:srgbClr val="494949"/>
                </a:solidFill>
                <a:latin typeface="inherit"/>
              </a:rPr>
              <a:t>ue</a:t>
            </a:r>
            <a:r>
              <a:rPr lang="en-US" dirty="0" smtClean="0">
                <a:solidFill>
                  <a:srgbClr val="494949"/>
                </a:solidFill>
                <a:latin typeface="inherit"/>
              </a:rPr>
              <a:t> </a:t>
            </a:r>
            <a:r>
              <a:rPr lang="en-US" dirty="0">
                <a:solidFill>
                  <a:srgbClr val="494949"/>
                </a:solidFill>
                <a:latin typeface="inherit"/>
              </a:rPr>
              <a:t>to the thermal insulation property of the cork, it is gaining </a:t>
            </a:r>
            <a:r>
              <a:rPr lang="en-US" dirty="0" smtClean="0">
                <a:solidFill>
                  <a:srgbClr val="494949"/>
                </a:solidFill>
                <a:latin typeface="inherit"/>
              </a:rPr>
              <a:t>popularity.</a:t>
            </a:r>
            <a:endParaRPr lang="en-US" dirty="0">
              <a:solidFill>
                <a:srgbClr val="494949"/>
              </a:solidFill>
              <a:latin typeface="inherit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494949"/>
                </a:solidFill>
                <a:latin typeface="inherit"/>
              </a:rPr>
              <a:t>waterproof</a:t>
            </a:r>
            <a:r>
              <a:rPr lang="en-US" dirty="0">
                <a:solidFill>
                  <a:srgbClr val="494949"/>
                </a:solidFill>
                <a:latin typeface="inherit"/>
              </a:rPr>
              <a:t>, lightweight, and resistant to moisture.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rgbClr val="494949"/>
                </a:solidFill>
                <a:latin typeface="inherit"/>
              </a:rPr>
              <a:t>u</a:t>
            </a:r>
            <a:r>
              <a:rPr lang="en-US" dirty="0" smtClean="0">
                <a:solidFill>
                  <a:srgbClr val="494949"/>
                </a:solidFill>
                <a:latin typeface="inherit"/>
              </a:rPr>
              <a:t>sing </a:t>
            </a:r>
            <a:r>
              <a:rPr lang="en-US" dirty="0">
                <a:solidFill>
                  <a:srgbClr val="494949"/>
                </a:solidFill>
                <a:latin typeface="inherit"/>
              </a:rPr>
              <a:t>cork we can increase the quality of air, and comfort.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rgbClr val="494949"/>
                </a:solidFill>
                <a:latin typeface="inherit"/>
              </a:rPr>
              <a:t>i</a:t>
            </a:r>
            <a:r>
              <a:rPr lang="en-US" dirty="0" smtClean="0">
                <a:solidFill>
                  <a:srgbClr val="494949"/>
                </a:solidFill>
                <a:latin typeface="inherit"/>
              </a:rPr>
              <a:t>n </a:t>
            </a:r>
            <a:r>
              <a:rPr lang="en-US" dirty="0">
                <a:solidFill>
                  <a:srgbClr val="494949"/>
                </a:solidFill>
                <a:latin typeface="inherit"/>
              </a:rPr>
              <a:t>recent years </a:t>
            </a:r>
            <a:r>
              <a:rPr lang="en-US" dirty="0" smtClean="0">
                <a:solidFill>
                  <a:srgbClr val="494949"/>
                </a:solidFill>
                <a:latin typeface="inherit"/>
              </a:rPr>
              <a:t>innovation </a:t>
            </a:r>
            <a:r>
              <a:rPr lang="en-US" dirty="0">
                <a:solidFill>
                  <a:srgbClr val="494949"/>
                </a:solidFill>
                <a:latin typeface="inherit"/>
              </a:rPr>
              <a:t>and development of composite cork.</a:t>
            </a:r>
            <a:endParaRPr lang="en-US" b="0" i="0" dirty="0">
              <a:solidFill>
                <a:srgbClr val="494949"/>
              </a:solidFill>
              <a:effectLst/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3711749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green building material- cordwoo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42" y="306171"/>
            <a:ext cx="4384632" cy="23736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701459" y="3657600"/>
            <a:ext cx="844254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buFont typeface="Arial" panose="020B0604020202020204" pitchFamily="34" charset="0"/>
              <a:buChar char="•"/>
            </a:pPr>
            <a:endParaRPr lang="hr-HR" dirty="0" smtClean="0">
              <a:solidFill>
                <a:srgbClr val="494949"/>
              </a:solidFill>
              <a:latin typeface="inherit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rgbClr val="494949"/>
                </a:solidFill>
                <a:latin typeface="inherit"/>
              </a:rPr>
              <a:t>                                                     </a:t>
            </a:r>
            <a:r>
              <a:rPr lang="hr-HR" b="1" i="1" dirty="0" smtClean="0">
                <a:solidFill>
                  <a:srgbClr val="494949"/>
                </a:solidFill>
                <a:latin typeface="inherit"/>
              </a:rPr>
              <a:t>CORDWOOD </a:t>
            </a:r>
            <a:endParaRPr lang="hr-HR" b="1" i="1" dirty="0">
              <a:solidFill>
                <a:srgbClr val="494949"/>
              </a:solidFill>
              <a:latin typeface="inherit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494949"/>
                </a:solidFill>
                <a:latin typeface="inherit"/>
              </a:rPr>
              <a:t>use </a:t>
            </a:r>
            <a:r>
              <a:rPr lang="hr-HR" dirty="0" smtClean="0">
                <a:solidFill>
                  <a:srgbClr val="494949"/>
                </a:solidFill>
                <a:latin typeface="inherit"/>
              </a:rPr>
              <a:t>of </a:t>
            </a:r>
            <a:r>
              <a:rPr lang="en-US" dirty="0" smtClean="0">
                <a:solidFill>
                  <a:srgbClr val="494949"/>
                </a:solidFill>
                <a:latin typeface="inherit"/>
              </a:rPr>
              <a:t>round </a:t>
            </a:r>
            <a:r>
              <a:rPr lang="en-US" dirty="0">
                <a:solidFill>
                  <a:srgbClr val="494949"/>
                </a:solidFill>
                <a:latin typeface="inherit"/>
              </a:rPr>
              <a:t>and short wood pieces, so these wood pieces don’t have much other value.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494949"/>
                </a:solidFill>
                <a:latin typeface="inherit"/>
              </a:rPr>
              <a:t>have </a:t>
            </a:r>
            <a:r>
              <a:rPr lang="en-US" dirty="0">
                <a:solidFill>
                  <a:srgbClr val="494949"/>
                </a:solidFill>
                <a:latin typeface="inherit"/>
              </a:rPr>
              <a:t>both Insulation and thermal mass.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494949"/>
                </a:solidFill>
                <a:latin typeface="inherit"/>
              </a:rPr>
              <a:t> </a:t>
            </a:r>
            <a:r>
              <a:rPr lang="en-US" dirty="0">
                <a:solidFill>
                  <a:srgbClr val="494949"/>
                </a:solidFill>
                <a:latin typeface="inherit"/>
              </a:rPr>
              <a:t>constructed with less initial cost than other wooden framed houses.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hr-HR" dirty="0">
                <a:solidFill>
                  <a:srgbClr val="494949"/>
                </a:solidFill>
                <a:latin typeface="inherit"/>
              </a:rPr>
              <a:t>t</a:t>
            </a:r>
            <a:r>
              <a:rPr lang="en-US" dirty="0" smtClean="0">
                <a:solidFill>
                  <a:srgbClr val="494949"/>
                </a:solidFill>
                <a:latin typeface="inherit"/>
              </a:rPr>
              <a:t>he </a:t>
            </a:r>
            <a:r>
              <a:rPr lang="en-US" dirty="0">
                <a:solidFill>
                  <a:srgbClr val="494949"/>
                </a:solidFill>
                <a:latin typeface="inherit"/>
              </a:rPr>
              <a:t>properties of cordwood are mostly similar to natural wood </a:t>
            </a:r>
            <a:endParaRPr lang="hr-HR" dirty="0" smtClean="0">
              <a:solidFill>
                <a:srgbClr val="494949"/>
              </a:solidFill>
              <a:latin typeface="inherit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494949"/>
                </a:solidFill>
                <a:latin typeface="inherit"/>
              </a:rPr>
              <a:t>available </a:t>
            </a:r>
            <a:r>
              <a:rPr lang="en-US" dirty="0">
                <a:solidFill>
                  <a:srgbClr val="494949"/>
                </a:solidFill>
                <a:latin typeface="inherit"/>
              </a:rPr>
              <a:t>everywhere.</a:t>
            </a:r>
            <a:endParaRPr lang="en-US" b="0" i="0" dirty="0">
              <a:solidFill>
                <a:srgbClr val="494949"/>
              </a:solidFill>
              <a:effectLst/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2681087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45084" y="1532237"/>
            <a:ext cx="66095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hr-HR" b="1" i="1" dirty="0" smtClean="0">
                <a:solidFill>
                  <a:srgbClr val="494949"/>
                </a:solidFill>
                <a:latin typeface="inherit"/>
              </a:rPr>
              <a:t>                              RAMMED EARTH</a:t>
            </a:r>
          </a:p>
          <a:p>
            <a:pPr fontAlgn="base">
              <a:buFont typeface="Arial" panose="020B0604020202020204" pitchFamily="34" charset="0"/>
              <a:buChar char="•"/>
            </a:pPr>
            <a:endParaRPr lang="hr-HR" dirty="0">
              <a:solidFill>
                <a:srgbClr val="494949"/>
              </a:solidFill>
              <a:latin typeface="inherit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494949"/>
                </a:solidFill>
                <a:latin typeface="inherit"/>
              </a:rPr>
              <a:t> </a:t>
            </a:r>
            <a:r>
              <a:rPr lang="en-US" dirty="0">
                <a:solidFill>
                  <a:srgbClr val="494949"/>
                </a:solidFill>
                <a:latin typeface="inherit"/>
              </a:rPr>
              <a:t>constructed by compacting the moisture subsoil earth material between the temporary formwork panels. When dried they gain stability and strength.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hr-HR" dirty="0">
                <a:solidFill>
                  <a:srgbClr val="494949"/>
                </a:solidFill>
                <a:latin typeface="inherit"/>
              </a:rPr>
              <a:t>t</a:t>
            </a:r>
            <a:r>
              <a:rPr lang="hr-HR" dirty="0" smtClean="0">
                <a:solidFill>
                  <a:srgbClr val="494949"/>
                </a:solidFill>
                <a:latin typeface="inherit"/>
              </a:rPr>
              <a:t>raditional </a:t>
            </a:r>
            <a:r>
              <a:rPr lang="en-US" dirty="0" smtClean="0">
                <a:solidFill>
                  <a:srgbClr val="494949"/>
                </a:solidFill>
                <a:latin typeface="inherit"/>
              </a:rPr>
              <a:t>way </a:t>
            </a:r>
            <a:r>
              <a:rPr lang="en-US" dirty="0">
                <a:solidFill>
                  <a:srgbClr val="494949"/>
                </a:solidFill>
                <a:latin typeface="inherit"/>
              </a:rPr>
              <a:t>of </a:t>
            </a:r>
            <a:r>
              <a:rPr lang="en-US" dirty="0" smtClean="0">
                <a:solidFill>
                  <a:srgbClr val="494949"/>
                </a:solidFill>
                <a:latin typeface="inherit"/>
              </a:rPr>
              <a:t>construction</a:t>
            </a:r>
            <a:r>
              <a:rPr lang="hr-HR" dirty="0" smtClean="0">
                <a:solidFill>
                  <a:srgbClr val="494949"/>
                </a:solidFill>
                <a:latin typeface="inherit"/>
              </a:rPr>
              <a:t>, 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494949"/>
                </a:solidFill>
                <a:latin typeface="inherit"/>
              </a:rPr>
              <a:t>natural </a:t>
            </a:r>
            <a:r>
              <a:rPr lang="en-US" dirty="0">
                <a:solidFill>
                  <a:srgbClr val="494949"/>
                </a:solidFill>
                <a:latin typeface="inherit"/>
              </a:rPr>
              <a:t>and readily available material.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494949"/>
                </a:solidFill>
                <a:latin typeface="inherit"/>
              </a:rPr>
              <a:t>recyclable </a:t>
            </a:r>
            <a:r>
              <a:rPr lang="en-US" dirty="0">
                <a:solidFill>
                  <a:srgbClr val="494949"/>
                </a:solidFill>
                <a:latin typeface="inherit"/>
              </a:rPr>
              <a:t>material as the soil is again used after demolition.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rgbClr val="494949"/>
                </a:solidFill>
                <a:latin typeface="inherit"/>
              </a:rPr>
              <a:t>l</a:t>
            </a:r>
            <a:r>
              <a:rPr lang="en-US" dirty="0" smtClean="0">
                <a:solidFill>
                  <a:srgbClr val="494949"/>
                </a:solidFill>
                <a:latin typeface="inherit"/>
              </a:rPr>
              <a:t>ow </a:t>
            </a:r>
            <a:r>
              <a:rPr lang="en-US" dirty="0">
                <a:solidFill>
                  <a:srgbClr val="494949"/>
                </a:solidFill>
                <a:latin typeface="inherit"/>
              </a:rPr>
              <a:t>energy material and has greater thermal mass.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494949"/>
                </a:solidFill>
                <a:latin typeface="inherit"/>
              </a:rPr>
              <a:t>fireproof material</a:t>
            </a:r>
            <a:endParaRPr lang="en-US" b="0" i="0" dirty="0">
              <a:solidFill>
                <a:srgbClr val="494949"/>
              </a:solidFill>
              <a:effectLst/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1490377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20032" y="1709028"/>
            <a:ext cx="667219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rgbClr val="494949"/>
                </a:solidFill>
                <a:latin typeface="inherit"/>
              </a:rPr>
              <a:t>                                        ASH-CRETE</a:t>
            </a:r>
          </a:p>
          <a:p>
            <a:pPr fontAlgn="base">
              <a:buFont typeface="Arial" panose="020B0604020202020204" pitchFamily="34" charset="0"/>
              <a:buChar char="•"/>
            </a:pPr>
            <a:endParaRPr lang="hr-HR" dirty="0">
              <a:solidFill>
                <a:srgbClr val="494949"/>
              </a:solidFill>
              <a:latin typeface="inherit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rgbClr val="494949"/>
                </a:solidFill>
                <a:latin typeface="inherit"/>
              </a:rPr>
              <a:t>a</a:t>
            </a:r>
            <a:r>
              <a:rPr lang="en-US" dirty="0" err="1" smtClean="0">
                <a:solidFill>
                  <a:srgbClr val="494949"/>
                </a:solidFill>
                <a:latin typeface="inherit"/>
              </a:rPr>
              <a:t>sh</a:t>
            </a:r>
            <a:r>
              <a:rPr lang="en-US" dirty="0" smtClean="0">
                <a:solidFill>
                  <a:srgbClr val="494949"/>
                </a:solidFill>
                <a:latin typeface="inherit"/>
              </a:rPr>
              <a:t>-</a:t>
            </a:r>
            <a:r>
              <a:rPr lang="hr-HR" dirty="0" smtClean="0">
                <a:solidFill>
                  <a:srgbClr val="494949"/>
                </a:solidFill>
                <a:latin typeface="inherit"/>
              </a:rPr>
              <a:t>c</a:t>
            </a:r>
            <a:r>
              <a:rPr lang="en-US" dirty="0" smtClean="0">
                <a:solidFill>
                  <a:srgbClr val="494949"/>
                </a:solidFill>
                <a:latin typeface="inherit"/>
              </a:rPr>
              <a:t>rete </a:t>
            </a:r>
            <a:r>
              <a:rPr lang="en-US" dirty="0">
                <a:solidFill>
                  <a:srgbClr val="494949"/>
                </a:solidFill>
                <a:latin typeface="inherit"/>
              </a:rPr>
              <a:t>is nothing but using fly ash </a:t>
            </a:r>
            <a:r>
              <a:rPr lang="hr-HR" dirty="0" smtClean="0">
                <a:solidFill>
                  <a:srgbClr val="494949"/>
                </a:solidFill>
                <a:latin typeface="inherit"/>
              </a:rPr>
              <a:t>i</a:t>
            </a:r>
            <a:r>
              <a:rPr lang="en-US" dirty="0" err="1" smtClean="0">
                <a:solidFill>
                  <a:srgbClr val="494949"/>
                </a:solidFill>
                <a:latin typeface="inherit"/>
              </a:rPr>
              <a:t>nstead</a:t>
            </a:r>
            <a:r>
              <a:rPr lang="en-US" dirty="0" smtClean="0">
                <a:solidFill>
                  <a:srgbClr val="494949"/>
                </a:solidFill>
                <a:latin typeface="inherit"/>
              </a:rPr>
              <a:t> </a:t>
            </a:r>
            <a:r>
              <a:rPr lang="en-US" dirty="0">
                <a:solidFill>
                  <a:srgbClr val="494949"/>
                </a:solidFill>
                <a:latin typeface="inherit"/>
              </a:rPr>
              <a:t>of cement in the production of concrete.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494949"/>
                </a:solidFill>
                <a:latin typeface="inherit"/>
              </a:rPr>
              <a:t>waste </a:t>
            </a:r>
            <a:r>
              <a:rPr lang="en-US" dirty="0">
                <a:solidFill>
                  <a:srgbClr val="494949"/>
                </a:solidFill>
                <a:latin typeface="inherit"/>
              </a:rPr>
              <a:t>product released after the burning of charcoal and it is a non-biodegradable material.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494949"/>
                </a:solidFill>
                <a:latin typeface="inherit"/>
              </a:rPr>
              <a:t>requires </a:t>
            </a:r>
            <a:r>
              <a:rPr lang="en-US" dirty="0">
                <a:solidFill>
                  <a:srgbClr val="494949"/>
                </a:solidFill>
                <a:latin typeface="inherit"/>
              </a:rPr>
              <a:t>less amount of water than cement in the production process.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hr-HR" dirty="0">
                <a:solidFill>
                  <a:srgbClr val="494949"/>
                </a:solidFill>
                <a:latin typeface="inherit"/>
              </a:rPr>
              <a:t>c</a:t>
            </a:r>
            <a:r>
              <a:rPr lang="hr-HR" dirty="0" smtClean="0">
                <a:solidFill>
                  <a:srgbClr val="494949"/>
                </a:solidFill>
                <a:latin typeface="inherit"/>
              </a:rPr>
              <a:t>heaper and eco-friendly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hr-HR" dirty="0">
                <a:solidFill>
                  <a:srgbClr val="494949"/>
                </a:solidFill>
                <a:latin typeface="inherit"/>
              </a:rPr>
              <a:t>w</a:t>
            </a:r>
            <a:r>
              <a:rPr lang="en-US" dirty="0" err="1" smtClean="0">
                <a:solidFill>
                  <a:srgbClr val="494949"/>
                </a:solidFill>
                <a:latin typeface="inherit"/>
              </a:rPr>
              <a:t>ith</a:t>
            </a:r>
            <a:r>
              <a:rPr lang="en-US" dirty="0" smtClean="0">
                <a:solidFill>
                  <a:srgbClr val="494949"/>
                </a:solidFill>
                <a:latin typeface="inherit"/>
              </a:rPr>
              <a:t> </a:t>
            </a:r>
            <a:r>
              <a:rPr lang="en-US" dirty="0">
                <a:solidFill>
                  <a:srgbClr val="494949"/>
                </a:solidFill>
                <a:latin typeface="inherit"/>
              </a:rPr>
              <a:t>the usage of </a:t>
            </a:r>
            <a:r>
              <a:rPr lang="en-US" dirty="0" smtClean="0">
                <a:solidFill>
                  <a:srgbClr val="494949"/>
                </a:solidFill>
                <a:latin typeface="inherit"/>
              </a:rPr>
              <a:t>ash-</a:t>
            </a:r>
            <a:r>
              <a:rPr lang="hr-HR" dirty="0" smtClean="0">
                <a:solidFill>
                  <a:srgbClr val="494949"/>
                </a:solidFill>
                <a:latin typeface="inherit"/>
              </a:rPr>
              <a:t>c</a:t>
            </a:r>
            <a:r>
              <a:rPr lang="en-US" dirty="0" smtClean="0">
                <a:solidFill>
                  <a:srgbClr val="494949"/>
                </a:solidFill>
                <a:latin typeface="inherit"/>
              </a:rPr>
              <a:t>rete</a:t>
            </a:r>
            <a:r>
              <a:rPr lang="en-US" dirty="0">
                <a:solidFill>
                  <a:srgbClr val="494949"/>
                </a:solidFill>
                <a:latin typeface="inherit"/>
              </a:rPr>
              <a:t>, we can increase the strength and durability of concrete while decreasing its permeability.</a:t>
            </a:r>
            <a:endParaRPr lang="en-US" b="0" i="0" dirty="0">
              <a:solidFill>
                <a:srgbClr val="494949"/>
              </a:solidFill>
              <a:effectLst/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2910249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ross laminated timber as green building materi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365" y="135795"/>
            <a:ext cx="4767893" cy="2679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390389" y="2971303"/>
            <a:ext cx="839243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hr-HR" b="1" i="1" dirty="0" smtClean="0">
                <a:solidFill>
                  <a:srgbClr val="494949"/>
                </a:solidFill>
                <a:latin typeface="inherit"/>
              </a:rPr>
              <a:t>                                                     TIMBER </a:t>
            </a:r>
          </a:p>
          <a:p>
            <a:pPr fontAlgn="base">
              <a:buFont typeface="Arial" panose="020B0604020202020204" pitchFamily="34" charset="0"/>
              <a:buChar char="•"/>
            </a:pPr>
            <a:endParaRPr lang="hr-HR" b="1" i="1" dirty="0" smtClean="0">
              <a:solidFill>
                <a:srgbClr val="494949"/>
              </a:solidFill>
              <a:latin typeface="inherit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hr-HR" dirty="0">
                <a:solidFill>
                  <a:srgbClr val="494949"/>
                </a:solidFill>
                <a:latin typeface="inherit"/>
              </a:rPr>
              <a:t>T</a:t>
            </a:r>
            <a:r>
              <a:rPr lang="en-US" dirty="0" err="1" smtClean="0">
                <a:solidFill>
                  <a:srgbClr val="494949"/>
                </a:solidFill>
                <a:latin typeface="inherit"/>
              </a:rPr>
              <a:t>housands</a:t>
            </a:r>
            <a:r>
              <a:rPr lang="en-US" dirty="0" smtClean="0">
                <a:solidFill>
                  <a:srgbClr val="494949"/>
                </a:solidFill>
                <a:latin typeface="inherit"/>
              </a:rPr>
              <a:t> </a:t>
            </a:r>
            <a:r>
              <a:rPr lang="en-US" dirty="0">
                <a:solidFill>
                  <a:srgbClr val="494949"/>
                </a:solidFill>
                <a:latin typeface="inherit"/>
              </a:rPr>
              <a:t>of years ago, wood was the second most populous and most used material next to the stone.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494949"/>
                </a:solidFill>
                <a:latin typeface="inherit"/>
              </a:rPr>
              <a:t>100</a:t>
            </a:r>
            <a:r>
              <a:rPr lang="en-US" dirty="0">
                <a:solidFill>
                  <a:srgbClr val="494949"/>
                </a:solidFill>
                <a:latin typeface="inherit"/>
              </a:rPr>
              <a:t>% natural material, </a:t>
            </a:r>
            <a:r>
              <a:rPr lang="en-US" dirty="0" smtClean="0">
                <a:solidFill>
                  <a:srgbClr val="494949"/>
                </a:solidFill>
                <a:latin typeface="inherit"/>
              </a:rPr>
              <a:t>directly </a:t>
            </a:r>
            <a:r>
              <a:rPr lang="en-US" dirty="0">
                <a:solidFill>
                  <a:srgbClr val="494949"/>
                </a:solidFill>
                <a:latin typeface="inherit"/>
              </a:rPr>
              <a:t>taken from the </a:t>
            </a:r>
            <a:r>
              <a:rPr lang="en-US" dirty="0" smtClean="0">
                <a:solidFill>
                  <a:srgbClr val="494949"/>
                </a:solidFill>
                <a:latin typeface="inherit"/>
              </a:rPr>
              <a:t>trees</a:t>
            </a:r>
            <a:r>
              <a:rPr lang="hr-HR" dirty="0" smtClean="0">
                <a:solidFill>
                  <a:srgbClr val="494949"/>
                </a:solidFill>
                <a:latin typeface="inherit"/>
              </a:rPr>
              <a:t>, so</a:t>
            </a:r>
            <a:r>
              <a:rPr lang="en-US" dirty="0" smtClean="0">
                <a:solidFill>
                  <a:srgbClr val="494949"/>
                </a:solidFill>
                <a:latin typeface="inherit"/>
              </a:rPr>
              <a:t> </a:t>
            </a:r>
            <a:r>
              <a:rPr lang="en-US" dirty="0">
                <a:solidFill>
                  <a:srgbClr val="494949"/>
                </a:solidFill>
                <a:latin typeface="inherit"/>
              </a:rPr>
              <a:t>no fossil fuels are required to manufacture the material.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hr-HR" dirty="0">
                <a:solidFill>
                  <a:srgbClr val="494949"/>
                </a:solidFill>
                <a:latin typeface="inherit"/>
              </a:rPr>
              <a:t>n</a:t>
            </a:r>
            <a:r>
              <a:rPr lang="en-US" dirty="0" err="1" smtClean="0">
                <a:solidFill>
                  <a:srgbClr val="494949"/>
                </a:solidFill>
                <a:latin typeface="inherit"/>
              </a:rPr>
              <a:t>owadays</a:t>
            </a:r>
            <a:r>
              <a:rPr lang="en-US" dirty="0" smtClean="0">
                <a:solidFill>
                  <a:srgbClr val="494949"/>
                </a:solidFill>
                <a:latin typeface="inherit"/>
              </a:rPr>
              <a:t>, </a:t>
            </a:r>
            <a:r>
              <a:rPr lang="en-US" dirty="0">
                <a:solidFill>
                  <a:srgbClr val="494949"/>
                </a:solidFill>
                <a:latin typeface="inherit"/>
              </a:rPr>
              <a:t>we recently introduced </a:t>
            </a:r>
            <a:r>
              <a:rPr lang="en-US" dirty="0" smtClean="0">
                <a:solidFill>
                  <a:srgbClr val="494949"/>
                </a:solidFill>
                <a:latin typeface="inherit"/>
              </a:rPr>
              <a:t>CLT(cross-laminated </a:t>
            </a:r>
            <a:r>
              <a:rPr lang="en-US" dirty="0">
                <a:solidFill>
                  <a:srgbClr val="494949"/>
                </a:solidFill>
                <a:latin typeface="inherit"/>
              </a:rPr>
              <a:t>timber)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494949"/>
                </a:solidFill>
                <a:latin typeface="inherit"/>
              </a:rPr>
              <a:t>easily </a:t>
            </a:r>
            <a:r>
              <a:rPr lang="en-US" dirty="0">
                <a:solidFill>
                  <a:srgbClr val="494949"/>
                </a:solidFill>
                <a:latin typeface="inherit"/>
              </a:rPr>
              <a:t>processed and these prefabricated panels can be brought to the site and installed efficiently without wasting the material.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494949"/>
                </a:solidFill>
                <a:latin typeface="inherit"/>
              </a:rPr>
              <a:t>cost-effective </a:t>
            </a:r>
            <a:r>
              <a:rPr lang="en-US" dirty="0">
                <a:solidFill>
                  <a:srgbClr val="494949"/>
                </a:solidFill>
                <a:latin typeface="inherit"/>
              </a:rPr>
              <a:t>material and can be easily recycled</a:t>
            </a:r>
            <a:r>
              <a:rPr lang="en-US" dirty="0" smtClean="0">
                <a:solidFill>
                  <a:srgbClr val="494949"/>
                </a:solidFill>
                <a:latin typeface="inherit"/>
              </a:rPr>
              <a:t>.</a:t>
            </a:r>
            <a:endParaRPr lang="en-US" dirty="0">
              <a:solidFill>
                <a:srgbClr val="494949"/>
              </a:solidFill>
              <a:latin typeface="inherit"/>
            </a:endParaRPr>
          </a:p>
        </p:txBody>
      </p:sp>
    </p:spTree>
    <p:extLst>
      <p:ext uri="{BB962C8B-B14F-4D97-AF65-F5344CB8AC3E}">
        <p14:creationId xmlns:p14="http://schemas.microsoft.com/office/powerpoint/2010/main" val="3357547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stone as green building materia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38" y="145617"/>
            <a:ext cx="4285902" cy="2236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567835" y="2768252"/>
            <a:ext cx="815444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buFont typeface="Arial" panose="020B0604020202020204" pitchFamily="34" charset="0"/>
              <a:buChar char="•"/>
            </a:pPr>
            <a:r>
              <a:rPr lang="hr-HR" b="1" i="1" dirty="0" smtClean="0">
                <a:solidFill>
                  <a:srgbClr val="494949"/>
                </a:solidFill>
                <a:latin typeface="inherit"/>
              </a:rPr>
              <a:t>                                                           STONE</a:t>
            </a:r>
          </a:p>
          <a:p>
            <a:pPr fontAlgn="base">
              <a:buFont typeface="Arial" panose="020B0604020202020204" pitchFamily="34" charset="0"/>
              <a:buChar char="•"/>
            </a:pPr>
            <a:endParaRPr lang="hr-HR" b="1" i="1" dirty="0" smtClean="0">
              <a:solidFill>
                <a:srgbClr val="494949"/>
              </a:solidFill>
              <a:latin typeface="inherit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494949"/>
                </a:solidFill>
                <a:latin typeface="inherit"/>
              </a:rPr>
              <a:t>durable </a:t>
            </a:r>
            <a:r>
              <a:rPr lang="en-US" dirty="0">
                <a:solidFill>
                  <a:srgbClr val="494949"/>
                </a:solidFill>
                <a:latin typeface="inherit"/>
              </a:rPr>
              <a:t>and resistant to </a:t>
            </a:r>
            <a:r>
              <a:rPr lang="en-US" dirty="0" smtClean="0">
                <a:solidFill>
                  <a:srgbClr val="494949"/>
                </a:solidFill>
                <a:latin typeface="inherit"/>
              </a:rPr>
              <a:t>weathering</a:t>
            </a:r>
            <a:r>
              <a:rPr lang="hr-HR" dirty="0" smtClean="0">
                <a:solidFill>
                  <a:srgbClr val="494949"/>
                </a:solidFill>
                <a:latin typeface="inherit"/>
              </a:rPr>
              <a:t>, very </a:t>
            </a:r>
            <a:r>
              <a:rPr lang="en-US" dirty="0" smtClean="0">
                <a:solidFill>
                  <a:srgbClr val="494949"/>
                </a:solidFill>
                <a:latin typeface="inherit"/>
              </a:rPr>
              <a:t>sustainable</a:t>
            </a:r>
            <a:r>
              <a:rPr lang="hr-HR" dirty="0" smtClean="0">
                <a:solidFill>
                  <a:srgbClr val="494949"/>
                </a:solidFill>
                <a:latin typeface="inherit"/>
              </a:rPr>
              <a:t> and durable</a:t>
            </a:r>
            <a:endParaRPr lang="en-US" dirty="0">
              <a:solidFill>
                <a:srgbClr val="494949"/>
              </a:solidFill>
              <a:latin typeface="inherit"/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494949"/>
                </a:solidFill>
                <a:latin typeface="inherit"/>
              </a:rPr>
              <a:t>Weatherproof</a:t>
            </a:r>
            <a:r>
              <a:rPr lang="hr-HR" dirty="0" smtClean="0">
                <a:solidFill>
                  <a:srgbClr val="494949"/>
                </a:solidFill>
                <a:latin typeface="inherit"/>
              </a:rPr>
              <a:t>, </a:t>
            </a:r>
            <a:r>
              <a:rPr lang="en-US" dirty="0" smtClean="0">
                <a:solidFill>
                  <a:srgbClr val="494949"/>
                </a:solidFill>
                <a:latin typeface="inherit"/>
              </a:rPr>
              <a:t>and </a:t>
            </a:r>
            <a:r>
              <a:rPr lang="en-US" dirty="0">
                <a:solidFill>
                  <a:srgbClr val="494949"/>
                </a:solidFill>
                <a:latin typeface="inherit"/>
              </a:rPr>
              <a:t>consumes less energy for construction and maintenance.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hr-HR" dirty="0" smtClean="0">
                <a:solidFill>
                  <a:srgbClr val="494949"/>
                </a:solidFill>
                <a:latin typeface="inherit"/>
              </a:rPr>
              <a:t>h</a:t>
            </a:r>
            <a:r>
              <a:rPr lang="en-US" dirty="0" err="1" smtClean="0">
                <a:solidFill>
                  <a:srgbClr val="494949"/>
                </a:solidFill>
                <a:latin typeface="inherit"/>
              </a:rPr>
              <a:t>arsh</a:t>
            </a:r>
            <a:r>
              <a:rPr lang="en-US" dirty="0" smtClean="0">
                <a:solidFill>
                  <a:srgbClr val="494949"/>
                </a:solidFill>
                <a:latin typeface="inherit"/>
              </a:rPr>
              <a:t> </a:t>
            </a:r>
            <a:r>
              <a:rPr lang="en-US" dirty="0">
                <a:solidFill>
                  <a:srgbClr val="494949"/>
                </a:solidFill>
                <a:latin typeface="inherit"/>
              </a:rPr>
              <a:t>chemicals and wall coatings are not required for stone.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494949"/>
                </a:solidFill>
                <a:latin typeface="inherit"/>
              </a:rPr>
              <a:t>recyclable </a:t>
            </a:r>
            <a:r>
              <a:rPr lang="en-US" dirty="0">
                <a:solidFill>
                  <a:srgbClr val="494949"/>
                </a:solidFill>
                <a:latin typeface="inherit"/>
              </a:rPr>
              <a:t>material and we can use 100% of the stone from old projects by recycling.</a:t>
            </a:r>
          </a:p>
          <a:p>
            <a:pPr fontAlgn="base"/>
            <a:r>
              <a:rPr lang="en-US" dirty="0" smtClean="0">
                <a:solidFill>
                  <a:srgbClr val="494949"/>
                </a:solidFill>
                <a:latin typeface="Domine"/>
              </a:rPr>
              <a:t>.</a:t>
            </a:r>
            <a:r>
              <a:rPr lang="hr-HR" dirty="0" smtClean="0">
                <a:solidFill>
                  <a:srgbClr val="494949"/>
                </a:solidFill>
                <a:latin typeface="Domine"/>
              </a:rPr>
              <a:t>widely available, but expensive to transport</a:t>
            </a:r>
            <a:endParaRPr lang="en-US" dirty="0">
              <a:solidFill>
                <a:srgbClr val="494949"/>
              </a:solidFill>
              <a:latin typeface="Domine"/>
            </a:endParaRPr>
          </a:p>
        </p:txBody>
      </p:sp>
    </p:spTree>
    <p:extLst>
      <p:ext uri="{BB962C8B-B14F-4D97-AF65-F5344CB8AC3E}">
        <p14:creationId xmlns:p14="http://schemas.microsoft.com/office/powerpoint/2010/main" val="1512805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</TotalTime>
  <Words>516</Words>
  <Application>Microsoft Office PowerPoint</Application>
  <PresentationFormat>Widescreen</PresentationFormat>
  <Paragraphs>63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Domine</vt:lpstr>
      <vt:lpstr>inherit</vt:lpstr>
      <vt:lpstr>Trebuchet MS</vt:lpstr>
      <vt:lpstr>Wingdings 3</vt:lpstr>
      <vt:lpstr>Facet</vt:lpstr>
      <vt:lpstr>Some Top New Green      Building Materials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Top New Green      Building Materials</dc:title>
  <dc:creator>korisnik</dc:creator>
  <cp:lastModifiedBy>korisnik</cp:lastModifiedBy>
  <cp:revision>5</cp:revision>
  <dcterms:created xsi:type="dcterms:W3CDTF">2022-12-09T09:58:40Z</dcterms:created>
  <dcterms:modified xsi:type="dcterms:W3CDTF">2022-12-09T10:36:15Z</dcterms:modified>
</cp:coreProperties>
</file>