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notesMasterIdLst>
    <p:notesMasterId r:id="rId14"/>
  </p:notesMasterIdLst>
  <p:sldIdLst>
    <p:sldId id="256" r:id="rId2"/>
    <p:sldId id="258" r:id="rId3"/>
    <p:sldId id="260" r:id="rId4"/>
    <p:sldId id="261" r:id="rId5"/>
    <p:sldId id="263" r:id="rId6"/>
    <p:sldId id="264" r:id="rId7"/>
    <p:sldId id="271" r:id="rId8"/>
    <p:sldId id="269" r:id="rId9"/>
    <p:sldId id="265" r:id="rId10"/>
    <p:sldId id="268" r:id="rId11"/>
    <p:sldId id="257" r:id="rId12"/>
    <p:sldId id="270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44" autoAdjust="0"/>
    <p:restoredTop sz="94660"/>
  </p:normalViewPr>
  <p:slideViewPr>
    <p:cSldViewPr>
      <p:cViewPr varScale="1">
        <p:scale>
          <a:sx n="120" d="100"/>
          <a:sy n="120" d="100"/>
        </p:scale>
        <p:origin x="1380" y="1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11703A-30C7-4B38-B4CB-87CDE0C676B7}" type="datetimeFigureOut">
              <a:rPr lang="hr-HR" smtClean="0"/>
              <a:t>17.4.2023.</a:t>
            </a:fld>
            <a:endParaRPr lang="hr-H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r-H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4E6D60-F9B6-43AF-B4E6-5C35F1B5BF1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1978940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4E6D60-F9B6-43AF-B4E6-5C35F1B5BF13}" type="slidenum">
              <a:rPr lang="hr-HR" smtClean="0"/>
              <a:t>6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6808650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4/17/2023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4/17/2023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4/17/2023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4/17/2023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4/17/2023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4/17/2023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Akashi_Kaiky%C5%8D_Bridge#cite_note-6" TargetMode="External"/><Relationship Id="rId2" Type="http://schemas.openxmlformats.org/officeDocument/2006/relationships/hyperlink" Target="https://en.wikipedia.org/wiki/Akashi_Kaiky%C5%8D_Bridge#cite_note-everything2-5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33050" y="990600"/>
            <a:ext cx="7872750" cy="1600200"/>
          </a:xfrm>
        </p:spPr>
        <p:txBody>
          <a:bodyPr>
            <a:normAutofit lnSpcReduction="10000"/>
          </a:bodyPr>
          <a:lstStyle/>
          <a:p>
            <a:pPr algn="ctr"/>
            <a:r>
              <a:rPr lang="hr-HR" sz="5400" dirty="0" smtClean="0"/>
              <a:t>The Akashi Kaikyo bridge</a:t>
            </a:r>
            <a:endParaRPr lang="hr-HR" sz="5400" dirty="0"/>
          </a:p>
        </p:txBody>
      </p:sp>
      <p:pic>
        <p:nvPicPr>
          <p:cNvPr id="2050" name="Picture 2" descr="Slikovni rezultat za akashi kaikyo bridg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3050" y="3124200"/>
            <a:ext cx="8153400" cy="3124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>
                <a:latin typeface="+mn-lt"/>
              </a:rPr>
              <a:t> Modern trends and tendencies</a:t>
            </a:r>
            <a:endParaRPr lang="hr-HR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7848600" cy="4708525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proper </a:t>
            </a:r>
            <a:r>
              <a:rPr lang="en-US" dirty="0"/>
              <a:t>management of natural resources </a:t>
            </a:r>
            <a:r>
              <a:rPr lang="en-US" dirty="0" smtClean="0"/>
              <a:t>to </a:t>
            </a:r>
            <a:r>
              <a:rPr lang="en-US" dirty="0"/>
              <a:t>avoid depletion and ensure ecological </a:t>
            </a:r>
            <a:r>
              <a:rPr lang="en-US" dirty="0" smtClean="0"/>
              <a:t>balance</a:t>
            </a:r>
            <a:r>
              <a:rPr lang="hr-HR" dirty="0" smtClean="0"/>
              <a:t> (sustainability)</a:t>
            </a:r>
          </a:p>
          <a:p>
            <a:r>
              <a:rPr lang="hr-HR" sz="3200" dirty="0" smtClean="0"/>
              <a:t>bridge designs should be smart and efficient and should </a:t>
            </a:r>
            <a:r>
              <a:rPr lang="en-US" sz="3200" dirty="0" smtClean="0"/>
              <a:t>meet </a:t>
            </a:r>
            <a:r>
              <a:rPr lang="en-US" sz="3200" dirty="0"/>
              <a:t>the following </a:t>
            </a:r>
            <a:r>
              <a:rPr lang="en-US" sz="3200" dirty="0" err="1" smtClean="0"/>
              <a:t>criteri</a:t>
            </a:r>
            <a:r>
              <a:rPr lang="hr-HR" sz="3200" dirty="0" smtClean="0"/>
              <a:t>a:</a:t>
            </a:r>
          </a:p>
          <a:p>
            <a:r>
              <a:rPr lang="hr-HR" sz="2600" b="1" dirty="0" smtClean="0"/>
              <a:t>1</a:t>
            </a:r>
            <a:r>
              <a:rPr lang="en-US" sz="2600" b="1" dirty="0" smtClean="0"/>
              <a:t>) </a:t>
            </a:r>
            <a:r>
              <a:rPr lang="hr-HR" sz="2600" b="1" dirty="0" smtClean="0"/>
              <a:t>selection of proper materials</a:t>
            </a:r>
            <a:r>
              <a:rPr lang="en-US" sz="2600" dirty="0"/>
              <a:t/>
            </a:r>
            <a:br>
              <a:rPr lang="en-US" sz="2600" dirty="0"/>
            </a:br>
            <a:r>
              <a:rPr lang="hr-HR" sz="2600" b="1" dirty="0"/>
              <a:t>2</a:t>
            </a:r>
            <a:r>
              <a:rPr lang="en-US" sz="2600" b="1" dirty="0" smtClean="0"/>
              <a:t>) </a:t>
            </a:r>
            <a:r>
              <a:rPr lang="hr-HR" sz="2600" b="1" dirty="0" smtClean="0"/>
              <a:t>p</a:t>
            </a:r>
            <a:r>
              <a:rPr lang="en-US" sz="2600" b="1" dirty="0" err="1" smtClean="0"/>
              <a:t>revent</a:t>
            </a:r>
            <a:r>
              <a:rPr lang="en-US" sz="2600" b="1" dirty="0" smtClean="0"/>
              <a:t> pollution</a:t>
            </a:r>
            <a:endParaRPr lang="hr-HR" sz="2600" dirty="0"/>
          </a:p>
          <a:p>
            <a:pPr marL="36576" indent="0" fontAlgn="base">
              <a:buNone/>
            </a:pPr>
            <a:r>
              <a:rPr lang="hr-HR" sz="2600" b="1" dirty="0" smtClean="0"/>
              <a:t>    3</a:t>
            </a:r>
            <a:r>
              <a:rPr lang="en-US" sz="2600" b="1" dirty="0" smtClean="0"/>
              <a:t>) </a:t>
            </a:r>
            <a:r>
              <a:rPr lang="hr-HR" sz="2600" b="1" dirty="0"/>
              <a:t>l</a:t>
            </a:r>
            <a:r>
              <a:rPr lang="en-US" sz="2600" b="1" dirty="0" smtClean="0"/>
              <a:t>ow </a:t>
            </a:r>
            <a:r>
              <a:rPr lang="en-US" sz="2600" b="1" dirty="0"/>
              <a:t>maintenance </a:t>
            </a:r>
            <a:r>
              <a:rPr lang="en-US" sz="2600" b="1" dirty="0" smtClean="0"/>
              <a:t>cost</a:t>
            </a:r>
            <a:endParaRPr lang="hr-HR" sz="2600" dirty="0"/>
          </a:p>
          <a:p>
            <a:pPr marL="36576" indent="0" fontAlgn="base">
              <a:buNone/>
            </a:pPr>
            <a:r>
              <a:rPr lang="hr-HR" sz="2600" b="1" dirty="0"/>
              <a:t> </a:t>
            </a:r>
            <a:r>
              <a:rPr lang="hr-HR" sz="2600" b="1" dirty="0" smtClean="0"/>
              <a:t>   5)</a:t>
            </a:r>
            <a:r>
              <a:rPr lang="en-US" sz="2600" b="1" dirty="0" smtClean="0"/>
              <a:t> </a:t>
            </a:r>
            <a:r>
              <a:rPr lang="hr-HR" sz="2600" b="1" dirty="0"/>
              <a:t>b</a:t>
            </a:r>
            <a:r>
              <a:rPr lang="en-US" sz="2600" b="1" dirty="0" err="1" smtClean="0"/>
              <a:t>iodegradab</a:t>
            </a:r>
            <a:r>
              <a:rPr lang="hr-HR" sz="2600" b="1" dirty="0" smtClean="0"/>
              <a:t>ility</a:t>
            </a:r>
            <a:r>
              <a:rPr lang="en-US" sz="2600" b="1" dirty="0" smtClean="0"/>
              <a:t> </a:t>
            </a:r>
            <a:r>
              <a:rPr lang="en-US" sz="2600" b="1" dirty="0"/>
              <a:t>after abandonment</a:t>
            </a:r>
            <a:endParaRPr lang="en-US" sz="2600" dirty="0"/>
          </a:p>
          <a:p>
            <a:endParaRPr lang="hr-HR" dirty="0" smtClean="0"/>
          </a:p>
          <a:p>
            <a:endParaRPr lang="hr-HR" dirty="0" smtClean="0"/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41098638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92162"/>
          </a:xfrm>
        </p:spPr>
        <p:txBody>
          <a:bodyPr>
            <a:normAutofit fontScale="90000"/>
          </a:bodyPr>
          <a:lstStyle/>
          <a:p>
            <a:r>
              <a:rPr lang="hr-HR" dirty="0" smtClean="0"/>
              <a:t>      Some terms and expressions</a:t>
            </a:r>
            <a:br>
              <a:rPr lang="hr-HR" dirty="0" smtClean="0"/>
            </a:b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7696200" cy="5334000"/>
          </a:xfrm>
        </p:spPr>
        <p:txBody>
          <a:bodyPr>
            <a:normAutofit fontScale="85000" lnSpcReduction="20000"/>
          </a:bodyPr>
          <a:lstStyle/>
          <a:p>
            <a:pPr marL="36576" indent="0">
              <a:buNone/>
            </a:pPr>
            <a:r>
              <a:rPr lang="hr-HR" dirty="0"/>
              <a:t>t</a:t>
            </a:r>
            <a:r>
              <a:rPr lang="hr-HR" dirty="0" smtClean="0"/>
              <a:t>o support with a truss- poduprijeti rešetkom</a:t>
            </a:r>
          </a:p>
          <a:p>
            <a:pPr marL="36576" indent="0">
              <a:buNone/>
            </a:pPr>
            <a:r>
              <a:rPr lang="hr-HR" dirty="0"/>
              <a:t>c</a:t>
            </a:r>
            <a:r>
              <a:rPr lang="hr-HR" dirty="0" smtClean="0"/>
              <a:t>omplex network of triangular braces- složena mreža trokutastih spona</a:t>
            </a:r>
          </a:p>
          <a:p>
            <a:pPr marL="36576" indent="0">
              <a:buNone/>
            </a:pPr>
            <a:r>
              <a:rPr lang="hr-HR" dirty="0"/>
              <a:t>r</a:t>
            </a:r>
            <a:r>
              <a:rPr lang="hr-HR" dirty="0" smtClean="0"/>
              <a:t>igid connection- kruta, čvrsta veza, spoj</a:t>
            </a:r>
          </a:p>
          <a:p>
            <a:pPr marL="36576" indent="0">
              <a:buNone/>
            </a:pPr>
            <a:r>
              <a:rPr lang="hr-HR" dirty="0" smtClean="0"/>
              <a:t>damper - amortizer</a:t>
            </a:r>
          </a:p>
          <a:p>
            <a:pPr marL="36576" indent="0">
              <a:buNone/>
            </a:pPr>
            <a:r>
              <a:rPr lang="hr-HR" dirty="0"/>
              <a:t>t</a:t>
            </a:r>
            <a:r>
              <a:rPr lang="hr-HR" dirty="0" smtClean="0"/>
              <a:t>o sway in the opposite direction- ljuljati u suprotnom smjeru</a:t>
            </a:r>
          </a:p>
          <a:p>
            <a:pPr marL="36576" indent="0">
              <a:buNone/>
            </a:pPr>
            <a:r>
              <a:rPr lang="hr-HR" dirty="0" smtClean="0"/>
              <a:t>center span- središnji luk</a:t>
            </a:r>
          </a:p>
          <a:p>
            <a:pPr marL="36576" indent="0">
              <a:buNone/>
            </a:pPr>
            <a:r>
              <a:rPr lang="hr-HR" dirty="0"/>
              <a:t>s</a:t>
            </a:r>
            <a:r>
              <a:rPr lang="hr-HR" dirty="0" smtClean="0"/>
              <a:t>usceptible to the influence of wind- podložan utjecaju vjetra</a:t>
            </a:r>
          </a:p>
          <a:p>
            <a:pPr marL="36576" indent="0">
              <a:buNone/>
            </a:pPr>
            <a:r>
              <a:rPr lang="hr-HR" dirty="0" smtClean="0"/>
              <a:t>bending strength- otpornost na savijanje, savojna čvrstoća</a:t>
            </a:r>
          </a:p>
          <a:p>
            <a:pPr marL="36576" indent="0">
              <a:buNone/>
            </a:pPr>
            <a:r>
              <a:rPr lang="hr-HR" dirty="0" smtClean="0"/>
              <a:t>lateral stability – bočna stabilnost</a:t>
            </a:r>
          </a:p>
          <a:p>
            <a:pPr marL="36576" indent="0">
              <a:buNone/>
            </a:pPr>
            <a:r>
              <a:rPr lang="hr-HR" dirty="0" smtClean="0"/>
              <a:t>biodegradability – bio-razgradivost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pic>
        <p:nvPicPr>
          <p:cNvPr id="1028" name="Picture 4" descr="Slikovni rezultat za thank you very much for your attention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609600"/>
            <a:ext cx="7848600" cy="5181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319927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944562"/>
          </a:xfrm>
        </p:spPr>
        <p:txBody>
          <a:bodyPr>
            <a:normAutofit/>
          </a:bodyPr>
          <a:lstStyle/>
          <a:p>
            <a:r>
              <a:rPr lang="hr-HR" sz="3200" dirty="0" smtClean="0"/>
              <a:t>              Some basic types of bridges</a:t>
            </a:r>
            <a:endParaRPr lang="hr-HR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7848600" cy="4906963"/>
          </a:xfrm>
        </p:spPr>
        <p:txBody>
          <a:bodyPr>
            <a:normAutofit/>
          </a:bodyPr>
          <a:lstStyle/>
          <a:p>
            <a:r>
              <a:rPr lang="hr-HR" sz="2000" dirty="0" smtClean="0"/>
              <a:t>Beam bridge</a:t>
            </a:r>
          </a:p>
          <a:p>
            <a:r>
              <a:rPr lang="hr-HR" sz="2000" dirty="0" smtClean="0"/>
              <a:t>Truss bridge</a:t>
            </a:r>
          </a:p>
          <a:p>
            <a:r>
              <a:rPr lang="hr-HR" sz="2000" dirty="0" smtClean="0"/>
              <a:t>Cantilever bridge</a:t>
            </a:r>
          </a:p>
          <a:p>
            <a:r>
              <a:rPr lang="hr-HR" sz="2000" dirty="0" smtClean="0"/>
              <a:t>Arch bridge</a:t>
            </a:r>
          </a:p>
          <a:p>
            <a:r>
              <a:rPr lang="hr-HR" sz="2000" dirty="0" smtClean="0"/>
              <a:t>Suspension bridge</a:t>
            </a:r>
          </a:p>
          <a:p>
            <a:pPr marL="36576" indent="0">
              <a:buNone/>
            </a:pPr>
            <a:endParaRPr lang="hr-HR" sz="2000" dirty="0"/>
          </a:p>
        </p:txBody>
      </p:sp>
      <p:pic>
        <p:nvPicPr>
          <p:cNvPr id="1026" name="Picture 2" descr="Slikovni rezultat za bridge type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3733799"/>
            <a:ext cx="7620000" cy="23923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          Suspension bridge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153400" cy="4953000"/>
          </a:xfrm>
        </p:spPr>
        <p:txBody>
          <a:bodyPr/>
          <a:lstStyle/>
          <a:p>
            <a:r>
              <a:rPr lang="hr-HR" dirty="0"/>
              <a:t>t</a:t>
            </a:r>
            <a:r>
              <a:rPr lang="hr-HR" dirty="0" smtClean="0"/>
              <a:t>ypical features:  </a:t>
            </a:r>
          </a:p>
          <a:p>
            <a:pPr marL="36576" indent="0">
              <a:buNone/>
            </a:pPr>
            <a:r>
              <a:rPr lang="hr-HR" dirty="0">
                <a:solidFill>
                  <a:srgbClr val="FF0000"/>
                </a:solidFill>
              </a:rPr>
              <a:t> </a:t>
            </a:r>
            <a:r>
              <a:rPr lang="hr-HR" dirty="0" smtClean="0">
                <a:solidFill>
                  <a:srgbClr val="FF0000"/>
                </a:solidFill>
              </a:rPr>
              <a:t>   two main </a:t>
            </a:r>
            <a:r>
              <a:rPr lang="hr-HR" dirty="0" smtClean="0">
                <a:solidFill>
                  <a:srgbClr val="FF0000"/>
                </a:solidFill>
              </a:rPr>
              <a:t>cables</a:t>
            </a:r>
            <a:r>
              <a:rPr lang="hr-HR" dirty="0" smtClean="0"/>
              <a:t> </a:t>
            </a:r>
            <a:r>
              <a:rPr lang="hr-HR" dirty="0" smtClean="0"/>
              <a:t>suspended from towers,  </a:t>
            </a:r>
          </a:p>
          <a:p>
            <a:pPr marL="36576" indent="0">
              <a:buNone/>
            </a:pPr>
            <a:r>
              <a:rPr lang="hr-HR" dirty="0"/>
              <a:t> </a:t>
            </a:r>
            <a:r>
              <a:rPr lang="hr-HR" dirty="0" smtClean="0"/>
              <a:t>   </a:t>
            </a:r>
            <a:r>
              <a:rPr lang="hr-HR" dirty="0" smtClean="0">
                <a:solidFill>
                  <a:srgbClr val="FF0000"/>
                </a:solidFill>
              </a:rPr>
              <a:t>concrete blocks  </a:t>
            </a:r>
            <a:r>
              <a:rPr lang="hr-HR" dirty="0" smtClean="0"/>
              <a:t>or anchorages, </a:t>
            </a:r>
            <a:r>
              <a:rPr lang="hr-HR" dirty="0"/>
              <a:t> </a:t>
            </a:r>
            <a:r>
              <a:rPr lang="hr-HR" dirty="0" smtClean="0"/>
              <a:t> </a:t>
            </a:r>
          </a:p>
          <a:p>
            <a:pPr marL="36576" indent="0">
              <a:buNone/>
            </a:pPr>
            <a:r>
              <a:rPr lang="hr-HR" dirty="0"/>
              <a:t> </a:t>
            </a:r>
            <a:r>
              <a:rPr lang="hr-HR" dirty="0" smtClean="0"/>
              <a:t>   </a:t>
            </a:r>
            <a:r>
              <a:rPr lang="hr-HR" dirty="0" smtClean="0">
                <a:solidFill>
                  <a:srgbClr val="FF0000"/>
                </a:solidFill>
              </a:rPr>
              <a:t>roadway</a:t>
            </a:r>
            <a:r>
              <a:rPr lang="hr-HR" dirty="0" smtClean="0"/>
              <a:t>/and or </a:t>
            </a:r>
            <a:r>
              <a:rPr lang="hr-HR" dirty="0" smtClean="0">
                <a:solidFill>
                  <a:srgbClr val="FF0000"/>
                </a:solidFill>
              </a:rPr>
              <a:t>railway</a:t>
            </a:r>
            <a:r>
              <a:rPr lang="hr-HR" dirty="0" smtClean="0"/>
              <a:t> on smaller vertical </a:t>
            </a:r>
          </a:p>
          <a:p>
            <a:pPr marL="36576" indent="0">
              <a:buNone/>
            </a:pPr>
            <a:r>
              <a:rPr lang="hr-HR" dirty="0"/>
              <a:t> </a:t>
            </a:r>
            <a:r>
              <a:rPr lang="hr-HR" dirty="0" smtClean="0"/>
              <a:t>   cables</a:t>
            </a:r>
          </a:p>
          <a:p>
            <a:endParaRPr lang="hr-HR" dirty="0" smtClean="0"/>
          </a:p>
          <a:p>
            <a:r>
              <a:rPr lang="hr-HR" dirty="0" smtClean="0"/>
              <a:t>                       </a:t>
            </a:r>
            <a:endParaRPr lang="hr-HR" dirty="0"/>
          </a:p>
        </p:txBody>
      </p:sp>
      <p:pic>
        <p:nvPicPr>
          <p:cNvPr id="2054" name="Picture 6" descr="Slikovni rezultat za suspension bridge part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4267200"/>
            <a:ext cx="7086600" cy="18589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    Akashi Kaikyo Bridge (AKB)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924800" cy="4800600"/>
          </a:xfrm>
        </p:spPr>
        <p:txBody>
          <a:bodyPr>
            <a:noAutofit/>
          </a:bodyPr>
          <a:lstStyle/>
          <a:p>
            <a:r>
              <a:rPr lang="hr-HR" sz="2400" dirty="0" smtClean="0"/>
              <a:t>Location: between </a:t>
            </a:r>
            <a:r>
              <a:rPr lang="hr-HR" sz="2400" dirty="0" smtClean="0">
                <a:solidFill>
                  <a:srgbClr val="FF0000"/>
                </a:solidFill>
              </a:rPr>
              <a:t>Kobe and Awaji-shima island</a:t>
            </a:r>
          </a:p>
          <a:p>
            <a:r>
              <a:rPr lang="hr-HR" sz="2400" dirty="0" smtClean="0"/>
              <a:t>Time: </a:t>
            </a:r>
            <a:r>
              <a:rPr lang="hr-HR" sz="2400" dirty="0" smtClean="0">
                <a:solidFill>
                  <a:srgbClr val="FF0000"/>
                </a:solidFill>
              </a:rPr>
              <a:t>1988</a:t>
            </a:r>
            <a:r>
              <a:rPr lang="hr-HR" sz="2400" dirty="0"/>
              <a:t> </a:t>
            </a:r>
            <a:r>
              <a:rPr lang="hr-HR" sz="2400" dirty="0" smtClean="0">
                <a:solidFill>
                  <a:srgbClr val="FF0000"/>
                </a:solidFill>
              </a:rPr>
              <a:t>-</a:t>
            </a:r>
            <a:r>
              <a:rPr lang="hr-HR" sz="2400" dirty="0" smtClean="0"/>
              <a:t> </a:t>
            </a:r>
            <a:r>
              <a:rPr lang="hr-HR" sz="2400" dirty="0" smtClean="0">
                <a:solidFill>
                  <a:srgbClr val="FF0000"/>
                </a:solidFill>
              </a:rPr>
              <a:t>1998</a:t>
            </a:r>
          </a:p>
          <a:p>
            <a:r>
              <a:rPr lang="hr-HR" sz="2400" dirty="0"/>
              <a:t>Length: </a:t>
            </a:r>
            <a:r>
              <a:rPr lang="hr-HR" sz="2400" dirty="0">
                <a:solidFill>
                  <a:srgbClr val="FF0000"/>
                </a:solidFill>
              </a:rPr>
              <a:t>3911 </a:t>
            </a:r>
            <a:r>
              <a:rPr lang="hr-HR" sz="2400" dirty="0" smtClean="0">
                <a:solidFill>
                  <a:srgbClr val="FF0000"/>
                </a:solidFill>
              </a:rPr>
              <a:t>m </a:t>
            </a:r>
            <a:endParaRPr lang="hr-HR" sz="2400" dirty="0">
              <a:solidFill>
                <a:srgbClr val="FF0000"/>
              </a:solidFill>
            </a:endParaRPr>
          </a:p>
          <a:p>
            <a:r>
              <a:rPr lang="hr-HR" sz="2400" dirty="0"/>
              <a:t>Height: </a:t>
            </a:r>
            <a:r>
              <a:rPr lang="hr-HR" sz="2400" dirty="0">
                <a:solidFill>
                  <a:srgbClr val="FF0000"/>
                </a:solidFill>
              </a:rPr>
              <a:t>282.8 </a:t>
            </a:r>
            <a:r>
              <a:rPr lang="hr-HR" sz="2400" dirty="0" smtClean="0">
                <a:solidFill>
                  <a:srgbClr val="FF0000"/>
                </a:solidFill>
              </a:rPr>
              <a:t>m (the highest bridge tower)</a:t>
            </a:r>
            <a:endParaRPr lang="hr-HR" sz="2400" dirty="0">
              <a:solidFill>
                <a:srgbClr val="FF0000"/>
              </a:solidFill>
            </a:endParaRPr>
          </a:p>
          <a:p>
            <a:r>
              <a:rPr lang="hr-HR" sz="2400" dirty="0"/>
              <a:t>Longest span: </a:t>
            </a:r>
            <a:r>
              <a:rPr lang="hr-HR" sz="2400" dirty="0">
                <a:solidFill>
                  <a:srgbClr val="FF0000"/>
                </a:solidFill>
              </a:rPr>
              <a:t>1991 </a:t>
            </a:r>
            <a:r>
              <a:rPr lang="hr-HR" sz="2400" dirty="0" smtClean="0">
                <a:solidFill>
                  <a:srgbClr val="FF0000"/>
                </a:solidFill>
              </a:rPr>
              <a:t>m (the longest </a:t>
            </a:r>
            <a:r>
              <a:rPr lang="hr-HR" sz="2400" dirty="0">
                <a:solidFill>
                  <a:srgbClr val="FF0000"/>
                </a:solidFill>
              </a:rPr>
              <a:t>single </a:t>
            </a:r>
            <a:r>
              <a:rPr lang="hr-HR" sz="2400" dirty="0" smtClean="0">
                <a:solidFill>
                  <a:srgbClr val="FF0000"/>
                </a:solidFill>
              </a:rPr>
              <a:t>span)</a:t>
            </a:r>
            <a:endParaRPr lang="hr-HR" sz="2400" dirty="0" smtClean="0"/>
          </a:p>
          <a:p>
            <a:r>
              <a:rPr lang="hr-HR" sz="2400" dirty="0" smtClean="0"/>
              <a:t>Materials</a:t>
            </a:r>
            <a:r>
              <a:rPr lang="hr-HR" sz="2400" dirty="0"/>
              <a:t>: </a:t>
            </a:r>
            <a:r>
              <a:rPr lang="hr-HR" sz="2400" dirty="0">
                <a:solidFill>
                  <a:srgbClr val="FF0000"/>
                </a:solidFill>
              </a:rPr>
              <a:t>steel, reinforced </a:t>
            </a:r>
            <a:r>
              <a:rPr lang="hr-HR" sz="2400" dirty="0" smtClean="0">
                <a:solidFill>
                  <a:srgbClr val="FF0000"/>
                </a:solidFill>
              </a:rPr>
              <a:t>concrete</a:t>
            </a:r>
          </a:p>
          <a:p>
            <a:r>
              <a:rPr lang="hr-HR" sz="2400" dirty="0"/>
              <a:t>Cost: </a:t>
            </a:r>
            <a:r>
              <a:rPr lang="hr-HR" sz="2400" dirty="0">
                <a:solidFill>
                  <a:srgbClr val="FF0000"/>
                </a:solidFill>
              </a:rPr>
              <a:t>4.3 billion </a:t>
            </a:r>
            <a:r>
              <a:rPr lang="hr-HR" sz="2400" dirty="0" smtClean="0">
                <a:solidFill>
                  <a:srgbClr val="FF0000"/>
                </a:solidFill>
              </a:rPr>
              <a:t>USD </a:t>
            </a:r>
            <a:r>
              <a:rPr lang="hr-HR" sz="2400" dirty="0" smtClean="0">
                <a:solidFill>
                  <a:srgbClr val="FF0000"/>
                </a:solidFill>
              </a:rPr>
              <a:t>(the </a:t>
            </a:r>
            <a:r>
              <a:rPr lang="hr-HR" sz="2400" dirty="0" smtClean="0">
                <a:solidFill>
                  <a:srgbClr val="FF0000"/>
                </a:solidFill>
              </a:rPr>
              <a:t>most expensive)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dirty="0" smtClean="0"/>
              <a:t>          Extreme conditions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305800" cy="4830763"/>
          </a:xfrm>
        </p:spPr>
        <p:txBody>
          <a:bodyPr/>
          <a:lstStyle/>
          <a:p>
            <a:r>
              <a:rPr lang="hr-HR" dirty="0"/>
              <a:t>frequent </a:t>
            </a:r>
            <a:r>
              <a:rPr lang="hr-HR" dirty="0">
                <a:solidFill>
                  <a:srgbClr val="FF0000"/>
                </a:solidFill>
              </a:rPr>
              <a:t>earthquakes </a:t>
            </a:r>
            <a:r>
              <a:rPr lang="hr-HR" dirty="0" smtClean="0">
                <a:solidFill>
                  <a:srgbClr val="FF0000"/>
                </a:solidFill>
              </a:rPr>
              <a:t>(potential</a:t>
            </a:r>
            <a:r>
              <a:rPr lang="hr-HR" dirty="0" smtClean="0"/>
              <a:t> </a:t>
            </a:r>
            <a:r>
              <a:rPr lang="hr-HR" dirty="0" smtClean="0">
                <a:solidFill>
                  <a:srgbClr val="FF0000"/>
                </a:solidFill>
              </a:rPr>
              <a:t>tsunamis)</a:t>
            </a:r>
            <a:endParaRPr lang="hr-HR" dirty="0">
              <a:solidFill>
                <a:srgbClr val="FF0000"/>
              </a:solidFill>
            </a:endParaRPr>
          </a:p>
          <a:p>
            <a:r>
              <a:rPr lang="hr-HR" dirty="0"/>
              <a:t>s</a:t>
            </a:r>
            <a:r>
              <a:rPr lang="hr-HR" dirty="0" smtClean="0"/>
              <a:t>trong </a:t>
            </a:r>
            <a:r>
              <a:rPr lang="hr-HR" dirty="0" smtClean="0">
                <a:solidFill>
                  <a:srgbClr val="FF0000"/>
                </a:solidFill>
              </a:rPr>
              <a:t>gale winds</a:t>
            </a:r>
            <a:r>
              <a:rPr lang="hr-HR" dirty="0" smtClean="0"/>
              <a:t>,</a:t>
            </a:r>
            <a:r>
              <a:rPr lang="hr-HR" dirty="0" smtClean="0"/>
              <a:t> </a:t>
            </a:r>
            <a:r>
              <a:rPr lang="hr-HR" dirty="0">
                <a:solidFill>
                  <a:srgbClr val="FF0000"/>
                </a:solidFill>
              </a:rPr>
              <a:t>storms</a:t>
            </a:r>
            <a:r>
              <a:rPr lang="hr-HR" dirty="0"/>
              <a:t> and </a:t>
            </a:r>
            <a:r>
              <a:rPr lang="hr-HR" dirty="0">
                <a:solidFill>
                  <a:srgbClr val="FF0000"/>
                </a:solidFill>
              </a:rPr>
              <a:t>hurricanes</a:t>
            </a:r>
          </a:p>
          <a:p>
            <a:r>
              <a:rPr lang="hr-HR" dirty="0">
                <a:solidFill>
                  <a:srgbClr val="FF0000"/>
                </a:solidFill>
              </a:rPr>
              <a:t>deep water </a:t>
            </a:r>
            <a:r>
              <a:rPr lang="hr-HR" dirty="0" smtClean="0"/>
              <a:t>(sea bed deeper </a:t>
            </a:r>
            <a:r>
              <a:rPr lang="hr-HR" dirty="0"/>
              <a:t>than 110m)</a:t>
            </a:r>
          </a:p>
          <a:p>
            <a:r>
              <a:rPr lang="hr-HR" dirty="0" smtClean="0">
                <a:solidFill>
                  <a:srgbClr val="FF0000"/>
                </a:solidFill>
              </a:rPr>
              <a:t>heavy shipping traffic,</a:t>
            </a:r>
          </a:p>
          <a:p>
            <a:r>
              <a:rPr lang="hr-HR" dirty="0" smtClean="0"/>
              <a:t> </a:t>
            </a:r>
            <a:r>
              <a:rPr lang="hr-HR" dirty="0">
                <a:solidFill>
                  <a:srgbClr val="FF0000"/>
                </a:solidFill>
              </a:rPr>
              <a:t>length</a:t>
            </a:r>
            <a:r>
              <a:rPr lang="hr-HR" dirty="0"/>
              <a:t> </a:t>
            </a:r>
            <a:r>
              <a:rPr lang="hr-HR" dirty="0" smtClean="0"/>
              <a:t>of the strait </a:t>
            </a:r>
          </a:p>
          <a:p>
            <a:r>
              <a:rPr lang="hr-HR" dirty="0" smtClean="0">
                <a:solidFill>
                  <a:srgbClr val="FF0000"/>
                </a:solidFill>
              </a:rPr>
              <a:t>strong sea currents, heavy </a:t>
            </a:r>
            <a:r>
              <a:rPr lang="hr-HR" dirty="0" smtClean="0">
                <a:solidFill>
                  <a:srgbClr val="FF0000"/>
                </a:solidFill>
              </a:rPr>
              <a:t>rains, dense fogs</a:t>
            </a:r>
            <a:endParaRPr lang="hr-HR" dirty="0" smtClean="0">
              <a:solidFill>
                <a:srgbClr val="FF0000"/>
              </a:solidFill>
            </a:endParaRPr>
          </a:p>
        </p:txBody>
      </p:sp>
      <p:pic>
        <p:nvPicPr>
          <p:cNvPr id="3074" name="Picture 2" descr="Povezana slik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4454" y="4648200"/>
            <a:ext cx="7611291" cy="1981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dirty="0" smtClean="0"/>
              <a:t>      Technological solutions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219200"/>
            <a:ext cx="8686800" cy="6785975"/>
          </a:xfrm>
        </p:spPr>
        <p:txBody>
          <a:bodyPr/>
          <a:lstStyle/>
          <a:p>
            <a:r>
              <a:rPr lang="hr-HR" dirty="0" smtClean="0"/>
              <a:t>complex </a:t>
            </a:r>
            <a:r>
              <a:rPr lang="hr-HR" dirty="0" smtClean="0">
                <a:solidFill>
                  <a:srgbClr val="FF0000"/>
                </a:solidFill>
              </a:rPr>
              <a:t>network of steel trusses </a:t>
            </a:r>
            <a:r>
              <a:rPr lang="hr-HR" dirty="0" smtClean="0"/>
              <a:t>connected in triangular patterns </a:t>
            </a:r>
          </a:p>
          <a:p>
            <a:r>
              <a:rPr lang="en-US" dirty="0" smtClean="0"/>
              <a:t>a </a:t>
            </a:r>
            <a:r>
              <a:rPr lang="en-US" dirty="0" smtClean="0">
                <a:solidFill>
                  <a:srgbClr val="FF0000"/>
                </a:solidFill>
              </a:rPr>
              <a:t>new type of steel wire </a:t>
            </a:r>
            <a:r>
              <a:rPr lang="hr-HR" dirty="0" smtClean="0"/>
              <a:t>(</a:t>
            </a:r>
            <a:r>
              <a:rPr lang="en-US" dirty="0" smtClean="0"/>
              <a:t>flexible, </a:t>
            </a:r>
            <a:r>
              <a:rPr lang="hr-HR" dirty="0" smtClean="0"/>
              <a:t>but </a:t>
            </a:r>
            <a:r>
              <a:rPr lang="en-US" dirty="0" smtClean="0"/>
              <a:t>incredibly strong</a:t>
            </a:r>
            <a:r>
              <a:rPr lang="hr-HR" dirty="0" smtClean="0"/>
              <a:t>)</a:t>
            </a:r>
            <a:endParaRPr lang="hr-HR" dirty="0" smtClean="0">
              <a:solidFill>
                <a:srgbClr val="FF0000"/>
              </a:solidFill>
            </a:endParaRPr>
          </a:p>
          <a:p>
            <a:r>
              <a:rPr lang="hr-HR" dirty="0" smtClean="0"/>
              <a:t>20 </a:t>
            </a:r>
            <a:r>
              <a:rPr lang="hr-HR" dirty="0" smtClean="0">
                <a:solidFill>
                  <a:srgbClr val="FF0000"/>
                </a:solidFill>
              </a:rPr>
              <a:t>mass dampers </a:t>
            </a:r>
            <a:r>
              <a:rPr lang="hr-HR" dirty="0" smtClean="0"/>
              <a:t>(to counteract strong winds and compensate for earthquake vibrations</a:t>
            </a:r>
            <a:endParaRPr lang="hr-HR" dirty="0" smtClean="0">
              <a:solidFill>
                <a:srgbClr val="FF0000"/>
              </a:solidFill>
            </a:endParaRPr>
          </a:p>
        </p:txBody>
      </p:sp>
      <p:pic>
        <p:nvPicPr>
          <p:cNvPr id="4098" name="Picture 2" descr="Slikovni rezultat za trusses akashi kaikyo bridg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4343400"/>
            <a:ext cx="7315200" cy="2362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7467600" cy="2133600"/>
          </a:xfrm>
        </p:spPr>
        <p:txBody>
          <a:bodyPr>
            <a:normAutofit fontScale="90000"/>
          </a:bodyPr>
          <a:lstStyle/>
          <a:p>
            <a:r>
              <a:rPr lang="hr-HR" sz="3200" dirty="0" smtClean="0"/>
              <a:t>- network of triangular braces</a:t>
            </a:r>
            <a:br>
              <a:rPr lang="hr-HR" sz="3200" dirty="0" smtClean="0"/>
            </a:br>
            <a:r>
              <a:rPr lang="hr-HR" sz="3200" dirty="0" smtClean="0"/>
              <a:t>- structural design </a:t>
            </a:r>
            <a:br>
              <a:rPr lang="hr-HR" sz="3200" dirty="0" smtClean="0"/>
            </a:br>
            <a:r>
              <a:rPr lang="hr-HR" sz="3200" dirty="0" smtClean="0"/>
              <a:t>- thickness of the main steel cable</a:t>
            </a:r>
            <a:br>
              <a:rPr lang="hr-HR" sz="3200" dirty="0" smtClean="0"/>
            </a:br>
            <a:r>
              <a:rPr lang="hr-HR" sz="3200" dirty="0" smtClean="0"/>
              <a:t>- size of a concrete foundation cylinder</a:t>
            </a:r>
            <a:br>
              <a:rPr lang="hr-HR" sz="3200" dirty="0" smtClean="0"/>
            </a:br>
            <a:endParaRPr lang="hr-HR" sz="3200" dirty="0"/>
          </a:p>
        </p:txBody>
      </p:sp>
      <p:pic>
        <p:nvPicPr>
          <p:cNvPr id="3074" name="Picture 2" descr="Slikovni rezultat za akashi kaikyo bridge earthquake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2286000"/>
            <a:ext cx="8458200" cy="4343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674192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                  Fun facts 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382000" cy="4830763"/>
          </a:xfrm>
        </p:spPr>
        <p:txBody>
          <a:bodyPr>
            <a:normAutofit/>
          </a:bodyPr>
          <a:lstStyle/>
          <a:p>
            <a:r>
              <a:rPr lang="hr-HR" dirty="0"/>
              <a:t>more than </a:t>
            </a:r>
            <a:r>
              <a:rPr lang="hr-HR" dirty="0">
                <a:solidFill>
                  <a:srgbClr val="FF0000"/>
                </a:solidFill>
              </a:rPr>
              <a:t>300,000 </a:t>
            </a:r>
            <a:r>
              <a:rPr lang="hr-HR" dirty="0" smtClean="0">
                <a:solidFill>
                  <a:srgbClr val="FF0000"/>
                </a:solidFill>
              </a:rPr>
              <a:t>km </a:t>
            </a:r>
            <a:r>
              <a:rPr lang="hr-HR" dirty="0" smtClean="0">
                <a:solidFill>
                  <a:srgbClr val="FF0000"/>
                </a:solidFill>
              </a:rPr>
              <a:t>of steel </a:t>
            </a:r>
            <a:r>
              <a:rPr lang="hr-HR" dirty="0" smtClean="0">
                <a:solidFill>
                  <a:srgbClr val="FF0000"/>
                </a:solidFill>
              </a:rPr>
              <a:t>wire (long enough to circle the Earth 7.5 times)</a:t>
            </a:r>
          </a:p>
          <a:p>
            <a:r>
              <a:rPr lang="hr-HR" sz="3200" dirty="0"/>
              <a:t>4 times longer than the Brooklyn </a:t>
            </a:r>
            <a:r>
              <a:rPr lang="hr-HR" sz="3200" dirty="0" smtClean="0"/>
              <a:t>bridge</a:t>
            </a:r>
          </a:p>
          <a:p>
            <a:r>
              <a:rPr lang="hr-HR" dirty="0" smtClean="0">
                <a:solidFill>
                  <a:srgbClr val="FF0000"/>
                </a:solidFill>
              </a:rPr>
              <a:t>180 </a:t>
            </a:r>
            <a:r>
              <a:rPr lang="hr-HR" dirty="0">
                <a:solidFill>
                  <a:srgbClr val="FF0000"/>
                </a:solidFill>
              </a:rPr>
              <a:t>mph </a:t>
            </a:r>
            <a:r>
              <a:rPr lang="hr-HR" dirty="0" smtClean="0">
                <a:solidFill>
                  <a:srgbClr val="FF0000"/>
                </a:solidFill>
              </a:rPr>
              <a:t>winds, 8.5 </a:t>
            </a:r>
            <a:r>
              <a:rPr lang="hr-HR" dirty="0">
                <a:solidFill>
                  <a:srgbClr val="FF0000"/>
                </a:solidFill>
              </a:rPr>
              <a:t>on the Richter </a:t>
            </a:r>
            <a:r>
              <a:rPr lang="hr-HR" dirty="0" smtClean="0">
                <a:solidFill>
                  <a:srgbClr val="FF0000"/>
                </a:solidFill>
              </a:rPr>
              <a:t>scale</a:t>
            </a:r>
          </a:p>
          <a:p>
            <a:r>
              <a:rPr lang="hr-HR" dirty="0" smtClean="0"/>
              <a:t>during the 8.5 Hanshin earthquake, it</a:t>
            </a:r>
            <a:r>
              <a:rPr lang="hr-HR" dirty="0" smtClean="0">
                <a:solidFill>
                  <a:srgbClr val="FF0000"/>
                </a:solidFill>
              </a:rPr>
              <a:t> extended for 1 meter </a:t>
            </a:r>
          </a:p>
          <a:p>
            <a:r>
              <a:rPr lang="hr-HR" dirty="0"/>
              <a:t>23,000 cars per </a:t>
            </a:r>
            <a:r>
              <a:rPr lang="hr-HR" dirty="0" smtClean="0"/>
              <a:t>day</a:t>
            </a:r>
          </a:p>
          <a:p>
            <a:r>
              <a:rPr lang="en-US" dirty="0"/>
              <a:t>each cable is 112 </a:t>
            </a:r>
            <a:r>
              <a:rPr lang="en-US" dirty="0" smtClean="0"/>
              <a:t>c</a:t>
            </a:r>
            <a:r>
              <a:rPr lang="hr-HR" dirty="0" smtClean="0"/>
              <a:t>m</a:t>
            </a:r>
            <a:r>
              <a:rPr lang="en-US" dirty="0" smtClean="0"/>
              <a:t> </a:t>
            </a:r>
            <a:r>
              <a:rPr lang="en-US" dirty="0"/>
              <a:t>in diameter and contains 36,830 strands of wire.</a:t>
            </a:r>
            <a:r>
              <a:rPr lang="en-US" baseline="30000" dirty="0">
                <a:hlinkClick r:id="rId2"/>
              </a:rPr>
              <a:t>[5]</a:t>
            </a:r>
            <a:r>
              <a:rPr lang="en-US" baseline="30000" dirty="0">
                <a:hlinkClick r:id="rId3"/>
              </a:rPr>
              <a:t>[6]</a:t>
            </a:r>
            <a:endParaRPr lang="hr-HR" dirty="0">
              <a:solidFill>
                <a:srgbClr val="FF0000"/>
              </a:solidFill>
            </a:endParaRP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9642361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      Environmental </a:t>
            </a:r>
            <a:r>
              <a:rPr lang="hr-HR" dirty="0"/>
              <a:t>impacts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7696200" cy="5562600"/>
          </a:xfrm>
          <a:effectLst>
            <a:glow rad="63500">
              <a:schemeClr val="accent1">
                <a:satMod val="175000"/>
                <a:alpha val="40000"/>
              </a:schemeClr>
            </a:glow>
          </a:effectLst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hr-HR" b="1" dirty="0">
                <a:solidFill>
                  <a:srgbClr val="FF0000"/>
                </a:solidFill>
              </a:rPr>
              <a:t>water </a:t>
            </a:r>
            <a:r>
              <a:rPr lang="hr-HR" b="1" dirty="0" smtClean="0">
                <a:solidFill>
                  <a:srgbClr val="FF0000"/>
                </a:solidFill>
              </a:rPr>
              <a:t>pollution </a:t>
            </a:r>
            <a:endParaRPr lang="hr-HR" dirty="0"/>
          </a:p>
          <a:p>
            <a:pPr marL="36576" indent="0">
              <a:buNone/>
            </a:pPr>
            <a:r>
              <a:rPr lang="hr-HR" dirty="0" smtClean="0"/>
              <a:t>   - animal habitat loss </a:t>
            </a:r>
          </a:p>
          <a:p>
            <a:pPr marL="36576" indent="0">
              <a:buNone/>
            </a:pPr>
            <a:r>
              <a:rPr lang="hr-HR" dirty="0" smtClean="0"/>
              <a:t>   - less food resources </a:t>
            </a:r>
          </a:p>
          <a:p>
            <a:pPr marL="36576" indent="0">
              <a:buNone/>
            </a:pPr>
            <a:r>
              <a:rPr lang="hr-HR" dirty="0" smtClean="0"/>
              <a:t>   - overcrowding of species at one place</a:t>
            </a:r>
          </a:p>
          <a:p>
            <a:pPr marL="36576" indent="0">
              <a:buNone/>
            </a:pPr>
            <a:r>
              <a:rPr lang="hr-HR" dirty="0"/>
              <a:t> </a:t>
            </a:r>
            <a:r>
              <a:rPr lang="hr-HR" dirty="0" smtClean="0"/>
              <a:t>   (possible extinction of some species)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r-HR" b="1" dirty="0">
                <a:solidFill>
                  <a:srgbClr val="FF0000"/>
                </a:solidFill>
              </a:rPr>
              <a:t>n</a:t>
            </a:r>
            <a:r>
              <a:rPr lang="hr-HR" b="1" dirty="0" smtClean="0">
                <a:solidFill>
                  <a:srgbClr val="FF0000"/>
                </a:solidFill>
              </a:rPr>
              <a:t>oise pollution </a:t>
            </a:r>
            <a:r>
              <a:rPr lang="hr-HR" dirty="0" smtClean="0"/>
              <a:t>(caused by construction work and traffic)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r-HR" b="1" dirty="0">
                <a:solidFill>
                  <a:srgbClr val="FF0000"/>
                </a:solidFill>
              </a:rPr>
              <a:t>a</a:t>
            </a:r>
            <a:r>
              <a:rPr lang="hr-HR" b="1" dirty="0" smtClean="0">
                <a:solidFill>
                  <a:srgbClr val="FF0000"/>
                </a:solidFill>
              </a:rPr>
              <a:t>ir pollution </a:t>
            </a:r>
            <a:r>
              <a:rPr lang="hr-HR" dirty="0" smtClean="0"/>
              <a:t>(smog from exhaust pipes, emission of CO</a:t>
            </a:r>
            <a:r>
              <a:rPr lang="hr-HR" sz="1100" dirty="0" smtClean="0"/>
              <a:t>2</a:t>
            </a:r>
            <a:r>
              <a:rPr lang="hr-HR" dirty="0" smtClean="0"/>
              <a:t> and NO</a:t>
            </a:r>
            <a:r>
              <a:rPr lang="hr-HR" sz="1100" dirty="0" smtClean="0"/>
              <a:t>2</a:t>
            </a:r>
            <a:r>
              <a:rPr lang="hr-HR" dirty="0" smtClean="0"/>
              <a:t>) </a:t>
            </a:r>
          </a:p>
          <a:p>
            <a:endParaRPr lang="hr-HR" dirty="0" smtClean="0"/>
          </a:p>
          <a:p>
            <a:endParaRPr lang="hr-HR" dirty="0" smtClean="0"/>
          </a:p>
          <a:p>
            <a:endParaRPr lang="hr-HR" dirty="0"/>
          </a:p>
        </p:txBody>
      </p:sp>
      <p:sp>
        <p:nvSpPr>
          <p:cNvPr id="4" name="Left Brace 3"/>
          <p:cNvSpPr/>
          <p:nvPr/>
        </p:nvSpPr>
        <p:spPr>
          <a:xfrm>
            <a:off x="3429000" y="1752600"/>
            <a:ext cx="155448" cy="914400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chnic">
  <a:themeElements>
    <a:clrScheme name="Technic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echnic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echnic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1783</TotalTime>
  <Words>434</Words>
  <Application>Microsoft Office PowerPoint</Application>
  <PresentationFormat>On-screen Show (4:3)</PresentationFormat>
  <Paragraphs>70</Paragraphs>
  <Slides>12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Franklin Gothic Book</vt:lpstr>
      <vt:lpstr>Wingdings 2</vt:lpstr>
      <vt:lpstr>Technic</vt:lpstr>
      <vt:lpstr>PowerPoint Presentation</vt:lpstr>
      <vt:lpstr>              Some basic types of bridges</vt:lpstr>
      <vt:lpstr>          Suspension bridge</vt:lpstr>
      <vt:lpstr>    Akashi Kaikyo Bridge (AKB)</vt:lpstr>
      <vt:lpstr>          Extreme conditions</vt:lpstr>
      <vt:lpstr>      Technological solutions</vt:lpstr>
      <vt:lpstr>- network of triangular braces - structural design  - thickness of the main steel cable - size of a concrete foundation cylinder </vt:lpstr>
      <vt:lpstr>                  Fun facts </vt:lpstr>
      <vt:lpstr>      Environmental impacts</vt:lpstr>
      <vt:lpstr> Modern trends and tendencies</vt:lpstr>
      <vt:lpstr>      Some terms and expressions 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Tomislav</dc:creator>
  <cp:lastModifiedBy>korisnik</cp:lastModifiedBy>
  <cp:revision>50</cp:revision>
  <dcterms:created xsi:type="dcterms:W3CDTF">2006-08-16T00:00:00Z</dcterms:created>
  <dcterms:modified xsi:type="dcterms:W3CDTF">2023-04-17T10:39:47Z</dcterms:modified>
</cp:coreProperties>
</file>