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7" r:id="rId3"/>
    <p:sldId id="276" r:id="rId4"/>
    <p:sldId id="257" r:id="rId5"/>
    <p:sldId id="268" r:id="rId6"/>
    <p:sldId id="258" r:id="rId7"/>
    <p:sldId id="259" r:id="rId8"/>
    <p:sldId id="269" r:id="rId9"/>
    <p:sldId id="260" r:id="rId10"/>
    <p:sldId id="270" r:id="rId11"/>
    <p:sldId id="261" r:id="rId12"/>
    <p:sldId id="271" r:id="rId13"/>
    <p:sldId id="262" r:id="rId14"/>
    <p:sldId id="272" r:id="rId15"/>
    <p:sldId id="264" r:id="rId16"/>
    <p:sldId id="263" r:id="rId17"/>
    <p:sldId id="273" r:id="rId18"/>
    <p:sldId id="265" r:id="rId19"/>
    <p:sldId id="266" r:id="rId20"/>
    <p:sldId id="274" r:id="rId21"/>
    <p:sldId id="275" r:id="rId2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3/13/2018</a:t>
            </a:fld>
            <a:endParaRPr lang="en-US" dirty="0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Pravoku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avoku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Pravoku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Pravoku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avni povez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avni povez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Pravoku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13.3.2018.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13.3.2018.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C1A071-2A74-455A-A49A-8BB21E4AC2F6}" type="datetimeFigureOut">
              <a:rPr lang="sr-Latn-CS" smtClean="0"/>
              <a:pPr/>
              <a:t>13.3.2018.</a:t>
            </a:fld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DC1A071-2A74-455A-A49A-8BB21E4AC2F6}" type="datetimeFigureOut">
              <a:rPr lang="sr-Latn-CS" smtClean="0"/>
              <a:pPr/>
              <a:t>13.3.2018.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9" name="Pravoku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Pravoku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Pravoku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avoku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avni povez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avni povez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Pravoku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ni povez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13.3.2018.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13.3.2018.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4" name="Rezervirano mjesto tekst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C1A071-2A74-455A-A49A-8BB21E4AC2F6}" type="datetimeFigureOut">
              <a:rPr lang="sr-Latn-CS" smtClean="0"/>
              <a:pPr/>
              <a:t>13.3.2018.</a:t>
            </a:fld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13.3.2018.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Pravoku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zervirano mjesto sadržaja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C1A071-2A74-455A-A49A-8BB21E4AC2F6}" type="datetimeFigureOut">
              <a:rPr lang="sr-Latn-CS" smtClean="0"/>
              <a:pPr/>
              <a:t>13.3.2018.</a:t>
            </a:fld>
            <a:endParaRPr lang="hr-HR" dirty="0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23" name="Rezervirano mjesto podnožj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r-HR" dirty="0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ravoku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Ravni povez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ezervirano mjesto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C1A071-2A74-455A-A49A-8BB21E4AC2F6}" type="datetimeFigureOut">
              <a:rPr lang="sr-Latn-CS" smtClean="0"/>
              <a:pPr/>
              <a:t>13.3.2018.</a:t>
            </a:fld>
            <a:endParaRPr lang="hr-HR" dirty="0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DC1A071-2A74-455A-A49A-8BB21E4AC2F6}" type="datetimeFigureOut">
              <a:rPr lang="sr-Latn-CS" smtClean="0"/>
              <a:pPr/>
              <a:t>13.3.2018.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Pravoku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000232" y="2071678"/>
            <a:ext cx="7143768" cy="230394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Three</a:t>
            </a:r>
            <a:r>
              <a:rPr lang="hr-HR" sz="5400" dirty="0" smtClean="0"/>
              <a:t> </a:t>
            </a:r>
            <a:r>
              <a:rPr lang="hr-HR" sz="5400" dirty="0" err="1" smtClean="0"/>
              <a:t>Gorges</a:t>
            </a:r>
            <a:r>
              <a:rPr lang="hr-HR" sz="5400" dirty="0" smtClean="0"/>
              <a:t> Dam</a:t>
            </a:r>
            <a:endParaRPr lang="hr-HR" sz="5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biggest </a:t>
            </a:r>
            <a:r>
              <a:rPr lang="hr-HR" dirty="0" smtClean="0"/>
              <a:t> </a:t>
            </a:r>
            <a:r>
              <a:rPr lang="en-US" dirty="0" smtClean="0"/>
              <a:t>concrete structure in the world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zervirano mjesto sadržaja 3" descr="2. cofferda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1142984"/>
            <a:ext cx="8102914" cy="4555665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concrete</a:t>
            </a:r>
            <a:endParaRPr lang="en-US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600" dirty="0" smtClean="0"/>
              <a:t>Heat problem</a:t>
            </a:r>
          </a:p>
          <a:p>
            <a:r>
              <a:rPr lang="en-US" sz="2600" dirty="0" smtClean="0"/>
              <a:t>Cooled aggregates and ice cold water </a:t>
            </a:r>
          </a:p>
          <a:p>
            <a:r>
              <a:rPr lang="en-US" sz="2600" dirty="0" smtClean="0"/>
              <a:t>Fog spray system</a:t>
            </a:r>
          </a:p>
          <a:p>
            <a:r>
              <a:rPr lang="hr-HR" dirty="0" smtClean="0"/>
              <a:t>28 </a:t>
            </a:r>
            <a:r>
              <a:rPr lang="en-US" dirty="0" smtClean="0"/>
              <a:t>million</a:t>
            </a:r>
            <a:r>
              <a:rPr lang="hr-HR" dirty="0" smtClean="0"/>
              <a:t> m³ </a:t>
            </a:r>
            <a:endParaRPr lang="en-US" dirty="0"/>
          </a:p>
        </p:txBody>
      </p:sp>
      <p:pic>
        <p:nvPicPr>
          <p:cNvPr id="5" name="Rezervirano mjesto sadržaja 3" descr="fog spraysystem2.png"/>
          <p:cNvPicPr>
            <a:picLocks noChangeAspect="1"/>
          </p:cNvPicPr>
          <p:nvPr/>
        </p:nvPicPr>
        <p:blipFill>
          <a:blip r:embed="rId2"/>
          <a:srcRect t="21906" b="16839"/>
          <a:stretch>
            <a:fillRect/>
          </a:stretch>
        </p:blipFill>
        <p:spPr>
          <a:xfrm>
            <a:off x="642910" y="3643314"/>
            <a:ext cx="7467600" cy="257176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ka 4" descr="fog spraysystem1.png"/>
          <p:cNvPicPr>
            <a:picLocks noChangeAspect="1"/>
          </p:cNvPicPr>
          <p:nvPr/>
        </p:nvPicPr>
        <p:blipFill>
          <a:blip r:embed="rId2"/>
          <a:srcRect l="10937" b="15261"/>
          <a:stretch>
            <a:fillRect/>
          </a:stretch>
        </p:blipFill>
        <p:spPr>
          <a:xfrm>
            <a:off x="2714612" y="3357562"/>
            <a:ext cx="6143636" cy="3286437"/>
          </a:xfrm>
          <a:prstGeom prst="rect">
            <a:avLst/>
          </a:prstGeom>
        </p:spPr>
      </p:pic>
      <p:pic>
        <p:nvPicPr>
          <p:cNvPr id="7" name="Rezervirano mjesto sadržaja 6" descr="fog spraysystem3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17219" r="1467" b="16625"/>
          <a:stretch>
            <a:fillRect/>
          </a:stretch>
        </p:blipFill>
        <p:spPr>
          <a:xfrm>
            <a:off x="428596" y="357166"/>
            <a:ext cx="6072230" cy="3500462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Power generation</a:t>
            </a:r>
            <a:endParaRPr lang="en-US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600" dirty="0" smtClean="0"/>
              <a:t>3 power houses </a:t>
            </a:r>
          </a:p>
          <a:p>
            <a:r>
              <a:rPr lang="en-US" sz="2600" dirty="0" smtClean="0"/>
              <a:t>14 turbine generators by power house</a:t>
            </a:r>
          </a:p>
          <a:p>
            <a:r>
              <a:rPr lang="en-US" sz="2600" dirty="0" smtClean="0"/>
              <a:t>Concrete tubes </a:t>
            </a:r>
          </a:p>
          <a:p>
            <a:r>
              <a:rPr lang="en-US" sz="2600" dirty="0" smtClean="0"/>
              <a:t>22 500 MW</a:t>
            </a:r>
            <a:endParaRPr lang="hr-HR" sz="2600" dirty="0" smtClean="0"/>
          </a:p>
          <a:p>
            <a:pPr>
              <a:buNone/>
            </a:pPr>
            <a:r>
              <a:rPr lang="en-US" sz="2600" dirty="0" smtClean="0"/>
              <a:t> of power </a:t>
            </a:r>
          </a:p>
          <a:p>
            <a:r>
              <a:rPr lang="en-US" sz="2600" dirty="0" smtClean="0"/>
              <a:t>60 million </a:t>
            </a:r>
            <a:endParaRPr lang="hr-HR" sz="2600" dirty="0" smtClean="0"/>
          </a:p>
          <a:p>
            <a:pPr>
              <a:buNone/>
            </a:pPr>
            <a:r>
              <a:rPr lang="en-US" sz="2600" dirty="0" smtClean="0"/>
              <a:t>Chinese </a:t>
            </a:r>
          </a:p>
          <a:p>
            <a:endParaRPr lang="en-US" dirty="0"/>
          </a:p>
        </p:txBody>
      </p:sp>
      <p:pic>
        <p:nvPicPr>
          <p:cNvPr id="4" name="Slika 3" descr="generato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3071810"/>
            <a:ext cx="5715000" cy="355282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Rezervirano mjesto sadržaja 7" descr="generator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l="-1124" t="21975" r="24700" b="4063"/>
          <a:stretch>
            <a:fillRect/>
          </a:stretch>
        </p:blipFill>
        <p:spPr>
          <a:xfrm>
            <a:off x="4071934" y="4000504"/>
            <a:ext cx="4857784" cy="2643206"/>
          </a:xfrm>
        </p:spPr>
      </p:pic>
      <p:pic>
        <p:nvPicPr>
          <p:cNvPr id="9" name="Slika 8" descr="generator1.png"/>
          <p:cNvPicPr>
            <a:picLocks noChangeAspect="1"/>
          </p:cNvPicPr>
          <p:nvPr/>
        </p:nvPicPr>
        <p:blipFill>
          <a:blip r:embed="rId3"/>
          <a:srcRect l="10156" t="22208" r="17969" b="16650"/>
          <a:stretch>
            <a:fillRect/>
          </a:stretch>
        </p:blipFill>
        <p:spPr>
          <a:xfrm>
            <a:off x="214282" y="214290"/>
            <a:ext cx="6572296" cy="3143272"/>
          </a:xfrm>
          <a:prstGeom prst="rect">
            <a:avLst/>
          </a:prstGeom>
        </p:spPr>
      </p:pic>
      <p:pic>
        <p:nvPicPr>
          <p:cNvPr id="7" name="Rezervirano mjesto sadržaja 6" descr="generators1.jpg"/>
          <p:cNvPicPr>
            <a:picLocks noGrp="1" noChangeAspect="1"/>
          </p:cNvPicPr>
          <p:nvPr>
            <p:ph sz="quarter" idx="1"/>
          </p:nvPr>
        </p:nvPicPr>
        <p:blipFill>
          <a:blip r:embed="rId4"/>
          <a:srcRect b="11364"/>
          <a:stretch>
            <a:fillRect/>
          </a:stretch>
        </p:blipFill>
        <p:spPr>
          <a:xfrm>
            <a:off x="2000232" y="2357430"/>
            <a:ext cx="4439649" cy="2786082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Three Gorges Reservoir</a:t>
            </a:r>
            <a:endParaRPr lang="en-US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175 m maximum water level</a:t>
            </a:r>
          </a:p>
          <a:p>
            <a:r>
              <a:rPr lang="en-US" sz="2600" dirty="0" smtClean="0"/>
              <a:t>Length: 660 km</a:t>
            </a:r>
          </a:p>
          <a:p>
            <a:r>
              <a:rPr lang="en-US" sz="2600" dirty="0" smtClean="0"/>
              <a:t>Width:  1.12 km on average</a:t>
            </a:r>
          </a:p>
          <a:p>
            <a:r>
              <a:rPr lang="en-US" sz="2600" dirty="0" smtClean="0"/>
              <a:t>Surface: 1045 km²</a:t>
            </a:r>
            <a:endParaRPr lang="hr-HR" sz="2600" dirty="0" smtClean="0"/>
          </a:p>
          <a:p>
            <a:endParaRPr lang="hr-HR" sz="2600" dirty="0" smtClean="0"/>
          </a:p>
        </p:txBody>
      </p:sp>
      <p:pic>
        <p:nvPicPr>
          <p:cNvPr id="4" name="Slika 3" descr="reservo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071942"/>
            <a:ext cx="7620000" cy="254317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water</a:t>
            </a:r>
            <a:endParaRPr lang="en-US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46 spillway gates</a:t>
            </a:r>
          </a:p>
          <a:p>
            <a:r>
              <a:rPr lang="en-US" sz="2600" dirty="0" smtClean="0"/>
              <a:t>Concrete shoes → 100 m</a:t>
            </a:r>
          </a:p>
          <a:p>
            <a:r>
              <a:rPr lang="en-US" sz="2600" dirty="0" smtClean="0"/>
              <a:t>Small droplets  </a:t>
            </a:r>
            <a:endParaRPr lang="hr-HR" sz="2600" dirty="0" smtClean="0"/>
          </a:p>
          <a:p>
            <a:r>
              <a:rPr lang="en-US" sz="2600" dirty="0" smtClean="0"/>
              <a:t>Decrease of </a:t>
            </a:r>
            <a:endParaRPr lang="hr-HR" sz="2600" dirty="0" smtClean="0"/>
          </a:p>
          <a:p>
            <a:pPr>
              <a:buNone/>
            </a:pPr>
            <a:r>
              <a:rPr lang="hr-HR" sz="2600" dirty="0" smtClean="0"/>
              <a:t>   </a:t>
            </a:r>
            <a:r>
              <a:rPr lang="en-US" sz="2600" dirty="0" smtClean="0"/>
              <a:t>floods</a:t>
            </a:r>
            <a:endParaRPr lang="hr-HR" sz="2600" dirty="0" smtClean="0"/>
          </a:p>
          <a:p>
            <a:endParaRPr lang="en-US" sz="2600" dirty="0"/>
          </a:p>
        </p:txBody>
      </p:sp>
      <p:pic>
        <p:nvPicPr>
          <p:cNvPr id="4" name="Slika 3" descr="spilway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3000372"/>
            <a:ext cx="5486400" cy="35941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Slika 4" descr="shoes1.png"/>
          <p:cNvPicPr>
            <a:picLocks noChangeAspect="1"/>
          </p:cNvPicPr>
          <p:nvPr/>
        </p:nvPicPr>
        <p:blipFill>
          <a:blip r:embed="rId2"/>
          <a:srcRect l="10156" t="15261" r="3125" b="16650"/>
          <a:stretch>
            <a:fillRect/>
          </a:stretch>
        </p:blipFill>
        <p:spPr>
          <a:xfrm>
            <a:off x="1214382" y="428604"/>
            <a:ext cx="7929618" cy="3500462"/>
          </a:xfrm>
          <a:prstGeom prst="rect">
            <a:avLst/>
          </a:prstGeom>
        </p:spPr>
      </p:pic>
      <p:pic>
        <p:nvPicPr>
          <p:cNvPr id="4" name="Rezervirano mjesto sadržaja 3" descr="shoes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11480" b="18327"/>
          <a:stretch>
            <a:fillRect/>
          </a:stretch>
        </p:blipFill>
        <p:spPr>
          <a:xfrm>
            <a:off x="285720" y="3286124"/>
            <a:ext cx="6610344" cy="3429024"/>
          </a:xfrm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Sediment </a:t>
            </a:r>
            <a:endParaRPr lang="en-US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Flood water </a:t>
            </a:r>
          </a:p>
          <a:p>
            <a:r>
              <a:rPr lang="en-US" sz="2600" dirty="0" smtClean="0"/>
              <a:t>Sluice gates</a:t>
            </a:r>
          </a:p>
          <a:p>
            <a:r>
              <a:rPr lang="en-US" sz="2600" dirty="0" smtClean="0"/>
              <a:t>100 years before it influences the dam</a:t>
            </a:r>
            <a:endParaRPr lang="en-US" sz="2600" dirty="0"/>
          </a:p>
        </p:txBody>
      </p:sp>
      <p:pic>
        <p:nvPicPr>
          <p:cNvPr id="4" name="Slika 3" descr="sluice gat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3143248"/>
            <a:ext cx="4700603" cy="347592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Traffic </a:t>
            </a:r>
            <a:endParaRPr lang="en-US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15.2 million containers in the 2016.</a:t>
            </a:r>
          </a:p>
          <a:p>
            <a:r>
              <a:rPr lang="en-US" sz="2600" dirty="0" smtClean="0"/>
              <a:t>170 ships per day</a:t>
            </a:r>
          </a:p>
          <a:p>
            <a:r>
              <a:rPr lang="en-US" sz="2600" dirty="0" smtClean="0"/>
              <a:t>Ship lock</a:t>
            </a:r>
          </a:p>
          <a:p>
            <a:r>
              <a:rPr lang="en-US" sz="2600" dirty="0" smtClean="0"/>
              <a:t>Ship lift</a:t>
            </a:r>
            <a:endParaRPr lang="hr-HR" sz="2600" dirty="0" smtClean="0"/>
          </a:p>
          <a:p>
            <a:endParaRPr lang="en-US" sz="2600" dirty="0"/>
          </a:p>
        </p:txBody>
      </p:sp>
      <p:pic>
        <p:nvPicPr>
          <p:cNvPr id="4" name="Slika 3" descr="shiplock sistem.2.jpg"/>
          <p:cNvPicPr>
            <a:picLocks noChangeAspect="1"/>
          </p:cNvPicPr>
          <p:nvPr/>
        </p:nvPicPr>
        <p:blipFill>
          <a:blip r:embed="rId2" cstate="print"/>
          <a:srcRect t="17392"/>
          <a:stretch>
            <a:fillRect/>
          </a:stretch>
        </p:blipFill>
        <p:spPr>
          <a:xfrm>
            <a:off x="214282" y="3500438"/>
            <a:ext cx="5214974" cy="3225995"/>
          </a:xfrm>
          <a:prstGeom prst="rect">
            <a:avLst/>
          </a:prstGeom>
        </p:spPr>
      </p:pic>
      <p:pic>
        <p:nvPicPr>
          <p:cNvPr id="5" name="Slika 4" descr="shiplock siste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2500306"/>
            <a:ext cx="2769120" cy="360145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Rezervirano mjesto sadržaja 6" descr="slide 1.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642918"/>
            <a:ext cx="4145900" cy="4013584"/>
          </a:xfrm>
        </p:spPr>
      </p:pic>
      <p:pic>
        <p:nvPicPr>
          <p:cNvPr id="8" name="Rezervirano mjesto sadržaja 7" descr="slide 1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3643306" y="3429000"/>
            <a:ext cx="4333262" cy="2748946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hip lift1.jpg"/>
          <p:cNvPicPr>
            <a:picLocks noChangeAspect="1"/>
          </p:cNvPicPr>
          <p:nvPr/>
        </p:nvPicPr>
        <p:blipFill>
          <a:blip r:embed="rId2"/>
          <a:srcRect l="13954" t="31396" r="30232" b="15116"/>
          <a:stretch>
            <a:fillRect/>
          </a:stretch>
        </p:blipFill>
        <p:spPr>
          <a:xfrm>
            <a:off x="3714744" y="3571871"/>
            <a:ext cx="4572032" cy="328612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zervirano mjesto sadržaja 3" descr="shiplift construction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428992" y="0"/>
            <a:ext cx="5236660" cy="3504534"/>
          </a:xfrm>
        </p:spPr>
      </p:pic>
      <p:pic>
        <p:nvPicPr>
          <p:cNvPr id="5" name="Slika 4" descr="ship lift.jpg"/>
          <p:cNvPicPr>
            <a:picLocks noChangeAspect="1"/>
          </p:cNvPicPr>
          <p:nvPr/>
        </p:nvPicPr>
        <p:blipFill>
          <a:blip r:embed="rId4"/>
          <a:srcRect r="18176"/>
          <a:stretch>
            <a:fillRect/>
          </a:stretch>
        </p:blipFill>
        <p:spPr>
          <a:xfrm>
            <a:off x="0" y="1643050"/>
            <a:ext cx="4286280" cy="372904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thank you for your attention</a:t>
            </a:r>
            <a:endParaRPr lang="en-US" sz="4000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 known words</a:t>
            </a:r>
            <a:endParaRPr lang="en-US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Impermeable</a:t>
            </a:r>
            <a:r>
              <a:rPr lang="hr-HR" dirty="0" smtClean="0"/>
              <a:t> = </a:t>
            </a:r>
            <a:r>
              <a:rPr lang="hr-HR" dirty="0" err="1" smtClean="0"/>
              <a:t>nepropusan</a:t>
            </a:r>
            <a:endParaRPr lang="hr-HR" dirty="0" smtClean="0"/>
          </a:p>
          <a:p>
            <a:endParaRPr lang="hr-HR" dirty="0" smtClean="0"/>
          </a:p>
          <a:p>
            <a:r>
              <a:rPr lang="en-US" dirty="0" smtClean="0"/>
              <a:t>Spillway gates</a:t>
            </a:r>
            <a:r>
              <a:rPr lang="hr-HR" dirty="0" smtClean="0"/>
              <a:t> = mjesto preljeva brane</a:t>
            </a:r>
          </a:p>
          <a:p>
            <a:endParaRPr lang="hr-HR" dirty="0" smtClean="0"/>
          </a:p>
          <a:p>
            <a:r>
              <a:rPr lang="en-US" dirty="0" smtClean="0"/>
              <a:t>Droplets</a:t>
            </a:r>
            <a:r>
              <a:rPr lang="hr-HR" dirty="0" smtClean="0"/>
              <a:t> = kapljice </a:t>
            </a:r>
          </a:p>
          <a:p>
            <a:endParaRPr lang="hr-HR" dirty="0" smtClean="0"/>
          </a:p>
          <a:p>
            <a:r>
              <a:rPr lang="en-US" dirty="0" smtClean="0"/>
              <a:t>Sluice</a:t>
            </a:r>
            <a:r>
              <a:rPr lang="hr-HR" dirty="0" smtClean="0"/>
              <a:t> gate = zaštitna vrata</a:t>
            </a:r>
          </a:p>
          <a:p>
            <a:endParaRPr lang="hr-HR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err="1" smtClean="0"/>
              <a:t>The</a:t>
            </a:r>
            <a:r>
              <a:rPr lang="hr-HR" sz="4000" dirty="0" smtClean="0"/>
              <a:t> project</a:t>
            </a:r>
            <a:endParaRPr lang="en-US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543428" cy="4873752"/>
          </a:xfrm>
        </p:spPr>
        <p:txBody>
          <a:bodyPr>
            <a:normAutofit/>
          </a:bodyPr>
          <a:lstStyle/>
          <a:p>
            <a:r>
              <a:rPr lang="en-US" sz="2600" dirty="0" smtClean="0"/>
              <a:t>Built on the Yangtze River</a:t>
            </a:r>
          </a:p>
          <a:p>
            <a:r>
              <a:rPr lang="en-US" sz="2600" dirty="0" smtClean="0"/>
              <a:t>Beginning</a:t>
            </a:r>
            <a:r>
              <a:rPr lang="hr-HR" sz="2600" dirty="0" smtClean="0"/>
              <a:t> : </a:t>
            </a:r>
            <a:r>
              <a:rPr lang="en-US" sz="2600" dirty="0" smtClean="0"/>
              <a:t>December</a:t>
            </a:r>
            <a:r>
              <a:rPr lang="hr-HR" sz="2600" dirty="0" smtClean="0"/>
              <a:t> 14. 1994.</a:t>
            </a:r>
          </a:p>
          <a:p>
            <a:r>
              <a:rPr lang="en-US" sz="2600" dirty="0" smtClean="0"/>
              <a:t>Length:  2,3</a:t>
            </a:r>
            <a:r>
              <a:rPr lang="hr-HR" sz="2600" dirty="0" smtClean="0"/>
              <a:t>35</a:t>
            </a:r>
            <a:r>
              <a:rPr lang="en-US" sz="2600" dirty="0" smtClean="0"/>
              <a:t>m</a:t>
            </a:r>
          </a:p>
          <a:p>
            <a:r>
              <a:rPr lang="en-US" sz="2600" dirty="0" smtClean="0"/>
              <a:t>Height: 18</a:t>
            </a:r>
            <a:r>
              <a:rPr lang="hr-HR" sz="2600" dirty="0" smtClean="0"/>
              <a:t>1</a:t>
            </a:r>
            <a:r>
              <a:rPr lang="en-US" sz="2600" dirty="0" smtClean="0"/>
              <a:t> m</a:t>
            </a:r>
            <a:endParaRPr lang="hr-HR" sz="2600" dirty="0" smtClean="0"/>
          </a:p>
          <a:p>
            <a:r>
              <a:rPr lang="hr-HR" sz="2600" dirty="0" smtClean="0"/>
              <a:t>14 </a:t>
            </a:r>
            <a:r>
              <a:rPr lang="en-US" sz="2600" dirty="0" smtClean="0"/>
              <a:t>thousand</a:t>
            </a:r>
            <a:r>
              <a:rPr lang="hr-HR" sz="2600" dirty="0" smtClean="0"/>
              <a:t> </a:t>
            </a:r>
          </a:p>
          <a:p>
            <a:pPr>
              <a:buNone/>
            </a:pPr>
            <a:r>
              <a:rPr lang="hr-HR" sz="2600" dirty="0" smtClean="0"/>
              <a:t>    </a:t>
            </a:r>
            <a:r>
              <a:rPr lang="en-US" sz="2600" dirty="0" smtClean="0"/>
              <a:t>workers </a:t>
            </a:r>
            <a:endParaRPr lang="hr-HR" sz="2600" dirty="0" smtClean="0"/>
          </a:p>
          <a:p>
            <a:r>
              <a:rPr lang="en-US" sz="2600" dirty="0" smtClean="0"/>
              <a:t>Ending</a:t>
            </a:r>
            <a:r>
              <a:rPr lang="hr-HR" sz="2600" dirty="0" smtClean="0"/>
              <a:t> : </a:t>
            </a:r>
            <a:r>
              <a:rPr lang="en-US" sz="2600" dirty="0" smtClean="0"/>
              <a:t>December</a:t>
            </a:r>
            <a:r>
              <a:rPr lang="hr-HR" sz="2600" dirty="0" smtClean="0"/>
              <a:t> </a:t>
            </a:r>
          </a:p>
          <a:p>
            <a:pPr>
              <a:buNone/>
            </a:pPr>
            <a:r>
              <a:rPr lang="hr-HR" sz="2600" dirty="0" smtClean="0"/>
              <a:t>               2015.</a:t>
            </a:r>
          </a:p>
          <a:p>
            <a:endParaRPr lang="hr-HR" sz="2600" dirty="0" smtClean="0"/>
          </a:p>
        </p:txBody>
      </p:sp>
      <p:pic>
        <p:nvPicPr>
          <p:cNvPr id="4" name="Slika 3" descr="bifore and af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2928934"/>
            <a:ext cx="4841877" cy="272355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Rezervirano mjesto sadržaja 6" descr="constructio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00298" y="214290"/>
            <a:ext cx="6092031" cy="4873625"/>
          </a:xfrm>
        </p:spPr>
      </p:pic>
      <p:pic>
        <p:nvPicPr>
          <p:cNvPr id="5" name="Slika 4" descr="construction.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714620"/>
            <a:ext cx="7143750" cy="37147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Construction </a:t>
            </a:r>
            <a:endParaRPr lang="en-US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Two</a:t>
            </a:r>
            <a:r>
              <a:rPr lang="hr-HR" sz="2600" dirty="0" smtClean="0"/>
              <a:t> </a:t>
            </a:r>
            <a:r>
              <a:rPr lang="en-US" sz="2600" dirty="0" smtClean="0"/>
              <a:t>stages</a:t>
            </a:r>
            <a:endParaRPr lang="hr-HR" sz="2600" dirty="0" smtClean="0"/>
          </a:p>
          <a:p>
            <a:r>
              <a:rPr lang="en-US" sz="2600" dirty="0" smtClean="0"/>
              <a:t>Built by using cofferdams and by diverting the river</a:t>
            </a:r>
            <a:r>
              <a:rPr lang="hr-HR" sz="2600" dirty="0" smtClean="0"/>
              <a:t> </a:t>
            </a:r>
            <a:endParaRPr lang="en-US" sz="2600" dirty="0" smtClean="0"/>
          </a:p>
        </p:txBody>
      </p:sp>
      <p:sp>
        <p:nvSpPr>
          <p:cNvPr id="10" name="Rezervirano mjesto sadržaja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z="2800" dirty="0" smtClean="0"/>
              <a:t>Impermeable curtain </a:t>
            </a:r>
            <a:endParaRPr lang="en-US" sz="2600" dirty="0" smtClean="0"/>
          </a:p>
          <a:p>
            <a:r>
              <a:rPr lang="en-US" sz="2600" dirty="0" smtClean="0"/>
              <a:t>The eviction of 3 million people</a:t>
            </a:r>
          </a:p>
          <a:p>
            <a:endParaRPr lang="en-US" dirty="0"/>
          </a:p>
        </p:txBody>
      </p:sp>
      <p:pic>
        <p:nvPicPr>
          <p:cNvPr id="9" name="Slika 8" descr="componen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071942"/>
            <a:ext cx="8392115" cy="237376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stage one</a:t>
            </a:r>
            <a:endParaRPr lang="en-US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Stone cofferdams and diversion of the river</a:t>
            </a:r>
          </a:p>
          <a:p>
            <a:r>
              <a:rPr lang="en-US" sz="2600" dirty="0" smtClean="0"/>
              <a:t>Finished two thirds of the main dam</a:t>
            </a:r>
          </a:p>
          <a:p>
            <a:r>
              <a:rPr lang="en-US" sz="2600" dirty="0" smtClean="0"/>
              <a:t>Excavators</a:t>
            </a:r>
            <a:endParaRPr lang="hr-HR" sz="2600" dirty="0" smtClean="0"/>
          </a:p>
          <a:p>
            <a:pPr>
              <a:buNone/>
            </a:pPr>
            <a:r>
              <a:rPr lang="hr-HR" sz="2600" dirty="0" smtClean="0"/>
              <a:t> </a:t>
            </a:r>
            <a:endParaRPr lang="en-US" sz="2600" dirty="0"/>
          </a:p>
        </p:txBody>
      </p:sp>
      <p:pic>
        <p:nvPicPr>
          <p:cNvPr id="4" name="Slika 3" descr="1. fase.jpg"/>
          <p:cNvPicPr>
            <a:picLocks noChangeAspect="1"/>
          </p:cNvPicPr>
          <p:nvPr/>
        </p:nvPicPr>
        <p:blipFill>
          <a:blip r:embed="rId2"/>
          <a:srcRect l="1385" t="2120" r="3047" b="2479"/>
          <a:stretch>
            <a:fillRect/>
          </a:stretch>
        </p:blipFill>
        <p:spPr>
          <a:xfrm>
            <a:off x="2857488" y="3214686"/>
            <a:ext cx="4929222" cy="321471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zervirano mjesto sadržaja 3" descr="1 cofferda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57224" y="1357298"/>
            <a:ext cx="7467600" cy="4198475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Stage two</a:t>
            </a:r>
            <a:endParaRPr lang="en-US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Poured</a:t>
            </a:r>
            <a:r>
              <a:rPr lang="hr-HR" sz="2600" dirty="0" smtClean="0"/>
              <a:t> </a:t>
            </a:r>
            <a:r>
              <a:rPr lang="en-US" sz="2600" dirty="0" smtClean="0"/>
              <a:t>concrete over the river bank</a:t>
            </a:r>
            <a:endParaRPr lang="hr-HR" sz="2600" dirty="0" smtClean="0"/>
          </a:p>
          <a:p>
            <a:r>
              <a:rPr lang="en-US" sz="2600" dirty="0" smtClean="0"/>
              <a:t>Concrete cofferdam  </a:t>
            </a:r>
          </a:p>
          <a:p>
            <a:r>
              <a:rPr lang="en-US" sz="2600" dirty="0" smtClean="0"/>
              <a:t>Dynamite </a:t>
            </a:r>
            <a:endParaRPr lang="en-US" sz="2600" dirty="0"/>
          </a:p>
        </p:txBody>
      </p:sp>
      <p:pic>
        <p:nvPicPr>
          <p:cNvPr id="4" name="Slika 3" descr="2. fase .1.jpg"/>
          <p:cNvPicPr>
            <a:picLocks noChangeAspect="1"/>
          </p:cNvPicPr>
          <p:nvPr/>
        </p:nvPicPr>
        <p:blipFill>
          <a:blip r:embed="rId2"/>
          <a:srcRect t="10704" r="2702"/>
          <a:stretch>
            <a:fillRect/>
          </a:stretch>
        </p:blipFill>
        <p:spPr>
          <a:xfrm>
            <a:off x="2428860" y="3143248"/>
            <a:ext cx="5357850" cy="353218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1840</TotalTime>
  <Words>221</Words>
  <PresentationFormat>Prikaz na zaslonu (4:3)</PresentationFormat>
  <Paragraphs>67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2" baseType="lpstr">
      <vt:lpstr>Oriel</vt:lpstr>
      <vt:lpstr>Three Gorges Dam</vt:lpstr>
      <vt:lpstr>Slajd 2</vt:lpstr>
      <vt:lpstr>Less known words</vt:lpstr>
      <vt:lpstr>The project</vt:lpstr>
      <vt:lpstr>Slajd 5</vt:lpstr>
      <vt:lpstr>Construction </vt:lpstr>
      <vt:lpstr>stage one</vt:lpstr>
      <vt:lpstr>Slajd 8</vt:lpstr>
      <vt:lpstr>Stage two</vt:lpstr>
      <vt:lpstr>Slajd 10</vt:lpstr>
      <vt:lpstr>concrete</vt:lpstr>
      <vt:lpstr>Slajd 12</vt:lpstr>
      <vt:lpstr>Power generation</vt:lpstr>
      <vt:lpstr>Slajd 14</vt:lpstr>
      <vt:lpstr>Three Gorges Reservoir</vt:lpstr>
      <vt:lpstr>The water</vt:lpstr>
      <vt:lpstr>Slajd 17</vt:lpstr>
      <vt:lpstr>Sediment </vt:lpstr>
      <vt:lpstr>Traffic </vt:lpstr>
      <vt:lpstr>Slajd 20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Monticello Dam</dc:title>
  <dc:creator>Marta Šćuka</dc:creator>
  <cp:lastModifiedBy>Korisnik</cp:lastModifiedBy>
  <cp:revision>201</cp:revision>
  <dcterms:created xsi:type="dcterms:W3CDTF">2018-03-05T21:49:43Z</dcterms:created>
  <dcterms:modified xsi:type="dcterms:W3CDTF">2018-03-13T01:09:52Z</dcterms:modified>
</cp:coreProperties>
</file>