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4"/>
  </p:notesMasterIdLst>
  <p:handoutMasterIdLst>
    <p:handoutMasterId r:id="rId15"/>
  </p:handoutMasterIdLst>
  <p:sldIdLst>
    <p:sldId id="301" r:id="rId2"/>
    <p:sldId id="314" r:id="rId3"/>
    <p:sldId id="313" r:id="rId4"/>
    <p:sldId id="318" r:id="rId5"/>
    <p:sldId id="306" r:id="rId6"/>
    <p:sldId id="307" r:id="rId7"/>
    <p:sldId id="315" r:id="rId8"/>
    <p:sldId id="316" r:id="rId9"/>
    <p:sldId id="311" r:id="rId10"/>
    <p:sldId id="317" r:id="rId11"/>
    <p:sldId id="312" r:id="rId12"/>
    <p:sldId id="27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CC"/>
    <a:srgbClr val="FF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70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6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1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20.wmf"/><Relationship Id="rId9" Type="http://schemas.openxmlformats.org/officeDocument/2006/relationships/image" Target="../media/image4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7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EC6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X 2007.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Garamond" pitchFamily="18" charset="0"/>
              </a:defRPr>
            </a:lvl1pPr>
          </a:lstStyle>
          <a:p>
            <a:pPr>
              <a:defRPr/>
            </a:pPr>
            <a:r>
              <a:rPr lang="hr-HR"/>
              <a:t>EC 6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Garamond" pitchFamily="18" charset="0"/>
              </a:defRPr>
            </a:lvl1pPr>
          </a:lstStyle>
          <a:p>
            <a:pPr>
              <a:defRPr/>
            </a:pPr>
            <a:fld id="{F6C70826-1D47-4080-89F1-CA83279FFC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hr-HR"/>
              <a:t>EC6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hr-HR"/>
              <a:t>X 2007.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hr-HR"/>
              <a:t>EC 6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F2B3497-3E49-4CDB-BF5F-ECDCE59D1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EC6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hr-HR" smtClean="0"/>
              <a:t>X 2007.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EC 6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EF2C9-66AF-4E89-867E-29E743B5208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EC6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hr-HR" smtClean="0"/>
              <a:t>X 2007.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EC 6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5CF72B-A30A-4995-9A30-D4AD90DEBEC7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EC6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hr-HR" smtClean="0"/>
              <a:t>X 2007.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EC 6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5EB70A-58C5-4F67-BEF7-C897B66536F8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843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EC6</a:t>
            </a:r>
          </a:p>
        </p:txBody>
      </p:sp>
      <p:sp>
        <p:nvSpPr>
          <p:cNvPr id="1843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hr-HR" smtClean="0"/>
              <a:t>X 2007.</a:t>
            </a:r>
          </a:p>
        </p:txBody>
      </p:sp>
      <p:sp>
        <p:nvSpPr>
          <p:cNvPr id="1843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EC 6</a:t>
            </a:r>
          </a:p>
        </p:txBody>
      </p:sp>
      <p:sp>
        <p:nvSpPr>
          <p:cNvPr id="184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887E9D-266A-46B4-B2CE-BA0B58E97D0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EC6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hr-HR" smtClean="0"/>
              <a:t>X 2007.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EC 6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D89E1-5F65-4976-83FF-030862F1FB7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0CDD1-2CC0-4877-8F3F-026680A756CA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F1E7B-0148-4245-A987-7AC6DC8079B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CAB9-3491-4160-9E85-BDB3F0879E67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B00E6-E920-485C-915D-3803919278A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B427F-CA3D-4EA3-8C4A-86F0C2830549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3CE32-DFD6-4B72-B45A-B2660ABB77D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6F2B-BD65-46E6-A104-8CD18F901616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A6831-B9AA-44BF-8B05-BB5AE58E893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B3F9B-CAC1-4E0B-BDD2-7D74F31E0923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EF6DE-2608-44DE-9277-14712E92AD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EEADB-0E85-48F5-B09A-439873825C1B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9A47-EF0E-4150-8E01-E3EA49C459B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1E672-0595-4D4B-9616-A38B00D35B9D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93B94-CFCD-4141-8C95-2CD6AA0FD71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3A1D6-8E7E-445C-8824-8876C4CDDAEE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5BBE-A8E9-43D3-A5AD-8002497C598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3DC7B-74D7-4322-B948-2E94C9A76A75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DBABB-F901-48B0-8DBE-61335BCB71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6A913-84C1-49D3-8371-657CD514EE5B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6AA14-ABDF-4E6A-AC04-32D2B8F1C10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6A3A-B76B-43AB-97CF-9A75E2B8CBE7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DCC17-79E3-409B-985E-A48DF36481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fld id="{25CAA834-0ABC-4C3C-8D5B-24113B8EA8C2}" type="datetime1">
              <a:rPr lang="hr-HR"/>
              <a:pPr>
                <a:defRPr/>
              </a:pPr>
              <a:t>9.1.2018.</a:t>
            </a:fld>
            <a:endParaRPr lang="hr-HR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hr-HR"/>
              <a:t>pred. TM2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AB5E734-50EB-48BC-B16B-5777CB9D80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99.emf"/><Relationship Id="rId7" Type="http://schemas.openxmlformats.org/officeDocument/2006/relationships/image" Target="../media/image10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2.emf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101.emf"/><Relationship Id="rId10" Type="http://schemas.openxmlformats.org/officeDocument/2006/relationships/image" Target="../media/image104.wmf"/><Relationship Id="rId4" Type="http://schemas.openxmlformats.org/officeDocument/2006/relationships/image" Target="../media/image100.e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wmf"/><Relationship Id="rId18" Type="http://schemas.openxmlformats.org/officeDocument/2006/relationships/image" Target="../media/image16.w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wmf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5" Type="http://schemas.openxmlformats.org/officeDocument/2006/relationships/image" Target="../media/image13.wmf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9" Type="http://schemas.openxmlformats.org/officeDocument/2006/relationships/image" Target="../media/image7.wmf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3.emf"/><Relationship Id="rId1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8.bin"/><Relationship Id="rId7" Type="http://schemas.openxmlformats.org/officeDocument/2006/relationships/image" Target="../media/image29.wmf"/><Relationship Id="rId12" Type="http://schemas.openxmlformats.org/officeDocument/2006/relationships/image" Target="../media/image32.emf"/><Relationship Id="rId17" Type="http://schemas.openxmlformats.org/officeDocument/2006/relationships/oleObject" Target="../embeddings/oleObject4.bin"/><Relationship Id="rId25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.emf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8.emf"/><Relationship Id="rId11" Type="http://schemas.openxmlformats.org/officeDocument/2006/relationships/oleObject" Target="../embeddings/oleObject3.bin"/><Relationship Id="rId24" Type="http://schemas.openxmlformats.org/officeDocument/2006/relationships/oleObject" Target="../embeddings/oleObject9.bin"/><Relationship Id="rId5" Type="http://schemas.openxmlformats.org/officeDocument/2006/relationships/image" Target="../media/image27.emf"/><Relationship Id="rId15" Type="http://schemas.openxmlformats.org/officeDocument/2006/relationships/image" Target="../media/image35.emf"/><Relationship Id="rId23" Type="http://schemas.openxmlformats.org/officeDocument/2006/relationships/image" Target="../media/image38.emf"/><Relationship Id="rId10" Type="http://schemas.openxmlformats.org/officeDocument/2006/relationships/image" Target="../media/image31.emf"/><Relationship Id="rId19" Type="http://schemas.openxmlformats.org/officeDocument/2006/relationships/oleObject" Target="../embeddings/oleObject6.bin"/><Relationship Id="rId4" Type="http://schemas.openxmlformats.org/officeDocument/2006/relationships/image" Target="../media/image26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34.emf"/><Relationship Id="rId22" Type="http://schemas.openxmlformats.org/officeDocument/2006/relationships/image" Target="../media/image3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36.emf"/><Relationship Id="rId26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7.bin"/><Relationship Id="rId7" Type="http://schemas.openxmlformats.org/officeDocument/2006/relationships/image" Target="../media/image50.wmf"/><Relationship Id="rId12" Type="http://schemas.openxmlformats.org/officeDocument/2006/relationships/image" Target="../media/image53.wmf"/><Relationship Id="rId17" Type="http://schemas.openxmlformats.org/officeDocument/2006/relationships/image" Target="../media/image33.emf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emf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19.bin"/><Relationship Id="rId5" Type="http://schemas.openxmlformats.org/officeDocument/2006/relationships/image" Target="../media/image49.wmf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31.emf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13.bin"/><Relationship Id="rId22" Type="http://schemas.openxmlformats.org/officeDocument/2006/relationships/image" Target="../media/image5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71.png"/><Relationship Id="rId7" Type="http://schemas.openxmlformats.org/officeDocument/2006/relationships/image" Target="../media/image61.wmf"/><Relationship Id="rId12" Type="http://schemas.openxmlformats.org/officeDocument/2006/relationships/image" Target="../media/image66.emf"/><Relationship Id="rId17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8.wmf"/><Relationship Id="rId20" Type="http://schemas.openxmlformats.org/officeDocument/2006/relationships/image" Target="../media/image70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24" Type="http://schemas.openxmlformats.org/officeDocument/2006/relationships/image" Target="../media/image74.emf"/><Relationship Id="rId5" Type="http://schemas.openxmlformats.org/officeDocument/2006/relationships/image" Target="../media/image59.wmf"/><Relationship Id="rId15" Type="http://schemas.openxmlformats.org/officeDocument/2006/relationships/oleObject" Target="../embeddings/oleObject23.bin"/><Relationship Id="rId23" Type="http://schemas.openxmlformats.org/officeDocument/2006/relationships/image" Target="../media/image73.wmf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22.bin"/><Relationship Id="rId22" Type="http://schemas.openxmlformats.org/officeDocument/2006/relationships/image" Target="../media/image7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10" Type="http://schemas.openxmlformats.org/officeDocument/2006/relationships/image" Target="../media/image80.emf"/><Relationship Id="rId4" Type="http://schemas.openxmlformats.org/officeDocument/2006/relationships/image" Target="../media/image76.wmf"/><Relationship Id="rId9" Type="http://schemas.openxmlformats.org/officeDocument/2006/relationships/image" Target="../media/image7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88.wmf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6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9" Type="http://schemas.openxmlformats.org/officeDocument/2006/relationships/image" Target="../media/image9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2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hr-HR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r-HR" sz="3200" b="1" dirty="0" smtClean="0">
                <a:solidFill>
                  <a:schemeClr val="accent6">
                    <a:lumMod val="50000"/>
                  </a:schemeClr>
                </a:solidFill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047750"/>
            <a:ext cx="8229600" cy="725488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razdioba posmičnih naprezanja od savijanja s poprečnom silom za pravokutni poprečni presjek</a:t>
            </a:r>
          </a:p>
        </p:txBody>
      </p:sp>
      <p:pic>
        <p:nvPicPr>
          <p:cNvPr id="8197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188" y="1789113"/>
            <a:ext cx="2713037" cy="2360612"/>
          </a:xfrm>
          <a:noFill/>
        </p:spPr>
      </p:pic>
      <p:pic>
        <p:nvPicPr>
          <p:cNvPr id="31437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149475"/>
            <a:ext cx="1900238" cy="129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4384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3860800"/>
            <a:ext cx="76120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6156325" y="2581275"/>
          <a:ext cx="2098675" cy="865188"/>
        </p:xfrm>
        <a:graphic>
          <a:graphicData uri="http://schemas.openxmlformats.org/presentationml/2006/ole">
            <p:oleObj spid="_x0000_s8194" name="Equation" r:id="rId6" imgW="1079280" imgH="444240" progId="Equation.3">
              <p:embed/>
            </p:oleObj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720725" y="5229225"/>
          <a:ext cx="4616450" cy="1038225"/>
        </p:xfrm>
        <a:graphic>
          <a:graphicData uri="http://schemas.openxmlformats.org/presentationml/2006/ole">
            <p:oleObj spid="_x0000_s8195" name="Equation" r:id="rId7" imgW="2374560" imgH="533160" progId="Equation.3">
              <p:embed/>
            </p:oleObj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178050"/>
            <a:ext cx="41275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12"/>
          <p:cNvSpPr txBox="1">
            <a:spLocks noChangeArrowheads="1"/>
          </p:cNvSpPr>
          <p:nvPr/>
        </p:nvSpPr>
        <p:spPr bwMode="auto">
          <a:xfrm>
            <a:off x="1476375" y="1746250"/>
            <a:ext cx="2808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/>
              <a:t>poprečna sila </a:t>
            </a:r>
            <a:r>
              <a:rPr lang="hr-HR" sz="2800"/>
              <a:t>V</a:t>
            </a:r>
          </a:p>
        </p:txBody>
      </p:sp>
      <p:pic>
        <p:nvPicPr>
          <p:cNvPr id="92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5" y="3186113"/>
            <a:ext cx="1008063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3690938"/>
            <a:ext cx="4679950" cy="4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7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5" y="3681413"/>
            <a:ext cx="827088" cy="8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5" y="4265613"/>
            <a:ext cx="1008063" cy="8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2638" y="3186113"/>
            <a:ext cx="1655762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148263" y="2825750"/>
          <a:ext cx="1728787" cy="1303338"/>
        </p:xfrm>
        <a:graphic>
          <a:graphicData uri="http://schemas.openxmlformats.org/presentationml/2006/ole">
            <p:oleObj spid="_x0000_s9218" name="Equation" r:id="rId8" imgW="545626" imgH="406048" progId="Equation.3">
              <p:embed/>
            </p:oleObj>
          </a:graphicData>
        </a:graphic>
      </p:graphicFrame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5868988" y="3690938"/>
          <a:ext cx="2305050" cy="1216025"/>
        </p:xfrm>
        <a:graphic>
          <a:graphicData uri="http://schemas.openxmlformats.org/presentationml/2006/ole">
            <p:oleObj spid="_x0000_s9219" name="Equation" r:id="rId9" imgW="685502" imgH="355446" progId="Equation.3">
              <p:embed/>
            </p:oleObj>
          </a:graphicData>
        </a:graphic>
      </p:graphicFrame>
      <p:sp>
        <p:nvSpPr>
          <p:cNvPr id="9231" name="TextBox 26"/>
          <p:cNvSpPr txBox="1">
            <a:spLocks noChangeArrowheads="1"/>
          </p:cNvSpPr>
          <p:nvPr/>
        </p:nvSpPr>
        <p:spPr bwMode="auto">
          <a:xfrm>
            <a:off x="2773363" y="5562600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/>
              <a:t>b</a:t>
            </a:r>
          </a:p>
        </p:txBody>
      </p:sp>
      <p:sp>
        <p:nvSpPr>
          <p:cNvPr id="9232" name="TextBox 27"/>
          <p:cNvSpPr txBox="1">
            <a:spLocks noChangeArrowheads="1"/>
          </p:cNvSpPr>
          <p:nvPr/>
        </p:nvSpPr>
        <p:spPr bwMode="auto">
          <a:xfrm>
            <a:off x="1620838" y="4049713"/>
            <a:ext cx="37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400"/>
              <a:t>h</a:t>
            </a:r>
          </a:p>
        </p:txBody>
      </p:sp>
      <p:pic>
        <p:nvPicPr>
          <p:cNvPr id="9233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538" y="2062163"/>
            <a:ext cx="730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-5400000">
            <a:off x="6120607" y="3393281"/>
            <a:ext cx="71438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724525" y="4986338"/>
          <a:ext cx="2924175" cy="474662"/>
        </p:xfrm>
        <a:graphic>
          <a:graphicData uri="http://schemas.openxmlformats.org/presentationml/2006/ole">
            <p:oleObj spid="_x0000_s9220" name="Equation" r:id="rId11" imgW="1409400" imgH="228600" progId="Equation.3">
              <p:embed/>
            </p:oleObj>
          </a:graphicData>
        </a:graphic>
      </p:graphicFrame>
      <p:sp>
        <p:nvSpPr>
          <p:cNvPr id="2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236663"/>
            <a:ext cx="8229600" cy="725487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razdioba posmičnih naprezanja od savijanja s poprečnom silom za pravokutni poprečni presjek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/>
          <p:cNvSpPr>
            <a:spLocks noChangeArrowheads="1" noChangeShapeType="1" noTextEdit="1"/>
          </p:cNvSpPr>
          <p:nvPr/>
        </p:nvSpPr>
        <p:spPr bwMode="auto">
          <a:xfrm>
            <a:off x="2987675" y="2781300"/>
            <a:ext cx="2867025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hr-H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kraj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5373688"/>
            <a:ext cx="28003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1700807"/>
            <a:ext cx="1671637" cy="329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3600" y="1187450"/>
            <a:ext cx="4786313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8400" y="5084763"/>
            <a:ext cx="126682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3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575" y="792163"/>
            <a:ext cx="2195513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375" y="5373688"/>
            <a:ext cx="10731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1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83413" y="5111750"/>
            <a:ext cx="1239837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763713" y="4941888"/>
            <a:ext cx="555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Box 9"/>
          <p:cNvSpPr txBox="1">
            <a:spLocks noChangeArrowheads="1"/>
          </p:cNvSpPr>
          <p:nvPr/>
        </p:nvSpPr>
        <p:spPr bwMode="auto">
          <a:xfrm>
            <a:off x="2528518" y="1412875"/>
            <a:ext cx="33265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r-HR" dirty="0">
                <a:solidFill>
                  <a:schemeClr val="accent6">
                    <a:lumMod val="50000"/>
                  </a:schemeClr>
                </a:solidFill>
              </a:rPr>
              <a:t>ekvivalentno djelovanje </a:t>
            </a:r>
          </a:p>
          <a:p>
            <a:pPr algn="ctr"/>
            <a:r>
              <a:rPr lang="hr-HR" dirty="0">
                <a:solidFill>
                  <a:schemeClr val="accent6">
                    <a:lumMod val="50000"/>
                  </a:schemeClr>
                </a:solidFill>
              </a:rPr>
              <a:t>na mjestu </a:t>
            </a:r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upetosti</a:t>
            </a:r>
          </a:p>
          <a:p>
            <a:pPr algn="ctr"/>
            <a:r>
              <a:rPr lang="hr-HR" dirty="0" smtClean="0">
                <a:solidFill>
                  <a:schemeClr val="accent6">
                    <a:lumMod val="50000"/>
                  </a:schemeClr>
                </a:solidFill>
              </a:rPr>
              <a:t>( </a:t>
            </a:r>
            <a:r>
              <a:rPr lang="hr-HR" dirty="0">
                <a:solidFill>
                  <a:schemeClr val="accent6">
                    <a:lumMod val="50000"/>
                  </a:schemeClr>
                </a:solidFill>
              </a:rPr>
              <a:t>točka “A”- težište presjeka)</a:t>
            </a:r>
          </a:p>
        </p:txBody>
      </p:sp>
      <p:pic>
        <p:nvPicPr>
          <p:cNvPr id="1039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28788" y="4103688"/>
            <a:ext cx="377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51275" y="3527425"/>
            <a:ext cx="4413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8400" y="4005263"/>
            <a:ext cx="10731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635375" y="5543550"/>
            <a:ext cx="5168900" cy="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19475" y="4221163"/>
            <a:ext cx="5168900" cy="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1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72338" y="3860800"/>
            <a:ext cx="4778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5" name="TextBox 28"/>
          <p:cNvSpPr txBox="1">
            <a:spLocks noChangeArrowheads="1"/>
          </p:cNvSpPr>
          <p:nvPr/>
        </p:nvSpPr>
        <p:spPr bwMode="auto">
          <a:xfrm>
            <a:off x="7308850" y="3644900"/>
            <a:ext cx="366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pic>
        <p:nvPicPr>
          <p:cNvPr id="1046" name="Picture 1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96188" y="3500438"/>
            <a:ext cx="44132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7" name="Picture 19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67625" y="4895850"/>
            <a:ext cx="56832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21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67625" y="3933825"/>
            <a:ext cx="571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9" name="TextBox 33"/>
          <p:cNvSpPr txBox="1">
            <a:spLocks noChangeArrowheads="1"/>
          </p:cNvSpPr>
          <p:nvPr/>
        </p:nvSpPr>
        <p:spPr bwMode="auto">
          <a:xfrm>
            <a:off x="7300913" y="5732463"/>
            <a:ext cx="374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787900" y="4221163"/>
          <a:ext cx="1127125" cy="760412"/>
        </p:xfrm>
        <a:graphic>
          <a:graphicData uri="http://schemas.openxmlformats.org/presentationml/2006/ole">
            <p:oleObj spid="_x0000_s1026" name="Equation" r:id="rId19" imgW="545760" imgH="368280" progId="Equation.3">
              <p:embed/>
            </p:oleObj>
          </a:graphicData>
        </a:graphic>
      </p:graphicFrame>
      <p:pic>
        <p:nvPicPr>
          <p:cNvPr id="1051" name="Picture 31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132138" y="4005263"/>
            <a:ext cx="11826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2627313" y="3600450"/>
            <a:ext cx="1122362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3200" b="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V=qh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771800" y="2564904"/>
            <a:ext cx="267893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analizira </a:t>
            </a:r>
            <a:r>
              <a:rPr lang="hr-HR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 pri proračunu</a:t>
            </a:r>
          </a:p>
          <a:p>
            <a:pPr algn="ctr">
              <a:defRPr/>
            </a:pPr>
            <a:r>
              <a:rPr lang="hr-HR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posmičnih naprezanja</a:t>
            </a:r>
          </a:p>
        </p:txBody>
      </p:sp>
      <p:pic>
        <p:nvPicPr>
          <p:cNvPr id="1054" name="Picture 31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3059113" y="5435600"/>
            <a:ext cx="1184275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/>
          <p:nvPr/>
        </p:nvSpPr>
        <p:spPr>
          <a:xfrm>
            <a:off x="2916238" y="5508625"/>
            <a:ext cx="431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3200" b="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pic>
        <p:nvPicPr>
          <p:cNvPr id="1056" name="Picture 6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987675" y="5445125"/>
            <a:ext cx="21129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7" name="Picture 6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916238" y="4005263"/>
            <a:ext cx="2112962" cy="330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  <p:pic>
        <p:nvPicPr>
          <p:cNvPr id="1059" name="Picture 6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443663" y="4076700"/>
            <a:ext cx="2112962" cy="330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</p:pic>
      <p:pic>
        <p:nvPicPr>
          <p:cNvPr id="1060" name="Picture 6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156325" y="5373688"/>
            <a:ext cx="211296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1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3644900"/>
            <a:ext cx="280035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2" name="TextBox 44"/>
          <p:cNvSpPr txBox="1">
            <a:spLocks noChangeArrowheads="1"/>
          </p:cNvSpPr>
          <p:nvPr/>
        </p:nvSpPr>
        <p:spPr bwMode="auto">
          <a:xfrm>
            <a:off x="8316913" y="3644900"/>
            <a:ext cx="43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b="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063" name="TextBox 45"/>
          <p:cNvSpPr txBox="1">
            <a:spLocks noChangeArrowheads="1"/>
          </p:cNvSpPr>
          <p:nvPr/>
        </p:nvSpPr>
        <p:spPr bwMode="auto">
          <a:xfrm>
            <a:off x="8316913" y="5013325"/>
            <a:ext cx="43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200" b="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1511300"/>
            <a:ext cx="1957388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32475" y="2060575"/>
            <a:ext cx="328295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0363" y="1916113"/>
            <a:ext cx="60213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Text Box 6"/>
          <p:cNvSpPr txBox="1">
            <a:spLocks noChangeArrowheads="1"/>
          </p:cNvSpPr>
          <p:nvPr/>
        </p:nvSpPr>
        <p:spPr bwMode="auto">
          <a:xfrm>
            <a:off x="250825" y="980728"/>
            <a:ext cx="4326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štap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djeluje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poprečno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opterećenje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hr-HR" sz="1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moment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savijanja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nije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konstantan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duž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štapa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hr-H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65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11188" y="5040313"/>
            <a:ext cx="1000125" cy="414337"/>
          </a:xfrm>
          <a:noFill/>
        </p:spPr>
      </p:pic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1763713" y="5003800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2067" name="Picture 20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97300" y="2386013"/>
            <a:ext cx="16430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3286125" y="4967288"/>
          <a:ext cx="5235575" cy="733425"/>
        </p:xfrm>
        <a:graphic>
          <a:graphicData uri="http://schemas.openxmlformats.org/presentationml/2006/ole">
            <p:oleObj spid="_x0000_s2050" name="Equation" r:id="rId9" imgW="2857320" imgH="380880" progId="Equation.3">
              <p:embed/>
            </p:oleObj>
          </a:graphicData>
        </a:graphic>
      </p:graphicFrame>
      <p:pic>
        <p:nvPicPr>
          <p:cNvPr id="2069" name="Picture 2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6013" y="2492375"/>
            <a:ext cx="1150937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" name="Object 25"/>
          <p:cNvGraphicFramePr>
            <a:graphicFrameLocks noChangeAspect="1"/>
          </p:cNvGraphicFramePr>
          <p:nvPr/>
        </p:nvGraphicFramePr>
        <p:xfrm>
          <a:off x="1476375" y="1844675"/>
          <a:ext cx="668338" cy="323850"/>
        </p:xfrm>
        <a:graphic>
          <a:graphicData uri="http://schemas.openxmlformats.org/presentationml/2006/ole">
            <p:oleObj spid="_x0000_s2051" name="Equation" r:id="rId11" imgW="393480" imgH="190440" progId="Equation.3">
              <p:embed/>
            </p:oleObj>
          </a:graphicData>
        </a:graphic>
      </p:graphicFrame>
      <p:pic>
        <p:nvPicPr>
          <p:cNvPr id="2070" name="Picture 2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5650" y="2276475"/>
            <a:ext cx="5016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24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95513" y="2349500"/>
            <a:ext cx="5603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4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275" y="2519363"/>
            <a:ext cx="1565275" cy="7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43438" y="2565400"/>
            <a:ext cx="34099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2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30688" y="2232025"/>
            <a:ext cx="273050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5" name="Picture 2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980000">
            <a:off x="6750050" y="3576638"/>
            <a:ext cx="16891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6" name="Rounded Rectangle 27"/>
          <p:cNvSpPr>
            <a:spLocks noChangeArrowheads="1"/>
          </p:cNvSpPr>
          <p:nvPr/>
        </p:nvSpPr>
        <p:spPr bwMode="auto">
          <a:xfrm>
            <a:off x="1331913" y="2565400"/>
            <a:ext cx="792162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077" name="Rounded Rectangle 29"/>
          <p:cNvSpPr>
            <a:spLocks noChangeArrowheads="1"/>
          </p:cNvSpPr>
          <p:nvPr/>
        </p:nvSpPr>
        <p:spPr bwMode="auto">
          <a:xfrm>
            <a:off x="2484438" y="1844675"/>
            <a:ext cx="792162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078" name="Rounded Rectangle 30"/>
          <p:cNvSpPr>
            <a:spLocks noChangeArrowheads="1"/>
          </p:cNvSpPr>
          <p:nvPr/>
        </p:nvSpPr>
        <p:spPr bwMode="auto">
          <a:xfrm>
            <a:off x="250825" y="1773238"/>
            <a:ext cx="792163" cy="5762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2052" name="Object 26"/>
          <p:cNvGraphicFramePr>
            <a:graphicFrameLocks noChangeAspect="1"/>
          </p:cNvGraphicFramePr>
          <p:nvPr/>
        </p:nvGraphicFramePr>
        <p:xfrm>
          <a:off x="323850" y="1773238"/>
          <a:ext cx="671513" cy="604837"/>
        </p:xfrm>
        <a:graphic>
          <a:graphicData uri="http://schemas.openxmlformats.org/presentationml/2006/ole">
            <p:oleObj spid="_x0000_s2052" name="Equation" r:id="rId17" imgW="190440" imgH="203040" progId="Equation.3">
              <p:embed/>
            </p:oleObj>
          </a:graphicData>
        </a:graphic>
      </p:graphicFrame>
      <p:graphicFrame>
        <p:nvGraphicFramePr>
          <p:cNvPr id="2053" name="Object 28"/>
          <p:cNvGraphicFramePr>
            <a:graphicFrameLocks noChangeAspect="1"/>
          </p:cNvGraphicFramePr>
          <p:nvPr/>
        </p:nvGraphicFramePr>
        <p:xfrm>
          <a:off x="1331913" y="2339975"/>
          <a:ext cx="814387" cy="690563"/>
        </p:xfrm>
        <a:graphic>
          <a:graphicData uri="http://schemas.openxmlformats.org/presentationml/2006/ole">
            <p:oleObj spid="_x0000_s2053" name="Equation" r:id="rId18" imgW="203040" imgH="203040" progId="Equation.3">
              <p:embed/>
            </p:oleObj>
          </a:graphicData>
        </a:graphic>
      </p:graphicFrame>
      <p:graphicFrame>
        <p:nvGraphicFramePr>
          <p:cNvPr id="2054" name="Object 26"/>
          <p:cNvGraphicFramePr>
            <a:graphicFrameLocks noChangeAspect="1"/>
          </p:cNvGraphicFramePr>
          <p:nvPr/>
        </p:nvGraphicFramePr>
        <p:xfrm>
          <a:off x="2533650" y="1844675"/>
          <a:ext cx="717550" cy="606425"/>
        </p:xfrm>
        <a:graphic>
          <a:graphicData uri="http://schemas.openxmlformats.org/presentationml/2006/ole">
            <p:oleObj spid="_x0000_s2054" name="Equation" r:id="rId19" imgW="203040" imgH="203040" progId="Equation.3">
              <p:embed/>
            </p:oleObj>
          </a:graphicData>
        </a:graphic>
      </p:graphicFrame>
      <p:pic>
        <p:nvPicPr>
          <p:cNvPr id="2079" name="Picture 2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47813" y="2781300"/>
            <a:ext cx="16891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6372225" y="1125538"/>
          <a:ext cx="2070100" cy="387350"/>
        </p:xfrm>
        <a:graphic>
          <a:graphicData uri="http://schemas.openxmlformats.org/presentationml/2006/ole">
            <p:oleObj spid="_x0000_s2055" name="Equation" r:id="rId20" imgW="1218960" imgH="228600" progId="Equation.3">
              <p:embed/>
            </p:oleObj>
          </a:graphicData>
        </a:graphic>
      </p:graphicFrame>
      <p:sp>
        <p:nvSpPr>
          <p:cNvPr id="2080" name="Rounded Rectangle 35"/>
          <p:cNvSpPr>
            <a:spLocks noChangeArrowheads="1"/>
          </p:cNvSpPr>
          <p:nvPr/>
        </p:nvSpPr>
        <p:spPr bwMode="auto">
          <a:xfrm>
            <a:off x="6227763" y="1484313"/>
            <a:ext cx="792162" cy="57626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2" name="Object 30"/>
          <p:cNvGraphicFramePr>
            <a:graphicFrameLocks noChangeAspect="1"/>
          </p:cNvGraphicFramePr>
          <p:nvPr/>
        </p:nvGraphicFramePr>
        <p:xfrm>
          <a:off x="6300788" y="1484313"/>
          <a:ext cx="717550" cy="606425"/>
        </p:xfrm>
        <a:graphic>
          <a:graphicData uri="http://schemas.openxmlformats.org/presentationml/2006/ole">
            <p:oleObj spid="_x0000_s2056" name="Equation" r:id="rId21" imgW="203040" imgH="203040" progId="Equation.3">
              <p:embed/>
            </p:oleObj>
          </a:graphicData>
        </a:graphic>
      </p:graphicFrame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408738" y="2124075"/>
            <a:ext cx="246221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34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164388" y="1557338"/>
            <a:ext cx="1952625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3" name="Rounded Rectangle 36"/>
          <p:cNvSpPr>
            <a:spLocks noChangeArrowheads="1"/>
          </p:cNvSpPr>
          <p:nvPr/>
        </p:nvSpPr>
        <p:spPr bwMode="auto">
          <a:xfrm>
            <a:off x="7524750" y="2205038"/>
            <a:ext cx="719138" cy="5032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7596188" y="2205038"/>
          <a:ext cx="635000" cy="596900"/>
        </p:xfrm>
        <a:graphic>
          <a:graphicData uri="http://schemas.openxmlformats.org/presentationml/2006/ole">
            <p:oleObj spid="_x0000_s2057" name="Equation" r:id="rId24" imgW="114120" imgH="126720" progId="Equation.3">
              <p:embed/>
            </p:oleObj>
          </a:graphicData>
        </a:graphic>
      </p:graphicFrame>
      <p:sp>
        <p:nvSpPr>
          <p:cNvPr id="2084" name="Rounded Rectangle 34"/>
          <p:cNvSpPr>
            <a:spLocks noChangeArrowheads="1"/>
          </p:cNvSpPr>
          <p:nvPr/>
        </p:nvSpPr>
        <p:spPr bwMode="auto">
          <a:xfrm>
            <a:off x="8027988" y="3213100"/>
            <a:ext cx="792162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34" name="Object 29"/>
          <p:cNvGraphicFramePr>
            <a:graphicFrameLocks noChangeAspect="1"/>
          </p:cNvGraphicFramePr>
          <p:nvPr/>
        </p:nvGraphicFramePr>
        <p:xfrm>
          <a:off x="8101013" y="3141663"/>
          <a:ext cx="669925" cy="604837"/>
        </p:xfrm>
        <a:graphic>
          <a:graphicData uri="http://schemas.openxmlformats.org/presentationml/2006/ole">
            <p:oleObj spid="_x0000_s2058" name="Equation" r:id="rId25" imgW="190440" imgH="203040" progId="Equation.3">
              <p:embed/>
            </p:oleObj>
          </a:graphicData>
        </a:graphic>
      </p:graphicFrame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5003800" y="620713"/>
            <a:ext cx="3960813" cy="4508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RAZDIOBA POSMIČNIH NAPREZANJA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7938" y="2519363"/>
            <a:ext cx="1150937" cy="7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9425" y="1944688"/>
            <a:ext cx="57959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Rounded Rectangle 37"/>
          <p:cNvSpPr>
            <a:spLocks noChangeArrowheads="1"/>
          </p:cNvSpPr>
          <p:nvPr/>
        </p:nvSpPr>
        <p:spPr bwMode="auto">
          <a:xfrm>
            <a:off x="1547813" y="2636838"/>
            <a:ext cx="576262" cy="2873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1547813" y="2420938"/>
          <a:ext cx="811212" cy="688975"/>
        </p:xfrm>
        <a:graphic>
          <a:graphicData uri="http://schemas.openxmlformats.org/presentationml/2006/ole">
            <p:oleObj spid="_x0000_s3074" name="Equation" r:id="rId6" imgW="253800" imgH="241200" progId="Equation.3">
              <p:embed/>
            </p:oleObj>
          </a:graphicData>
        </a:graphic>
      </p:graphicFrame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3800" y="620713"/>
            <a:ext cx="3960813" cy="45085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RAZDIOBA POSMIČNIH NAPREZANJA</a:t>
            </a:r>
            <a:r>
              <a:rPr lang="hr-HR" sz="16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3092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48488" y="1557338"/>
            <a:ext cx="13462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488" y="2276475"/>
            <a:ext cx="2133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4" name="Picture 16"/>
          <p:cNvPicPr>
            <a:picLocks noGrp="1" noChangeAspect="1" noChangeArrowheads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611188" y="4005263"/>
            <a:ext cx="1000125" cy="414337"/>
          </a:xfrm>
          <a:noFill/>
        </p:spPr>
      </p:pic>
      <p:sp>
        <p:nvSpPr>
          <p:cNvPr id="3095" name="AutoShape 17"/>
          <p:cNvSpPr>
            <a:spLocks noChangeArrowheads="1"/>
          </p:cNvSpPr>
          <p:nvPr/>
        </p:nvSpPr>
        <p:spPr bwMode="auto">
          <a:xfrm>
            <a:off x="1763713" y="393382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3096" name="Picture 20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838" y="2386013"/>
            <a:ext cx="15954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7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51720" y="4490236"/>
            <a:ext cx="5904656" cy="73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8" name="AutoShape 23"/>
          <p:cNvSpPr>
            <a:spLocks noChangeArrowheads="1"/>
          </p:cNvSpPr>
          <p:nvPr/>
        </p:nvSpPr>
        <p:spPr bwMode="auto">
          <a:xfrm>
            <a:off x="3276600" y="5445720"/>
            <a:ext cx="719138" cy="485775"/>
          </a:xfrm>
          <a:prstGeom prst="rightArrow">
            <a:avLst>
              <a:gd name="adj1" fmla="val 50000"/>
              <a:gd name="adj2" fmla="val 50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3099" name="AutoShape 26"/>
          <p:cNvSpPr>
            <a:spLocks noChangeArrowheads="1"/>
          </p:cNvSpPr>
          <p:nvPr/>
        </p:nvSpPr>
        <p:spPr bwMode="auto">
          <a:xfrm>
            <a:off x="6588125" y="5445720"/>
            <a:ext cx="433388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3100" name="Picture 2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0200" y="2205038"/>
            <a:ext cx="5683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42" name="Object 22"/>
          <p:cNvGraphicFramePr>
            <a:graphicFrameLocks noChangeAspect="1"/>
          </p:cNvGraphicFramePr>
          <p:nvPr/>
        </p:nvGraphicFramePr>
        <p:xfrm>
          <a:off x="7164388" y="5229820"/>
          <a:ext cx="1769860" cy="863947"/>
        </p:xfrm>
        <a:graphic>
          <a:graphicData uri="http://schemas.openxmlformats.org/presentationml/2006/ole">
            <p:oleObj spid="_x0000_s3075" name="Equation" r:id="rId13" imgW="1041120" imgH="507960" progId="Equation.3">
              <p:embed/>
            </p:oleObj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2860675" y="3893872"/>
          <a:ext cx="5887789" cy="687256"/>
        </p:xfrm>
        <a:graphic>
          <a:graphicData uri="http://schemas.openxmlformats.org/presentationml/2006/ole">
            <p:oleObj spid="_x0000_s3076" name="Equation" r:id="rId14" imgW="3429000" imgH="380880" progId="Equation.3">
              <p:embed/>
            </p:oleObj>
          </a:graphicData>
        </a:graphic>
      </p:graphicFrame>
      <p:graphicFrame>
        <p:nvGraphicFramePr>
          <p:cNvPr id="25" name="Object 25"/>
          <p:cNvGraphicFramePr>
            <a:graphicFrameLocks noChangeAspect="1"/>
          </p:cNvGraphicFramePr>
          <p:nvPr/>
        </p:nvGraphicFramePr>
        <p:xfrm>
          <a:off x="1476375" y="1844675"/>
          <a:ext cx="668338" cy="323850"/>
        </p:xfrm>
        <a:graphic>
          <a:graphicData uri="http://schemas.openxmlformats.org/presentationml/2006/ole">
            <p:oleObj spid="_x0000_s3077" name="Equation" r:id="rId15" imgW="393480" imgH="190440" progId="Equation.3">
              <p:embed/>
            </p:oleObj>
          </a:graphicData>
        </a:graphic>
      </p:graphicFrame>
      <p:pic>
        <p:nvPicPr>
          <p:cNvPr id="3102" name="Picture 2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63600" y="2303463"/>
            <a:ext cx="5016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3" name="Picture 2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03463" y="2349500"/>
            <a:ext cx="427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4" name="Picture 2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275" y="2519363"/>
            <a:ext cx="1501775" cy="7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5" name="Picture 2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92275" y="2781300"/>
            <a:ext cx="16891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7019925" y="3140968"/>
          <a:ext cx="1118341" cy="758693"/>
        </p:xfrm>
        <a:graphic>
          <a:graphicData uri="http://schemas.openxmlformats.org/presentationml/2006/ole">
            <p:oleObj spid="_x0000_s3078" name="Equation" r:id="rId19" imgW="749160" imgH="507960" progId="Equation.3">
              <p:embed/>
            </p:oleObj>
          </a:graphicData>
        </a:graphic>
      </p:graphicFrame>
      <p:sp>
        <p:nvSpPr>
          <p:cNvPr id="3106" name="AutoShape 23"/>
          <p:cNvSpPr>
            <a:spLocks noChangeArrowheads="1"/>
          </p:cNvSpPr>
          <p:nvPr/>
        </p:nvSpPr>
        <p:spPr bwMode="auto">
          <a:xfrm>
            <a:off x="4499992" y="1290787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3" name="Object 29"/>
          <p:cNvGraphicFramePr>
            <a:graphicFrameLocks noChangeAspect="1"/>
          </p:cNvGraphicFramePr>
          <p:nvPr/>
        </p:nvGraphicFramePr>
        <p:xfrm>
          <a:off x="5662042" y="1395562"/>
          <a:ext cx="1089025" cy="449262"/>
        </p:xfrm>
        <a:graphic>
          <a:graphicData uri="http://schemas.openxmlformats.org/presentationml/2006/ole">
            <p:oleObj spid="_x0000_s3079" name="Equation" r:id="rId20" imgW="583920" imgH="241200" progId="Equation.3">
              <p:embed/>
            </p:oleObj>
          </a:graphicData>
        </a:graphic>
      </p:graphicFrame>
      <p:graphicFrame>
        <p:nvGraphicFramePr>
          <p:cNvPr id="4" name="Object 30"/>
          <p:cNvGraphicFramePr>
            <a:graphicFrameLocks noChangeAspect="1"/>
          </p:cNvGraphicFramePr>
          <p:nvPr/>
        </p:nvGraphicFramePr>
        <p:xfrm>
          <a:off x="4067175" y="5229820"/>
          <a:ext cx="2345230" cy="935955"/>
        </p:xfrm>
        <a:graphic>
          <a:graphicData uri="http://schemas.openxmlformats.org/presentationml/2006/ole">
            <p:oleObj spid="_x0000_s3080" name="Equation" r:id="rId21" imgW="1307880" imgH="520560" progId="Equation.3">
              <p:embed/>
            </p:oleObj>
          </a:graphicData>
        </a:graphic>
      </p:graphicFrame>
      <p:pic>
        <p:nvPicPr>
          <p:cNvPr id="3107" name="Picture 31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619250" y="5158383"/>
            <a:ext cx="792163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32"/>
          <p:cNvGraphicFramePr>
            <a:graphicFrameLocks noChangeAspect="1"/>
          </p:cNvGraphicFramePr>
          <p:nvPr/>
        </p:nvGraphicFramePr>
        <p:xfrm>
          <a:off x="2627784" y="5949280"/>
          <a:ext cx="1088200" cy="733871"/>
        </p:xfrm>
        <a:graphic>
          <a:graphicData uri="http://schemas.openxmlformats.org/presentationml/2006/ole">
            <p:oleObj spid="_x0000_s3081" name="Equation" r:id="rId23" imgW="698400" imgH="469800" progId="Equation.3">
              <p:embed/>
            </p:oleObj>
          </a:graphicData>
        </a:graphic>
      </p:graphicFrame>
      <p:graphicFrame>
        <p:nvGraphicFramePr>
          <p:cNvPr id="6" name="Object 33"/>
          <p:cNvGraphicFramePr>
            <a:graphicFrameLocks noChangeAspect="1"/>
          </p:cNvGraphicFramePr>
          <p:nvPr/>
        </p:nvGraphicFramePr>
        <p:xfrm>
          <a:off x="539750" y="5374283"/>
          <a:ext cx="2659063" cy="792162"/>
        </p:xfrm>
        <a:graphic>
          <a:graphicData uri="http://schemas.openxmlformats.org/presentationml/2006/ole">
            <p:oleObj spid="_x0000_s3082" name="Equation" r:id="rId24" imgW="1752480" imgH="520560" progId="Equation.3">
              <p:embed/>
            </p:oleObj>
          </a:graphicData>
        </a:graphic>
      </p:graphicFrame>
      <p:graphicFrame>
        <p:nvGraphicFramePr>
          <p:cNvPr id="35" name="Object 12"/>
          <p:cNvGraphicFramePr>
            <a:graphicFrameLocks noChangeAspect="1"/>
          </p:cNvGraphicFramePr>
          <p:nvPr/>
        </p:nvGraphicFramePr>
        <p:xfrm>
          <a:off x="395288" y="1989138"/>
          <a:ext cx="504825" cy="503237"/>
        </p:xfrm>
        <a:graphic>
          <a:graphicData uri="http://schemas.openxmlformats.org/presentationml/2006/ole">
            <p:oleObj spid="_x0000_s3083" name="Equation" r:id="rId25" imgW="190440" imgH="203040" progId="Equation.3">
              <p:embed/>
            </p:oleObj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2538413" y="1989138"/>
          <a:ext cx="539750" cy="503237"/>
        </p:xfrm>
        <a:graphic>
          <a:graphicData uri="http://schemas.openxmlformats.org/presentationml/2006/ole">
            <p:oleObj spid="_x0000_s3084" name="Equation" r:id="rId26" imgW="203040" imgH="203040" progId="Equation.3">
              <p:embed/>
            </p:oleObj>
          </a:graphicData>
        </a:graphic>
      </p:graphicFrame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250825" y="980728"/>
            <a:ext cx="4326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štap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djeluje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poprečno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opterećenje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endParaRPr lang="hr-HR" sz="1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moment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savijanja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nije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konstantan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duž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6">
                    <a:lumMod val="50000"/>
                  </a:schemeClr>
                </a:solidFill>
              </a:rPr>
              <a:t>štapa</a:t>
            </a:r>
            <a:r>
              <a:rPr lang="en-GB" sz="1400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hr-H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8" y="2338388"/>
            <a:ext cx="3021012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836713"/>
            <a:ext cx="6575810" cy="830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4292600"/>
            <a:ext cx="8763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00563" y="4292600"/>
            <a:ext cx="8667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4140200" y="42926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&amp;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4824413" y="4787900"/>
            <a:ext cx="360362" cy="315913"/>
          </a:xfrm>
          <a:prstGeom prst="rightArrow">
            <a:avLst>
              <a:gd name="adj1" fmla="val 50000"/>
              <a:gd name="adj2" fmla="val 285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4751388"/>
            <a:ext cx="12668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6084169" y="3410997"/>
            <a:ext cx="223224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Na paralelnim </a:t>
            </a:r>
          </a:p>
          <a:p>
            <a:pPr>
              <a:defRPr/>
            </a:pP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plohama naprezanja</a:t>
            </a:r>
          </a:p>
          <a:p>
            <a:pPr>
              <a:defRPr/>
            </a:pP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su jednaka i suprotnog</a:t>
            </a:r>
          </a:p>
          <a:p>
            <a:pPr>
              <a:defRPr/>
            </a:pP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smjera</a:t>
            </a:r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64163" y="4760913"/>
            <a:ext cx="3217862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7900" y="5229225"/>
            <a:ext cx="1184275" cy="414338"/>
          </a:xfrm>
          <a:prstGeom prst="rect">
            <a:avLst/>
          </a:prstGeom>
          <a:noFill/>
          <a:ln w="57150" cmpd="thinThick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419475" y="5839097"/>
            <a:ext cx="4787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GB" sz="1600" dirty="0" err="1">
                <a:solidFill>
                  <a:schemeClr val="hlink"/>
                </a:solidFill>
              </a:rPr>
              <a:t>pravilo</a:t>
            </a:r>
            <a:r>
              <a:rPr lang="en-GB" sz="1600" dirty="0">
                <a:solidFill>
                  <a:schemeClr val="hlink"/>
                </a:solidFill>
              </a:rPr>
              <a:t> o </a:t>
            </a:r>
            <a:r>
              <a:rPr lang="en-GB" sz="1600" dirty="0" err="1">
                <a:solidFill>
                  <a:schemeClr val="hlink"/>
                </a:solidFill>
              </a:rPr>
              <a:t>uzajamnosti</a:t>
            </a:r>
            <a:r>
              <a:rPr lang="en-GB" sz="1600" dirty="0">
                <a:solidFill>
                  <a:schemeClr val="hlink"/>
                </a:solidFill>
              </a:rPr>
              <a:t> </a:t>
            </a:r>
            <a:r>
              <a:rPr lang="en-GB" sz="1600" dirty="0" err="1">
                <a:solidFill>
                  <a:schemeClr val="hlink"/>
                </a:solidFill>
              </a:rPr>
              <a:t>posmičnih</a:t>
            </a:r>
            <a:r>
              <a:rPr lang="en-GB" sz="1600" dirty="0">
                <a:solidFill>
                  <a:schemeClr val="hlink"/>
                </a:solidFill>
              </a:rPr>
              <a:t> </a:t>
            </a:r>
            <a:r>
              <a:rPr lang="en-GB" sz="1600" dirty="0" err="1">
                <a:solidFill>
                  <a:schemeClr val="hlink"/>
                </a:solidFill>
              </a:rPr>
              <a:t>naprezanja</a:t>
            </a:r>
            <a:r>
              <a:rPr lang="hr-HR" sz="1600" dirty="0">
                <a:solidFill>
                  <a:schemeClr val="hlink"/>
                </a:solidFill>
              </a:rPr>
              <a:t>:</a:t>
            </a:r>
          </a:p>
          <a:p>
            <a:pPr eaLnBrk="0" hangingPunct="0"/>
            <a:r>
              <a:rPr lang="hr-HR" sz="1600" i="1" dirty="0">
                <a:solidFill>
                  <a:schemeClr val="hlink"/>
                </a:solidFill>
              </a:rPr>
              <a:t>NA MEĐUSOBNO ORTOGONALNIM PLOHAMA </a:t>
            </a:r>
          </a:p>
          <a:p>
            <a:pPr eaLnBrk="0" hangingPunct="0"/>
            <a:r>
              <a:rPr lang="hr-HR" sz="1600" i="1" dirty="0">
                <a:solidFill>
                  <a:schemeClr val="hlink"/>
                </a:solidFill>
              </a:rPr>
              <a:t>POSMIČNA NAPREZANJA SU JEDNAKA.</a:t>
            </a:r>
            <a:endParaRPr lang="en-GB" sz="1600" i="1" dirty="0">
              <a:solidFill>
                <a:schemeClr val="hlink"/>
              </a:solidFill>
            </a:endParaRPr>
          </a:p>
        </p:txBody>
      </p:sp>
      <p:sp>
        <p:nvSpPr>
          <p:cNvPr id="4113" name="TextBox 17"/>
          <p:cNvSpPr txBox="1">
            <a:spLocks noChangeArrowheads="1"/>
          </p:cNvSpPr>
          <p:nvPr/>
        </p:nvSpPr>
        <p:spPr bwMode="auto">
          <a:xfrm>
            <a:off x="468313" y="1753652"/>
            <a:ext cx="8207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Iz uvjeta ravnoteže volumena opterećenog tijela </a:t>
            </a:r>
            <a:r>
              <a:rPr lang="hr-HR" sz="1400" dirty="0" smtClean="0">
                <a:solidFill>
                  <a:schemeClr val="accent6">
                    <a:lumMod val="50000"/>
                  </a:schemeClr>
                </a:solidFill>
              </a:rPr>
              <a:t>dimenzija: </a:t>
            </a:r>
            <a:r>
              <a:rPr lang="hr-HR" sz="1400" i="1" u="sng" dirty="0" smtClean="0">
                <a:solidFill>
                  <a:schemeClr val="accent6">
                    <a:lumMod val="50000"/>
                  </a:schemeClr>
                </a:solidFill>
              </a:rPr>
              <a:t>dx</a:t>
            </a:r>
            <a:r>
              <a:rPr lang="hr-HR" sz="1400" i="1" u="sng" dirty="0">
                <a:solidFill>
                  <a:schemeClr val="accent6">
                    <a:lumMod val="50000"/>
                  </a:schemeClr>
                </a:solidFill>
              </a:rPr>
              <a:t>, dz i b (širina grede</a:t>
            </a:r>
            <a:r>
              <a:rPr lang="hr-HR" sz="1400" i="1" u="sng" dirty="0" smtClean="0">
                <a:solidFill>
                  <a:schemeClr val="accent6">
                    <a:lumMod val="50000"/>
                  </a:schemeClr>
                </a:solidFill>
              </a:rPr>
              <a:t>),</a:t>
            </a:r>
            <a:endParaRPr lang="hr-HR" sz="1400" i="1" u="sng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hr-HR" sz="1400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hr-HR" sz="1400" dirty="0" smtClean="0">
                <a:solidFill>
                  <a:schemeClr val="accent6">
                    <a:lumMod val="50000"/>
                  </a:schemeClr>
                </a:solidFill>
              </a:rPr>
              <a:t>idi se </a:t>
            </a: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zakonitost  </a:t>
            </a:r>
            <a:r>
              <a:rPr lang="hr-HR" sz="1400" dirty="0" smtClean="0">
                <a:solidFill>
                  <a:schemeClr val="accent6">
                    <a:lumMod val="50000"/>
                  </a:schemeClr>
                </a:solidFill>
              </a:rPr>
              <a:t>veličina </a:t>
            </a:r>
            <a:r>
              <a:rPr lang="hr-HR" sz="1400" dirty="0">
                <a:solidFill>
                  <a:schemeClr val="accent6">
                    <a:lumMod val="50000"/>
                  </a:schemeClr>
                </a:solidFill>
              </a:rPr>
              <a:t>posmičnih naprezanja na međusobno ortogonalnim plohama </a:t>
            </a:r>
            <a:r>
              <a:rPr lang="hr-HR" sz="1400" dirty="0" smtClean="0">
                <a:solidFill>
                  <a:schemeClr val="accent6">
                    <a:lumMod val="50000"/>
                  </a:schemeClr>
                </a:solidFill>
              </a:rPr>
              <a:t>tijela.</a:t>
            </a:r>
            <a:endParaRPr lang="hr-H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114" name="Picture 2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3679" y="2858856"/>
            <a:ext cx="2758161" cy="2689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3996" y="3545880"/>
            <a:ext cx="838756" cy="147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2061" y="3995359"/>
            <a:ext cx="2012441" cy="188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 rot="-2580000">
            <a:off x="982318" y="4622043"/>
            <a:ext cx="16294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24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b- širina grede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877573" y="2995860"/>
          <a:ext cx="450867" cy="656978"/>
        </p:xfrm>
        <a:graphic>
          <a:graphicData uri="http://schemas.openxmlformats.org/presentationml/2006/ole">
            <p:oleObj spid="_x0000_s4098" name="Equation" r:id="rId14" imgW="139680" imgH="203040" progId="Equation.3">
              <p:embed/>
            </p:oleObj>
          </a:graphicData>
        </a:graphic>
      </p:graphicFrame>
      <p:graphicFrame>
        <p:nvGraphicFramePr>
          <p:cNvPr id="27" name="Object 24"/>
          <p:cNvGraphicFramePr>
            <a:graphicFrameLocks noChangeAspect="1"/>
          </p:cNvGraphicFramePr>
          <p:nvPr/>
        </p:nvGraphicFramePr>
        <p:xfrm>
          <a:off x="877573" y="4364285"/>
          <a:ext cx="450867" cy="656978"/>
        </p:xfrm>
        <a:graphic>
          <a:graphicData uri="http://schemas.openxmlformats.org/presentationml/2006/ole">
            <p:oleObj spid="_x0000_s4099" name="Equation" r:id="rId15" imgW="139680" imgH="203040" progId="Equation.3">
              <p:embed/>
            </p:oleObj>
          </a:graphicData>
        </a:graphic>
      </p:graphicFrame>
      <p:pic>
        <p:nvPicPr>
          <p:cNvPr id="4118" name="Picture 26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53740" y="4350411"/>
            <a:ext cx="2065400" cy="183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9" name="Picture 28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8047" y="3745008"/>
            <a:ext cx="1565868" cy="91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86375" y="3861047"/>
          <a:ext cx="532452" cy="656977"/>
        </p:xfrm>
        <a:graphic>
          <a:graphicData uri="http://schemas.openxmlformats.org/presentationml/2006/ole">
            <p:oleObj spid="_x0000_s4100" name="Equation" r:id="rId18" imgW="164880" imgH="203040" progId="Equation.3">
              <p:embed/>
            </p:oleObj>
          </a:graphicData>
        </a:graphic>
      </p:graphicFrame>
      <p:graphicFrame>
        <p:nvGraphicFramePr>
          <p:cNvPr id="11294" name="Object 30"/>
          <p:cNvGraphicFramePr>
            <a:graphicFrameLocks noChangeAspect="1"/>
          </p:cNvGraphicFramePr>
          <p:nvPr/>
        </p:nvGraphicFramePr>
        <p:xfrm>
          <a:off x="1786588" y="3788022"/>
          <a:ext cx="532452" cy="656977"/>
        </p:xfrm>
        <a:graphic>
          <a:graphicData uri="http://schemas.openxmlformats.org/presentationml/2006/ole">
            <p:oleObj spid="_x0000_s4101" name="Equation" r:id="rId19" imgW="164880" imgH="203040" progId="Equation.3">
              <p:embed/>
            </p:oleObj>
          </a:graphicData>
        </a:graphic>
      </p:graphicFrame>
      <p:pic>
        <p:nvPicPr>
          <p:cNvPr id="4120" name="Picture 18"/>
          <p:cNvPicPr>
            <a:picLocks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77391" y="2996952"/>
            <a:ext cx="787586" cy="207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1" name="Picture 18"/>
          <p:cNvPicPr>
            <a:picLocks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5184775" y="4464050"/>
            <a:ext cx="1722438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2" name="Picture 19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3791897"/>
            <a:ext cx="2412702" cy="88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3" name="Picture 3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4176713" y="2700338"/>
            <a:ext cx="676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4" name="Picture 19"/>
          <p:cNvPicPr>
            <a:picLocks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6804025" y="4437063"/>
            <a:ext cx="15843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5" name="Picture 3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516688" y="5013325"/>
            <a:ext cx="12969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6" name="TextBox 37"/>
          <p:cNvSpPr txBox="1">
            <a:spLocks noChangeArrowheads="1"/>
          </p:cNvSpPr>
          <p:nvPr/>
        </p:nvSpPr>
        <p:spPr bwMode="auto">
          <a:xfrm>
            <a:off x="7019925" y="5292725"/>
            <a:ext cx="1108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krak sila</a:t>
            </a:r>
          </a:p>
        </p:txBody>
      </p:sp>
      <p:pic>
        <p:nvPicPr>
          <p:cNvPr id="4127" name="Picture 33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 flipH="1">
            <a:off x="6804025" y="5013325"/>
            <a:ext cx="1296988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2038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Primjenom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ovog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pravila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može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se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zaključiti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sljedeće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dijelu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tijela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posto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ji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posmično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plohi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( u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smjeru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i="1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), pa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poprečnim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presjecima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djeluju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jednakog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intenziteta u smjeru osi “z”.</a:t>
            </a:r>
          </a:p>
        </p:txBody>
      </p:sp>
      <p:pic>
        <p:nvPicPr>
          <p:cNvPr id="5125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43663" y="2349500"/>
            <a:ext cx="1025525" cy="341313"/>
          </a:xfrm>
          <a:noFill/>
        </p:spPr>
      </p:pic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2540000"/>
            <a:ext cx="4905375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2781300"/>
            <a:ext cx="2166937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215900" y="4895850"/>
          <a:ext cx="1871663" cy="949325"/>
        </p:xfrm>
        <a:graphic>
          <a:graphicData uri="http://schemas.openxmlformats.org/presentationml/2006/ole">
            <p:oleObj spid="_x0000_s5122" name="Equation" r:id="rId7" imgW="952200" imgH="482400" progId="Equation.3">
              <p:embed/>
            </p:oleObj>
          </a:graphicData>
        </a:graphic>
      </p:graphicFrame>
      <p:sp>
        <p:nvSpPr>
          <p:cNvPr id="5128" name="TextBox 11"/>
          <p:cNvSpPr txBox="1">
            <a:spLocks noChangeArrowheads="1"/>
          </p:cNvSpPr>
          <p:nvPr/>
        </p:nvSpPr>
        <p:spPr bwMode="auto">
          <a:xfrm>
            <a:off x="539750" y="5229225"/>
            <a:ext cx="8224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                        </a:t>
            </a:r>
            <a:r>
              <a:rPr lang="hr-HR">
                <a:solidFill>
                  <a:srgbClr val="0070C0"/>
                </a:solidFill>
              </a:rPr>
              <a:t>predstavlja statički moment plohe između razine u kojoj se </a:t>
            </a:r>
          </a:p>
          <a:p>
            <a:r>
              <a:rPr lang="hr-HR">
                <a:solidFill>
                  <a:srgbClr val="0070C0"/>
                </a:solidFill>
              </a:rPr>
              <a:t>određuje  veličina  posmičnih naprezanja i ruba grede na neutralnu os.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867400" y="3716338"/>
          <a:ext cx="2376488" cy="1160462"/>
        </p:xfrm>
        <a:graphic>
          <a:graphicData uri="http://schemas.openxmlformats.org/presentationml/2006/ole">
            <p:oleObj spid="_x0000_s5123" name="Equation" r:id="rId8" imgW="1041120" imgH="507960" progId="Equation.3">
              <p:embed/>
            </p:oleObj>
          </a:graphicData>
        </a:graphic>
      </p:graphicFrame>
      <p:pic>
        <p:nvPicPr>
          <p:cNvPr id="5129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35150" y="3116263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4438" y="2466975"/>
            <a:ext cx="34131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07964"/>
            <a:ext cx="1438275" cy="40481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SAŽETAK</a:t>
            </a:r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562"/>
            <a:ext cx="8229600" cy="1079326"/>
          </a:xfrm>
        </p:spPr>
        <p:txBody>
          <a:bodyPr/>
          <a:lstStyle/>
          <a:p>
            <a:pPr marL="324000" eaLnBrk="1" hangingPunct="1">
              <a:spcBef>
                <a:spcPts val="0"/>
              </a:spcBef>
              <a:buFontTx/>
              <a:buNone/>
              <a:defRPr/>
            </a:pP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štap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istovremeno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djeluju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savijanje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poprečna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sila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poprečnim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presjecima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se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aktiviraju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normalna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posmična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omjer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raspona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štapa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prema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njegovoj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visini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veći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od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:1,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normalna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ćemo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dovoljno točno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izračunati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uz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primjenu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Bernoullijeve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hipoteze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ravnih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presjeka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hr-HR" sz="1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2781300"/>
            <a:ext cx="59309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2275" y="2780928"/>
            <a:ext cx="55499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0338" y="4508500"/>
            <a:ext cx="3579812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83100" y="2747963"/>
            <a:ext cx="1778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Box 13"/>
          <p:cNvSpPr txBox="1">
            <a:spLocks noChangeArrowheads="1"/>
          </p:cNvSpPr>
          <p:nvPr/>
        </p:nvSpPr>
        <p:spPr bwMode="auto">
          <a:xfrm rot="-5400000">
            <a:off x="3923507" y="2853531"/>
            <a:ext cx="2108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r-HR" sz="28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visina</a:t>
            </a:r>
          </a:p>
          <a:p>
            <a:pPr algn="ctr"/>
            <a:r>
              <a:rPr lang="hr-HR" sz="28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konstrukcije</a:t>
            </a:r>
          </a:p>
        </p:txBody>
      </p:sp>
      <p:pic>
        <p:nvPicPr>
          <p:cNvPr id="6154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2988" y="4946650"/>
            <a:ext cx="27844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Object 10"/>
          <p:cNvGraphicFramePr>
            <a:graphicFrameLocks noChangeAspect="1"/>
          </p:cNvGraphicFramePr>
          <p:nvPr/>
        </p:nvGraphicFramePr>
        <p:xfrm>
          <a:off x="5651500" y="4868863"/>
          <a:ext cx="1625600" cy="587375"/>
        </p:xfrm>
        <a:graphic>
          <a:graphicData uri="http://schemas.openxmlformats.org/presentationml/2006/ole">
            <p:oleObj spid="_x0000_s6146" name="Equation" r:id="rId8" imgW="457200" imgH="164880" progId="Equation.3">
              <p:embed/>
            </p:oleObj>
          </a:graphicData>
        </a:graphic>
      </p:graphicFrame>
      <p:sp>
        <p:nvSpPr>
          <p:cNvPr id="6155" name="Right Arrow 18"/>
          <p:cNvSpPr>
            <a:spLocks noChangeArrowheads="1"/>
          </p:cNvSpPr>
          <p:nvPr/>
        </p:nvSpPr>
        <p:spPr bwMode="auto">
          <a:xfrm>
            <a:off x="4140200" y="5949950"/>
            <a:ext cx="792163" cy="358775"/>
          </a:xfrm>
          <a:prstGeom prst="rightArrow">
            <a:avLst>
              <a:gd name="adj1" fmla="val 50000"/>
              <a:gd name="adj2" fmla="val 5018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6156" name="TextBox 19"/>
          <p:cNvSpPr txBox="1">
            <a:spLocks noChangeArrowheads="1"/>
          </p:cNvSpPr>
          <p:nvPr/>
        </p:nvSpPr>
        <p:spPr bwMode="auto">
          <a:xfrm>
            <a:off x="5003800" y="5516563"/>
            <a:ext cx="3211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savijanje poprečnom silom </a:t>
            </a:r>
          </a:p>
        </p:txBody>
      </p:sp>
      <p:sp>
        <p:nvSpPr>
          <p:cNvPr id="6157" name="TextBox 20"/>
          <p:cNvSpPr txBox="1">
            <a:spLocks noChangeArrowheads="1"/>
          </p:cNvSpPr>
          <p:nvPr/>
        </p:nvSpPr>
        <p:spPr bwMode="auto">
          <a:xfrm>
            <a:off x="5076825" y="5876925"/>
            <a:ext cx="1760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>
                <a:solidFill>
                  <a:srgbClr val="0070C0"/>
                </a:solidFill>
              </a:rPr>
              <a:t>čisto savijanje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6825" y="6165850"/>
            <a:ext cx="28638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djelovanje poprečne sile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0475" y="2808288"/>
            <a:ext cx="64420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9504"/>
            <a:ext cx="8229600" cy="1295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štap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istovremeno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djeluju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savijanje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poprečna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sila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poprečnim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presjecima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aktiviraju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normalna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posmična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Ako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omjer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raspona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štapa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prema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njegovoj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visini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manji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od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:1,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normalna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hr-HR" sz="1400" b="1" dirty="0" smtClean="0">
                <a:solidFill>
                  <a:schemeClr val="accent6">
                    <a:lumMod val="50000"/>
                  </a:schemeClr>
                </a:solidFill>
              </a:rPr>
              <a:t> se ne mogu dovoljno točno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izračunati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uz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primjenu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Bernoullijeve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hipoteze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ravnih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50000"/>
                  </a:schemeClr>
                </a:solidFill>
              </a:rPr>
              <a:t>presjeka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hr-HR" sz="1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2275" y="2852738"/>
            <a:ext cx="5549900" cy="203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0338" y="4508500"/>
            <a:ext cx="3579812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988" y="4946650"/>
            <a:ext cx="27844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651500" y="4868863"/>
          <a:ext cx="1625600" cy="587375"/>
        </p:xfrm>
        <a:graphic>
          <a:graphicData uri="http://schemas.openxmlformats.org/presentationml/2006/ole">
            <p:oleObj spid="_x0000_s7170" name="Equation" r:id="rId7" imgW="457200" imgH="164880" progId="Equation.3">
              <p:embed/>
            </p:oleObj>
          </a:graphicData>
        </a:graphic>
      </p:graphicFrame>
      <p:sp>
        <p:nvSpPr>
          <p:cNvPr id="7176" name="Right Arrow 18"/>
          <p:cNvSpPr>
            <a:spLocks noChangeArrowheads="1"/>
          </p:cNvSpPr>
          <p:nvPr/>
        </p:nvSpPr>
        <p:spPr bwMode="auto">
          <a:xfrm>
            <a:off x="4140200" y="5949950"/>
            <a:ext cx="792163" cy="358775"/>
          </a:xfrm>
          <a:prstGeom prst="rightArrow">
            <a:avLst>
              <a:gd name="adj1" fmla="val 50000"/>
              <a:gd name="adj2" fmla="val 5018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7177" name="TextBox 19"/>
          <p:cNvSpPr txBox="1">
            <a:spLocks noChangeArrowheads="1"/>
          </p:cNvSpPr>
          <p:nvPr/>
        </p:nvSpPr>
        <p:spPr bwMode="auto">
          <a:xfrm>
            <a:off x="5003800" y="5516563"/>
            <a:ext cx="3211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savijanje poprečnom silom </a:t>
            </a:r>
          </a:p>
        </p:txBody>
      </p:sp>
      <p:pic>
        <p:nvPicPr>
          <p:cNvPr id="7178" name="Picture 4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16688" y="2268538"/>
            <a:ext cx="177800" cy="22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TextBox 13"/>
          <p:cNvSpPr txBox="1">
            <a:spLocks noChangeArrowheads="1"/>
          </p:cNvSpPr>
          <p:nvPr/>
        </p:nvSpPr>
        <p:spPr bwMode="auto">
          <a:xfrm rot="-5400000">
            <a:off x="5074444" y="2915444"/>
            <a:ext cx="210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r-HR" sz="28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visina</a:t>
            </a:r>
          </a:p>
          <a:p>
            <a:pPr algn="ctr"/>
            <a:r>
              <a:rPr lang="hr-HR" sz="28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konstrukcije</a:t>
            </a:r>
          </a:p>
        </p:txBody>
      </p:sp>
      <p:pic>
        <p:nvPicPr>
          <p:cNvPr id="7180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98675" y="5849938"/>
            <a:ext cx="6413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250825" y="2708275"/>
            <a:ext cx="2789238" cy="369888"/>
          </a:xfrm>
          <a:prstGeom prst="rect">
            <a:avLst/>
          </a:prstGeom>
          <a:solidFill>
            <a:srgbClr val="FFFFCC"/>
          </a:solidFill>
          <a:ln w="571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hr-HR" dirty="0">
                <a:solidFill>
                  <a:srgbClr val="C00000"/>
                </a:solidFill>
              </a:rPr>
              <a:t>VISOKOSTJENI NOSAČ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76825" y="5949950"/>
            <a:ext cx="27749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dirty="0">
                <a:solidFill>
                  <a:schemeClr val="accent6">
                    <a:lumMod val="75000"/>
                  </a:schemeClr>
                </a:solidFill>
              </a:rPr>
              <a:t>SLOŽENIJI PRORAČUN</a:t>
            </a:r>
          </a:p>
        </p:txBody>
      </p:sp>
      <p:sp>
        <p:nvSpPr>
          <p:cNvPr id="25" name="TextBox 24"/>
          <p:cNvSpPr txBox="1"/>
          <p:nvPr/>
        </p:nvSpPr>
        <p:spPr>
          <a:xfrm rot="-1080000">
            <a:off x="344488" y="5481638"/>
            <a:ext cx="40163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hr-HR" sz="1400" dirty="0">
                <a:solidFill>
                  <a:schemeClr val="accent2">
                    <a:lumMod val="75000"/>
                  </a:schemeClr>
                </a:solidFill>
              </a:rPr>
              <a:t>NEZANEMARIVO  VITOPERENJE PRESJEKA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35956"/>
            <a:ext cx="1438275" cy="40481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600" b="1" dirty="0" smtClean="0">
                <a:solidFill>
                  <a:schemeClr val="accent6">
                    <a:lumMod val="50000"/>
                  </a:schemeClr>
                </a:solidFill>
              </a:rPr>
              <a:t>SAŽETAK</a:t>
            </a:r>
            <a:endParaRPr lang="hr-HR" sz="1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pPr marL="352800" lvl="8" indent="-352800" algn="just">
              <a:spcBef>
                <a:spcPts val="576"/>
              </a:spcBef>
              <a:buFont typeface="Arial" pitchFamily="34" charset="0"/>
              <a:buChar char="•"/>
              <a:defRPr/>
            </a:pP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Kako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bi se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zadovoljio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uvjet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ravnoteže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,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očito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da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poprečnom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presjeku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moraju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aktivirati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posmična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koja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izazivaju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posmične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deformacije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promjene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kutova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koje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očituju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kao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vitoperenje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poprečnih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presjeka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Veličina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posmičnih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u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poprečnim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presjecima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može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se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odrediti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primjenom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pravila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o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uzajamnosti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posmičnih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naprezanja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hr-HR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defRPr/>
            </a:pP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Njihova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razdioba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poprečnom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presjeku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je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nejednolika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gornjem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donjem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rubu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iščezavaju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ekstremnu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vrijednost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poprimaju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u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nivou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neutralne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osi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, a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širini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poprečnog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presjeka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 se ne </a:t>
            </a:r>
            <a:r>
              <a:rPr lang="en-GB" sz="1800" b="1" dirty="0" err="1" smtClean="0">
                <a:solidFill>
                  <a:schemeClr val="accent6">
                    <a:lumMod val="50000"/>
                  </a:schemeClr>
                </a:solidFill>
              </a:rPr>
              <a:t>mijenjaju</a:t>
            </a:r>
            <a:r>
              <a:rPr lang="en-GB" sz="18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hr-HR" sz="1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hr-HR" sz="1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79972"/>
            <a:ext cx="1438275" cy="40481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1800" b="1" dirty="0" smtClean="0">
                <a:solidFill>
                  <a:srgbClr val="FF0000"/>
                </a:solidFill>
              </a:rPr>
              <a:t>SAŽETAK</a:t>
            </a:r>
            <a:r>
              <a:rPr lang="hr-HR" sz="1800" b="1" dirty="0" smtClean="0">
                <a:solidFill>
                  <a:srgbClr val="FF0000"/>
                </a:solidFill>
              </a:rPr>
              <a:t>:</a:t>
            </a:r>
            <a:endParaRPr lang="hr-HR" sz="1800" b="1" dirty="0" smtClean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50825" y="260350"/>
            <a:ext cx="360045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hr-HR" sz="2000" kern="0" dirty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savijanje poprečnom silom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4810</TotalTime>
  <Words>472</Words>
  <Application>Microsoft Office PowerPoint</Application>
  <PresentationFormat>On-screen Show (4:3)</PresentationFormat>
  <Paragraphs>87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 SAVIJANJE POPREČNOM SILOM</vt:lpstr>
      <vt:lpstr>Slide 2</vt:lpstr>
      <vt:lpstr>RAZDIOBA POSMIČNIH NAPREZANJA </vt:lpstr>
      <vt:lpstr>RAZDIOBA POSMIČNIH NAPREZANJA </vt:lpstr>
      <vt:lpstr>Slide 5</vt:lpstr>
      <vt:lpstr>Primjenom ovog pravila može se zaključiti sljedeće: na dijelu tijela  postoji posmično naprezanje na plohi ( u smjeru osi x ), pa na poprečnim presjecima djeluju naprezanja jednakog  intenziteta u smjeru osi “z”.</vt:lpstr>
      <vt:lpstr>SAŽETAK</vt:lpstr>
      <vt:lpstr>SAŽETAK</vt:lpstr>
      <vt:lpstr>SAŽETAK:</vt:lpstr>
      <vt:lpstr>razdioba posmičnih naprezanja od savijanja s poprečnom silom za pravokutni poprečni presjek</vt:lpstr>
      <vt:lpstr>razdioba posmičnih naprezanja od savijanja s poprečnom silom za pravokutni poprečni presjek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ZIDANE KONSTRUKCIJE</dc:title>
  <dc:creator>Matosevic-Sajfert</dc:creator>
  <cp:lastModifiedBy>ajuric</cp:lastModifiedBy>
  <cp:revision>422</cp:revision>
  <dcterms:created xsi:type="dcterms:W3CDTF">2006-10-27T18:31:00Z</dcterms:created>
  <dcterms:modified xsi:type="dcterms:W3CDTF">2018-01-09T08:22:41Z</dcterms:modified>
</cp:coreProperties>
</file>