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88" r:id="rId3"/>
    <p:sldId id="289" r:id="rId4"/>
    <p:sldId id="290" r:id="rId5"/>
    <p:sldId id="291" r:id="rId6"/>
    <p:sldId id="301" r:id="rId7"/>
    <p:sldId id="302" r:id="rId8"/>
    <p:sldId id="322" r:id="rId9"/>
    <p:sldId id="303" r:id="rId10"/>
    <p:sldId id="305" r:id="rId11"/>
    <p:sldId id="306" r:id="rId12"/>
    <p:sldId id="307" r:id="rId13"/>
    <p:sldId id="321" r:id="rId14"/>
    <p:sldId id="308" r:id="rId15"/>
    <p:sldId id="310" r:id="rId16"/>
    <p:sldId id="311" r:id="rId17"/>
    <p:sldId id="312" r:id="rId18"/>
    <p:sldId id="318" r:id="rId19"/>
    <p:sldId id="319" r:id="rId20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12" Type="http://schemas.openxmlformats.org/officeDocument/2006/relationships/image" Target="../media/image18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11" Type="http://schemas.openxmlformats.org/officeDocument/2006/relationships/image" Target="../media/image17.wmf"/><Relationship Id="rId5" Type="http://schemas.openxmlformats.org/officeDocument/2006/relationships/image" Target="../media/image11.wmf"/><Relationship Id="rId10" Type="http://schemas.openxmlformats.org/officeDocument/2006/relationships/image" Target="../media/image16.wmf"/><Relationship Id="rId4" Type="http://schemas.openxmlformats.org/officeDocument/2006/relationships/image" Target="../media/image10.wmf"/><Relationship Id="rId9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0A5BB-E3D0-4DE5-82A1-0B79B489C403}" type="datetimeFigureOut">
              <a:rPr lang="hr-HR" smtClean="0"/>
              <a:pPr/>
              <a:t>30.10.2019.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15EB4B-0DAF-4018-B5D9-50F4CEC0DB6D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ABCFE-6242-42DB-9E34-8BBE2D15391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ABCFE-6242-42DB-9E34-8BBE2D15391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ABCFE-6242-42DB-9E34-8BBE2D15391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402B79B-7418-4F83-9162-C4F5D3721DE2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077BE52-F902-4A33-83A6-A59E16DF2D52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A2339A5-7EA0-482C-8AEC-73D0F49F357A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ABCFE-6242-42DB-9E34-8BBE2D15391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ABCFE-6242-42DB-9E34-8BBE2D15391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ABCFE-6242-42DB-9E34-8BBE2D15391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ABCFE-6242-42DB-9E34-8BBE2D15391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ABCFE-6242-42DB-9E34-8BBE2D15391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ABCFE-6242-42DB-9E34-8BBE2D15391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ABCFE-6242-42DB-9E34-8BBE2D15391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ABCFE-6242-42DB-9E34-8BBE2D15391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ABCFE-6242-42DB-9E34-8BBE2D15391B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8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12.bin"/><Relationship Id="rId18" Type="http://schemas.openxmlformats.org/officeDocument/2006/relationships/image" Target="../media/image14.wmf"/><Relationship Id="rId26" Type="http://schemas.openxmlformats.org/officeDocument/2006/relationships/image" Target="../media/image18.wmf"/><Relationship Id="rId3" Type="http://schemas.openxmlformats.org/officeDocument/2006/relationships/oleObject" Target="../embeddings/oleObject7.bin"/><Relationship Id="rId21" Type="http://schemas.openxmlformats.org/officeDocument/2006/relationships/oleObject" Target="../embeddings/oleObject16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1.wmf"/><Relationship Id="rId17" Type="http://schemas.openxmlformats.org/officeDocument/2006/relationships/oleObject" Target="../embeddings/oleObject14.bin"/><Relationship Id="rId25" Type="http://schemas.openxmlformats.org/officeDocument/2006/relationships/oleObject" Target="../embeddings/oleObject18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13.wmf"/><Relationship Id="rId20" Type="http://schemas.openxmlformats.org/officeDocument/2006/relationships/image" Target="../media/image15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1.bin"/><Relationship Id="rId24" Type="http://schemas.openxmlformats.org/officeDocument/2006/relationships/image" Target="../media/image17.wmf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23" Type="http://schemas.openxmlformats.org/officeDocument/2006/relationships/oleObject" Target="../embeddings/oleObject17.bin"/><Relationship Id="rId10" Type="http://schemas.openxmlformats.org/officeDocument/2006/relationships/image" Target="../media/image10.wmf"/><Relationship Id="rId19" Type="http://schemas.openxmlformats.org/officeDocument/2006/relationships/oleObject" Target="../embeddings/oleObject15.bin"/><Relationship Id="rId4" Type="http://schemas.openxmlformats.org/officeDocument/2006/relationships/image" Target="../media/image7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2.wmf"/><Relationship Id="rId22" Type="http://schemas.openxmlformats.org/officeDocument/2006/relationships/image" Target="../media/image16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TEORIJA  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PLASTIČNOSTI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1274" name="AutoShape 42" descr="Light vertical"/>
          <p:cNvSpPr>
            <a:spLocks noChangeArrowheads="1"/>
          </p:cNvSpPr>
          <p:nvPr/>
        </p:nvSpPr>
        <p:spPr bwMode="auto">
          <a:xfrm flipV="1">
            <a:off x="2997200" y="3937000"/>
            <a:ext cx="2070100" cy="1066800"/>
          </a:xfrm>
          <a:prstGeom prst="rtTriangle">
            <a:avLst/>
          </a:prstGeom>
          <a:pattFill prst="ltVert">
            <a:fgClr>
              <a:srgbClr val="FF33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31234" name="Rectangle 2"/>
          <p:cNvSpPr>
            <a:spLocks noChangeArrowheads="1"/>
          </p:cNvSpPr>
          <p:nvPr/>
        </p:nvSpPr>
        <p:spPr bwMode="auto">
          <a:xfrm>
            <a:off x="495300" y="363538"/>
            <a:ext cx="8661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901700" indent="-901700"/>
            <a:r>
              <a:rPr lang="hr-HR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Savijanje </a:t>
            </a:r>
            <a:r>
              <a:rPr lang="hr-HR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 poprečnom silom – </a:t>
            </a:r>
            <a:br>
              <a:rPr lang="hr-HR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r-HR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plastični zglob</a:t>
            </a:r>
            <a:endParaRPr lang="hr-HR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65163" y="2044700"/>
            <a:ext cx="4616450" cy="1062038"/>
            <a:chOff x="499" y="1096"/>
            <a:chExt cx="2908" cy="669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499" y="1505"/>
              <a:ext cx="2908" cy="260"/>
              <a:chOff x="531" y="2761"/>
              <a:chExt cx="2908" cy="260"/>
            </a:xfrm>
          </p:grpSpPr>
          <p:sp>
            <p:nvSpPr>
              <p:cNvPr id="1631237" name="Line 5"/>
              <p:cNvSpPr>
                <a:spLocks noChangeShapeType="1"/>
              </p:cNvSpPr>
              <p:nvPr/>
            </p:nvSpPr>
            <p:spPr bwMode="auto">
              <a:xfrm>
                <a:off x="640" y="2792"/>
                <a:ext cx="2656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631238" name="AutoShape 6"/>
              <p:cNvSpPr>
                <a:spLocks noChangeArrowheads="1"/>
              </p:cNvSpPr>
              <p:nvPr/>
            </p:nvSpPr>
            <p:spPr bwMode="auto">
              <a:xfrm>
                <a:off x="531" y="2844"/>
                <a:ext cx="184" cy="152"/>
              </a:xfrm>
              <a:prstGeom prst="triangle">
                <a:avLst>
                  <a:gd name="adj" fmla="val 50000"/>
                </a:avLst>
              </a:prstGeom>
              <a:noFill/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631239" name="Oval 7"/>
              <p:cNvSpPr>
                <a:spLocks noChangeArrowheads="1"/>
              </p:cNvSpPr>
              <p:nvPr/>
            </p:nvSpPr>
            <p:spPr bwMode="auto">
              <a:xfrm>
                <a:off x="587" y="2768"/>
                <a:ext cx="73" cy="68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631240" name="AutoShape 8"/>
              <p:cNvSpPr>
                <a:spLocks noChangeArrowheads="1"/>
              </p:cNvSpPr>
              <p:nvPr/>
            </p:nvSpPr>
            <p:spPr bwMode="auto">
              <a:xfrm>
                <a:off x="3238" y="2837"/>
                <a:ext cx="184" cy="152"/>
              </a:xfrm>
              <a:prstGeom prst="triangle">
                <a:avLst>
                  <a:gd name="adj" fmla="val 50000"/>
                </a:avLst>
              </a:prstGeom>
              <a:noFill/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631241" name="Oval 9"/>
              <p:cNvSpPr>
                <a:spLocks noChangeArrowheads="1"/>
              </p:cNvSpPr>
              <p:nvPr/>
            </p:nvSpPr>
            <p:spPr bwMode="auto">
              <a:xfrm>
                <a:off x="3294" y="2761"/>
                <a:ext cx="73" cy="68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631242" name="Line 10"/>
              <p:cNvSpPr>
                <a:spLocks noChangeShapeType="1"/>
              </p:cNvSpPr>
              <p:nvPr/>
            </p:nvSpPr>
            <p:spPr bwMode="auto">
              <a:xfrm>
                <a:off x="3223" y="3021"/>
                <a:ext cx="21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r-HR"/>
              </a:p>
            </p:txBody>
          </p:sp>
        </p:grpSp>
        <p:sp>
          <p:nvSpPr>
            <p:cNvPr id="1631243" name="Rectangle 11"/>
            <p:cNvSpPr>
              <a:spLocks noChangeArrowheads="1"/>
            </p:cNvSpPr>
            <p:nvPr/>
          </p:nvSpPr>
          <p:spPr bwMode="auto">
            <a:xfrm>
              <a:off x="600" y="1096"/>
              <a:ext cx="2680" cy="440"/>
            </a:xfrm>
            <a:prstGeom prst="rect">
              <a:avLst/>
            </a:prstGeom>
            <a:solidFill>
              <a:schemeClr val="accent1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1631244" name="Line 12"/>
          <p:cNvSpPr>
            <a:spLocks noChangeShapeType="1"/>
          </p:cNvSpPr>
          <p:nvPr/>
        </p:nvSpPr>
        <p:spPr bwMode="auto">
          <a:xfrm>
            <a:off x="584200" y="2400300"/>
            <a:ext cx="49657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1245" name="Text Box 13"/>
          <p:cNvSpPr txBox="1">
            <a:spLocks noChangeArrowheads="1"/>
          </p:cNvSpPr>
          <p:nvPr/>
        </p:nvSpPr>
        <p:spPr bwMode="auto">
          <a:xfrm>
            <a:off x="5203825" y="2022475"/>
            <a:ext cx="3365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r-HR">
                <a:latin typeface="Arial" charset="0"/>
              </a:rPr>
              <a:t>x</a:t>
            </a:r>
          </a:p>
        </p:txBody>
      </p:sp>
      <p:sp>
        <p:nvSpPr>
          <p:cNvPr id="1631246" name="Line 14"/>
          <p:cNvSpPr>
            <a:spLocks noChangeShapeType="1"/>
          </p:cNvSpPr>
          <p:nvPr/>
        </p:nvSpPr>
        <p:spPr bwMode="auto">
          <a:xfrm>
            <a:off x="4800600" y="2044700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1247" name="Line 15"/>
          <p:cNvSpPr>
            <a:spLocks noChangeShapeType="1"/>
          </p:cNvSpPr>
          <p:nvPr/>
        </p:nvSpPr>
        <p:spPr bwMode="auto">
          <a:xfrm>
            <a:off x="4851400" y="2743200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1248" name="Rectangle 16"/>
          <p:cNvSpPr>
            <a:spLocks noChangeArrowheads="1"/>
          </p:cNvSpPr>
          <p:nvPr/>
        </p:nvSpPr>
        <p:spPr bwMode="auto">
          <a:xfrm>
            <a:off x="5867400" y="2044700"/>
            <a:ext cx="571500" cy="698500"/>
          </a:xfrm>
          <a:prstGeom prst="rect">
            <a:avLst/>
          </a:prstGeom>
          <a:solidFill>
            <a:srgbClr val="969696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31249" name="Line 17"/>
          <p:cNvSpPr>
            <a:spLocks noChangeShapeType="1"/>
          </p:cNvSpPr>
          <p:nvPr/>
        </p:nvSpPr>
        <p:spPr bwMode="auto">
          <a:xfrm>
            <a:off x="5867400" y="2870200"/>
            <a:ext cx="0" cy="292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1250" name="Line 18"/>
          <p:cNvSpPr>
            <a:spLocks noChangeShapeType="1"/>
          </p:cNvSpPr>
          <p:nvPr/>
        </p:nvSpPr>
        <p:spPr bwMode="auto">
          <a:xfrm>
            <a:off x="6438900" y="2895600"/>
            <a:ext cx="0" cy="292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1251" name="Line 19"/>
          <p:cNvSpPr>
            <a:spLocks noChangeShapeType="1"/>
          </p:cNvSpPr>
          <p:nvPr/>
        </p:nvSpPr>
        <p:spPr bwMode="auto">
          <a:xfrm>
            <a:off x="5867400" y="3073400"/>
            <a:ext cx="571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1252" name="Text Box 20"/>
          <p:cNvSpPr txBox="1">
            <a:spLocks noChangeArrowheads="1"/>
          </p:cNvSpPr>
          <p:nvPr/>
        </p:nvSpPr>
        <p:spPr bwMode="auto">
          <a:xfrm>
            <a:off x="5978525" y="2693988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r-HR">
                <a:latin typeface="Arial" charset="0"/>
              </a:rPr>
              <a:t>b</a:t>
            </a:r>
          </a:p>
        </p:txBody>
      </p:sp>
      <p:sp>
        <p:nvSpPr>
          <p:cNvPr id="1631253" name="Line 21"/>
          <p:cNvSpPr>
            <a:spLocks noChangeShapeType="1"/>
          </p:cNvSpPr>
          <p:nvPr/>
        </p:nvSpPr>
        <p:spPr bwMode="auto">
          <a:xfrm flipV="1">
            <a:off x="6705600" y="2032000"/>
            <a:ext cx="0" cy="71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1254" name="Text Box 22"/>
          <p:cNvSpPr txBox="1">
            <a:spLocks noChangeArrowheads="1"/>
          </p:cNvSpPr>
          <p:nvPr/>
        </p:nvSpPr>
        <p:spPr bwMode="auto">
          <a:xfrm>
            <a:off x="6638925" y="2185988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r-HR">
                <a:latin typeface="Arial" charset="0"/>
              </a:rPr>
              <a:t>h</a:t>
            </a:r>
          </a:p>
        </p:txBody>
      </p:sp>
      <p:sp>
        <p:nvSpPr>
          <p:cNvPr id="1631255" name="Line 23"/>
          <p:cNvSpPr>
            <a:spLocks noChangeShapeType="1"/>
          </p:cNvSpPr>
          <p:nvPr/>
        </p:nvSpPr>
        <p:spPr bwMode="auto">
          <a:xfrm>
            <a:off x="2971800" y="1435100"/>
            <a:ext cx="0" cy="60960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1256" name="Text Box 24"/>
          <p:cNvSpPr txBox="1">
            <a:spLocks noChangeArrowheads="1"/>
          </p:cNvSpPr>
          <p:nvPr/>
        </p:nvSpPr>
        <p:spPr bwMode="auto">
          <a:xfrm>
            <a:off x="2955925" y="1335088"/>
            <a:ext cx="36988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r-HR" b="1">
                <a:solidFill>
                  <a:srgbClr val="CC0000"/>
                </a:solidFill>
                <a:latin typeface="Arial" charset="0"/>
              </a:rPr>
              <a:t>F</a:t>
            </a:r>
          </a:p>
        </p:txBody>
      </p:sp>
      <p:sp>
        <p:nvSpPr>
          <p:cNvPr id="1631257" name="Line 25"/>
          <p:cNvSpPr>
            <a:spLocks noChangeShapeType="1"/>
          </p:cNvSpPr>
          <p:nvPr/>
        </p:nvSpPr>
        <p:spPr bwMode="auto">
          <a:xfrm>
            <a:off x="800100" y="3175000"/>
            <a:ext cx="0" cy="35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1258" name="Line 26"/>
          <p:cNvSpPr>
            <a:spLocks noChangeShapeType="1"/>
          </p:cNvSpPr>
          <p:nvPr/>
        </p:nvSpPr>
        <p:spPr bwMode="auto">
          <a:xfrm>
            <a:off x="2971800" y="2870200"/>
            <a:ext cx="0" cy="73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1259" name="Line 27"/>
          <p:cNvSpPr>
            <a:spLocks noChangeShapeType="1"/>
          </p:cNvSpPr>
          <p:nvPr/>
        </p:nvSpPr>
        <p:spPr bwMode="auto">
          <a:xfrm>
            <a:off x="5118100" y="3238500"/>
            <a:ext cx="0" cy="35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1260" name="Line 28"/>
          <p:cNvSpPr>
            <a:spLocks noChangeShapeType="1"/>
          </p:cNvSpPr>
          <p:nvPr/>
        </p:nvSpPr>
        <p:spPr bwMode="auto">
          <a:xfrm>
            <a:off x="800100" y="3416300"/>
            <a:ext cx="2171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1261" name="Line 29"/>
          <p:cNvSpPr>
            <a:spLocks noChangeShapeType="1"/>
          </p:cNvSpPr>
          <p:nvPr/>
        </p:nvSpPr>
        <p:spPr bwMode="auto">
          <a:xfrm>
            <a:off x="2971800" y="3416300"/>
            <a:ext cx="2171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1262" name="Text Box 30"/>
          <p:cNvSpPr txBox="1">
            <a:spLocks noChangeArrowheads="1"/>
          </p:cNvSpPr>
          <p:nvPr/>
        </p:nvSpPr>
        <p:spPr bwMode="auto">
          <a:xfrm>
            <a:off x="1546225" y="3025775"/>
            <a:ext cx="6064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r-HR">
                <a:latin typeface="Arial" charset="0"/>
              </a:rPr>
              <a:t>L/2</a:t>
            </a:r>
          </a:p>
        </p:txBody>
      </p:sp>
      <p:sp>
        <p:nvSpPr>
          <p:cNvPr id="1631263" name="Text Box 31"/>
          <p:cNvSpPr txBox="1">
            <a:spLocks noChangeArrowheads="1"/>
          </p:cNvSpPr>
          <p:nvPr/>
        </p:nvSpPr>
        <p:spPr bwMode="auto">
          <a:xfrm>
            <a:off x="3806825" y="3038475"/>
            <a:ext cx="6064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r-HR">
                <a:latin typeface="Arial" charset="0"/>
              </a:rPr>
              <a:t>L/2</a:t>
            </a:r>
          </a:p>
        </p:txBody>
      </p:sp>
      <p:sp>
        <p:nvSpPr>
          <p:cNvPr id="1631264" name="Line 32"/>
          <p:cNvSpPr>
            <a:spLocks noChangeShapeType="1"/>
          </p:cNvSpPr>
          <p:nvPr/>
        </p:nvSpPr>
        <p:spPr bwMode="auto">
          <a:xfrm>
            <a:off x="800100" y="36830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1265" name="Line 33"/>
          <p:cNvSpPr>
            <a:spLocks noChangeShapeType="1"/>
          </p:cNvSpPr>
          <p:nvPr/>
        </p:nvSpPr>
        <p:spPr bwMode="auto">
          <a:xfrm>
            <a:off x="5118100" y="37719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1266" name="Line 34"/>
          <p:cNvSpPr>
            <a:spLocks noChangeShapeType="1"/>
          </p:cNvSpPr>
          <p:nvPr/>
        </p:nvSpPr>
        <p:spPr bwMode="auto">
          <a:xfrm>
            <a:off x="2971800" y="3746500"/>
            <a:ext cx="0" cy="187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1267" name="Line 35"/>
          <p:cNvSpPr>
            <a:spLocks noChangeShapeType="1"/>
          </p:cNvSpPr>
          <p:nvPr/>
        </p:nvSpPr>
        <p:spPr bwMode="auto">
          <a:xfrm>
            <a:off x="800100" y="3924300"/>
            <a:ext cx="4318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1268" name="Line 36"/>
          <p:cNvSpPr>
            <a:spLocks noChangeShapeType="1"/>
          </p:cNvSpPr>
          <p:nvPr/>
        </p:nvSpPr>
        <p:spPr bwMode="auto">
          <a:xfrm>
            <a:off x="800100" y="3924300"/>
            <a:ext cx="2171700" cy="1117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1269" name="Line 37"/>
          <p:cNvSpPr>
            <a:spLocks noChangeShapeType="1"/>
          </p:cNvSpPr>
          <p:nvPr/>
        </p:nvSpPr>
        <p:spPr bwMode="auto">
          <a:xfrm flipV="1">
            <a:off x="2971800" y="3924300"/>
            <a:ext cx="2146300" cy="1117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1270" name="Line 38"/>
          <p:cNvSpPr>
            <a:spLocks noChangeShapeType="1"/>
          </p:cNvSpPr>
          <p:nvPr/>
        </p:nvSpPr>
        <p:spPr bwMode="auto">
          <a:xfrm>
            <a:off x="2971800" y="3937000"/>
            <a:ext cx="0" cy="1117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aphicFrame>
        <p:nvGraphicFramePr>
          <p:cNvPr id="1631272" name="Object 40"/>
          <p:cNvGraphicFramePr>
            <a:graphicFrameLocks noGrp="1" noChangeAspect="1"/>
          </p:cNvGraphicFramePr>
          <p:nvPr>
            <p:ph sz="half" idx="1"/>
          </p:nvPr>
        </p:nvGraphicFramePr>
        <p:xfrm>
          <a:off x="3049588" y="4078288"/>
          <a:ext cx="503237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3" name="Jednadžba" r:id="rId3" imgW="482400" imgH="609480" progId="Equation.3">
                  <p:embed/>
                </p:oleObj>
              </mc:Choice>
              <mc:Fallback>
                <p:oleObj name="Jednadžba" r:id="rId3" imgW="482400" imgH="609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9588" y="4078288"/>
                        <a:ext cx="503237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1280" name="Object 48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807200" y="2914650"/>
          <a:ext cx="1011238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4" name="Jednadžba" r:id="rId5" imgW="965160" imgH="672840" progId="Equation.3">
                  <p:embed/>
                </p:oleObj>
              </mc:Choice>
              <mc:Fallback>
                <p:oleObj name="Jednadžba" r:id="rId5" imgW="965160" imgH="6728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7200" y="2914650"/>
                        <a:ext cx="1011238" cy="704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1275" name="AutoShape 43" descr="Light vertical"/>
          <p:cNvSpPr>
            <a:spLocks noChangeArrowheads="1"/>
          </p:cNvSpPr>
          <p:nvPr/>
        </p:nvSpPr>
        <p:spPr bwMode="auto">
          <a:xfrm rot="10800000">
            <a:off x="850900" y="3937000"/>
            <a:ext cx="2108200" cy="1066800"/>
          </a:xfrm>
          <a:prstGeom prst="rtTriangle">
            <a:avLst/>
          </a:prstGeom>
          <a:pattFill prst="ltVert">
            <a:fgClr>
              <a:srgbClr val="FF33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31278" name="AutoShape 46" descr="Dark horizontal"/>
          <p:cNvSpPr>
            <a:spLocks noChangeArrowheads="1"/>
          </p:cNvSpPr>
          <p:nvPr/>
        </p:nvSpPr>
        <p:spPr bwMode="auto">
          <a:xfrm flipV="1">
            <a:off x="7435850" y="2044700"/>
            <a:ext cx="374650" cy="350838"/>
          </a:xfrm>
          <a:prstGeom prst="rtTriangle">
            <a:avLst/>
          </a:prstGeom>
          <a:pattFill prst="dkHorz">
            <a:fgClr>
              <a:srgbClr val="CC0000"/>
            </a:fgClr>
            <a:bgClr>
              <a:srgbClr val="FFFFFF"/>
            </a:bgClr>
          </a:patt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31279" name="AutoShape 47" descr="Dark horizontal"/>
          <p:cNvSpPr>
            <a:spLocks noChangeArrowheads="1"/>
          </p:cNvSpPr>
          <p:nvPr/>
        </p:nvSpPr>
        <p:spPr bwMode="auto">
          <a:xfrm rot="10800000" flipV="1">
            <a:off x="7061200" y="2393950"/>
            <a:ext cx="374650" cy="350838"/>
          </a:xfrm>
          <a:prstGeom prst="rtTriangle">
            <a:avLst/>
          </a:prstGeom>
          <a:pattFill prst="dkHorz">
            <a:fgClr>
              <a:srgbClr val="CC0000"/>
            </a:fgClr>
            <a:bgClr>
              <a:srgbClr val="FFFFFF"/>
            </a:bgClr>
          </a:patt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31283" name="Line 51"/>
          <p:cNvSpPr>
            <a:spLocks noChangeShapeType="1"/>
          </p:cNvSpPr>
          <p:nvPr/>
        </p:nvSpPr>
        <p:spPr bwMode="auto">
          <a:xfrm>
            <a:off x="8229600" y="2044700"/>
            <a:ext cx="0" cy="698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1286" name="Freeform 54" descr="Light horizontal"/>
          <p:cNvSpPr>
            <a:spLocks/>
          </p:cNvSpPr>
          <p:nvPr/>
        </p:nvSpPr>
        <p:spPr bwMode="auto">
          <a:xfrm>
            <a:off x="8229600" y="2043113"/>
            <a:ext cx="219075" cy="7000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8" y="222"/>
              </a:cxn>
              <a:cxn ang="0">
                <a:pos x="3" y="441"/>
              </a:cxn>
            </a:cxnLst>
            <a:rect l="0" t="0" r="r" b="b"/>
            <a:pathLst>
              <a:path w="138" h="441">
                <a:moveTo>
                  <a:pt x="0" y="0"/>
                </a:moveTo>
                <a:cubicBezTo>
                  <a:pt x="69" y="74"/>
                  <a:pt x="138" y="149"/>
                  <a:pt x="138" y="222"/>
                </a:cubicBezTo>
                <a:cubicBezTo>
                  <a:pt x="138" y="295"/>
                  <a:pt x="70" y="368"/>
                  <a:pt x="3" y="441"/>
                </a:cubicBezTo>
              </a:path>
            </a:pathLst>
          </a:custGeom>
          <a:pattFill prst="ltHorz">
            <a:fgClr>
              <a:srgbClr val="CC0000"/>
            </a:fgClr>
            <a:bgClr>
              <a:srgbClr val="FFFFFF"/>
            </a:bgClr>
          </a:pattFill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aphicFrame>
        <p:nvGraphicFramePr>
          <p:cNvPr id="1631287" name="Object 5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7759700" y="3586163"/>
          <a:ext cx="1076325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5" name="Jednadžba" r:id="rId7" imgW="1028520" imgH="672840" progId="Equation.3">
                  <p:embed/>
                </p:oleObj>
              </mc:Choice>
              <mc:Fallback>
                <p:oleObj name="Jednadžba" r:id="rId7" imgW="1028520" imgH="6728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59700" y="3586163"/>
                        <a:ext cx="1076325" cy="704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1290" name="Rectangle 58"/>
          <p:cNvSpPr>
            <a:spLocks noChangeArrowheads="1"/>
          </p:cNvSpPr>
          <p:nvPr/>
        </p:nvSpPr>
        <p:spPr bwMode="auto">
          <a:xfrm>
            <a:off x="5872163" y="5843588"/>
            <a:ext cx="2590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endParaRPr lang="el-GR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5330" name="AutoShape 2" descr="Light vertical"/>
          <p:cNvSpPr>
            <a:spLocks noChangeArrowheads="1"/>
          </p:cNvSpPr>
          <p:nvPr/>
        </p:nvSpPr>
        <p:spPr bwMode="auto">
          <a:xfrm flipV="1">
            <a:off x="2997200" y="3848100"/>
            <a:ext cx="2070100" cy="1485900"/>
          </a:xfrm>
          <a:prstGeom prst="rtTriangle">
            <a:avLst/>
          </a:prstGeom>
          <a:pattFill prst="ltVert">
            <a:fgClr>
              <a:srgbClr val="FF33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65163" y="1955800"/>
            <a:ext cx="4616450" cy="1062038"/>
            <a:chOff x="499" y="1096"/>
            <a:chExt cx="2908" cy="669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499" y="1505"/>
              <a:ext cx="2908" cy="260"/>
              <a:chOff x="531" y="2761"/>
              <a:chExt cx="2908" cy="260"/>
            </a:xfrm>
          </p:grpSpPr>
          <p:sp>
            <p:nvSpPr>
              <p:cNvPr id="1635333" name="Line 5"/>
              <p:cNvSpPr>
                <a:spLocks noChangeShapeType="1"/>
              </p:cNvSpPr>
              <p:nvPr/>
            </p:nvSpPr>
            <p:spPr bwMode="auto">
              <a:xfrm>
                <a:off x="640" y="2792"/>
                <a:ext cx="2656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635334" name="AutoShape 6"/>
              <p:cNvSpPr>
                <a:spLocks noChangeArrowheads="1"/>
              </p:cNvSpPr>
              <p:nvPr/>
            </p:nvSpPr>
            <p:spPr bwMode="auto">
              <a:xfrm>
                <a:off x="531" y="2844"/>
                <a:ext cx="184" cy="152"/>
              </a:xfrm>
              <a:prstGeom prst="triangle">
                <a:avLst>
                  <a:gd name="adj" fmla="val 50000"/>
                </a:avLst>
              </a:prstGeom>
              <a:noFill/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635335" name="Oval 7"/>
              <p:cNvSpPr>
                <a:spLocks noChangeArrowheads="1"/>
              </p:cNvSpPr>
              <p:nvPr/>
            </p:nvSpPr>
            <p:spPr bwMode="auto">
              <a:xfrm>
                <a:off x="587" y="2768"/>
                <a:ext cx="73" cy="68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635336" name="AutoShape 8"/>
              <p:cNvSpPr>
                <a:spLocks noChangeArrowheads="1"/>
              </p:cNvSpPr>
              <p:nvPr/>
            </p:nvSpPr>
            <p:spPr bwMode="auto">
              <a:xfrm>
                <a:off x="3238" y="2837"/>
                <a:ext cx="184" cy="152"/>
              </a:xfrm>
              <a:prstGeom prst="triangle">
                <a:avLst>
                  <a:gd name="adj" fmla="val 50000"/>
                </a:avLst>
              </a:prstGeom>
              <a:noFill/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635337" name="Oval 9"/>
              <p:cNvSpPr>
                <a:spLocks noChangeArrowheads="1"/>
              </p:cNvSpPr>
              <p:nvPr/>
            </p:nvSpPr>
            <p:spPr bwMode="auto">
              <a:xfrm>
                <a:off x="3294" y="2761"/>
                <a:ext cx="73" cy="68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635338" name="Line 10"/>
              <p:cNvSpPr>
                <a:spLocks noChangeShapeType="1"/>
              </p:cNvSpPr>
              <p:nvPr/>
            </p:nvSpPr>
            <p:spPr bwMode="auto">
              <a:xfrm>
                <a:off x="3223" y="3021"/>
                <a:ext cx="21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r-HR"/>
              </a:p>
            </p:txBody>
          </p:sp>
        </p:grpSp>
        <p:sp>
          <p:nvSpPr>
            <p:cNvPr id="1635339" name="Rectangle 11"/>
            <p:cNvSpPr>
              <a:spLocks noChangeArrowheads="1"/>
            </p:cNvSpPr>
            <p:nvPr/>
          </p:nvSpPr>
          <p:spPr bwMode="auto">
            <a:xfrm>
              <a:off x="600" y="1096"/>
              <a:ext cx="2680" cy="440"/>
            </a:xfrm>
            <a:prstGeom prst="rect">
              <a:avLst/>
            </a:prstGeom>
            <a:solidFill>
              <a:schemeClr val="accent1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1635340" name="Line 12"/>
          <p:cNvSpPr>
            <a:spLocks noChangeShapeType="1"/>
          </p:cNvSpPr>
          <p:nvPr/>
        </p:nvSpPr>
        <p:spPr bwMode="auto">
          <a:xfrm>
            <a:off x="584200" y="2311400"/>
            <a:ext cx="49657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5341" name="Text Box 13"/>
          <p:cNvSpPr txBox="1">
            <a:spLocks noChangeArrowheads="1"/>
          </p:cNvSpPr>
          <p:nvPr/>
        </p:nvSpPr>
        <p:spPr bwMode="auto">
          <a:xfrm>
            <a:off x="5203825" y="1933575"/>
            <a:ext cx="3365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r-HR">
                <a:latin typeface="Arial" charset="0"/>
              </a:rPr>
              <a:t>x</a:t>
            </a:r>
          </a:p>
        </p:txBody>
      </p:sp>
      <p:sp>
        <p:nvSpPr>
          <p:cNvPr id="1635342" name="Line 14"/>
          <p:cNvSpPr>
            <a:spLocks noChangeShapeType="1"/>
          </p:cNvSpPr>
          <p:nvPr/>
        </p:nvSpPr>
        <p:spPr bwMode="auto">
          <a:xfrm>
            <a:off x="4800600" y="1955800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5343" name="Line 15"/>
          <p:cNvSpPr>
            <a:spLocks noChangeShapeType="1"/>
          </p:cNvSpPr>
          <p:nvPr/>
        </p:nvSpPr>
        <p:spPr bwMode="auto">
          <a:xfrm>
            <a:off x="4851400" y="2654300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5351" name="Line 23"/>
          <p:cNvSpPr>
            <a:spLocks noChangeShapeType="1"/>
          </p:cNvSpPr>
          <p:nvPr/>
        </p:nvSpPr>
        <p:spPr bwMode="auto">
          <a:xfrm>
            <a:off x="2971800" y="1346200"/>
            <a:ext cx="0" cy="60960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5352" name="Text Box 24"/>
          <p:cNvSpPr txBox="1">
            <a:spLocks noChangeArrowheads="1"/>
          </p:cNvSpPr>
          <p:nvPr/>
        </p:nvSpPr>
        <p:spPr bwMode="auto">
          <a:xfrm>
            <a:off x="2955925" y="1246188"/>
            <a:ext cx="4540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r-HR" b="1">
                <a:solidFill>
                  <a:srgbClr val="CC0000"/>
                </a:solidFill>
                <a:latin typeface="Arial" charset="0"/>
              </a:rPr>
              <a:t>F’</a:t>
            </a:r>
          </a:p>
        </p:txBody>
      </p:sp>
      <p:sp>
        <p:nvSpPr>
          <p:cNvPr id="1635353" name="Line 25"/>
          <p:cNvSpPr>
            <a:spLocks noChangeShapeType="1"/>
          </p:cNvSpPr>
          <p:nvPr/>
        </p:nvSpPr>
        <p:spPr bwMode="auto">
          <a:xfrm>
            <a:off x="800100" y="3086100"/>
            <a:ext cx="0" cy="35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5354" name="Line 26"/>
          <p:cNvSpPr>
            <a:spLocks noChangeShapeType="1"/>
          </p:cNvSpPr>
          <p:nvPr/>
        </p:nvSpPr>
        <p:spPr bwMode="auto">
          <a:xfrm>
            <a:off x="2971800" y="2781300"/>
            <a:ext cx="0" cy="73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5355" name="Line 27"/>
          <p:cNvSpPr>
            <a:spLocks noChangeShapeType="1"/>
          </p:cNvSpPr>
          <p:nvPr/>
        </p:nvSpPr>
        <p:spPr bwMode="auto">
          <a:xfrm>
            <a:off x="5118100" y="3149600"/>
            <a:ext cx="0" cy="35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5356" name="Line 28"/>
          <p:cNvSpPr>
            <a:spLocks noChangeShapeType="1"/>
          </p:cNvSpPr>
          <p:nvPr/>
        </p:nvSpPr>
        <p:spPr bwMode="auto">
          <a:xfrm>
            <a:off x="800100" y="3327400"/>
            <a:ext cx="2171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5357" name="Line 29"/>
          <p:cNvSpPr>
            <a:spLocks noChangeShapeType="1"/>
          </p:cNvSpPr>
          <p:nvPr/>
        </p:nvSpPr>
        <p:spPr bwMode="auto">
          <a:xfrm>
            <a:off x="2971800" y="3327400"/>
            <a:ext cx="2171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5358" name="Text Box 30"/>
          <p:cNvSpPr txBox="1">
            <a:spLocks noChangeArrowheads="1"/>
          </p:cNvSpPr>
          <p:nvPr/>
        </p:nvSpPr>
        <p:spPr bwMode="auto">
          <a:xfrm>
            <a:off x="1546225" y="2936875"/>
            <a:ext cx="6064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r-HR">
                <a:latin typeface="Arial" charset="0"/>
              </a:rPr>
              <a:t>L/2</a:t>
            </a:r>
          </a:p>
        </p:txBody>
      </p:sp>
      <p:sp>
        <p:nvSpPr>
          <p:cNvPr id="1635359" name="Text Box 31"/>
          <p:cNvSpPr txBox="1">
            <a:spLocks noChangeArrowheads="1"/>
          </p:cNvSpPr>
          <p:nvPr/>
        </p:nvSpPr>
        <p:spPr bwMode="auto">
          <a:xfrm>
            <a:off x="3806825" y="2949575"/>
            <a:ext cx="6064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r-HR">
                <a:latin typeface="Arial" charset="0"/>
              </a:rPr>
              <a:t>L/2</a:t>
            </a:r>
          </a:p>
        </p:txBody>
      </p:sp>
      <p:sp>
        <p:nvSpPr>
          <p:cNvPr id="1635360" name="Line 32"/>
          <p:cNvSpPr>
            <a:spLocks noChangeShapeType="1"/>
          </p:cNvSpPr>
          <p:nvPr/>
        </p:nvSpPr>
        <p:spPr bwMode="auto">
          <a:xfrm>
            <a:off x="800100" y="35941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5361" name="Line 33"/>
          <p:cNvSpPr>
            <a:spLocks noChangeShapeType="1"/>
          </p:cNvSpPr>
          <p:nvPr/>
        </p:nvSpPr>
        <p:spPr bwMode="auto">
          <a:xfrm>
            <a:off x="5118100" y="36830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5362" name="Line 34"/>
          <p:cNvSpPr>
            <a:spLocks noChangeShapeType="1"/>
          </p:cNvSpPr>
          <p:nvPr/>
        </p:nvSpPr>
        <p:spPr bwMode="auto">
          <a:xfrm>
            <a:off x="2971800" y="3657600"/>
            <a:ext cx="0" cy="187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5363" name="Line 35"/>
          <p:cNvSpPr>
            <a:spLocks noChangeShapeType="1"/>
          </p:cNvSpPr>
          <p:nvPr/>
        </p:nvSpPr>
        <p:spPr bwMode="auto">
          <a:xfrm>
            <a:off x="800100" y="3835400"/>
            <a:ext cx="4318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5365" name="Line 37"/>
          <p:cNvSpPr>
            <a:spLocks noChangeShapeType="1"/>
          </p:cNvSpPr>
          <p:nvPr/>
        </p:nvSpPr>
        <p:spPr bwMode="auto">
          <a:xfrm flipV="1">
            <a:off x="2959100" y="3835400"/>
            <a:ext cx="215900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5366" name="Line 38"/>
          <p:cNvSpPr>
            <a:spLocks noChangeShapeType="1"/>
          </p:cNvSpPr>
          <p:nvPr/>
        </p:nvSpPr>
        <p:spPr bwMode="auto">
          <a:xfrm>
            <a:off x="2971800" y="3848100"/>
            <a:ext cx="12700" cy="15113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aphicFrame>
        <p:nvGraphicFramePr>
          <p:cNvPr id="1635367" name="Object 39"/>
          <p:cNvGraphicFramePr>
            <a:graphicFrameLocks noChangeAspect="1"/>
          </p:cNvGraphicFramePr>
          <p:nvPr/>
        </p:nvGraphicFramePr>
        <p:xfrm>
          <a:off x="3041650" y="3970338"/>
          <a:ext cx="5461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5" name="Jednadžba" r:id="rId3" imgW="545760" imgH="647640" progId="Equation.3">
                  <p:embed/>
                </p:oleObj>
              </mc:Choice>
              <mc:Fallback>
                <p:oleObj name="Jednadžba" r:id="rId3" imgW="545760" imgH="647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1650" y="3970338"/>
                        <a:ext cx="54610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5369" name="AutoShape 41" descr="Light vertical"/>
          <p:cNvSpPr>
            <a:spLocks noChangeArrowheads="1"/>
          </p:cNvSpPr>
          <p:nvPr/>
        </p:nvSpPr>
        <p:spPr bwMode="auto">
          <a:xfrm rot="10800000">
            <a:off x="850900" y="3848100"/>
            <a:ext cx="2108200" cy="1460500"/>
          </a:xfrm>
          <a:prstGeom prst="rtTriangle">
            <a:avLst/>
          </a:prstGeom>
          <a:pattFill prst="ltVert">
            <a:fgClr>
              <a:srgbClr val="FF33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35370" name="AutoShape 42" descr="Dark horizontal"/>
          <p:cNvSpPr>
            <a:spLocks noChangeArrowheads="1"/>
          </p:cNvSpPr>
          <p:nvPr/>
        </p:nvSpPr>
        <p:spPr bwMode="auto">
          <a:xfrm flipV="1">
            <a:off x="6457950" y="1955800"/>
            <a:ext cx="374650" cy="350838"/>
          </a:xfrm>
          <a:prstGeom prst="rtTriangle">
            <a:avLst/>
          </a:prstGeom>
          <a:pattFill prst="dkHorz">
            <a:fgClr>
              <a:srgbClr val="CC0000"/>
            </a:fgClr>
            <a:bgClr>
              <a:srgbClr val="FFFFFF"/>
            </a:bgClr>
          </a:patt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35371" name="AutoShape 43" descr="Dark horizontal"/>
          <p:cNvSpPr>
            <a:spLocks noChangeArrowheads="1"/>
          </p:cNvSpPr>
          <p:nvPr/>
        </p:nvSpPr>
        <p:spPr bwMode="auto">
          <a:xfrm rot="10800000" flipV="1">
            <a:off x="6083300" y="2305050"/>
            <a:ext cx="374650" cy="350838"/>
          </a:xfrm>
          <a:prstGeom prst="rtTriangle">
            <a:avLst/>
          </a:prstGeom>
          <a:pattFill prst="dkHorz">
            <a:fgClr>
              <a:srgbClr val="CC0000"/>
            </a:fgClr>
            <a:bgClr>
              <a:srgbClr val="FFFFFF"/>
            </a:bgClr>
          </a:patt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35364" name="Line 36"/>
          <p:cNvSpPr>
            <a:spLocks noChangeShapeType="1"/>
          </p:cNvSpPr>
          <p:nvPr/>
        </p:nvSpPr>
        <p:spPr bwMode="auto">
          <a:xfrm>
            <a:off x="800100" y="3835400"/>
            <a:ext cx="218440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5375" name="Line 47"/>
          <p:cNvSpPr>
            <a:spLocks noChangeShapeType="1"/>
          </p:cNvSpPr>
          <p:nvPr/>
        </p:nvSpPr>
        <p:spPr bwMode="auto">
          <a:xfrm>
            <a:off x="800100" y="4889500"/>
            <a:ext cx="434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5376" name="Text Box 48"/>
          <p:cNvSpPr txBox="1">
            <a:spLocks noChangeArrowheads="1"/>
          </p:cNvSpPr>
          <p:nvPr/>
        </p:nvSpPr>
        <p:spPr bwMode="auto">
          <a:xfrm>
            <a:off x="5089525" y="4637088"/>
            <a:ext cx="471604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r-HR" dirty="0" smtClean="0">
                <a:latin typeface="Arial" charset="0"/>
              </a:rPr>
              <a:t>M</a:t>
            </a:r>
            <a:r>
              <a:rPr lang="hr-HR" baseline="-25000" dirty="0" smtClean="0">
                <a:latin typeface="Arial" charset="0"/>
              </a:rPr>
              <a:t>T</a:t>
            </a:r>
            <a:endParaRPr lang="hr-HR" baseline="-25000" dirty="0">
              <a:latin typeface="Arial" charset="0"/>
            </a:endParaRPr>
          </a:p>
        </p:txBody>
      </p:sp>
      <p:sp>
        <p:nvSpPr>
          <p:cNvPr id="1635377" name="Oval 49"/>
          <p:cNvSpPr>
            <a:spLocks noChangeArrowheads="1"/>
          </p:cNvSpPr>
          <p:nvPr/>
        </p:nvSpPr>
        <p:spPr bwMode="auto">
          <a:xfrm>
            <a:off x="2260600" y="4813300"/>
            <a:ext cx="127000" cy="13970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35378" name="Oval 50"/>
          <p:cNvSpPr>
            <a:spLocks noChangeArrowheads="1"/>
          </p:cNvSpPr>
          <p:nvPr/>
        </p:nvSpPr>
        <p:spPr bwMode="auto">
          <a:xfrm>
            <a:off x="3568700" y="4813300"/>
            <a:ext cx="127000" cy="13970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35379" name="Line 51"/>
          <p:cNvSpPr>
            <a:spLocks noChangeShapeType="1"/>
          </p:cNvSpPr>
          <p:nvPr/>
        </p:nvSpPr>
        <p:spPr bwMode="auto">
          <a:xfrm flipV="1">
            <a:off x="3632200" y="1600200"/>
            <a:ext cx="0" cy="35052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5380" name="Line 52"/>
          <p:cNvSpPr>
            <a:spLocks noChangeShapeType="1"/>
          </p:cNvSpPr>
          <p:nvPr/>
        </p:nvSpPr>
        <p:spPr bwMode="auto">
          <a:xfrm flipV="1">
            <a:off x="2311400" y="1600200"/>
            <a:ext cx="0" cy="35052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5385" name="AutoShape 57" descr="Dark horizontal"/>
          <p:cNvSpPr>
            <a:spLocks noChangeArrowheads="1"/>
          </p:cNvSpPr>
          <p:nvPr/>
        </p:nvSpPr>
        <p:spPr bwMode="auto">
          <a:xfrm flipV="1">
            <a:off x="7359650" y="1955800"/>
            <a:ext cx="522288" cy="350838"/>
          </a:xfrm>
          <a:prstGeom prst="rtTriangle">
            <a:avLst/>
          </a:prstGeom>
          <a:pattFill prst="dkHorz">
            <a:fgClr>
              <a:srgbClr val="CC0000"/>
            </a:fgClr>
            <a:bgClr>
              <a:srgbClr val="FFFFFF"/>
            </a:bgClr>
          </a:patt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35386" name="AutoShape 58" descr="Dark horizontal"/>
          <p:cNvSpPr>
            <a:spLocks noChangeArrowheads="1"/>
          </p:cNvSpPr>
          <p:nvPr/>
        </p:nvSpPr>
        <p:spPr bwMode="auto">
          <a:xfrm rot="10800000" flipV="1">
            <a:off x="6837363" y="2300288"/>
            <a:ext cx="522287" cy="350837"/>
          </a:xfrm>
          <a:prstGeom prst="rtTriangle">
            <a:avLst/>
          </a:prstGeom>
          <a:pattFill prst="dkHorz">
            <a:fgClr>
              <a:srgbClr val="CC0000"/>
            </a:fgClr>
            <a:bgClr>
              <a:srgbClr val="FFFFFF"/>
            </a:bgClr>
          </a:patt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35387" name="Text Box 59"/>
          <p:cNvSpPr txBox="1">
            <a:spLocks noChangeArrowheads="1"/>
          </p:cNvSpPr>
          <p:nvPr/>
        </p:nvSpPr>
        <p:spPr bwMode="auto">
          <a:xfrm>
            <a:off x="7361238" y="1501775"/>
            <a:ext cx="38343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dirty="0" smtClean="0">
                <a:cs typeface="Times New Roman" pitchFamily="18" charset="0"/>
              </a:rPr>
              <a:t>σ</a:t>
            </a:r>
            <a:r>
              <a:rPr lang="hr-HR" baseline="-25000" dirty="0" smtClean="0">
                <a:cs typeface="Times New Roman" pitchFamily="18" charset="0"/>
              </a:rPr>
              <a:t>T</a:t>
            </a:r>
            <a:endParaRPr lang="el-GR" baseline="-25000" dirty="0">
              <a:cs typeface="Times New Roman" pitchFamily="18" charset="0"/>
            </a:endParaRPr>
          </a:p>
        </p:txBody>
      </p:sp>
      <p:sp>
        <p:nvSpPr>
          <p:cNvPr id="1635390" name="AutoShape 62" descr="Dark horizontal"/>
          <p:cNvSpPr>
            <a:spLocks noChangeArrowheads="1"/>
          </p:cNvSpPr>
          <p:nvPr/>
        </p:nvSpPr>
        <p:spPr bwMode="auto">
          <a:xfrm flipV="1">
            <a:off x="8235950" y="2041525"/>
            <a:ext cx="522288" cy="265113"/>
          </a:xfrm>
          <a:prstGeom prst="rtTriangle">
            <a:avLst/>
          </a:prstGeom>
          <a:pattFill prst="dkHorz">
            <a:fgClr>
              <a:srgbClr val="CC0000"/>
            </a:fgClr>
            <a:bgClr>
              <a:srgbClr val="FFFFFF"/>
            </a:bgClr>
          </a:patt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35391" name="AutoShape 63" descr="Dark horizontal"/>
          <p:cNvSpPr>
            <a:spLocks noChangeArrowheads="1"/>
          </p:cNvSpPr>
          <p:nvPr/>
        </p:nvSpPr>
        <p:spPr bwMode="auto">
          <a:xfrm rot="10800000" flipV="1">
            <a:off x="7713663" y="2300288"/>
            <a:ext cx="522287" cy="255587"/>
          </a:xfrm>
          <a:prstGeom prst="rtTriangle">
            <a:avLst/>
          </a:prstGeom>
          <a:pattFill prst="dkHorz">
            <a:fgClr>
              <a:srgbClr val="CC0000"/>
            </a:fgClr>
            <a:bgClr>
              <a:srgbClr val="FFFFFF"/>
            </a:bgClr>
          </a:patt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35392" name="Text Box 64"/>
          <p:cNvSpPr txBox="1">
            <a:spLocks noChangeArrowheads="1"/>
          </p:cNvSpPr>
          <p:nvPr/>
        </p:nvSpPr>
        <p:spPr bwMode="auto">
          <a:xfrm>
            <a:off x="8237538" y="1501775"/>
            <a:ext cx="38343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dirty="0" smtClean="0">
                <a:cs typeface="Times New Roman" pitchFamily="18" charset="0"/>
              </a:rPr>
              <a:t>σ</a:t>
            </a:r>
            <a:r>
              <a:rPr lang="hr-HR" baseline="-25000" dirty="0" smtClean="0">
                <a:cs typeface="Times New Roman" pitchFamily="18" charset="0"/>
              </a:rPr>
              <a:t>T</a:t>
            </a:r>
            <a:endParaRPr lang="el-GR" baseline="-25000" dirty="0">
              <a:cs typeface="Times New Roman" pitchFamily="18" charset="0"/>
            </a:endParaRPr>
          </a:p>
        </p:txBody>
      </p:sp>
      <p:sp>
        <p:nvSpPr>
          <p:cNvPr id="1635393" name="Rectangle 65" descr="Dark horizontal"/>
          <p:cNvSpPr>
            <a:spLocks noChangeArrowheads="1"/>
          </p:cNvSpPr>
          <p:nvPr/>
        </p:nvSpPr>
        <p:spPr bwMode="auto">
          <a:xfrm>
            <a:off x="8234363" y="1947863"/>
            <a:ext cx="561975" cy="79375"/>
          </a:xfrm>
          <a:prstGeom prst="rect">
            <a:avLst/>
          </a:prstGeom>
          <a:pattFill prst="dkHorz">
            <a:fgClr>
              <a:srgbClr val="CC0000"/>
            </a:fgClr>
            <a:bgClr>
              <a:srgbClr val="FFFFFF"/>
            </a:bgClr>
          </a:patt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35394" name="Rectangle 66" descr="Dark horizontal"/>
          <p:cNvSpPr>
            <a:spLocks noChangeArrowheads="1"/>
          </p:cNvSpPr>
          <p:nvPr/>
        </p:nvSpPr>
        <p:spPr bwMode="auto">
          <a:xfrm>
            <a:off x="7678738" y="2563813"/>
            <a:ext cx="561975" cy="79375"/>
          </a:xfrm>
          <a:prstGeom prst="rect">
            <a:avLst/>
          </a:prstGeom>
          <a:pattFill prst="dkHorz">
            <a:fgClr>
              <a:srgbClr val="CC0000"/>
            </a:fgClr>
            <a:bgClr>
              <a:srgbClr val="FFFFFF"/>
            </a:bgClr>
          </a:patt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35396" name="Freeform 68"/>
          <p:cNvSpPr>
            <a:spLocks/>
          </p:cNvSpPr>
          <p:nvPr/>
        </p:nvSpPr>
        <p:spPr bwMode="auto">
          <a:xfrm>
            <a:off x="2317750" y="1960563"/>
            <a:ext cx="647700" cy="152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00" y="40"/>
              </a:cxn>
              <a:cxn ang="0">
                <a:pos x="408" y="96"/>
              </a:cxn>
            </a:cxnLst>
            <a:rect l="0" t="0" r="r" b="b"/>
            <a:pathLst>
              <a:path w="408" h="96">
                <a:moveTo>
                  <a:pt x="0" y="0"/>
                </a:moveTo>
                <a:cubicBezTo>
                  <a:pt x="66" y="12"/>
                  <a:pt x="132" y="24"/>
                  <a:pt x="200" y="40"/>
                </a:cubicBezTo>
                <a:cubicBezTo>
                  <a:pt x="268" y="56"/>
                  <a:pt x="338" y="76"/>
                  <a:pt x="408" y="96"/>
                </a:cubicBezTo>
              </a:path>
            </a:pathLst>
          </a:custGeom>
          <a:noFill/>
          <a:ln w="57150" cap="flat" cmpd="sng">
            <a:solidFill>
              <a:srgbClr val="FF00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5397" name="Freeform 69"/>
          <p:cNvSpPr>
            <a:spLocks/>
          </p:cNvSpPr>
          <p:nvPr/>
        </p:nvSpPr>
        <p:spPr bwMode="auto">
          <a:xfrm flipH="1">
            <a:off x="2963863" y="1958975"/>
            <a:ext cx="647700" cy="152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00" y="40"/>
              </a:cxn>
              <a:cxn ang="0">
                <a:pos x="408" y="96"/>
              </a:cxn>
            </a:cxnLst>
            <a:rect l="0" t="0" r="r" b="b"/>
            <a:pathLst>
              <a:path w="408" h="96">
                <a:moveTo>
                  <a:pt x="0" y="0"/>
                </a:moveTo>
                <a:cubicBezTo>
                  <a:pt x="66" y="12"/>
                  <a:pt x="132" y="24"/>
                  <a:pt x="200" y="40"/>
                </a:cubicBezTo>
                <a:cubicBezTo>
                  <a:pt x="268" y="56"/>
                  <a:pt x="338" y="76"/>
                  <a:pt x="408" y="96"/>
                </a:cubicBezTo>
              </a:path>
            </a:pathLst>
          </a:custGeom>
          <a:noFill/>
          <a:ln w="57150" cap="flat" cmpd="sng">
            <a:solidFill>
              <a:srgbClr val="FF00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5398" name="Freeform 70"/>
          <p:cNvSpPr>
            <a:spLocks/>
          </p:cNvSpPr>
          <p:nvPr/>
        </p:nvSpPr>
        <p:spPr bwMode="auto">
          <a:xfrm flipV="1">
            <a:off x="2319338" y="2493963"/>
            <a:ext cx="647700" cy="152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00" y="40"/>
              </a:cxn>
              <a:cxn ang="0">
                <a:pos x="408" y="96"/>
              </a:cxn>
            </a:cxnLst>
            <a:rect l="0" t="0" r="r" b="b"/>
            <a:pathLst>
              <a:path w="408" h="96">
                <a:moveTo>
                  <a:pt x="0" y="0"/>
                </a:moveTo>
                <a:cubicBezTo>
                  <a:pt x="66" y="12"/>
                  <a:pt x="132" y="24"/>
                  <a:pt x="200" y="40"/>
                </a:cubicBezTo>
                <a:cubicBezTo>
                  <a:pt x="268" y="56"/>
                  <a:pt x="338" y="76"/>
                  <a:pt x="408" y="96"/>
                </a:cubicBezTo>
              </a:path>
            </a:pathLst>
          </a:custGeom>
          <a:noFill/>
          <a:ln w="57150" cap="flat" cmpd="sng">
            <a:solidFill>
              <a:srgbClr val="FF00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5399" name="Freeform 71"/>
          <p:cNvSpPr>
            <a:spLocks/>
          </p:cNvSpPr>
          <p:nvPr/>
        </p:nvSpPr>
        <p:spPr bwMode="auto">
          <a:xfrm flipH="1" flipV="1">
            <a:off x="2960688" y="2487613"/>
            <a:ext cx="647700" cy="152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00" y="40"/>
              </a:cxn>
              <a:cxn ang="0">
                <a:pos x="408" y="96"/>
              </a:cxn>
            </a:cxnLst>
            <a:rect l="0" t="0" r="r" b="b"/>
            <a:pathLst>
              <a:path w="408" h="96">
                <a:moveTo>
                  <a:pt x="0" y="0"/>
                </a:moveTo>
                <a:cubicBezTo>
                  <a:pt x="66" y="12"/>
                  <a:pt x="132" y="24"/>
                  <a:pt x="200" y="40"/>
                </a:cubicBezTo>
                <a:cubicBezTo>
                  <a:pt x="268" y="56"/>
                  <a:pt x="338" y="76"/>
                  <a:pt x="408" y="96"/>
                </a:cubicBezTo>
              </a:path>
            </a:pathLst>
          </a:custGeom>
          <a:noFill/>
          <a:ln w="57150" cap="flat" cmpd="sng">
            <a:solidFill>
              <a:srgbClr val="FF00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5400" name="Freeform 72"/>
          <p:cNvSpPr>
            <a:spLocks/>
          </p:cNvSpPr>
          <p:nvPr/>
        </p:nvSpPr>
        <p:spPr bwMode="auto">
          <a:xfrm>
            <a:off x="2314575" y="1954213"/>
            <a:ext cx="1319213" cy="1762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31" y="0"/>
              </a:cxn>
              <a:cxn ang="0">
                <a:pos x="651" y="39"/>
              </a:cxn>
              <a:cxn ang="0">
                <a:pos x="519" y="69"/>
              </a:cxn>
              <a:cxn ang="0">
                <a:pos x="411" y="102"/>
              </a:cxn>
              <a:cxn ang="0">
                <a:pos x="252" y="60"/>
              </a:cxn>
              <a:cxn ang="0">
                <a:pos x="117" y="30"/>
              </a:cxn>
              <a:cxn ang="0">
                <a:pos x="0" y="0"/>
              </a:cxn>
            </a:cxnLst>
            <a:rect l="0" t="0" r="r" b="b"/>
            <a:pathLst>
              <a:path w="831" h="102">
                <a:moveTo>
                  <a:pt x="0" y="0"/>
                </a:moveTo>
                <a:lnTo>
                  <a:pt x="831" y="0"/>
                </a:lnTo>
                <a:lnTo>
                  <a:pt x="651" y="39"/>
                </a:lnTo>
                <a:lnTo>
                  <a:pt x="519" y="69"/>
                </a:lnTo>
                <a:lnTo>
                  <a:pt x="411" y="102"/>
                </a:lnTo>
                <a:lnTo>
                  <a:pt x="252" y="60"/>
                </a:lnTo>
                <a:lnTo>
                  <a:pt x="117" y="30"/>
                </a:lnTo>
                <a:lnTo>
                  <a:pt x="0" y="0"/>
                </a:lnTo>
                <a:close/>
              </a:path>
            </a:pathLst>
          </a:custGeom>
          <a:solidFill>
            <a:srgbClr val="FF3399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5401" name="Freeform 73"/>
          <p:cNvSpPr>
            <a:spLocks/>
          </p:cNvSpPr>
          <p:nvPr/>
        </p:nvSpPr>
        <p:spPr bwMode="auto">
          <a:xfrm flipV="1">
            <a:off x="2320925" y="2479675"/>
            <a:ext cx="1319213" cy="1762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31" y="0"/>
              </a:cxn>
              <a:cxn ang="0">
                <a:pos x="651" y="39"/>
              </a:cxn>
              <a:cxn ang="0">
                <a:pos x="519" y="69"/>
              </a:cxn>
              <a:cxn ang="0">
                <a:pos x="411" y="102"/>
              </a:cxn>
              <a:cxn ang="0">
                <a:pos x="252" y="60"/>
              </a:cxn>
              <a:cxn ang="0">
                <a:pos x="117" y="30"/>
              </a:cxn>
              <a:cxn ang="0">
                <a:pos x="0" y="0"/>
              </a:cxn>
            </a:cxnLst>
            <a:rect l="0" t="0" r="r" b="b"/>
            <a:pathLst>
              <a:path w="831" h="102">
                <a:moveTo>
                  <a:pt x="0" y="0"/>
                </a:moveTo>
                <a:lnTo>
                  <a:pt x="831" y="0"/>
                </a:lnTo>
                <a:lnTo>
                  <a:pt x="651" y="39"/>
                </a:lnTo>
                <a:lnTo>
                  <a:pt x="519" y="69"/>
                </a:lnTo>
                <a:lnTo>
                  <a:pt x="411" y="102"/>
                </a:lnTo>
                <a:lnTo>
                  <a:pt x="252" y="60"/>
                </a:lnTo>
                <a:lnTo>
                  <a:pt x="117" y="30"/>
                </a:lnTo>
                <a:lnTo>
                  <a:pt x="0" y="0"/>
                </a:lnTo>
                <a:close/>
              </a:path>
            </a:pathLst>
          </a:custGeom>
          <a:solidFill>
            <a:srgbClr val="FF3399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5402" name="Rectangle 74"/>
          <p:cNvSpPr>
            <a:spLocks noChangeArrowheads="1"/>
          </p:cNvSpPr>
          <p:nvPr/>
        </p:nvSpPr>
        <p:spPr bwMode="auto">
          <a:xfrm>
            <a:off x="6811963" y="3379788"/>
            <a:ext cx="18923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>
                <a:solidFill>
                  <a:schemeClr val="tx2"/>
                </a:solidFill>
              </a:rPr>
              <a:t>Plastificirano </a:t>
            </a:r>
            <a:endParaRPr lang="el-GR">
              <a:solidFill>
                <a:schemeClr val="tx2"/>
              </a:solidFill>
            </a:endParaRPr>
          </a:p>
        </p:txBody>
      </p:sp>
      <p:sp>
        <p:nvSpPr>
          <p:cNvPr id="1635403" name="Rectangle 75"/>
          <p:cNvSpPr>
            <a:spLocks noChangeArrowheads="1"/>
          </p:cNvSpPr>
          <p:nvPr/>
        </p:nvSpPr>
        <p:spPr bwMode="auto">
          <a:xfrm>
            <a:off x="6248400" y="3390900"/>
            <a:ext cx="482600" cy="342900"/>
          </a:xfrm>
          <a:prstGeom prst="rect">
            <a:avLst/>
          </a:prstGeom>
          <a:solidFill>
            <a:srgbClr val="FF33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35404" name="Text Box 76"/>
          <p:cNvSpPr txBox="1">
            <a:spLocks noChangeArrowheads="1"/>
          </p:cNvSpPr>
          <p:nvPr/>
        </p:nvSpPr>
        <p:spPr bwMode="auto">
          <a:xfrm>
            <a:off x="4264025" y="4319588"/>
            <a:ext cx="798617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r-HR" dirty="0" smtClean="0">
                <a:latin typeface="Arial" charset="0"/>
              </a:rPr>
              <a:t>M&lt;M</a:t>
            </a:r>
            <a:r>
              <a:rPr lang="hr-HR" baseline="-25000" dirty="0" smtClean="0">
                <a:latin typeface="Arial" charset="0"/>
              </a:rPr>
              <a:t>T</a:t>
            </a:r>
            <a:endParaRPr lang="hr-HR" baseline="-25000" dirty="0">
              <a:latin typeface="Arial" charset="0"/>
            </a:endParaRPr>
          </a:p>
        </p:txBody>
      </p:sp>
      <p:sp>
        <p:nvSpPr>
          <p:cNvPr id="1635405" name="Text Box 77"/>
          <p:cNvSpPr txBox="1">
            <a:spLocks noChangeArrowheads="1"/>
          </p:cNvSpPr>
          <p:nvPr/>
        </p:nvSpPr>
        <p:spPr bwMode="auto">
          <a:xfrm>
            <a:off x="3857625" y="5272088"/>
            <a:ext cx="798617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r-HR" dirty="0" smtClean="0">
                <a:latin typeface="Arial" charset="0"/>
              </a:rPr>
              <a:t>M=M</a:t>
            </a:r>
            <a:r>
              <a:rPr lang="hr-HR" baseline="-25000" dirty="0" smtClean="0">
                <a:latin typeface="Arial" charset="0"/>
              </a:rPr>
              <a:t>T</a:t>
            </a:r>
            <a:endParaRPr lang="hr-HR" baseline="-25000" dirty="0">
              <a:latin typeface="Arial" charset="0"/>
            </a:endParaRPr>
          </a:p>
        </p:txBody>
      </p:sp>
      <p:sp>
        <p:nvSpPr>
          <p:cNvPr id="1635406" name="Line 78"/>
          <p:cNvSpPr>
            <a:spLocks noChangeShapeType="1"/>
          </p:cNvSpPr>
          <p:nvPr/>
        </p:nvSpPr>
        <p:spPr bwMode="auto">
          <a:xfrm flipH="1" flipV="1">
            <a:off x="3683000" y="4978400"/>
            <a:ext cx="203200" cy="469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5407" name="Text Box 79"/>
          <p:cNvSpPr txBox="1">
            <a:spLocks noChangeArrowheads="1"/>
          </p:cNvSpPr>
          <p:nvPr/>
        </p:nvSpPr>
        <p:spPr bwMode="auto">
          <a:xfrm>
            <a:off x="2524125" y="5691188"/>
            <a:ext cx="798617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r-HR" dirty="0" smtClean="0">
                <a:latin typeface="Arial" charset="0"/>
              </a:rPr>
              <a:t>M&gt;M</a:t>
            </a:r>
            <a:r>
              <a:rPr lang="hr-HR" baseline="-25000" dirty="0" smtClean="0">
                <a:latin typeface="Arial" charset="0"/>
              </a:rPr>
              <a:t>T</a:t>
            </a:r>
            <a:endParaRPr lang="hr-HR" baseline="-25000" dirty="0">
              <a:latin typeface="Arial" charset="0"/>
            </a:endParaRPr>
          </a:p>
        </p:txBody>
      </p:sp>
      <p:sp>
        <p:nvSpPr>
          <p:cNvPr id="1635408" name="Text Box 80"/>
          <p:cNvSpPr txBox="1">
            <a:spLocks noChangeArrowheads="1"/>
          </p:cNvSpPr>
          <p:nvPr/>
        </p:nvSpPr>
        <p:spPr bwMode="auto">
          <a:xfrm>
            <a:off x="758825" y="4344988"/>
            <a:ext cx="798617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r-HR" dirty="0" smtClean="0">
                <a:latin typeface="Arial" charset="0"/>
              </a:rPr>
              <a:t>M&lt;M</a:t>
            </a:r>
            <a:r>
              <a:rPr lang="hr-HR" baseline="-25000" dirty="0" smtClean="0">
                <a:latin typeface="Arial" charset="0"/>
              </a:rPr>
              <a:t>T</a:t>
            </a:r>
            <a:endParaRPr lang="hr-HR" baseline="-25000" dirty="0">
              <a:latin typeface="Arial" charset="0"/>
            </a:endParaRPr>
          </a:p>
        </p:txBody>
      </p:sp>
      <p:sp>
        <p:nvSpPr>
          <p:cNvPr id="1635409" name="Line 81"/>
          <p:cNvSpPr>
            <a:spLocks noChangeShapeType="1"/>
          </p:cNvSpPr>
          <p:nvPr/>
        </p:nvSpPr>
        <p:spPr bwMode="auto">
          <a:xfrm flipH="1" flipV="1">
            <a:off x="2489200" y="4927600"/>
            <a:ext cx="1333500" cy="571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5410" name="AutoShape 82"/>
          <p:cNvSpPr>
            <a:spLocks/>
          </p:cNvSpPr>
          <p:nvPr/>
        </p:nvSpPr>
        <p:spPr bwMode="auto">
          <a:xfrm rot="5400000">
            <a:off x="2857500" y="4991100"/>
            <a:ext cx="203200" cy="1270000"/>
          </a:xfrm>
          <a:prstGeom prst="rightBrace">
            <a:avLst>
              <a:gd name="adj1" fmla="val 5208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546100" y="966788"/>
            <a:ext cx="8212138" cy="4291013"/>
            <a:chOff x="368" y="785"/>
            <a:chExt cx="5173" cy="2703"/>
          </a:xfrm>
        </p:grpSpPr>
        <p:sp>
          <p:nvSpPr>
            <p:cNvPr id="1672194" name="AutoShape 2" descr="Light vertical"/>
            <p:cNvSpPr>
              <a:spLocks noChangeArrowheads="1"/>
            </p:cNvSpPr>
            <p:nvPr/>
          </p:nvSpPr>
          <p:spPr bwMode="auto">
            <a:xfrm flipV="1">
              <a:off x="1888" y="2424"/>
              <a:ext cx="1304" cy="936"/>
            </a:xfrm>
            <a:prstGeom prst="rtTriangle">
              <a:avLst/>
            </a:prstGeom>
            <a:pattFill prst="ltVert">
              <a:fgClr>
                <a:srgbClr val="FF3300"/>
              </a:fgClr>
              <a:bgClr>
                <a:srgbClr val="FFFFFF"/>
              </a:bgClr>
            </a:patt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19" y="1232"/>
              <a:ext cx="2908" cy="669"/>
              <a:chOff x="499" y="1096"/>
              <a:chExt cx="2908" cy="669"/>
            </a:xfrm>
          </p:grpSpPr>
          <p:grpSp>
            <p:nvGrpSpPr>
              <p:cNvPr id="4" name="Group 4"/>
              <p:cNvGrpSpPr>
                <a:grpSpLocks/>
              </p:cNvGrpSpPr>
              <p:nvPr/>
            </p:nvGrpSpPr>
            <p:grpSpPr bwMode="auto">
              <a:xfrm>
                <a:off x="499" y="1505"/>
                <a:ext cx="2908" cy="260"/>
                <a:chOff x="531" y="2761"/>
                <a:chExt cx="2908" cy="260"/>
              </a:xfrm>
            </p:grpSpPr>
            <p:sp>
              <p:nvSpPr>
                <p:cNvPr id="1672197" name="Line 5"/>
                <p:cNvSpPr>
                  <a:spLocks noChangeShapeType="1"/>
                </p:cNvSpPr>
                <p:nvPr/>
              </p:nvSpPr>
              <p:spPr bwMode="auto">
                <a:xfrm>
                  <a:off x="640" y="2792"/>
                  <a:ext cx="2656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1672198" name="AutoShape 6"/>
                <p:cNvSpPr>
                  <a:spLocks noChangeArrowheads="1"/>
                </p:cNvSpPr>
                <p:nvPr/>
              </p:nvSpPr>
              <p:spPr bwMode="auto">
                <a:xfrm>
                  <a:off x="531" y="2844"/>
                  <a:ext cx="184" cy="152"/>
                </a:xfrm>
                <a:prstGeom prst="triangle">
                  <a:avLst>
                    <a:gd name="adj" fmla="val 50000"/>
                  </a:avLst>
                </a:prstGeom>
                <a:noFill/>
                <a:ln w="2857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672199" name="Oval 7"/>
                <p:cNvSpPr>
                  <a:spLocks noChangeArrowheads="1"/>
                </p:cNvSpPr>
                <p:nvPr/>
              </p:nvSpPr>
              <p:spPr bwMode="auto">
                <a:xfrm>
                  <a:off x="587" y="2768"/>
                  <a:ext cx="73" cy="68"/>
                </a:xfrm>
                <a:prstGeom prst="ellipse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672200" name="AutoShape 8"/>
                <p:cNvSpPr>
                  <a:spLocks noChangeArrowheads="1"/>
                </p:cNvSpPr>
                <p:nvPr/>
              </p:nvSpPr>
              <p:spPr bwMode="auto">
                <a:xfrm>
                  <a:off x="3238" y="2837"/>
                  <a:ext cx="184" cy="152"/>
                </a:xfrm>
                <a:prstGeom prst="triangle">
                  <a:avLst>
                    <a:gd name="adj" fmla="val 50000"/>
                  </a:avLst>
                </a:prstGeom>
                <a:noFill/>
                <a:ln w="28575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672201" name="Oval 9"/>
                <p:cNvSpPr>
                  <a:spLocks noChangeArrowheads="1"/>
                </p:cNvSpPr>
                <p:nvPr/>
              </p:nvSpPr>
              <p:spPr bwMode="auto">
                <a:xfrm>
                  <a:off x="3294" y="2761"/>
                  <a:ext cx="73" cy="68"/>
                </a:xfrm>
                <a:prstGeom prst="ellipse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1672202" name="Line 10"/>
                <p:cNvSpPr>
                  <a:spLocks noChangeShapeType="1"/>
                </p:cNvSpPr>
                <p:nvPr/>
              </p:nvSpPr>
              <p:spPr bwMode="auto">
                <a:xfrm>
                  <a:off x="3223" y="3021"/>
                  <a:ext cx="21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</p:grpSp>
          <p:sp>
            <p:nvSpPr>
              <p:cNvPr id="1672203" name="Rectangle 11"/>
              <p:cNvSpPr>
                <a:spLocks noChangeArrowheads="1"/>
              </p:cNvSpPr>
              <p:nvPr/>
            </p:nvSpPr>
            <p:spPr bwMode="auto">
              <a:xfrm>
                <a:off x="600" y="1096"/>
                <a:ext cx="2680" cy="440"/>
              </a:xfrm>
              <a:prstGeom prst="rect">
                <a:avLst/>
              </a:prstGeom>
              <a:solidFill>
                <a:schemeClr val="accent1"/>
              </a:solidFill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r-HR"/>
              </a:p>
            </p:txBody>
          </p:sp>
        </p:grpSp>
        <p:sp>
          <p:nvSpPr>
            <p:cNvPr id="1672204" name="Line 12"/>
            <p:cNvSpPr>
              <a:spLocks noChangeShapeType="1"/>
            </p:cNvSpPr>
            <p:nvPr/>
          </p:nvSpPr>
          <p:spPr bwMode="auto">
            <a:xfrm>
              <a:off x="368" y="1456"/>
              <a:ext cx="31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672205" name="Text Box 13"/>
            <p:cNvSpPr txBox="1">
              <a:spLocks noChangeArrowheads="1"/>
            </p:cNvSpPr>
            <p:nvPr/>
          </p:nvSpPr>
          <p:spPr bwMode="auto">
            <a:xfrm>
              <a:off x="3278" y="1218"/>
              <a:ext cx="21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r-HR">
                  <a:latin typeface="Arial" charset="0"/>
                </a:rPr>
                <a:t>x</a:t>
              </a:r>
            </a:p>
          </p:txBody>
        </p:sp>
        <p:sp>
          <p:nvSpPr>
            <p:cNvPr id="1672206" name="Line 14"/>
            <p:cNvSpPr>
              <a:spLocks noChangeShapeType="1"/>
            </p:cNvSpPr>
            <p:nvPr/>
          </p:nvSpPr>
          <p:spPr bwMode="auto">
            <a:xfrm>
              <a:off x="3024" y="1232"/>
              <a:ext cx="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672207" name="Line 15"/>
            <p:cNvSpPr>
              <a:spLocks noChangeShapeType="1"/>
            </p:cNvSpPr>
            <p:nvPr/>
          </p:nvSpPr>
          <p:spPr bwMode="auto">
            <a:xfrm>
              <a:off x="3056" y="1672"/>
              <a:ext cx="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672208" name="Line 16"/>
            <p:cNvSpPr>
              <a:spLocks noChangeShapeType="1"/>
            </p:cNvSpPr>
            <p:nvPr/>
          </p:nvSpPr>
          <p:spPr bwMode="auto">
            <a:xfrm>
              <a:off x="1872" y="848"/>
              <a:ext cx="0" cy="384"/>
            </a:xfrm>
            <a:prstGeom prst="line">
              <a:avLst/>
            </a:prstGeom>
            <a:noFill/>
            <a:ln w="76200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672209" name="Text Box 17"/>
            <p:cNvSpPr txBox="1">
              <a:spLocks noChangeArrowheads="1"/>
            </p:cNvSpPr>
            <p:nvPr/>
          </p:nvSpPr>
          <p:spPr bwMode="auto">
            <a:xfrm>
              <a:off x="1862" y="785"/>
              <a:ext cx="286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r-HR" b="1">
                  <a:solidFill>
                    <a:srgbClr val="CC0000"/>
                  </a:solidFill>
                  <a:latin typeface="Arial" charset="0"/>
                </a:rPr>
                <a:t>F’</a:t>
              </a:r>
            </a:p>
          </p:txBody>
        </p:sp>
        <p:sp>
          <p:nvSpPr>
            <p:cNvPr id="1672210" name="Line 18"/>
            <p:cNvSpPr>
              <a:spLocks noChangeShapeType="1"/>
            </p:cNvSpPr>
            <p:nvPr/>
          </p:nvSpPr>
          <p:spPr bwMode="auto">
            <a:xfrm>
              <a:off x="504" y="1944"/>
              <a:ext cx="0" cy="2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672211" name="Line 19"/>
            <p:cNvSpPr>
              <a:spLocks noChangeShapeType="1"/>
            </p:cNvSpPr>
            <p:nvPr/>
          </p:nvSpPr>
          <p:spPr bwMode="auto">
            <a:xfrm>
              <a:off x="1872" y="1752"/>
              <a:ext cx="0" cy="4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672212" name="Line 20"/>
            <p:cNvSpPr>
              <a:spLocks noChangeShapeType="1"/>
            </p:cNvSpPr>
            <p:nvPr/>
          </p:nvSpPr>
          <p:spPr bwMode="auto">
            <a:xfrm>
              <a:off x="3224" y="1984"/>
              <a:ext cx="0" cy="2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672213" name="Line 21"/>
            <p:cNvSpPr>
              <a:spLocks noChangeShapeType="1"/>
            </p:cNvSpPr>
            <p:nvPr/>
          </p:nvSpPr>
          <p:spPr bwMode="auto">
            <a:xfrm>
              <a:off x="504" y="2096"/>
              <a:ext cx="13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672214" name="Line 22"/>
            <p:cNvSpPr>
              <a:spLocks noChangeShapeType="1"/>
            </p:cNvSpPr>
            <p:nvPr/>
          </p:nvSpPr>
          <p:spPr bwMode="auto">
            <a:xfrm>
              <a:off x="1872" y="2096"/>
              <a:ext cx="13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672215" name="Text Box 23"/>
            <p:cNvSpPr txBox="1">
              <a:spLocks noChangeArrowheads="1"/>
            </p:cNvSpPr>
            <p:nvPr/>
          </p:nvSpPr>
          <p:spPr bwMode="auto">
            <a:xfrm>
              <a:off x="974" y="1850"/>
              <a:ext cx="38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r-HR">
                  <a:latin typeface="Arial" charset="0"/>
                </a:rPr>
                <a:t>L/2</a:t>
              </a:r>
            </a:p>
          </p:txBody>
        </p:sp>
        <p:sp>
          <p:nvSpPr>
            <p:cNvPr id="1672216" name="Text Box 24"/>
            <p:cNvSpPr txBox="1">
              <a:spLocks noChangeArrowheads="1"/>
            </p:cNvSpPr>
            <p:nvPr/>
          </p:nvSpPr>
          <p:spPr bwMode="auto">
            <a:xfrm>
              <a:off x="2398" y="1858"/>
              <a:ext cx="38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r-HR">
                  <a:latin typeface="Arial" charset="0"/>
                </a:rPr>
                <a:t>L/2</a:t>
              </a:r>
            </a:p>
          </p:txBody>
        </p:sp>
        <p:sp>
          <p:nvSpPr>
            <p:cNvPr id="1672217" name="Line 25"/>
            <p:cNvSpPr>
              <a:spLocks noChangeShapeType="1"/>
            </p:cNvSpPr>
            <p:nvPr/>
          </p:nvSpPr>
          <p:spPr bwMode="auto">
            <a:xfrm>
              <a:off x="504" y="2264"/>
              <a:ext cx="0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672218" name="Line 26"/>
            <p:cNvSpPr>
              <a:spLocks noChangeShapeType="1"/>
            </p:cNvSpPr>
            <p:nvPr/>
          </p:nvSpPr>
          <p:spPr bwMode="auto">
            <a:xfrm>
              <a:off x="3224" y="2320"/>
              <a:ext cx="0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672219" name="Line 27"/>
            <p:cNvSpPr>
              <a:spLocks noChangeShapeType="1"/>
            </p:cNvSpPr>
            <p:nvPr/>
          </p:nvSpPr>
          <p:spPr bwMode="auto">
            <a:xfrm>
              <a:off x="1872" y="2304"/>
              <a:ext cx="0" cy="11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672220" name="Line 28"/>
            <p:cNvSpPr>
              <a:spLocks noChangeShapeType="1"/>
            </p:cNvSpPr>
            <p:nvPr/>
          </p:nvSpPr>
          <p:spPr bwMode="auto">
            <a:xfrm>
              <a:off x="504" y="2416"/>
              <a:ext cx="27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672221" name="Line 29"/>
            <p:cNvSpPr>
              <a:spLocks noChangeShapeType="1"/>
            </p:cNvSpPr>
            <p:nvPr/>
          </p:nvSpPr>
          <p:spPr bwMode="auto">
            <a:xfrm flipV="1">
              <a:off x="1864" y="2416"/>
              <a:ext cx="1360" cy="9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672222" name="Line 30"/>
            <p:cNvSpPr>
              <a:spLocks noChangeShapeType="1"/>
            </p:cNvSpPr>
            <p:nvPr/>
          </p:nvSpPr>
          <p:spPr bwMode="auto">
            <a:xfrm>
              <a:off x="1872" y="2424"/>
              <a:ext cx="8" cy="95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graphicFrame>
          <p:nvGraphicFramePr>
            <p:cNvPr id="1672223" name="Object 31"/>
            <p:cNvGraphicFramePr>
              <a:graphicFrameLocks noChangeAspect="1"/>
            </p:cNvGraphicFramePr>
            <p:nvPr/>
          </p:nvGraphicFramePr>
          <p:xfrm>
            <a:off x="1928" y="2505"/>
            <a:ext cx="368" cy="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060" name="Jednadžba" r:id="rId3" imgW="583920" imgH="634680" progId="Equation.3">
                    <p:embed/>
                  </p:oleObj>
                </mc:Choice>
                <mc:Fallback>
                  <p:oleObj name="Jednadžba" r:id="rId3" imgW="583920" imgH="63468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8" y="2505"/>
                          <a:ext cx="368" cy="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72224" name="AutoShape 32" descr="Light vertical"/>
            <p:cNvSpPr>
              <a:spLocks noChangeArrowheads="1"/>
            </p:cNvSpPr>
            <p:nvPr/>
          </p:nvSpPr>
          <p:spPr bwMode="auto">
            <a:xfrm rot="10800000">
              <a:off x="536" y="2424"/>
              <a:ext cx="1328" cy="920"/>
            </a:xfrm>
            <a:prstGeom prst="rtTriangle">
              <a:avLst/>
            </a:prstGeom>
            <a:pattFill prst="ltVert">
              <a:fgClr>
                <a:srgbClr val="FF3300"/>
              </a:fgClr>
              <a:bgClr>
                <a:srgbClr val="FFFFFF"/>
              </a:bgClr>
            </a:patt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672225" name="AutoShape 33" descr="Dark horizontal"/>
            <p:cNvSpPr>
              <a:spLocks noChangeArrowheads="1"/>
            </p:cNvSpPr>
            <p:nvPr/>
          </p:nvSpPr>
          <p:spPr bwMode="auto">
            <a:xfrm flipV="1">
              <a:off x="4068" y="1232"/>
              <a:ext cx="236" cy="221"/>
            </a:xfrm>
            <a:prstGeom prst="rtTriangle">
              <a:avLst/>
            </a:prstGeom>
            <a:pattFill prst="dkHorz">
              <a:fgClr>
                <a:srgbClr val="CC0000"/>
              </a:fgClr>
              <a:bgClr>
                <a:srgbClr val="FFFFFF"/>
              </a:bgClr>
            </a:patt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672226" name="AutoShape 34" descr="Dark horizontal"/>
            <p:cNvSpPr>
              <a:spLocks noChangeArrowheads="1"/>
            </p:cNvSpPr>
            <p:nvPr/>
          </p:nvSpPr>
          <p:spPr bwMode="auto">
            <a:xfrm rot="10800000" flipV="1">
              <a:off x="3832" y="1452"/>
              <a:ext cx="236" cy="221"/>
            </a:xfrm>
            <a:prstGeom prst="rtTriangle">
              <a:avLst/>
            </a:prstGeom>
            <a:pattFill prst="dkHorz">
              <a:fgClr>
                <a:srgbClr val="CC0000"/>
              </a:fgClr>
              <a:bgClr>
                <a:srgbClr val="FFFFFF"/>
              </a:bgClr>
            </a:patt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672227" name="Line 35"/>
            <p:cNvSpPr>
              <a:spLocks noChangeShapeType="1"/>
            </p:cNvSpPr>
            <p:nvPr/>
          </p:nvSpPr>
          <p:spPr bwMode="auto">
            <a:xfrm>
              <a:off x="504" y="2416"/>
              <a:ext cx="1376" cy="9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672228" name="Line 36"/>
            <p:cNvSpPr>
              <a:spLocks noChangeShapeType="1"/>
            </p:cNvSpPr>
            <p:nvPr/>
          </p:nvSpPr>
          <p:spPr bwMode="auto">
            <a:xfrm>
              <a:off x="504" y="3080"/>
              <a:ext cx="27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672229" name="Text Box 37"/>
            <p:cNvSpPr txBox="1">
              <a:spLocks noChangeArrowheads="1"/>
            </p:cNvSpPr>
            <p:nvPr/>
          </p:nvSpPr>
          <p:spPr bwMode="auto">
            <a:xfrm>
              <a:off x="3206" y="2921"/>
              <a:ext cx="36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r-HR">
                  <a:latin typeface="Arial" charset="0"/>
                </a:rPr>
                <a:t>M</a:t>
              </a:r>
              <a:r>
                <a:rPr lang="hr-HR" baseline="-25000">
                  <a:latin typeface="Arial" charset="0"/>
                </a:rPr>
                <a:t>R</a:t>
              </a:r>
            </a:p>
          </p:txBody>
        </p:sp>
        <p:sp>
          <p:nvSpPr>
            <p:cNvPr id="1672230" name="Oval 38"/>
            <p:cNvSpPr>
              <a:spLocks noChangeArrowheads="1"/>
            </p:cNvSpPr>
            <p:nvPr/>
          </p:nvSpPr>
          <p:spPr bwMode="auto">
            <a:xfrm>
              <a:off x="1424" y="3032"/>
              <a:ext cx="80" cy="8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672231" name="Oval 39"/>
            <p:cNvSpPr>
              <a:spLocks noChangeArrowheads="1"/>
            </p:cNvSpPr>
            <p:nvPr/>
          </p:nvSpPr>
          <p:spPr bwMode="auto">
            <a:xfrm>
              <a:off x="2248" y="3032"/>
              <a:ext cx="80" cy="8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672232" name="Line 40"/>
            <p:cNvSpPr>
              <a:spLocks noChangeShapeType="1"/>
            </p:cNvSpPr>
            <p:nvPr/>
          </p:nvSpPr>
          <p:spPr bwMode="auto">
            <a:xfrm flipV="1">
              <a:off x="2288" y="1008"/>
              <a:ext cx="0" cy="22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672233" name="Line 41"/>
            <p:cNvSpPr>
              <a:spLocks noChangeShapeType="1"/>
            </p:cNvSpPr>
            <p:nvPr/>
          </p:nvSpPr>
          <p:spPr bwMode="auto">
            <a:xfrm flipV="1">
              <a:off x="1456" y="1008"/>
              <a:ext cx="0" cy="22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672236" name="AutoShape 44" descr="Dark horizontal"/>
            <p:cNvSpPr>
              <a:spLocks noChangeArrowheads="1"/>
            </p:cNvSpPr>
            <p:nvPr/>
          </p:nvSpPr>
          <p:spPr bwMode="auto">
            <a:xfrm flipV="1">
              <a:off x="4636" y="1232"/>
              <a:ext cx="329" cy="221"/>
            </a:xfrm>
            <a:prstGeom prst="rtTriangle">
              <a:avLst/>
            </a:prstGeom>
            <a:pattFill prst="dkHorz">
              <a:fgClr>
                <a:srgbClr val="CC0000"/>
              </a:fgClr>
              <a:bgClr>
                <a:srgbClr val="FFFFFF"/>
              </a:bgClr>
            </a:patt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672237" name="AutoShape 45" descr="Dark horizontal"/>
            <p:cNvSpPr>
              <a:spLocks noChangeArrowheads="1"/>
            </p:cNvSpPr>
            <p:nvPr/>
          </p:nvSpPr>
          <p:spPr bwMode="auto">
            <a:xfrm rot="10800000" flipV="1">
              <a:off x="4307" y="1449"/>
              <a:ext cx="329" cy="221"/>
            </a:xfrm>
            <a:prstGeom prst="rtTriangle">
              <a:avLst/>
            </a:prstGeom>
            <a:pattFill prst="dkHorz">
              <a:fgClr>
                <a:srgbClr val="CC0000"/>
              </a:fgClr>
              <a:bgClr>
                <a:srgbClr val="FFFFFF"/>
              </a:bgClr>
            </a:patt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672238" name="Text Box 46"/>
            <p:cNvSpPr txBox="1">
              <a:spLocks noChangeArrowheads="1"/>
            </p:cNvSpPr>
            <p:nvPr/>
          </p:nvSpPr>
          <p:spPr bwMode="auto">
            <a:xfrm>
              <a:off x="4637" y="946"/>
              <a:ext cx="242" cy="23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 dirty="0" smtClean="0">
                  <a:cs typeface="Times New Roman" pitchFamily="18" charset="0"/>
                </a:rPr>
                <a:t>σ</a:t>
              </a:r>
              <a:r>
                <a:rPr lang="hr-HR" baseline="-25000" dirty="0" smtClean="0">
                  <a:cs typeface="Times New Roman" pitchFamily="18" charset="0"/>
                </a:rPr>
                <a:t>T</a:t>
              </a:r>
              <a:endParaRPr lang="el-GR" baseline="-25000" dirty="0">
                <a:cs typeface="Times New Roman" pitchFamily="18" charset="0"/>
              </a:endParaRPr>
            </a:p>
          </p:txBody>
        </p:sp>
        <p:sp>
          <p:nvSpPr>
            <p:cNvPr id="1672241" name="AutoShape 49" descr="Dark horizontal"/>
            <p:cNvSpPr>
              <a:spLocks noChangeArrowheads="1"/>
            </p:cNvSpPr>
            <p:nvPr/>
          </p:nvSpPr>
          <p:spPr bwMode="auto">
            <a:xfrm flipV="1">
              <a:off x="5188" y="1286"/>
              <a:ext cx="329" cy="167"/>
            </a:xfrm>
            <a:prstGeom prst="rtTriangle">
              <a:avLst/>
            </a:prstGeom>
            <a:pattFill prst="dkHorz">
              <a:fgClr>
                <a:srgbClr val="CC0000"/>
              </a:fgClr>
              <a:bgClr>
                <a:srgbClr val="FFFFFF"/>
              </a:bgClr>
            </a:patt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672242" name="AutoShape 50" descr="Dark horizontal"/>
            <p:cNvSpPr>
              <a:spLocks noChangeArrowheads="1"/>
            </p:cNvSpPr>
            <p:nvPr/>
          </p:nvSpPr>
          <p:spPr bwMode="auto">
            <a:xfrm rot="10800000" flipV="1">
              <a:off x="4859" y="1449"/>
              <a:ext cx="329" cy="161"/>
            </a:xfrm>
            <a:prstGeom prst="rtTriangle">
              <a:avLst/>
            </a:prstGeom>
            <a:pattFill prst="dkHorz">
              <a:fgClr>
                <a:srgbClr val="CC0000"/>
              </a:fgClr>
              <a:bgClr>
                <a:srgbClr val="FFFFFF"/>
              </a:bgClr>
            </a:patt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672243" name="Text Box 51"/>
            <p:cNvSpPr txBox="1">
              <a:spLocks noChangeArrowheads="1"/>
            </p:cNvSpPr>
            <p:nvPr/>
          </p:nvSpPr>
          <p:spPr bwMode="auto">
            <a:xfrm>
              <a:off x="5189" y="946"/>
              <a:ext cx="242" cy="23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 dirty="0" smtClean="0">
                  <a:cs typeface="Times New Roman" pitchFamily="18" charset="0"/>
                </a:rPr>
                <a:t>σ</a:t>
              </a:r>
              <a:r>
                <a:rPr lang="hr-HR" baseline="-25000" dirty="0" smtClean="0">
                  <a:cs typeface="Times New Roman" pitchFamily="18" charset="0"/>
                </a:rPr>
                <a:t>T</a:t>
              </a:r>
              <a:endParaRPr lang="el-GR" baseline="-25000" dirty="0">
                <a:cs typeface="Times New Roman" pitchFamily="18" charset="0"/>
              </a:endParaRPr>
            </a:p>
          </p:txBody>
        </p:sp>
        <p:sp>
          <p:nvSpPr>
            <p:cNvPr id="1672244" name="Rectangle 52" descr="Dark horizontal"/>
            <p:cNvSpPr>
              <a:spLocks noChangeArrowheads="1"/>
            </p:cNvSpPr>
            <p:nvPr/>
          </p:nvSpPr>
          <p:spPr bwMode="auto">
            <a:xfrm>
              <a:off x="5187" y="1227"/>
              <a:ext cx="354" cy="50"/>
            </a:xfrm>
            <a:prstGeom prst="rect">
              <a:avLst/>
            </a:prstGeom>
            <a:pattFill prst="dkHorz">
              <a:fgClr>
                <a:srgbClr val="CC0000"/>
              </a:fgClr>
              <a:bgClr>
                <a:srgbClr val="FFFFFF"/>
              </a:bgClr>
            </a:patt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672245" name="Rectangle 53" descr="Dark horizontal"/>
            <p:cNvSpPr>
              <a:spLocks noChangeArrowheads="1"/>
            </p:cNvSpPr>
            <p:nvPr/>
          </p:nvSpPr>
          <p:spPr bwMode="auto">
            <a:xfrm>
              <a:off x="4837" y="1615"/>
              <a:ext cx="354" cy="50"/>
            </a:xfrm>
            <a:prstGeom prst="rect">
              <a:avLst/>
            </a:prstGeom>
            <a:pattFill prst="dkHorz">
              <a:fgClr>
                <a:srgbClr val="CC0000"/>
              </a:fgClr>
              <a:bgClr>
                <a:srgbClr val="FFFFFF"/>
              </a:bgClr>
            </a:patt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672247" name="Freeform 55"/>
            <p:cNvSpPr>
              <a:spLocks/>
            </p:cNvSpPr>
            <p:nvPr/>
          </p:nvSpPr>
          <p:spPr bwMode="auto">
            <a:xfrm>
              <a:off x="1460" y="1235"/>
              <a:ext cx="408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0" y="40"/>
                </a:cxn>
                <a:cxn ang="0">
                  <a:pos x="408" y="96"/>
                </a:cxn>
              </a:cxnLst>
              <a:rect l="0" t="0" r="r" b="b"/>
              <a:pathLst>
                <a:path w="408" h="96">
                  <a:moveTo>
                    <a:pt x="0" y="0"/>
                  </a:moveTo>
                  <a:cubicBezTo>
                    <a:pt x="66" y="12"/>
                    <a:pt x="132" y="24"/>
                    <a:pt x="200" y="40"/>
                  </a:cubicBezTo>
                  <a:cubicBezTo>
                    <a:pt x="268" y="56"/>
                    <a:pt x="338" y="76"/>
                    <a:pt x="408" y="96"/>
                  </a:cubicBezTo>
                </a:path>
              </a:pathLst>
            </a:custGeom>
            <a:noFill/>
            <a:ln w="57150" cap="flat" cmpd="sng">
              <a:solidFill>
                <a:srgbClr val="FF006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672248" name="Freeform 56"/>
            <p:cNvSpPr>
              <a:spLocks/>
            </p:cNvSpPr>
            <p:nvPr/>
          </p:nvSpPr>
          <p:spPr bwMode="auto">
            <a:xfrm flipH="1">
              <a:off x="1867" y="1234"/>
              <a:ext cx="408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0" y="40"/>
                </a:cxn>
                <a:cxn ang="0">
                  <a:pos x="408" y="96"/>
                </a:cxn>
              </a:cxnLst>
              <a:rect l="0" t="0" r="r" b="b"/>
              <a:pathLst>
                <a:path w="408" h="96">
                  <a:moveTo>
                    <a:pt x="0" y="0"/>
                  </a:moveTo>
                  <a:cubicBezTo>
                    <a:pt x="66" y="12"/>
                    <a:pt x="132" y="24"/>
                    <a:pt x="200" y="40"/>
                  </a:cubicBezTo>
                  <a:cubicBezTo>
                    <a:pt x="268" y="56"/>
                    <a:pt x="338" y="76"/>
                    <a:pt x="408" y="96"/>
                  </a:cubicBezTo>
                </a:path>
              </a:pathLst>
            </a:custGeom>
            <a:noFill/>
            <a:ln w="57150" cap="flat" cmpd="sng">
              <a:solidFill>
                <a:srgbClr val="FF006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672249" name="Freeform 57"/>
            <p:cNvSpPr>
              <a:spLocks/>
            </p:cNvSpPr>
            <p:nvPr/>
          </p:nvSpPr>
          <p:spPr bwMode="auto">
            <a:xfrm flipV="1">
              <a:off x="1461" y="1571"/>
              <a:ext cx="408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0" y="40"/>
                </a:cxn>
                <a:cxn ang="0">
                  <a:pos x="408" y="96"/>
                </a:cxn>
              </a:cxnLst>
              <a:rect l="0" t="0" r="r" b="b"/>
              <a:pathLst>
                <a:path w="408" h="96">
                  <a:moveTo>
                    <a:pt x="0" y="0"/>
                  </a:moveTo>
                  <a:cubicBezTo>
                    <a:pt x="66" y="12"/>
                    <a:pt x="132" y="24"/>
                    <a:pt x="200" y="40"/>
                  </a:cubicBezTo>
                  <a:cubicBezTo>
                    <a:pt x="268" y="56"/>
                    <a:pt x="338" y="76"/>
                    <a:pt x="408" y="96"/>
                  </a:cubicBezTo>
                </a:path>
              </a:pathLst>
            </a:custGeom>
            <a:noFill/>
            <a:ln w="57150" cap="flat" cmpd="sng">
              <a:solidFill>
                <a:srgbClr val="FF006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672250" name="Freeform 58"/>
            <p:cNvSpPr>
              <a:spLocks/>
            </p:cNvSpPr>
            <p:nvPr/>
          </p:nvSpPr>
          <p:spPr bwMode="auto">
            <a:xfrm flipH="1" flipV="1">
              <a:off x="1865" y="1567"/>
              <a:ext cx="408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0" y="40"/>
                </a:cxn>
                <a:cxn ang="0">
                  <a:pos x="408" y="96"/>
                </a:cxn>
              </a:cxnLst>
              <a:rect l="0" t="0" r="r" b="b"/>
              <a:pathLst>
                <a:path w="408" h="96">
                  <a:moveTo>
                    <a:pt x="0" y="0"/>
                  </a:moveTo>
                  <a:cubicBezTo>
                    <a:pt x="66" y="12"/>
                    <a:pt x="132" y="24"/>
                    <a:pt x="200" y="40"/>
                  </a:cubicBezTo>
                  <a:cubicBezTo>
                    <a:pt x="268" y="56"/>
                    <a:pt x="338" y="76"/>
                    <a:pt x="408" y="96"/>
                  </a:cubicBezTo>
                </a:path>
              </a:pathLst>
            </a:custGeom>
            <a:noFill/>
            <a:ln w="57150" cap="flat" cmpd="sng">
              <a:solidFill>
                <a:srgbClr val="FF006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672251" name="Freeform 59"/>
            <p:cNvSpPr>
              <a:spLocks/>
            </p:cNvSpPr>
            <p:nvPr/>
          </p:nvSpPr>
          <p:spPr bwMode="auto">
            <a:xfrm>
              <a:off x="1458" y="1231"/>
              <a:ext cx="831" cy="1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31" y="0"/>
                </a:cxn>
                <a:cxn ang="0">
                  <a:pos x="651" y="39"/>
                </a:cxn>
                <a:cxn ang="0">
                  <a:pos x="519" y="69"/>
                </a:cxn>
                <a:cxn ang="0">
                  <a:pos x="411" y="102"/>
                </a:cxn>
                <a:cxn ang="0">
                  <a:pos x="252" y="60"/>
                </a:cxn>
                <a:cxn ang="0">
                  <a:pos x="117" y="30"/>
                </a:cxn>
                <a:cxn ang="0">
                  <a:pos x="0" y="0"/>
                </a:cxn>
              </a:cxnLst>
              <a:rect l="0" t="0" r="r" b="b"/>
              <a:pathLst>
                <a:path w="831" h="102">
                  <a:moveTo>
                    <a:pt x="0" y="0"/>
                  </a:moveTo>
                  <a:lnTo>
                    <a:pt x="831" y="0"/>
                  </a:lnTo>
                  <a:lnTo>
                    <a:pt x="651" y="39"/>
                  </a:lnTo>
                  <a:lnTo>
                    <a:pt x="519" y="69"/>
                  </a:lnTo>
                  <a:lnTo>
                    <a:pt x="411" y="102"/>
                  </a:lnTo>
                  <a:lnTo>
                    <a:pt x="252" y="60"/>
                  </a:lnTo>
                  <a:lnTo>
                    <a:pt x="117" y="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3399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672252" name="Freeform 60"/>
            <p:cNvSpPr>
              <a:spLocks/>
            </p:cNvSpPr>
            <p:nvPr/>
          </p:nvSpPr>
          <p:spPr bwMode="auto">
            <a:xfrm flipV="1">
              <a:off x="1462" y="1562"/>
              <a:ext cx="831" cy="1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31" y="0"/>
                </a:cxn>
                <a:cxn ang="0">
                  <a:pos x="651" y="39"/>
                </a:cxn>
                <a:cxn ang="0">
                  <a:pos x="519" y="69"/>
                </a:cxn>
                <a:cxn ang="0">
                  <a:pos x="411" y="102"/>
                </a:cxn>
                <a:cxn ang="0">
                  <a:pos x="252" y="60"/>
                </a:cxn>
                <a:cxn ang="0">
                  <a:pos x="117" y="30"/>
                </a:cxn>
                <a:cxn ang="0">
                  <a:pos x="0" y="0"/>
                </a:cxn>
              </a:cxnLst>
              <a:rect l="0" t="0" r="r" b="b"/>
              <a:pathLst>
                <a:path w="831" h="102">
                  <a:moveTo>
                    <a:pt x="0" y="0"/>
                  </a:moveTo>
                  <a:lnTo>
                    <a:pt x="831" y="0"/>
                  </a:lnTo>
                  <a:lnTo>
                    <a:pt x="651" y="39"/>
                  </a:lnTo>
                  <a:lnTo>
                    <a:pt x="519" y="69"/>
                  </a:lnTo>
                  <a:lnTo>
                    <a:pt x="411" y="102"/>
                  </a:lnTo>
                  <a:lnTo>
                    <a:pt x="252" y="60"/>
                  </a:lnTo>
                  <a:lnTo>
                    <a:pt x="117" y="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3399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672253" name="Rectangle 61"/>
            <p:cNvSpPr>
              <a:spLocks noChangeArrowheads="1"/>
            </p:cNvSpPr>
            <p:nvPr/>
          </p:nvSpPr>
          <p:spPr bwMode="auto">
            <a:xfrm>
              <a:off x="4291" y="2129"/>
              <a:ext cx="1192" cy="2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hr-HR">
                  <a:solidFill>
                    <a:schemeClr val="tx2"/>
                  </a:solidFill>
                </a:rPr>
                <a:t>Plastificirano </a:t>
              </a:r>
              <a:endParaRPr lang="el-GR">
                <a:solidFill>
                  <a:schemeClr val="tx2"/>
                </a:solidFill>
              </a:endParaRPr>
            </a:p>
          </p:txBody>
        </p:sp>
        <p:sp>
          <p:nvSpPr>
            <p:cNvPr id="1672254" name="Rectangle 62"/>
            <p:cNvSpPr>
              <a:spLocks noChangeArrowheads="1"/>
            </p:cNvSpPr>
            <p:nvPr/>
          </p:nvSpPr>
          <p:spPr bwMode="auto">
            <a:xfrm>
              <a:off x="3936" y="2136"/>
              <a:ext cx="304" cy="216"/>
            </a:xfrm>
            <a:prstGeom prst="rect">
              <a:avLst/>
            </a:prstGeom>
            <a:solidFill>
              <a:srgbClr val="FF3399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1672257" name="Text Box 65"/>
          <p:cNvSpPr txBox="1">
            <a:spLocks noChangeArrowheads="1"/>
          </p:cNvSpPr>
          <p:nvPr/>
        </p:nvSpPr>
        <p:spPr bwMode="auto">
          <a:xfrm>
            <a:off x="2892425" y="738188"/>
            <a:ext cx="5381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r-HR" b="1">
                <a:solidFill>
                  <a:srgbClr val="CC0000"/>
                </a:solidFill>
                <a:latin typeface="Arial" charset="0"/>
              </a:rPr>
              <a:t>F’’</a:t>
            </a:r>
          </a:p>
        </p:txBody>
      </p:sp>
      <p:sp>
        <p:nvSpPr>
          <p:cNvPr id="1672260" name="AutoShape 68" descr="Light vertical"/>
          <p:cNvSpPr>
            <a:spLocks noChangeArrowheads="1"/>
          </p:cNvSpPr>
          <p:nvPr/>
        </p:nvSpPr>
        <p:spPr bwMode="auto">
          <a:xfrm flipV="1">
            <a:off x="2959100" y="3568700"/>
            <a:ext cx="2070100" cy="1917700"/>
          </a:xfrm>
          <a:prstGeom prst="rtTriangle">
            <a:avLst/>
          </a:prstGeom>
          <a:pattFill prst="ltVert">
            <a:fgClr>
              <a:srgbClr val="FF33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72261" name="Line 69"/>
          <p:cNvSpPr>
            <a:spLocks noChangeShapeType="1"/>
          </p:cNvSpPr>
          <p:nvPr/>
        </p:nvSpPr>
        <p:spPr bwMode="auto">
          <a:xfrm flipV="1">
            <a:off x="2959100" y="3556000"/>
            <a:ext cx="2120900" cy="191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72262" name="AutoShape 70" descr="Light vertical"/>
          <p:cNvSpPr>
            <a:spLocks noChangeArrowheads="1"/>
          </p:cNvSpPr>
          <p:nvPr/>
        </p:nvSpPr>
        <p:spPr bwMode="auto">
          <a:xfrm rot="10800000">
            <a:off x="812800" y="3556000"/>
            <a:ext cx="2108200" cy="1905000"/>
          </a:xfrm>
          <a:prstGeom prst="rtTriangle">
            <a:avLst/>
          </a:prstGeom>
          <a:pattFill prst="ltVert">
            <a:fgClr>
              <a:srgbClr val="FF33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72263" name="Line 71"/>
          <p:cNvSpPr>
            <a:spLocks noChangeShapeType="1"/>
          </p:cNvSpPr>
          <p:nvPr/>
        </p:nvSpPr>
        <p:spPr bwMode="auto">
          <a:xfrm>
            <a:off x="800100" y="3568700"/>
            <a:ext cx="214630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72264" name="Line 72"/>
          <p:cNvSpPr>
            <a:spLocks noChangeShapeType="1"/>
          </p:cNvSpPr>
          <p:nvPr/>
        </p:nvSpPr>
        <p:spPr bwMode="auto">
          <a:xfrm>
            <a:off x="2933700" y="3568700"/>
            <a:ext cx="12700" cy="191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aphicFrame>
        <p:nvGraphicFramePr>
          <p:cNvPr id="1672265" name="Object 73"/>
          <p:cNvGraphicFramePr>
            <a:graphicFrameLocks noGrp="1" noChangeAspect="1"/>
          </p:cNvGraphicFramePr>
          <p:nvPr>
            <p:ph/>
          </p:nvPr>
        </p:nvGraphicFramePr>
        <p:xfrm>
          <a:off x="3046413" y="3797300"/>
          <a:ext cx="534987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1" name="Jednadžba" r:id="rId5" imgW="545760" imgH="647640" progId="Equation.3">
                  <p:embed/>
                </p:oleObj>
              </mc:Choice>
              <mc:Fallback>
                <p:oleObj name="Jednadžba" r:id="rId5" imgW="545760" imgH="647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6413" y="3797300"/>
                        <a:ext cx="534987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72267" name="Oval 75"/>
          <p:cNvSpPr>
            <a:spLocks noChangeArrowheads="1"/>
          </p:cNvSpPr>
          <p:nvPr/>
        </p:nvSpPr>
        <p:spPr bwMode="auto">
          <a:xfrm>
            <a:off x="1917700" y="4546600"/>
            <a:ext cx="127000" cy="13970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72268" name="Oval 76"/>
          <p:cNvSpPr>
            <a:spLocks noChangeArrowheads="1"/>
          </p:cNvSpPr>
          <p:nvPr/>
        </p:nvSpPr>
        <p:spPr bwMode="auto">
          <a:xfrm>
            <a:off x="3860800" y="4533900"/>
            <a:ext cx="127000" cy="13970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72269" name="Line 77"/>
          <p:cNvSpPr>
            <a:spLocks noChangeShapeType="1"/>
          </p:cNvSpPr>
          <p:nvPr/>
        </p:nvSpPr>
        <p:spPr bwMode="auto">
          <a:xfrm flipV="1">
            <a:off x="3924300" y="1346200"/>
            <a:ext cx="0" cy="35052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72270" name="Line 78"/>
          <p:cNvSpPr>
            <a:spLocks noChangeShapeType="1"/>
          </p:cNvSpPr>
          <p:nvPr/>
        </p:nvSpPr>
        <p:spPr bwMode="auto">
          <a:xfrm flipV="1">
            <a:off x="1968500" y="1333500"/>
            <a:ext cx="0" cy="35052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72271" name="Line 79"/>
          <p:cNvSpPr>
            <a:spLocks noChangeShapeType="1"/>
          </p:cNvSpPr>
          <p:nvPr/>
        </p:nvSpPr>
        <p:spPr bwMode="auto">
          <a:xfrm>
            <a:off x="1257300" y="4610100"/>
            <a:ext cx="33401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72278" name="Freeform 86"/>
          <p:cNvSpPr>
            <a:spLocks/>
          </p:cNvSpPr>
          <p:nvPr/>
        </p:nvSpPr>
        <p:spPr bwMode="auto">
          <a:xfrm>
            <a:off x="1924050" y="1674813"/>
            <a:ext cx="2047875" cy="3619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31" y="0"/>
              </a:cxn>
              <a:cxn ang="0">
                <a:pos x="651" y="39"/>
              </a:cxn>
              <a:cxn ang="0">
                <a:pos x="519" y="69"/>
              </a:cxn>
              <a:cxn ang="0">
                <a:pos x="411" y="102"/>
              </a:cxn>
              <a:cxn ang="0">
                <a:pos x="252" y="60"/>
              </a:cxn>
              <a:cxn ang="0">
                <a:pos x="117" y="30"/>
              </a:cxn>
              <a:cxn ang="0">
                <a:pos x="0" y="0"/>
              </a:cxn>
            </a:cxnLst>
            <a:rect l="0" t="0" r="r" b="b"/>
            <a:pathLst>
              <a:path w="831" h="102">
                <a:moveTo>
                  <a:pt x="0" y="0"/>
                </a:moveTo>
                <a:lnTo>
                  <a:pt x="831" y="0"/>
                </a:lnTo>
                <a:lnTo>
                  <a:pt x="651" y="39"/>
                </a:lnTo>
                <a:lnTo>
                  <a:pt x="519" y="69"/>
                </a:lnTo>
                <a:lnTo>
                  <a:pt x="411" y="102"/>
                </a:lnTo>
                <a:lnTo>
                  <a:pt x="252" y="60"/>
                </a:lnTo>
                <a:lnTo>
                  <a:pt x="117" y="30"/>
                </a:lnTo>
                <a:lnTo>
                  <a:pt x="0" y="0"/>
                </a:lnTo>
                <a:close/>
              </a:path>
            </a:pathLst>
          </a:custGeom>
          <a:solidFill>
            <a:srgbClr val="FF3399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72279" name="Freeform 87"/>
          <p:cNvSpPr>
            <a:spLocks/>
          </p:cNvSpPr>
          <p:nvPr/>
        </p:nvSpPr>
        <p:spPr bwMode="auto">
          <a:xfrm flipV="1">
            <a:off x="1925638" y="2033588"/>
            <a:ext cx="2038350" cy="342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31" y="0"/>
              </a:cxn>
              <a:cxn ang="0">
                <a:pos x="651" y="39"/>
              </a:cxn>
              <a:cxn ang="0">
                <a:pos x="519" y="69"/>
              </a:cxn>
              <a:cxn ang="0">
                <a:pos x="411" y="102"/>
              </a:cxn>
              <a:cxn ang="0">
                <a:pos x="252" y="60"/>
              </a:cxn>
              <a:cxn ang="0">
                <a:pos x="117" y="30"/>
              </a:cxn>
              <a:cxn ang="0">
                <a:pos x="0" y="0"/>
              </a:cxn>
            </a:cxnLst>
            <a:rect l="0" t="0" r="r" b="b"/>
            <a:pathLst>
              <a:path w="831" h="102">
                <a:moveTo>
                  <a:pt x="0" y="0"/>
                </a:moveTo>
                <a:lnTo>
                  <a:pt x="831" y="0"/>
                </a:lnTo>
                <a:lnTo>
                  <a:pt x="651" y="39"/>
                </a:lnTo>
                <a:lnTo>
                  <a:pt x="519" y="69"/>
                </a:lnTo>
                <a:lnTo>
                  <a:pt x="411" y="102"/>
                </a:lnTo>
                <a:lnTo>
                  <a:pt x="252" y="60"/>
                </a:lnTo>
                <a:lnTo>
                  <a:pt x="117" y="30"/>
                </a:lnTo>
                <a:lnTo>
                  <a:pt x="0" y="0"/>
                </a:lnTo>
                <a:close/>
              </a:path>
            </a:pathLst>
          </a:custGeom>
          <a:solidFill>
            <a:srgbClr val="FF3399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72280" name="Rectangle 88" descr="Dark horizontal"/>
          <p:cNvSpPr>
            <a:spLocks noChangeArrowheads="1"/>
          </p:cNvSpPr>
          <p:nvPr/>
        </p:nvSpPr>
        <p:spPr bwMode="auto">
          <a:xfrm>
            <a:off x="7332663" y="4043363"/>
            <a:ext cx="561975" cy="355600"/>
          </a:xfrm>
          <a:prstGeom prst="rect">
            <a:avLst/>
          </a:prstGeom>
          <a:pattFill prst="dkHorz">
            <a:fgClr>
              <a:srgbClr val="CC0000"/>
            </a:fgClr>
            <a:bgClr>
              <a:srgbClr val="FFFFFF"/>
            </a:bgClr>
          </a:patt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72281" name="Rectangle 89" descr="Dark horizontal"/>
          <p:cNvSpPr>
            <a:spLocks noChangeArrowheads="1"/>
          </p:cNvSpPr>
          <p:nvPr/>
        </p:nvSpPr>
        <p:spPr bwMode="auto">
          <a:xfrm>
            <a:off x="6777038" y="4397375"/>
            <a:ext cx="557212" cy="341313"/>
          </a:xfrm>
          <a:prstGeom prst="rect">
            <a:avLst/>
          </a:prstGeom>
          <a:pattFill prst="dkHorz">
            <a:fgClr>
              <a:srgbClr val="CC0000"/>
            </a:fgClr>
            <a:bgClr>
              <a:srgbClr val="FFFFFF"/>
            </a:bgClr>
          </a:pattFill>
          <a:ln w="285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72282" name="Text Box 90"/>
          <p:cNvSpPr txBox="1">
            <a:spLocks noChangeArrowheads="1"/>
          </p:cNvSpPr>
          <p:nvPr/>
        </p:nvSpPr>
        <p:spPr bwMode="auto">
          <a:xfrm>
            <a:off x="7415213" y="3578225"/>
            <a:ext cx="38343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dirty="0" smtClean="0">
                <a:cs typeface="Times New Roman" pitchFamily="18" charset="0"/>
              </a:rPr>
              <a:t>σ</a:t>
            </a:r>
            <a:r>
              <a:rPr lang="hr-HR" baseline="-25000" dirty="0" smtClean="0">
                <a:cs typeface="Times New Roman" pitchFamily="18" charset="0"/>
              </a:rPr>
              <a:t>T</a:t>
            </a:r>
            <a:endParaRPr lang="el-GR" baseline="-25000" dirty="0">
              <a:cs typeface="Times New Roman" pitchFamily="18" charset="0"/>
            </a:endParaRPr>
          </a:p>
        </p:txBody>
      </p:sp>
      <p:sp>
        <p:nvSpPr>
          <p:cNvPr id="1672285" name="Rectangle 93"/>
          <p:cNvSpPr>
            <a:spLocks noChangeArrowheads="1"/>
          </p:cNvSpPr>
          <p:nvPr/>
        </p:nvSpPr>
        <p:spPr bwMode="auto">
          <a:xfrm>
            <a:off x="6011863" y="4865688"/>
            <a:ext cx="297180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Presjek- moment </a:t>
            </a:r>
            <a:r>
              <a:rPr lang="hr-H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pune </a:t>
            </a:r>
            <a:r>
              <a:rPr lang="hr-H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plastičnosti  </a:t>
            </a:r>
          </a:p>
          <a:p>
            <a:r>
              <a:rPr lang="hr-HR" sz="2000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plastični </a:t>
            </a:r>
            <a:r>
              <a:rPr lang="hr-HR" sz="200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zglob</a:t>
            </a:r>
            <a:r>
              <a:rPr lang="hr-H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l-GR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72286" name="Oval 94"/>
          <p:cNvSpPr>
            <a:spLocks noChangeArrowheads="1"/>
          </p:cNvSpPr>
          <p:nvPr/>
        </p:nvSpPr>
        <p:spPr bwMode="auto">
          <a:xfrm>
            <a:off x="2755900" y="1917700"/>
            <a:ext cx="330200" cy="304800"/>
          </a:xfrm>
          <a:prstGeom prst="ellipse">
            <a:avLst/>
          </a:prstGeom>
          <a:solidFill>
            <a:schemeClr val="bg1"/>
          </a:solidFill>
          <a:ln w="5715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72287" name="Oval 95"/>
          <p:cNvSpPr>
            <a:spLocks noChangeArrowheads="1"/>
          </p:cNvSpPr>
          <p:nvPr/>
        </p:nvSpPr>
        <p:spPr bwMode="auto">
          <a:xfrm>
            <a:off x="4876800" y="2235200"/>
            <a:ext cx="330200" cy="304800"/>
          </a:xfrm>
          <a:prstGeom prst="ellipse">
            <a:avLst/>
          </a:prstGeom>
          <a:solidFill>
            <a:schemeClr val="bg1"/>
          </a:solidFill>
          <a:ln w="5715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72288" name="Oval 96"/>
          <p:cNvSpPr>
            <a:spLocks noChangeArrowheads="1"/>
          </p:cNvSpPr>
          <p:nvPr/>
        </p:nvSpPr>
        <p:spPr bwMode="auto">
          <a:xfrm>
            <a:off x="596900" y="2235200"/>
            <a:ext cx="330200" cy="304800"/>
          </a:xfrm>
          <a:prstGeom prst="ellipse">
            <a:avLst/>
          </a:prstGeom>
          <a:solidFill>
            <a:schemeClr val="bg1"/>
          </a:solidFill>
          <a:ln w="5715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72289" name="Line 97"/>
          <p:cNvSpPr>
            <a:spLocks noChangeShapeType="1"/>
          </p:cNvSpPr>
          <p:nvPr/>
        </p:nvSpPr>
        <p:spPr bwMode="auto">
          <a:xfrm>
            <a:off x="762000" y="5461000"/>
            <a:ext cx="0" cy="520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72290" name="Line 98"/>
          <p:cNvSpPr>
            <a:spLocks noChangeShapeType="1"/>
          </p:cNvSpPr>
          <p:nvPr/>
        </p:nvSpPr>
        <p:spPr bwMode="auto">
          <a:xfrm>
            <a:off x="5080000" y="5448300"/>
            <a:ext cx="0" cy="58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72291" name="Line 99"/>
          <p:cNvSpPr>
            <a:spLocks noChangeShapeType="1"/>
          </p:cNvSpPr>
          <p:nvPr/>
        </p:nvSpPr>
        <p:spPr bwMode="auto">
          <a:xfrm>
            <a:off x="2946400" y="56769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72292" name="Line 100"/>
          <p:cNvSpPr>
            <a:spLocks noChangeShapeType="1"/>
          </p:cNvSpPr>
          <p:nvPr/>
        </p:nvSpPr>
        <p:spPr bwMode="auto">
          <a:xfrm>
            <a:off x="762000" y="5829300"/>
            <a:ext cx="431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5" name="Group 104"/>
          <p:cNvGrpSpPr>
            <a:grpSpLocks/>
          </p:cNvGrpSpPr>
          <p:nvPr/>
        </p:nvGrpSpPr>
        <p:grpSpPr bwMode="auto">
          <a:xfrm>
            <a:off x="627063" y="5805488"/>
            <a:ext cx="4641850" cy="412750"/>
            <a:chOff x="531" y="2761"/>
            <a:chExt cx="2908" cy="260"/>
          </a:xfrm>
        </p:grpSpPr>
        <p:sp>
          <p:nvSpPr>
            <p:cNvPr id="1672297" name="Line 105"/>
            <p:cNvSpPr>
              <a:spLocks noChangeShapeType="1"/>
            </p:cNvSpPr>
            <p:nvPr/>
          </p:nvSpPr>
          <p:spPr bwMode="auto">
            <a:xfrm>
              <a:off x="640" y="2792"/>
              <a:ext cx="2656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672298" name="AutoShape 106"/>
            <p:cNvSpPr>
              <a:spLocks noChangeArrowheads="1"/>
            </p:cNvSpPr>
            <p:nvPr/>
          </p:nvSpPr>
          <p:spPr bwMode="auto">
            <a:xfrm>
              <a:off x="531" y="2844"/>
              <a:ext cx="184" cy="152"/>
            </a:xfrm>
            <a:prstGeom prst="triangle">
              <a:avLst>
                <a:gd name="adj" fmla="val 50000"/>
              </a:avLst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672299" name="Oval 107"/>
            <p:cNvSpPr>
              <a:spLocks noChangeArrowheads="1"/>
            </p:cNvSpPr>
            <p:nvPr/>
          </p:nvSpPr>
          <p:spPr bwMode="auto">
            <a:xfrm>
              <a:off x="587" y="2768"/>
              <a:ext cx="73" cy="68"/>
            </a:xfrm>
            <a:prstGeom prst="ellips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672300" name="AutoShape 108"/>
            <p:cNvSpPr>
              <a:spLocks noChangeArrowheads="1"/>
            </p:cNvSpPr>
            <p:nvPr/>
          </p:nvSpPr>
          <p:spPr bwMode="auto">
            <a:xfrm>
              <a:off x="3238" y="2837"/>
              <a:ext cx="184" cy="152"/>
            </a:xfrm>
            <a:prstGeom prst="triangle">
              <a:avLst>
                <a:gd name="adj" fmla="val 50000"/>
              </a:avLst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672301" name="Oval 109"/>
            <p:cNvSpPr>
              <a:spLocks noChangeArrowheads="1"/>
            </p:cNvSpPr>
            <p:nvPr/>
          </p:nvSpPr>
          <p:spPr bwMode="auto">
            <a:xfrm>
              <a:off x="3294" y="2761"/>
              <a:ext cx="73" cy="68"/>
            </a:xfrm>
            <a:prstGeom prst="ellips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672302" name="Line 110"/>
            <p:cNvSpPr>
              <a:spLocks noChangeShapeType="1"/>
            </p:cNvSpPr>
            <p:nvPr/>
          </p:nvSpPr>
          <p:spPr bwMode="auto">
            <a:xfrm>
              <a:off x="3223" y="3021"/>
              <a:ext cx="2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1672293" name="Oval 101"/>
          <p:cNvSpPr>
            <a:spLocks noChangeArrowheads="1"/>
          </p:cNvSpPr>
          <p:nvPr/>
        </p:nvSpPr>
        <p:spPr bwMode="auto">
          <a:xfrm>
            <a:off x="647700" y="5702300"/>
            <a:ext cx="241300" cy="254000"/>
          </a:xfrm>
          <a:prstGeom prst="ellipse">
            <a:avLst/>
          </a:prstGeom>
          <a:solidFill>
            <a:schemeClr val="bg1"/>
          </a:solidFill>
          <a:ln w="5715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72294" name="Oval 102"/>
          <p:cNvSpPr>
            <a:spLocks noChangeArrowheads="1"/>
          </p:cNvSpPr>
          <p:nvPr/>
        </p:nvSpPr>
        <p:spPr bwMode="auto">
          <a:xfrm>
            <a:off x="2832100" y="5689600"/>
            <a:ext cx="241300" cy="254000"/>
          </a:xfrm>
          <a:prstGeom prst="ellipse">
            <a:avLst/>
          </a:prstGeom>
          <a:solidFill>
            <a:schemeClr val="bg1"/>
          </a:solidFill>
          <a:ln w="5715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72295" name="Oval 103"/>
          <p:cNvSpPr>
            <a:spLocks noChangeArrowheads="1"/>
          </p:cNvSpPr>
          <p:nvPr/>
        </p:nvSpPr>
        <p:spPr bwMode="auto">
          <a:xfrm>
            <a:off x="4965700" y="5689600"/>
            <a:ext cx="241300" cy="254000"/>
          </a:xfrm>
          <a:prstGeom prst="ellipse">
            <a:avLst/>
          </a:prstGeom>
          <a:solidFill>
            <a:schemeClr val="bg1"/>
          </a:solidFill>
          <a:ln w="5715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72303" name="Rectangle 111"/>
          <p:cNvSpPr>
            <a:spLocks noChangeArrowheads="1"/>
          </p:cNvSpPr>
          <p:nvPr/>
        </p:nvSpPr>
        <p:spPr bwMode="auto">
          <a:xfrm>
            <a:off x="5364163" y="5930900"/>
            <a:ext cx="3779837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Kinematski labilan sustav</a:t>
            </a:r>
            <a:r>
              <a:rPr lang="hr-HR" sz="20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l-GR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72304" name="Rectangle 112"/>
          <p:cNvSpPr>
            <a:spLocks noChangeArrowheads="1"/>
          </p:cNvSpPr>
          <p:nvPr/>
        </p:nvSpPr>
        <p:spPr bwMode="auto">
          <a:xfrm>
            <a:off x="944563" y="1816100"/>
            <a:ext cx="990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>
                <a:solidFill>
                  <a:schemeClr val="tx2"/>
                </a:solidFill>
              </a:rPr>
              <a:t>Disk 1 </a:t>
            </a:r>
            <a:endParaRPr lang="el-GR">
              <a:solidFill>
                <a:schemeClr val="tx2"/>
              </a:solidFill>
            </a:endParaRPr>
          </a:p>
        </p:txBody>
      </p:sp>
      <p:sp>
        <p:nvSpPr>
          <p:cNvPr id="1672305" name="Rectangle 113"/>
          <p:cNvSpPr>
            <a:spLocks noChangeArrowheads="1"/>
          </p:cNvSpPr>
          <p:nvPr/>
        </p:nvSpPr>
        <p:spPr bwMode="auto">
          <a:xfrm>
            <a:off x="3840163" y="1816100"/>
            <a:ext cx="990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>
                <a:solidFill>
                  <a:schemeClr val="tx2"/>
                </a:solidFill>
              </a:rPr>
              <a:t>Disk 2 </a:t>
            </a:r>
            <a:endParaRPr lang="el-GR">
              <a:solidFill>
                <a:schemeClr val="tx2"/>
              </a:solidFill>
            </a:endParaRPr>
          </a:p>
        </p:txBody>
      </p:sp>
      <p:sp>
        <p:nvSpPr>
          <p:cNvPr id="1672256" name="Line 64"/>
          <p:cNvSpPr>
            <a:spLocks noChangeShapeType="1"/>
          </p:cNvSpPr>
          <p:nvPr/>
        </p:nvSpPr>
        <p:spPr bwMode="auto">
          <a:xfrm>
            <a:off x="2933700" y="863600"/>
            <a:ext cx="0" cy="81280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99" name="Right Arrow 98"/>
          <p:cNvSpPr/>
          <p:nvPr/>
        </p:nvSpPr>
        <p:spPr>
          <a:xfrm>
            <a:off x="7308304" y="5373216"/>
            <a:ext cx="504056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6420" name="Rectangle 4"/>
          <p:cNvSpPr>
            <a:spLocks noChangeArrowheads="1"/>
          </p:cNvSpPr>
          <p:nvPr/>
        </p:nvSpPr>
        <p:spPr bwMode="auto">
          <a:xfrm>
            <a:off x="539552" y="2132856"/>
            <a:ext cx="8229600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Pojam: </a:t>
            </a:r>
            <a:r>
              <a:rPr lang="hr-HR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plastični zglob</a:t>
            </a:r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– to je poprečni presjek u konstrukciji gdje su naprezanja maksimalno iskorištena te se za povećanje opterećenja taj presjek ponaša kao zglob.  </a:t>
            </a:r>
            <a:endParaRPr lang="el-GR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96421" name="Rectangle 5"/>
          <p:cNvSpPr>
            <a:spLocks noChangeArrowheads="1"/>
          </p:cNvSpPr>
          <p:nvPr/>
        </p:nvSpPr>
        <p:spPr bwMode="auto">
          <a:xfrm>
            <a:off x="539552" y="3356992"/>
            <a:ext cx="82296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 plastičnom zglobu moment nije jednak nuli već je jednak tzv. </a:t>
            </a:r>
            <a:r>
              <a:rPr lang="hr-HR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plastičnom momentu</a:t>
            </a:r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l-GR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4306" name="Rectangle 2"/>
          <p:cNvSpPr>
            <a:spLocks noChangeArrowheads="1"/>
          </p:cNvSpPr>
          <p:nvPr/>
        </p:nvSpPr>
        <p:spPr bwMode="auto">
          <a:xfrm>
            <a:off x="546100" y="871538"/>
            <a:ext cx="8229600" cy="149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 dirty="0">
                <a:latin typeface="Times New Roman" pitchFamily="18" charset="0"/>
                <a:cs typeface="Times New Roman" pitchFamily="18" charset="0"/>
              </a:rPr>
              <a:t>Vidjeli smo da se u presjeku pune plastičnosti stvorio plastični zglob. U tom je trenutku iscrpljena nosivost grede te se ona pretvorila u mehanizam s plastičnim zglobom odnosno u kinematski labilan sustav.</a:t>
            </a:r>
            <a:endParaRPr lang="hr-HR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4308" name="Rectangle 4"/>
          <p:cNvSpPr>
            <a:spLocks noChangeArrowheads="1"/>
          </p:cNvSpPr>
          <p:nvPr/>
        </p:nvSpPr>
        <p:spPr bwMode="auto">
          <a:xfrm>
            <a:off x="546100" y="2560638"/>
            <a:ext cx="82296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 dirty="0">
                <a:latin typeface="Times New Roman" pitchFamily="18" charset="0"/>
                <a:cs typeface="Times New Roman" pitchFamily="18" charset="0"/>
              </a:rPr>
              <a:t>Proračun po graničnim stanjima (po metodi plastičnosti) provodi se na opisani način uz prihvaćanje male greške jer u stvarnosti konstrukcija gubi moć nošenja nešto drukčije.</a:t>
            </a:r>
            <a:endParaRPr lang="hr-HR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4309" name="Rectangle 5"/>
          <p:cNvSpPr>
            <a:spLocks noChangeArrowheads="1"/>
          </p:cNvSpPr>
          <p:nvPr/>
        </p:nvSpPr>
        <p:spPr bwMode="auto">
          <a:xfrm>
            <a:off x="546100" y="3830638"/>
            <a:ext cx="8229600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 dirty="0">
                <a:latin typeface="Times New Roman" pitchFamily="18" charset="0"/>
                <a:cs typeface="Times New Roman" pitchFamily="18" charset="0"/>
              </a:rPr>
              <a:t>Naime, može se pokazati, iz uvjeta ravnoteže elementa konstrukcije pri slobodnom rubu, da su posmična naprezanja u plastičnoj zoni jednaka nuli.</a:t>
            </a:r>
            <a:endParaRPr lang="hr-HR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2258" name="Rectangle 2"/>
          <p:cNvSpPr>
            <a:spLocks noChangeArrowheads="1"/>
          </p:cNvSpPr>
          <p:nvPr/>
        </p:nvSpPr>
        <p:spPr bwMode="auto">
          <a:xfrm>
            <a:off x="495300" y="363538"/>
            <a:ext cx="8661400" cy="147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901700" indent="-901700"/>
            <a:r>
              <a:rPr lang="hr-HR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Proračun </a:t>
            </a:r>
            <a:r>
              <a:rPr lang="hr-HR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štapnih sustava prema teoriji plastičnosti – granična nosivost statički neodređenih sustava</a:t>
            </a:r>
            <a:endParaRPr lang="hr-HR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2260" name="Rectangle 4"/>
          <p:cNvSpPr>
            <a:spLocks noChangeArrowheads="1"/>
          </p:cNvSpPr>
          <p:nvPr/>
        </p:nvSpPr>
        <p:spPr bwMode="auto">
          <a:xfrm>
            <a:off x="520700" y="2128838"/>
            <a:ext cx="82296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Statički određeni štapni sustavi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 gube sposobnost nošenja kada se pojavi prvi plastični zglob u kritičnom presjeku – štap tada prelazi u kinematski mehanizam.</a:t>
            </a:r>
            <a:endParaRPr lang="hr-HR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2261" name="Rectangle 5"/>
          <p:cNvSpPr>
            <a:spLocks noChangeArrowheads="1"/>
          </p:cNvSpPr>
          <p:nvPr/>
        </p:nvSpPr>
        <p:spPr bwMode="auto">
          <a:xfrm>
            <a:off x="520700" y="3373438"/>
            <a:ext cx="82296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Statički neodređeni štapni sustavi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 ne gube sposobnost nošenja pojavom prvog plastičnog zgloba već im se samo smanjuje statička neodređenost za jedan.</a:t>
            </a:r>
            <a:endParaRPr lang="hr-HR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2262" name="Rectangle 6"/>
          <p:cNvSpPr>
            <a:spLocks noChangeArrowheads="1"/>
          </p:cNvSpPr>
          <p:nvPr/>
        </p:nvSpPr>
        <p:spPr bwMode="auto">
          <a:xfrm>
            <a:off x="520700" y="4605338"/>
            <a:ext cx="82296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 dirty="0">
                <a:latin typeface="Times New Roman" pitchFamily="18" charset="0"/>
                <a:cs typeface="Times New Roman" pitchFamily="18" charset="0"/>
              </a:rPr>
              <a:t>Općenito, ako je statički sustav n puta statički neodređen, onda se pojavom n plastičnih zglobova sustav pretvara u statički određen, koji je stabilan i koji i dalje može preuzeti opterećenja.</a:t>
            </a:r>
            <a:endParaRPr lang="hr-HR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3764" name="Rectangle 4"/>
          <p:cNvSpPr>
            <a:spLocks noChangeArrowheads="1"/>
          </p:cNvSpPr>
          <p:nvPr/>
        </p:nvSpPr>
        <p:spPr bwMode="auto">
          <a:xfrm>
            <a:off x="520700" y="693738"/>
            <a:ext cx="82296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 dirty="0">
                <a:latin typeface="Times New Roman" pitchFamily="18" charset="0"/>
                <a:cs typeface="Times New Roman" pitchFamily="18" charset="0"/>
              </a:rPr>
              <a:t>Da bi n puta statički neodređen sustav postao statički labilan potrebno je da se u njemu pojavi n+1 plastičnih zglobova.</a:t>
            </a:r>
            <a:endParaRPr lang="hr-HR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53765" name="Rectangle 5"/>
          <p:cNvSpPr>
            <a:spLocks noChangeArrowheads="1"/>
          </p:cNvSpPr>
          <p:nvPr/>
        </p:nvSpPr>
        <p:spPr bwMode="auto">
          <a:xfrm>
            <a:off x="520700" y="1582738"/>
            <a:ext cx="82296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Pojavom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n+1 plastičnih zglobova, statički neodređeni sustav postaje statički labilan i gubi sposobnost nošenja te se pretvara u kinematski mehanizam.</a:t>
            </a:r>
            <a:endParaRPr lang="hr-HR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53766" name="Rectangle 6"/>
          <p:cNvSpPr>
            <a:spLocks noChangeArrowheads="1"/>
          </p:cNvSpPr>
          <p:nvPr/>
        </p:nvSpPr>
        <p:spPr bwMode="auto">
          <a:xfrm>
            <a:off x="508000" y="2840038"/>
            <a:ext cx="822960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 dirty="0">
                <a:latin typeface="Times New Roman" pitchFamily="18" charset="0"/>
                <a:cs typeface="Times New Roman" pitchFamily="18" charset="0"/>
              </a:rPr>
              <a:t>To je onda </a:t>
            </a:r>
            <a:r>
              <a:rPr lang="hr-HR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granično stanje za statički neodređen sustav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53767" name="Rectangle 7"/>
          <p:cNvSpPr>
            <a:spLocks noChangeArrowheads="1"/>
          </p:cNvSpPr>
          <p:nvPr/>
        </p:nvSpPr>
        <p:spPr bwMode="auto">
          <a:xfrm>
            <a:off x="508000" y="3398838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 dirty="0">
                <a:latin typeface="Times New Roman" pitchFamily="18" charset="0"/>
                <a:cs typeface="Times New Roman" pitchFamily="18" charset="0"/>
              </a:rPr>
              <a:t>Za ovo granično stanje određujemo </a:t>
            </a:r>
            <a:r>
              <a:rPr lang="hr-HR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granično opterećenje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, tj. ono opterećenje koje zadani sustav pretvara u mehanizam</a:t>
            </a:r>
            <a:r>
              <a:rPr lang="hr-HR" dirty="0"/>
              <a:t>.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1653768" name="Rectangle 8"/>
          <p:cNvSpPr>
            <a:spLocks noChangeArrowheads="1"/>
          </p:cNvSpPr>
          <p:nvPr/>
        </p:nvSpPr>
        <p:spPr bwMode="auto">
          <a:xfrm>
            <a:off x="482600" y="4275138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 b="1" u="sng" dirty="0">
                <a:latin typeface="Times New Roman" pitchFamily="18" charset="0"/>
                <a:cs typeface="Times New Roman" pitchFamily="18" charset="0"/>
              </a:rPr>
              <a:t>Mogući problem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: tu može biti nekoliko varijanti pojave kinematskog mehanizma (redoslijed pojave plastičnih zglobova).</a:t>
            </a:r>
            <a:endParaRPr lang="hr-HR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53769" name="Rectangle 9"/>
          <p:cNvSpPr>
            <a:spLocks noChangeArrowheads="1"/>
          </p:cNvSpPr>
          <p:nvPr/>
        </p:nvSpPr>
        <p:spPr bwMode="auto">
          <a:xfrm>
            <a:off x="482600" y="5151438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 dirty="0">
                <a:latin typeface="Times New Roman" pitchFamily="18" charset="0"/>
                <a:cs typeface="Times New Roman" pitchFamily="18" charset="0"/>
              </a:rPr>
              <a:t>Za svaku varijantu mehanizma trebamo odrediti granično opterećenje, a mjerodavno je ono koje je najmanje.</a:t>
            </a:r>
            <a:endParaRPr lang="hr-HR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0755" name="Rectangle 3"/>
          <p:cNvSpPr>
            <a:spLocks noChangeArrowheads="1"/>
          </p:cNvSpPr>
          <p:nvPr/>
        </p:nvSpPr>
        <p:spPr bwMode="auto">
          <a:xfrm>
            <a:off x="520700" y="300038"/>
            <a:ext cx="822960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 b="1" i="1" dirty="0">
                <a:latin typeface="Times New Roman" pitchFamily="18" charset="0"/>
                <a:cs typeface="Times New Roman" pitchFamily="18" charset="0"/>
              </a:rPr>
              <a:t>Postupci određivanja graničnog opterećenja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:</a:t>
            </a:r>
            <a:endParaRPr lang="hr-HR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10756" name="Rectangle 4"/>
          <p:cNvSpPr>
            <a:spLocks noChangeArrowheads="1"/>
          </p:cNvSpPr>
          <p:nvPr/>
        </p:nvSpPr>
        <p:spPr bwMode="auto">
          <a:xfrm>
            <a:off x="520700" y="947738"/>
            <a:ext cx="82296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355600" indent="-355600"/>
            <a:r>
              <a:rPr lang="hr-HR" sz="2200" dirty="0"/>
              <a:t>1)	</a:t>
            </a:r>
            <a:r>
              <a:rPr lang="hr-HR" sz="2200" b="1" i="1" dirty="0">
                <a:latin typeface="Times New Roman" pitchFamily="18" charset="0"/>
                <a:cs typeface="Times New Roman" pitchFamily="18" charset="0"/>
              </a:rPr>
              <a:t>Postupak neposrednog praćenja stvaranja plastičnih zglobova</a:t>
            </a:r>
            <a:r>
              <a:rPr lang="hr-HR" sz="2200" dirty="0">
                <a:latin typeface="Times New Roman" pitchFamily="18" charset="0"/>
                <a:cs typeface="Times New Roman" pitchFamily="18" charset="0"/>
              </a:rPr>
              <a:t> da bi se sustav pretvorio u kinematski mehanizam. Veličinu graničnog opterećenja određujemo iz jednadžbi ravnoteže i uvjeta da je u presjeku plastičnog zgloba moment savijanja jednak graničnom momentu (momentu pune plastifikacije).</a:t>
            </a:r>
            <a:endParaRPr lang="hr-HR" sz="2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10757" name="Rectangle 5"/>
          <p:cNvSpPr>
            <a:spLocks noChangeArrowheads="1"/>
          </p:cNvSpPr>
          <p:nvPr/>
        </p:nvSpPr>
        <p:spPr bwMode="auto">
          <a:xfrm>
            <a:off x="508000" y="2687638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355600" indent="-355600"/>
            <a:r>
              <a:rPr lang="hr-HR" sz="2200" dirty="0"/>
              <a:t>2)	</a:t>
            </a:r>
            <a:r>
              <a:rPr lang="hr-HR" sz="2200" b="1" i="1" dirty="0">
                <a:latin typeface="Times New Roman" pitchFamily="18" charset="0"/>
                <a:cs typeface="Times New Roman" pitchFamily="18" charset="0"/>
              </a:rPr>
              <a:t>Statičkim postupkom</a:t>
            </a:r>
            <a:r>
              <a:rPr lang="hr-HR" sz="2200" dirty="0">
                <a:latin typeface="Times New Roman" pitchFamily="18" charset="0"/>
                <a:cs typeface="Times New Roman" pitchFamily="18" charset="0"/>
              </a:rPr>
              <a:t> gdje statički neodređeni sustav ubacivanjem zglobova pretvaramo u statički određen sustav nakon čega zbrajamo momente savijanja na statički određenom sustavu zbog vanjskog opterećenja s oslobođenim momentima.</a:t>
            </a:r>
            <a:endParaRPr lang="hr-HR" sz="2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10758" name="Rectangle 6"/>
          <p:cNvSpPr>
            <a:spLocks noChangeArrowheads="1"/>
          </p:cNvSpPr>
          <p:nvPr/>
        </p:nvSpPr>
        <p:spPr bwMode="auto">
          <a:xfrm>
            <a:off x="495300" y="4110038"/>
            <a:ext cx="8229600" cy="1363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355600" indent="-355600"/>
            <a:r>
              <a:rPr lang="hr-HR" sz="2200" dirty="0"/>
              <a:t>3)	</a:t>
            </a:r>
            <a:r>
              <a:rPr lang="hr-HR" sz="2200" b="1" i="1" dirty="0">
                <a:latin typeface="Times New Roman" pitchFamily="18" charset="0"/>
                <a:cs typeface="Times New Roman" pitchFamily="18" charset="0"/>
              </a:rPr>
              <a:t>Kinematskim postupkom</a:t>
            </a:r>
            <a:r>
              <a:rPr lang="hr-HR" sz="2200" dirty="0">
                <a:latin typeface="Times New Roman" pitchFamily="18" charset="0"/>
                <a:cs typeface="Times New Roman" pitchFamily="18" charset="0"/>
              </a:rPr>
              <a:t>, primjenom principa virtualnog rada, pri čemu je rad vanjskih sila na mogućim pomacima pozitivan, a rad graničnih momenata negativan jer su oni usmjereni suprotno kutu zaokreta.</a:t>
            </a:r>
            <a:endParaRPr lang="hr-HR" sz="2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10759" name="Rectangle 7"/>
          <p:cNvSpPr>
            <a:spLocks noChangeArrowheads="1"/>
          </p:cNvSpPr>
          <p:nvPr/>
        </p:nvSpPr>
        <p:spPr bwMode="auto">
          <a:xfrm>
            <a:off x="520700" y="5473700"/>
            <a:ext cx="8229600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 sz="2200" i="1" u="sng" dirty="0">
                <a:latin typeface="Times New Roman" pitchFamily="18" charset="0"/>
                <a:cs typeface="Times New Roman" pitchFamily="18" charset="0"/>
              </a:rPr>
              <a:t>Napomena</a:t>
            </a:r>
            <a:r>
              <a:rPr lang="hr-HR" sz="2200" dirty="0">
                <a:latin typeface="Times New Roman" pitchFamily="18" charset="0"/>
                <a:cs typeface="Times New Roman" pitchFamily="18" charset="0"/>
              </a:rPr>
              <a:t>: U graničnom stanju, smjer momenata slijedi iz oblika elastične linije, koja se najlakše odredi temeljem dijagrama momenata savijanja u elastičnom području.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 </a:t>
            </a:r>
            <a:endParaRPr lang="hr-HR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02" name="Rectangle 2"/>
          <p:cNvSpPr>
            <a:spLocks noChangeArrowheads="1"/>
          </p:cNvSpPr>
          <p:nvPr/>
        </p:nvSpPr>
        <p:spPr bwMode="auto">
          <a:xfrm>
            <a:off x="508000" y="477838"/>
            <a:ext cx="8636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901700" indent="-901700"/>
            <a:r>
              <a:rPr lang="hr-HR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Statički </a:t>
            </a:r>
            <a:r>
              <a:rPr lang="hr-HR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 kinematički teoremi</a:t>
            </a:r>
            <a:endParaRPr lang="hr-HR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403" name="Rectangle 3"/>
          <p:cNvSpPr>
            <a:spLocks noChangeArrowheads="1"/>
          </p:cNvSpPr>
          <p:nvPr/>
        </p:nvSpPr>
        <p:spPr bwMode="auto">
          <a:xfrm>
            <a:off x="539552" y="3068960"/>
            <a:ext cx="82296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Statički teorem</a:t>
            </a:r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hr-HR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teorem sigurnosti</a:t>
            </a:r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kaže da je opterećenje koje odgovara statički mogućem stanju, manje od graničnog opterećenja.</a:t>
            </a:r>
          </a:p>
        </p:txBody>
      </p:sp>
      <p:sp>
        <p:nvSpPr>
          <p:cNvPr id="1638405" name="Rectangle 5"/>
          <p:cNvSpPr>
            <a:spLocks noChangeArrowheads="1"/>
          </p:cNvSpPr>
          <p:nvPr/>
        </p:nvSpPr>
        <p:spPr bwMode="auto">
          <a:xfrm>
            <a:off x="539552" y="4365104"/>
            <a:ext cx="8229600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 dirty="0">
                <a:latin typeface="Times New Roman" pitchFamily="18" charset="0"/>
                <a:cs typeface="Times New Roman" pitchFamily="18" charset="0"/>
              </a:rPr>
              <a:t>Statičkim teoremom se približavamo graničnom opterećenju odozdo (s donje strane) – </a:t>
            </a:r>
            <a:r>
              <a:rPr lang="hr-HR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donja granica</a:t>
            </a:r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638406" name="Rectangle 6"/>
          <p:cNvSpPr>
            <a:spLocks noChangeArrowheads="1"/>
          </p:cNvSpPr>
          <p:nvPr/>
        </p:nvSpPr>
        <p:spPr bwMode="auto">
          <a:xfrm>
            <a:off x="539552" y="1700808"/>
            <a:ext cx="8229600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 dirty="0">
                <a:latin typeface="Times New Roman" pitchFamily="18" charset="0"/>
                <a:cs typeface="Times New Roman" pitchFamily="18" charset="0"/>
              </a:rPr>
              <a:t>Promatramo li različita statički moguća stanja, možemo odrediti opterećenje koje je manje od graničnog</a:t>
            </a:r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Najveće od njih biti će najbliže graničnom opterećenju s donje strane (</a:t>
            </a:r>
            <a:r>
              <a:rPr lang="hr-HR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statička metoda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0450" name="Rectangle 2"/>
          <p:cNvSpPr>
            <a:spLocks noChangeArrowheads="1"/>
          </p:cNvSpPr>
          <p:nvPr/>
        </p:nvSpPr>
        <p:spPr bwMode="auto">
          <a:xfrm>
            <a:off x="539552" y="3429000"/>
            <a:ext cx="82296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Kinematički teorem</a:t>
            </a:r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hr-HR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teorem nesigurnosti</a:t>
            </a:r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kaže da je opterećenje koje odgovara kinematički mogućem stanju, veće od graničnog opterećenja.</a:t>
            </a:r>
          </a:p>
        </p:txBody>
      </p:sp>
      <p:sp>
        <p:nvSpPr>
          <p:cNvPr id="1640451" name="Rectangle 3"/>
          <p:cNvSpPr>
            <a:spLocks noChangeArrowheads="1"/>
          </p:cNvSpPr>
          <p:nvPr/>
        </p:nvSpPr>
        <p:spPr bwMode="auto">
          <a:xfrm>
            <a:off x="539552" y="4797152"/>
            <a:ext cx="8229600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 dirty="0">
                <a:latin typeface="Times New Roman" pitchFamily="18" charset="0"/>
                <a:cs typeface="Times New Roman" pitchFamily="18" charset="0"/>
              </a:rPr>
              <a:t>Kinematičkim teoremom se približavamo graničnom opterećenju odozgo (s gornje strane) – </a:t>
            </a:r>
            <a:r>
              <a:rPr lang="hr-HR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gornja granica</a:t>
            </a:r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640452" name="Rectangle 4"/>
          <p:cNvSpPr>
            <a:spLocks noChangeArrowheads="1"/>
          </p:cNvSpPr>
          <p:nvPr/>
        </p:nvSpPr>
        <p:spPr bwMode="auto">
          <a:xfrm>
            <a:off x="539552" y="2060848"/>
            <a:ext cx="8229600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 dirty="0">
                <a:latin typeface="Times New Roman" pitchFamily="18" charset="0"/>
                <a:cs typeface="Times New Roman" pitchFamily="18" charset="0"/>
              </a:rPr>
              <a:t>Promatramo li različita kinematički moguća stanja, možemo odrediti opterećenje koje je veće od graničnog</a:t>
            </a:r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Najmanje od njih biti će najbliže graničnom opterećenju s gornje strane (</a:t>
            </a:r>
            <a:r>
              <a:rPr lang="hr-HR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kinematička metoda</a:t>
            </a:r>
            <a:r>
              <a:rPr lang="hr-HR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7746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hr-HR" sz="3600" b="1" dirty="0" smtClean="0">
                <a:latin typeface="Times New Roman" pitchFamily="18" charset="0"/>
                <a:cs typeface="Times New Roman" pitchFamily="18" charset="0"/>
              </a:rPr>
              <a:t>TEORIJA </a:t>
            </a:r>
            <a:r>
              <a:rPr lang="hr-HR" sz="3600" b="1" dirty="0">
                <a:latin typeface="Times New Roman" pitchFamily="18" charset="0"/>
                <a:cs typeface="Times New Roman" pitchFamily="18" charset="0"/>
              </a:rPr>
              <a:t>PLASTIČNOSTI</a:t>
            </a:r>
          </a:p>
        </p:txBody>
      </p:sp>
      <p:sp>
        <p:nvSpPr>
          <p:cNvPr id="1567747" name="Rectangle 3"/>
          <p:cNvSpPr>
            <a:spLocks noChangeArrowheads="1"/>
          </p:cNvSpPr>
          <p:nvPr/>
        </p:nvSpPr>
        <p:spPr bwMode="auto">
          <a:xfrm>
            <a:off x="533400" y="1519238"/>
            <a:ext cx="82296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Idealno elastično ponašanje materijala</a:t>
            </a:r>
            <a:r>
              <a:rPr lang="hr-HR" dirty="0">
                <a:solidFill>
                  <a:schemeClr val="tx2"/>
                </a:solidFill>
              </a:rPr>
              <a:t>:</a:t>
            </a:r>
          </a:p>
        </p:txBody>
      </p:sp>
      <p:graphicFrame>
        <p:nvGraphicFramePr>
          <p:cNvPr id="1567748" name="Object 4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5632450" y="1644650"/>
          <a:ext cx="290036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6" name="Jednadžba" r:id="rId3" imgW="2628720" imgH="355320" progId="Equation.3">
                  <p:embed/>
                </p:oleObj>
              </mc:Choice>
              <mc:Fallback>
                <p:oleObj name="Jednadžba" r:id="rId3" imgW="2628720" imgH="3553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2450" y="1644650"/>
                        <a:ext cx="2900363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7750" name="Object 6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65163" y="2101850"/>
          <a:ext cx="2601912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7" name="Jednadžba" r:id="rId5" imgW="2349360" imgH="672840" progId="Equation.3">
                  <p:embed/>
                </p:oleObj>
              </mc:Choice>
              <mc:Fallback>
                <p:oleObj name="Jednadžba" r:id="rId5" imgW="2349360" imgH="6728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163" y="2101850"/>
                        <a:ext cx="2601912" cy="746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7762" name="Rectangle 18"/>
          <p:cNvSpPr>
            <a:spLocks noChangeArrowheads="1"/>
          </p:cNvSpPr>
          <p:nvPr/>
        </p:nvSpPr>
        <p:spPr bwMode="auto">
          <a:xfrm>
            <a:off x="3898900" y="2203450"/>
            <a:ext cx="486410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Metoda dopuštenih naprezanja</a:t>
            </a:r>
            <a:endParaRPr lang="hr-HR" sz="20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67763" name="Rectangle 19"/>
          <p:cNvSpPr>
            <a:spLocks noChangeArrowheads="1"/>
          </p:cNvSpPr>
          <p:nvPr/>
        </p:nvSpPr>
        <p:spPr bwMode="auto">
          <a:xfrm>
            <a:off x="622300" y="2057400"/>
            <a:ext cx="2743200" cy="838200"/>
          </a:xfrm>
          <a:prstGeom prst="rect">
            <a:avLst/>
          </a:prstGeom>
          <a:noFill/>
          <a:ln w="28575" algn="ctr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567764" name="Rectangle 20"/>
          <p:cNvSpPr>
            <a:spLocks noChangeArrowheads="1"/>
          </p:cNvSpPr>
          <p:nvPr/>
        </p:nvSpPr>
        <p:spPr bwMode="auto">
          <a:xfrm>
            <a:off x="533400" y="3043238"/>
            <a:ext cx="82296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Po ovoj metodi </a:t>
            </a:r>
            <a:r>
              <a:rPr lang="hr-HR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hr-HR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neracionalno  </a:t>
            </a:r>
            <a:r>
              <a:rPr lang="hr-HR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trošenje </a:t>
            </a:r>
            <a:r>
              <a:rPr lang="hr-HR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materijala</a:t>
            </a:r>
            <a:endParaRPr lang="hr-HR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67765" name="Rectangle 21"/>
          <p:cNvSpPr>
            <a:spLocks noChangeArrowheads="1"/>
          </p:cNvSpPr>
          <p:nvPr/>
        </p:nvSpPr>
        <p:spPr bwMode="auto">
          <a:xfrm>
            <a:off x="558800" y="3652838"/>
            <a:ext cx="5588000" cy="233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 b="1" u="sng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granično </a:t>
            </a:r>
            <a:r>
              <a:rPr lang="hr-HR" b="1" u="sng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stanje konstrukcije</a:t>
            </a:r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hr-HR" b="1" i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granično elastično stanje naprezanja</a:t>
            </a:r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nastaje kada se u </a:t>
            </a:r>
            <a:r>
              <a:rPr lang="hr-HR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jednoj točki konstrukcije</a:t>
            </a:r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jave naprezanja </a:t>
            </a:r>
            <a:r>
              <a:rPr lang="el-GR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hr-HR" baseline="-25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hr-HR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(za elastoplastične mat.) ili </a:t>
            </a:r>
            <a:r>
              <a:rPr lang="el-G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hr-HR" baseline="-25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(za krte mat.) dok nam svi ostali dijelovi konstrukcije nisu zanimljivi.</a:t>
            </a:r>
            <a:endParaRPr lang="el-GR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67768" name="Line 24"/>
          <p:cNvSpPr>
            <a:spLocks noChangeShapeType="1"/>
          </p:cNvSpPr>
          <p:nvPr/>
        </p:nvSpPr>
        <p:spPr bwMode="auto">
          <a:xfrm>
            <a:off x="7318375" y="3924300"/>
            <a:ext cx="0" cy="176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567769" name="AutoShape 25" descr="Dark horizontal"/>
          <p:cNvSpPr>
            <a:spLocks noChangeArrowheads="1"/>
          </p:cNvSpPr>
          <p:nvPr/>
        </p:nvSpPr>
        <p:spPr bwMode="auto">
          <a:xfrm flipV="1">
            <a:off x="7318375" y="3911600"/>
            <a:ext cx="584200" cy="914400"/>
          </a:xfrm>
          <a:prstGeom prst="rtTriangle">
            <a:avLst/>
          </a:prstGeom>
          <a:pattFill prst="dkHorz">
            <a:fgClr>
              <a:srgbClr val="CC00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567770" name="AutoShape 26" descr="Dark horizontal"/>
          <p:cNvSpPr>
            <a:spLocks noChangeArrowheads="1"/>
          </p:cNvSpPr>
          <p:nvPr/>
        </p:nvSpPr>
        <p:spPr bwMode="auto">
          <a:xfrm flipH="1">
            <a:off x="6732588" y="4818063"/>
            <a:ext cx="584200" cy="914400"/>
          </a:xfrm>
          <a:prstGeom prst="rtTriangle">
            <a:avLst/>
          </a:prstGeom>
          <a:pattFill prst="dkHorz">
            <a:fgClr>
              <a:srgbClr val="CC00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567771" name="Text Box 27"/>
          <p:cNvSpPr txBox="1">
            <a:spLocks noChangeArrowheads="1"/>
          </p:cNvSpPr>
          <p:nvPr/>
        </p:nvSpPr>
        <p:spPr bwMode="auto">
          <a:xfrm>
            <a:off x="7847013" y="3636963"/>
            <a:ext cx="42191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dirty="0" smtClean="0">
                <a:latin typeface="Arial" charset="0"/>
                <a:cs typeface="Times New Roman" pitchFamily="18" charset="0"/>
              </a:rPr>
              <a:t>σ</a:t>
            </a:r>
            <a:r>
              <a:rPr lang="hr-HR" baseline="-25000" dirty="0" smtClean="0">
                <a:latin typeface="Arial" charset="0"/>
                <a:cs typeface="Times New Roman" pitchFamily="18" charset="0"/>
              </a:rPr>
              <a:t>T</a:t>
            </a:r>
            <a:endParaRPr lang="el-GR" baseline="-25000" dirty="0">
              <a:latin typeface="Arial" charset="0"/>
              <a:cs typeface="Times New Roman" pitchFamily="18" charset="0"/>
            </a:endParaRPr>
          </a:p>
        </p:txBody>
      </p:sp>
      <p:sp>
        <p:nvSpPr>
          <p:cNvPr id="1567772" name="Line 28"/>
          <p:cNvSpPr>
            <a:spLocks noChangeShapeType="1"/>
          </p:cNvSpPr>
          <p:nvPr/>
        </p:nvSpPr>
        <p:spPr bwMode="auto">
          <a:xfrm>
            <a:off x="2006600" y="2679700"/>
            <a:ext cx="571500" cy="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8226" name="Rectangle 2"/>
          <p:cNvSpPr>
            <a:spLocks noChangeArrowheads="1"/>
          </p:cNvSpPr>
          <p:nvPr/>
        </p:nvSpPr>
        <p:spPr bwMode="auto">
          <a:xfrm>
            <a:off x="533400" y="541338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Kod </a:t>
            </a:r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elasto-plastičnih materijala, </a:t>
            </a:r>
            <a:r>
              <a:rPr lang="hr-HR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uslijed </a:t>
            </a:r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savijanja i torzije, u jednom presjeku neće doći do loma ako je:   </a:t>
            </a:r>
            <a:r>
              <a:rPr lang="el-GR" dirty="0">
                <a:solidFill>
                  <a:schemeClr val="tx2"/>
                </a:solidFill>
                <a:latin typeface="Arial" charset="0"/>
                <a:cs typeface="Times New Roman" pitchFamily="18" charset="0"/>
              </a:rPr>
              <a:t>σ</a:t>
            </a:r>
            <a:r>
              <a:rPr lang="hr-HR" baseline="-25000" dirty="0">
                <a:solidFill>
                  <a:schemeClr val="tx2"/>
                </a:solidFill>
                <a:latin typeface="Arial" charset="0"/>
                <a:cs typeface="Times New Roman" pitchFamily="18" charset="0"/>
              </a:rPr>
              <a:t>max</a:t>
            </a:r>
            <a:r>
              <a:rPr lang="hr-HR" dirty="0">
                <a:solidFill>
                  <a:schemeClr val="tx2"/>
                </a:solidFill>
                <a:latin typeface="Arial" charset="0"/>
                <a:cs typeface="Times New Roman" pitchFamily="18" charset="0"/>
              </a:rPr>
              <a:t>=</a:t>
            </a:r>
            <a:r>
              <a:rPr lang="el-GR" dirty="0" smtClean="0">
                <a:solidFill>
                  <a:schemeClr val="tx2"/>
                </a:solidFill>
                <a:latin typeface="Arial" charset="0"/>
                <a:cs typeface="Times New Roman" pitchFamily="18" charset="0"/>
              </a:rPr>
              <a:t>σ</a:t>
            </a:r>
            <a:r>
              <a:rPr lang="hr-HR" baseline="-25000" dirty="0" smtClean="0">
                <a:solidFill>
                  <a:schemeClr val="tx2"/>
                </a:solidFill>
                <a:latin typeface="Arial" charset="0"/>
                <a:cs typeface="Times New Roman" pitchFamily="18" charset="0"/>
              </a:rPr>
              <a:t>T</a:t>
            </a:r>
            <a:r>
              <a:rPr lang="hr-HR" baseline="-25000" dirty="0" smtClean="0">
                <a:solidFill>
                  <a:schemeClr val="tx2"/>
                </a:solidFill>
                <a:cs typeface="Times New Roman" pitchFamily="18" charset="0"/>
              </a:rPr>
              <a:t>  </a:t>
            </a:r>
            <a:r>
              <a:rPr lang="hr-HR" dirty="0">
                <a:solidFill>
                  <a:schemeClr val="tx2"/>
                </a:solidFill>
              </a:rPr>
              <a:t>. </a:t>
            </a:r>
            <a:endParaRPr lang="el-GR" dirty="0">
              <a:solidFill>
                <a:schemeClr val="tx2"/>
              </a:solidFill>
            </a:endParaRPr>
          </a:p>
        </p:txBody>
      </p:sp>
      <p:sp>
        <p:nvSpPr>
          <p:cNvPr id="1588229" name="Rectangle 5"/>
          <p:cNvSpPr>
            <a:spLocks noChangeArrowheads="1"/>
          </p:cNvSpPr>
          <p:nvPr/>
        </p:nvSpPr>
        <p:spPr bwMode="auto">
          <a:xfrm>
            <a:off x="546100" y="1379538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Opterećenje može i dalje rasti. </a:t>
            </a:r>
            <a:endParaRPr lang="el-GR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88230" name="Rectangle 6"/>
          <p:cNvSpPr>
            <a:spLocks noChangeArrowheads="1"/>
          </p:cNvSpPr>
          <p:nvPr/>
        </p:nvSpPr>
        <p:spPr bwMode="auto">
          <a:xfrm>
            <a:off x="558800" y="1862138"/>
            <a:ext cx="4851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ako </a:t>
            </a:r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je konstrukcija statički </a:t>
            </a:r>
            <a:r>
              <a:rPr lang="hr-HR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neodređena - ima </a:t>
            </a:r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još rezerve do graničnog stanja.</a:t>
            </a:r>
            <a:endParaRPr lang="el-GR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88231" name="Line 7"/>
          <p:cNvSpPr>
            <a:spLocks noChangeShapeType="1"/>
          </p:cNvSpPr>
          <p:nvPr/>
        </p:nvSpPr>
        <p:spPr bwMode="auto">
          <a:xfrm>
            <a:off x="6099175" y="1720850"/>
            <a:ext cx="0" cy="176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588232" name="AutoShape 8" descr="Dark horizontal"/>
          <p:cNvSpPr>
            <a:spLocks noChangeArrowheads="1"/>
          </p:cNvSpPr>
          <p:nvPr/>
        </p:nvSpPr>
        <p:spPr bwMode="auto">
          <a:xfrm flipV="1">
            <a:off x="6099175" y="1708150"/>
            <a:ext cx="584200" cy="914400"/>
          </a:xfrm>
          <a:prstGeom prst="rtTriangle">
            <a:avLst/>
          </a:prstGeom>
          <a:pattFill prst="dkHorz">
            <a:fgClr>
              <a:srgbClr val="CC00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588233" name="AutoShape 9" descr="Dark horizontal"/>
          <p:cNvSpPr>
            <a:spLocks noChangeArrowheads="1"/>
          </p:cNvSpPr>
          <p:nvPr/>
        </p:nvSpPr>
        <p:spPr bwMode="auto">
          <a:xfrm flipH="1">
            <a:off x="5513388" y="2614613"/>
            <a:ext cx="584200" cy="914400"/>
          </a:xfrm>
          <a:prstGeom prst="rtTriangle">
            <a:avLst/>
          </a:prstGeom>
          <a:pattFill prst="dkHorz">
            <a:fgClr>
              <a:srgbClr val="CC00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588235" name="Rectangle 11" descr="Dark horizontal"/>
          <p:cNvSpPr>
            <a:spLocks noChangeArrowheads="1"/>
          </p:cNvSpPr>
          <p:nvPr/>
        </p:nvSpPr>
        <p:spPr bwMode="auto">
          <a:xfrm>
            <a:off x="6096000" y="1708150"/>
            <a:ext cx="577850" cy="330200"/>
          </a:xfrm>
          <a:prstGeom prst="rect">
            <a:avLst/>
          </a:prstGeom>
          <a:pattFill prst="dkHorz">
            <a:fgClr>
              <a:srgbClr val="CC00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588236" name="Rectangle 12" descr="Dark horizontal"/>
          <p:cNvSpPr>
            <a:spLocks noChangeArrowheads="1"/>
          </p:cNvSpPr>
          <p:nvPr/>
        </p:nvSpPr>
        <p:spPr bwMode="auto">
          <a:xfrm>
            <a:off x="5518150" y="3194050"/>
            <a:ext cx="577850" cy="330200"/>
          </a:xfrm>
          <a:prstGeom prst="rect">
            <a:avLst/>
          </a:prstGeom>
          <a:pattFill prst="dkHorz">
            <a:fgClr>
              <a:srgbClr val="CC00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588237" name="AutoShape 13" descr="Dark horizontal"/>
          <p:cNvSpPr>
            <a:spLocks noChangeArrowheads="1"/>
          </p:cNvSpPr>
          <p:nvPr/>
        </p:nvSpPr>
        <p:spPr bwMode="auto">
          <a:xfrm flipH="1">
            <a:off x="5518150" y="2622550"/>
            <a:ext cx="577850" cy="571500"/>
          </a:xfrm>
          <a:prstGeom prst="rtTriangle">
            <a:avLst/>
          </a:prstGeom>
          <a:pattFill prst="dkHorz">
            <a:fgClr>
              <a:srgbClr val="CC00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588238" name="AutoShape 14" descr="Dark horizontal"/>
          <p:cNvSpPr>
            <a:spLocks noChangeArrowheads="1"/>
          </p:cNvSpPr>
          <p:nvPr/>
        </p:nvSpPr>
        <p:spPr bwMode="auto">
          <a:xfrm flipV="1">
            <a:off x="6102350" y="2032000"/>
            <a:ext cx="577850" cy="571500"/>
          </a:xfrm>
          <a:prstGeom prst="rtTriangle">
            <a:avLst/>
          </a:prstGeom>
          <a:pattFill prst="dkHorz">
            <a:fgClr>
              <a:srgbClr val="CC00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588239" name="Line 15"/>
          <p:cNvSpPr>
            <a:spLocks noChangeShapeType="1"/>
          </p:cNvSpPr>
          <p:nvPr/>
        </p:nvSpPr>
        <p:spPr bwMode="auto">
          <a:xfrm>
            <a:off x="7597775" y="1733550"/>
            <a:ext cx="0" cy="176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588240" name="AutoShape 16" descr="Dark horizontal"/>
          <p:cNvSpPr>
            <a:spLocks noChangeArrowheads="1"/>
          </p:cNvSpPr>
          <p:nvPr/>
        </p:nvSpPr>
        <p:spPr bwMode="auto">
          <a:xfrm flipV="1">
            <a:off x="7597775" y="1720850"/>
            <a:ext cx="584200" cy="914400"/>
          </a:xfrm>
          <a:prstGeom prst="rtTriangle">
            <a:avLst/>
          </a:prstGeom>
          <a:pattFill prst="dkHorz">
            <a:fgClr>
              <a:srgbClr val="CC00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588241" name="AutoShape 17" descr="Dark horizontal"/>
          <p:cNvSpPr>
            <a:spLocks noChangeArrowheads="1"/>
          </p:cNvSpPr>
          <p:nvPr/>
        </p:nvSpPr>
        <p:spPr bwMode="auto">
          <a:xfrm flipH="1">
            <a:off x="7011988" y="2627313"/>
            <a:ext cx="584200" cy="914400"/>
          </a:xfrm>
          <a:prstGeom prst="rtTriangle">
            <a:avLst/>
          </a:prstGeom>
          <a:pattFill prst="dkHorz">
            <a:fgClr>
              <a:srgbClr val="CC00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588243" name="Rectangle 19" descr="Dark horizontal"/>
          <p:cNvSpPr>
            <a:spLocks noChangeArrowheads="1"/>
          </p:cNvSpPr>
          <p:nvPr/>
        </p:nvSpPr>
        <p:spPr bwMode="auto">
          <a:xfrm>
            <a:off x="7594600" y="1720850"/>
            <a:ext cx="577850" cy="330200"/>
          </a:xfrm>
          <a:prstGeom prst="rect">
            <a:avLst/>
          </a:prstGeom>
          <a:pattFill prst="dkHorz">
            <a:fgClr>
              <a:srgbClr val="CC00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588244" name="Rectangle 20" descr="Dark horizontal"/>
          <p:cNvSpPr>
            <a:spLocks noChangeArrowheads="1"/>
          </p:cNvSpPr>
          <p:nvPr/>
        </p:nvSpPr>
        <p:spPr bwMode="auto">
          <a:xfrm>
            <a:off x="7016750" y="3206750"/>
            <a:ext cx="577850" cy="330200"/>
          </a:xfrm>
          <a:prstGeom prst="rect">
            <a:avLst/>
          </a:prstGeom>
          <a:pattFill prst="dkHorz">
            <a:fgClr>
              <a:srgbClr val="CC00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588245" name="AutoShape 21" descr="Dark horizontal"/>
          <p:cNvSpPr>
            <a:spLocks noChangeArrowheads="1"/>
          </p:cNvSpPr>
          <p:nvPr/>
        </p:nvSpPr>
        <p:spPr bwMode="auto">
          <a:xfrm flipH="1">
            <a:off x="7016750" y="2635250"/>
            <a:ext cx="577850" cy="571500"/>
          </a:xfrm>
          <a:prstGeom prst="rtTriangle">
            <a:avLst/>
          </a:prstGeom>
          <a:pattFill prst="dkHorz">
            <a:fgClr>
              <a:srgbClr val="CC00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588246" name="AutoShape 22" descr="Dark horizontal"/>
          <p:cNvSpPr>
            <a:spLocks noChangeArrowheads="1"/>
          </p:cNvSpPr>
          <p:nvPr/>
        </p:nvSpPr>
        <p:spPr bwMode="auto">
          <a:xfrm flipV="1">
            <a:off x="7600950" y="2044700"/>
            <a:ext cx="577850" cy="571500"/>
          </a:xfrm>
          <a:prstGeom prst="rtTriangle">
            <a:avLst/>
          </a:prstGeom>
          <a:pattFill prst="dkHorz">
            <a:fgClr>
              <a:srgbClr val="CC00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588248" name="Rectangle 24" descr="Dark horizontal"/>
          <p:cNvSpPr>
            <a:spLocks noChangeArrowheads="1"/>
          </p:cNvSpPr>
          <p:nvPr/>
        </p:nvSpPr>
        <p:spPr bwMode="auto">
          <a:xfrm>
            <a:off x="7594600" y="1720850"/>
            <a:ext cx="577850" cy="889000"/>
          </a:xfrm>
          <a:prstGeom prst="rect">
            <a:avLst/>
          </a:prstGeom>
          <a:pattFill prst="dkHorz">
            <a:fgClr>
              <a:srgbClr val="CC00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588249" name="Rectangle 25" descr="Dark horizontal"/>
          <p:cNvSpPr>
            <a:spLocks noChangeArrowheads="1"/>
          </p:cNvSpPr>
          <p:nvPr/>
        </p:nvSpPr>
        <p:spPr bwMode="auto">
          <a:xfrm>
            <a:off x="7016750" y="2609850"/>
            <a:ext cx="577850" cy="927100"/>
          </a:xfrm>
          <a:prstGeom prst="rect">
            <a:avLst/>
          </a:prstGeom>
          <a:pattFill prst="dkHorz">
            <a:fgClr>
              <a:srgbClr val="CC00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588250" name="Rectangle 26"/>
          <p:cNvSpPr>
            <a:spLocks noChangeArrowheads="1"/>
          </p:cNvSpPr>
          <p:nvPr/>
        </p:nvSpPr>
        <p:spPr bwMode="auto">
          <a:xfrm>
            <a:off x="520700" y="3119438"/>
            <a:ext cx="47498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Treba odrediti dopušteno opterećenje kao dio graničnog opterećenja</a:t>
            </a:r>
            <a:r>
              <a:rPr lang="hr-HR" dirty="0">
                <a:solidFill>
                  <a:schemeClr val="tx2"/>
                </a:solidFill>
              </a:rPr>
              <a:t>. </a:t>
            </a:r>
            <a:endParaRPr lang="el-GR" dirty="0">
              <a:solidFill>
                <a:schemeClr val="tx2"/>
              </a:solidFill>
            </a:endParaRPr>
          </a:p>
        </p:txBody>
      </p:sp>
      <p:sp>
        <p:nvSpPr>
          <p:cNvPr id="1588251" name="Rectangle 27"/>
          <p:cNvSpPr>
            <a:spLocks noChangeArrowheads="1"/>
          </p:cNvSpPr>
          <p:nvPr/>
        </p:nvSpPr>
        <p:spPr bwMode="auto">
          <a:xfrm>
            <a:off x="3111500" y="3943350"/>
            <a:ext cx="603250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Metoda proračuna prema graničnom stanju</a:t>
            </a:r>
            <a:endParaRPr lang="hr-HR" sz="20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88252" name="Rectangle 28"/>
          <p:cNvSpPr>
            <a:spLocks noChangeArrowheads="1"/>
          </p:cNvSpPr>
          <p:nvPr/>
        </p:nvSpPr>
        <p:spPr bwMode="auto">
          <a:xfrm>
            <a:off x="546100" y="4618038"/>
            <a:ext cx="8229600" cy="149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Metoda proračuna prema graničnom stanju</a:t>
            </a:r>
            <a:r>
              <a:rPr lang="hr-HR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se temelji na analizi konstrukcije koja prelazi u granično stanje kad kao </a:t>
            </a:r>
            <a:r>
              <a:rPr lang="hr-HR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cjelovita konstrukcija</a:t>
            </a:r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izgubi otpor prema vanjskim utjecajima te </a:t>
            </a:r>
            <a:r>
              <a:rPr lang="hr-HR" b="1" i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postaje kinematski labilna</a:t>
            </a:r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l-GR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 Box 27"/>
          <p:cNvSpPr txBox="1">
            <a:spLocks noChangeArrowheads="1"/>
          </p:cNvSpPr>
          <p:nvPr/>
        </p:nvSpPr>
        <p:spPr bwMode="auto">
          <a:xfrm>
            <a:off x="6732240" y="1412776"/>
            <a:ext cx="42191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dirty="0" smtClean="0">
                <a:latin typeface="Arial" charset="0"/>
                <a:cs typeface="Times New Roman" pitchFamily="18" charset="0"/>
              </a:rPr>
              <a:t>σ</a:t>
            </a:r>
            <a:r>
              <a:rPr lang="hr-HR" baseline="-25000" dirty="0" smtClean="0">
                <a:latin typeface="Arial" charset="0"/>
                <a:cs typeface="Times New Roman" pitchFamily="18" charset="0"/>
              </a:rPr>
              <a:t>T</a:t>
            </a:r>
            <a:endParaRPr lang="el-GR" baseline="-25000" dirty="0">
              <a:latin typeface="Arial" charset="0"/>
              <a:cs typeface="Times New Roman" pitchFamily="18" charset="0"/>
            </a:endParaRPr>
          </a:p>
        </p:txBody>
      </p:sp>
      <p:sp>
        <p:nvSpPr>
          <p:cNvPr id="28" name="Text Box 27"/>
          <p:cNvSpPr txBox="1">
            <a:spLocks noChangeArrowheads="1"/>
          </p:cNvSpPr>
          <p:nvPr/>
        </p:nvSpPr>
        <p:spPr bwMode="auto">
          <a:xfrm>
            <a:off x="8316416" y="1556792"/>
            <a:ext cx="42191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dirty="0" smtClean="0">
                <a:latin typeface="Arial" charset="0"/>
                <a:cs typeface="Times New Roman" pitchFamily="18" charset="0"/>
              </a:rPr>
              <a:t>σ</a:t>
            </a:r>
            <a:r>
              <a:rPr lang="hr-HR" baseline="-25000" dirty="0" smtClean="0">
                <a:latin typeface="Arial" charset="0"/>
                <a:cs typeface="Times New Roman" pitchFamily="18" charset="0"/>
              </a:rPr>
              <a:t>T</a:t>
            </a:r>
            <a:endParaRPr lang="el-GR" baseline="-25000" dirty="0"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6423" name="Rectangle 7"/>
          <p:cNvSpPr>
            <a:spLocks noChangeArrowheads="1"/>
          </p:cNvSpPr>
          <p:nvPr/>
        </p:nvSpPr>
        <p:spPr bwMode="auto">
          <a:xfrm>
            <a:off x="539552" y="3429000"/>
            <a:ext cx="82296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Ako </a:t>
            </a:r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nije moguć razvoj plastičnih deformacija, proračun treba provesti po metodi dopuštenih naprezanja.  </a:t>
            </a:r>
            <a:endParaRPr lang="el-GR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96424" name="Rectangle 8"/>
          <p:cNvSpPr>
            <a:spLocks noChangeArrowheads="1"/>
          </p:cNvSpPr>
          <p:nvPr/>
        </p:nvSpPr>
        <p:spPr bwMode="auto">
          <a:xfrm>
            <a:off x="539552" y="4581128"/>
            <a:ext cx="8229600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Proračun prema graničnim stanjima nije dozvoljen kada djeluju dinamička opterećenja</a:t>
            </a:r>
            <a:r>
              <a:rPr lang="hr-HR" dirty="0">
                <a:solidFill>
                  <a:schemeClr val="tx2"/>
                </a:solidFill>
              </a:rPr>
              <a:t>.  </a:t>
            </a:r>
            <a:endParaRPr lang="el-GR" dirty="0">
              <a:solidFill>
                <a:schemeClr val="tx2"/>
              </a:solidFill>
            </a:endParaRPr>
          </a:p>
        </p:txBody>
      </p:sp>
      <p:sp>
        <p:nvSpPr>
          <p:cNvPr id="1596425" name="Rectangle 9"/>
          <p:cNvSpPr>
            <a:spLocks noChangeArrowheads="1"/>
          </p:cNvSpPr>
          <p:nvPr/>
        </p:nvSpPr>
        <p:spPr bwMode="auto">
          <a:xfrm>
            <a:off x="467544" y="1556792"/>
            <a:ext cx="82296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355600" indent="-355600"/>
            <a:r>
              <a:rPr lang="hr-HR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Upotreba proračuna prema graničnim stanjima ovisi o: </a:t>
            </a:r>
            <a:endParaRPr lang="hr-HR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5600" indent="-355600"/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(1) mehaničkim svojstvima materijala (elasto-plastični / krti); </a:t>
            </a:r>
            <a:b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(2) karakteru opterećenja (statičko / dinamičko); </a:t>
            </a:r>
            <a:b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(3) konstruktivnom sustavu (određen / neodređen).</a:t>
            </a:r>
            <a:endParaRPr lang="el-GR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5394" name="Rectangle 2"/>
          <p:cNvSpPr>
            <a:spLocks noChangeArrowheads="1"/>
          </p:cNvSpPr>
          <p:nvPr/>
        </p:nvSpPr>
        <p:spPr bwMode="auto">
          <a:xfrm>
            <a:off x="495300" y="414338"/>
            <a:ext cx="82296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901700" indent="-901700"/>
            <a:r>
              <a:rPr lang="hr-HR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Idealno plastični materijal</a:t>
            </a:r>
            <a:endParaRPr lang="hr-HR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806450" y="1920875"/>
            <a:ext cx="2851150" cy="2841625"/>
            <a:chOff x="700" y="1098"/>
            <a:chExt cx="1796" cy="1790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806" y="1098"/>
              <a:ext cx="1546" cy="1790"/>
              <a:chOff x="3574" y="1586"/>
              <a:chExt cx="1546" cy="1790"/>
            </a:xfrm>
          </p:grpSpPr>
          <p:sp>
            <p:nvSpPr>
              <p:cNvPr id="1595397" name="Line 5"/>
              <p:cNvSpPr>
                <a:spLocks noChangeShapeType="1"/>
              </p:cNvSpPr>
              <p:nvPr/>
            </p:nvSpPr>
            <p:spPr bwMode="auto">
              <a:xfrm>
                <a:off x="3696" y="3256"/>
                <a:ext cx="142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595398" name="Line 6"/>
              <p:cNvSpPr>
                <a:spLocks noChangeShapeType="1"/>
              </p:cNvSpPr>
              <p:nvPr/>
            </p:nvSpPr>
            <p:spPr bwMode="auto">
              <a:xfrm rot="-5400000">
                <a:off x="2904" y="2488"/>
                <a:ext cx="177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1595399" name="Text Box 7"/>
              <p:cNvSpPr txBox="1">
                <a:spLocks noChangeArrowheads="1"/>
              </p:cNvSpPr>
              <p:nvPr/>
            </p:nvSpPr>
            <p:spPr bwMode="auto">
              <a:xfrm>
                <a:off x="4886" y="3002"/>
                <a:ext cx="197" cy="2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l-GR">
                    <a:cs typeface="Times New Roman" pitchFamily="18" charset="0"/>
                  </a:rPr>
                  <a:t>ε</a:t>
                </a:r>
              </a:p>
            </p:txBody>
          </p:sp>
          <p:sp>
            <p:nvSpPr>
              <p:cNvPr id="1595400" name="Text Box 8"/>
              <p:cNvSpPr txBox="1">
                <a:spLocks noChangeArrowheads="1"/>
              </p:cNvSpPr>
              <p:nvPr/>
            </p:nvSpPr>
            <p:spPr bwMode="auto">
              <a:xfrm>
                <a:off x="3574" y="1586"/>
                <a:ext cx="220" cy="2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l-GR">
                    <a:cs typeface="Times New Roman" pitchFamily="18" charset="0"/>
                  </a:rPr>
                  <a:t>σ</a:t>
                </a:r>
              </a:p>
            </p:txBody>
          </p:sp>
        </p:grpSp>
        <p:sp>
          <p:nvSpPr>
            <p:cNvPr id="1595401" name="Line 9"/>
            <p:cNvSpPr>
              <a:spLocks noChangeShapeType="1"/>
            </p:cNvSpPr>
            <p:nvPr/>
          </p:nvSpPr>
          <p:spPr bwMode="auto">
            <a:xfrm flipV="1">
              <a:off x="1024" y="1856"/>
              <a:ext cx="216" cy="90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595402" name="Freeform 10"/>
            <p:cNvSpPr>
              <a:spLocks/>
            </p:cNvSpPr>
            <p:nvPr/>
          </p:nvSpPr>
          <p:spPr bwMode="auto">
            <a:xfrm>
              <a:off x="1240" y="1273"/>
              <a:ext cx="1256" cy="583"/>
            </a:xfrm>
            <a:custGeom>
              <a:avLst/>
              <a:gdLst/>
              <a:ahLst/>
              <a:cxnLst>
                <a:cxn ang="0">
                  <a:pos x="0" y="583"/>
                </a:cxn>
                <a:cxn ang="0">
                  <a:pos x="56" y="423"/>
                </a:cxn>
                <a:cxn ang="0">
                  <a:pos x="176" y="343"/>
                </a:cxn>
                <a:cxn ang="0">
                  <a:pos x="240" y="367"/>
                </a:cxn>
                <a:cxn ang="0">
                  <a:pos x="288" y="359"/>
                </a:cxn>
                <a:cxn ang="0">
                  <a:pos x="440" y="183"/>
                </a:cxn>
                <a:cxn ang="0">
                  <a:pos x="704" y="23"/>
                </a:cxn>
                <a:cxn ang="0">
                  <a:pos x="992" y="47"/>
                </a:cxn>
                <a:cxn ang="0">
                  <a:pos x="1256" y="263"/>
                </a:cxn>
              </a:cxnLst>
              <a:rect l="0" t="0" r="r" b="b"/>
              <a:pathLst>
                <a:path w="1256" h="583">
                  <a:moveTo>
                    <a:pt x="0" y="583"/>
                  </a:moveTo>
                  <a:cubicBezTo>
                    <a:pt x="13" y="523"/>
                    <a:pt x="27" y="463"/>
                    <a:pt x="56" y="423"/>
                  </a:cubicBezTo>
                  <a:cubicBezTo>
                    <a:pt x="85" y="383"/>
                    <a:pt x="145" y="352"/>
                    <a:pt x="176" y="343"/>
                  </a:cubicBezTo>
                  <a:cubicBezTo>
                    <a:pt x="207" y="334"/>
                    <a:pt x="221" y="364"/>
                    <a:pt x="240" y="367"/>
                  </a:cubicBezTo>
                  <a:cubicBezTo>
                    <a:pt x="259" y="370"/>
                    <a:pt x="255" y="390"/>
                    <a:pt x="288" y="359"/>
                  </a:cubicBezTo>
                  <a:cubicBezTo>
                    <a:pt x="321" y="328"/>
                    <a:pt x="371" y="239"/>
                    <a:pt x="440" y="183"/>
                  </a:cubicBezTo>
                  <a:cubicBezTo>
                    <a:pt x="509" y="127"/>
                    <a:pt x="612" y="46"/>
                    <a:pt x="704" y="23"/>
                  </a:cubicBezTo>
                  <a:cubicBezTo>
                    <a:pt x="796" y="0"/>
                    <a:pt x="900" y="7"/>
                    <a:pt x="992" y="47"/>
                  </a:cubicBezTo>
                  <a:cubicBezTo>
                    <a:pt x="1084" y="87"/>
                    <a:pt x="1170" y="175"/>
                    <a:pt x="1256" y="263"/>
                  </a:cubicBezTo>
                </a:path>
              </a:pathLst>
            </a:custGeom>
            <a:noFill/>
            <a:ln w="571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595403" name="Oval 11"/>
            <p:cNvSpPr>
              <a:spLocks noChangeArrowheads="1"/>
            </p:cNvSpPr>
            <p:nvPr/>
          </p:nvSpPr>
          <p:spPr bwMode="auto">
            <a:xfrm>
              <a:off x="1376" y="1576"/>
              <a:ext cx="80" cy="8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595404" name="Oval 12"/>
            <p:cNvSpPr>
              <a:spLocks noChangeArrowheads="1"/>
            </p:cNvSpPr>
            <p:nvPr/>
          </p:nvSpPr>
          <p:spPr bwMode="auto">
            <a:xfrm>
              <a:off x="1200" y="1816"/>
              <a:ext cx="80" cy="8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595405" name="Text Box 13"/>
            <p:cNvSpPr txBox="1">
              <a:spLocks noChangeArrowheads="1"/>
            </p:cNvSpPr>
            <p:nvPr/>
          </p:nvSpPr>
          <p:spPr bwMode="auto">
            <a:xfrm>
              <a:off x="700" y="1671"/>
              <a:ext cx="30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>
                  <a:latin typeface="Arial" charset="0"/>
                  <a:cs typeface="Times New Roman" pitchFamily="18" charset="0"/>
                </a:rPr>
                <a:t>σ</a:t>
              </a:r>
              <a:r>
                <a:rPr lang="hr-HR" baseline="-25000">
                  <a:latin typeface="Arial" charset="0"/>
                  <a:cs typeface="Times New Roman" pitchFamily="18" charset="0"/>
                </a:rPr>
                <a:t>P</a:t>
              </a:r>
              <a:endParaRPr lang="el-GR" baseline="-25000">
                <a:latin typeface="Arial" charset="0"/>
                <a:cs typeface="Times New Roman" pitchFamily="18" charset="0"/>
              </a:endParaRPr>
            </a:p>
          </p:txBody>
        </p:sp>
        <p:sp>
          <p:nvSpPr>
            <p:cNvPr id="1595406" name="Text Box 14"/>
            <p:cNvSpPr txBox="1">
              <a:spLocks noChangeArrowheads="1"/>
            </p:cNvSpPr>
            <p:nvPr/>
          </p:nvSpPr>
          <p:spPr bwMode="auto">
            <a:xfrm>
              <a:off x="702" y="1434"/>
              <a:ext cx="266" cy="23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 dirty="0" smtClean="0">
                  <a:latin typeface="Arial" charset="0"/>
                  <a:cs typeface="Times New Roman" pitchFamily="18" charset="0"/>
                </a:rPr>
                <a:t>σ</a:t>
              </a:r>
              <a:r>
                <a:rPr lang="hr-HR" baseline="-25000" dirty="0" smtClean="0">
                  <a:latin typeface="Arial" charset="0"/>
                  <a:cs typeface="Times New Roman" pitchFamily="18" charset="0"/>
                </a:rPr>
                <a:t>T</a:t>
              </a:r>
              <a:endParaRPr lang="el-GR" baseline="-25000" dirty="0">
                <a:latin typeface="Arial" charset="0"/>
                <a:cs typeface="Times New Roman" pitchFamily="18" charset="0"/>
              </a:endParaRPr>
            </a:p>
          </p:txBody>
        </p:sp>
        <p:sp>
          <p:nvSpPr>
            <p:cNvPr id="1595407" name="Line 15"/>
            <p:cNvSpPr>
              <a:spLocks noChangeShapeType="1"/>
            </p:cNvSpPr>
            <p:nvPr/>
          </p:nvSpPr>
          <p:spPr bwMode="auto">
            <a:xfrm>
              <a:off x="994" y="1852"/>
              <a:ext cx="12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595408" name="Line 16"/>
            <p:cNvSpPr>
              <a:spLocks noChangeShapeType="1"/>
            </p:cNvSpPr>
            <p:nvPr/>
          </p:nvSpPr>
          <p:spPr bwMode="auto">
            <a:xfrm>
              <a:off x="995" y="1610"/>
              <a:ext cx="12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1595410" name="Rectangle 18"/>
          <p:cNvSpPr>
            <a:spLocks noChangeArrowheads="1"/>
          </p:cNvSpPr>
          <p:nvPr/>
        </p:nvSpPr>
        <p:spPr bwMode="auto">
          <a:xfrm>
            <a:off x="1397000" y="1468438"/>
            <a:ext cx="17907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>
                <a:solidFill>
                  <a:schemeClr val="tx2"/>
                </a:solidFill>
                <a:cs typeface="Times New Roman" pitchFamily="18" charset="0"/>
              </a:rPr>
              <a:t>σ</a:t>
            </a:r>
            <a:r>
              <a:rPr lang="hr-HR">
                <a:solidFill>
                  <a:schemeClr val="tx2"/>
                </a:solidFill>
                <a:cs typeface="Times New Roman" pitchFamily="18" charset="0"/>
              </a:rPr>
              <a:t>-</a:t>
            </a:r>
            <a:r>
              <a:rPr lang="el-GR">
                <a:solidFill>
                  <a:schemeClr val="tx2"/>
                </a:solidFill>
                <a:cs typeface="Times New Roman" pitchFamily="18" charset="0"/>
              </a:rPr>
              <a:t>ε</a:t>
            </a:r>
            <a:r>
              <a:rPr lang="hr-HR">
                <a:solidFill>
                  <a:schemeClr val="tx2"/>
                </a:solidFill>
                <a:cs typeface="Times New Roman" pitchFamily="18" charset="0"/>
              </a:rPr>
              <a:t> dijagram</a:t>
            </a:r>
            <a:r>
              <a:rPr lang="hr-HR">
                <a:solidFill>
                  <a:schemeClr val="tx2"/>
                </a:solidFill>
              </a:rPr>
              <a:t> </a:t>
            </a:r>
            <a:endParaRPr lang="el-GR">
              <a:solidFill>
                <a:schemeClr val="tx2"/>
              </a:solidFill>
            </a:endParaRPr>
          </a:p>
        </p:txBody>
      </p:sp>
      <p:sp>
        <p:nvSpPr>
          <p:cNvPr id="1595411" name="Line 19"/>
          <p:cNvSpPr>
            <a:spLocks noChangeShapeType="1"/>
          </p:cNvSpPr>
          <p:nvPr/>
        </p:nvSpPr>
        <p:spPr bwMode="auto">
          <a:xfrm flipV="1">
            <a:off x="1504950" y="3429000"/>
            <a:ext cx="82550" cy="3619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595412" name="Line 20"/>
          <p:cNvSpPr>
            <a:spLocks noChangeShapeType="1"/>
          </p:cNvSpPr>
          <p:nvPr/>
        </p:nvSpPr>
        <p:spPr bwMode="auto">
          <a:xfrm rot="10800000" flipV="1">
            <a:off x="1866900" y="2514600"/>
            <a:ext cx="495300" cy="20574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595413" name="Line 21"/>
          <p:cNvSpPr>
            <a:spLocks noChangeShapeType="1"/>
          </p:cNvSpPr>
          <p:nvPr/>
        </p:nvSpPr>
        <p:spPr bwMode="auto">
          <a:xfrm flipV="1">
            <a:off x="1663700" y="2724150"/>
            <a:ext cx="101600" cy="40005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595414" name="Line 22"/>
          <p:cNvSpPr>
            <a:spLocks noChangeShapeType="1"/>
          </p:cNvSpPr>
          <p:nvPr/>
        </p:nvSpPr>
        <p:spPr bwMode="auto">
          <a:xfrm>
            <a:off x="1746250" y="2730500"/>
            <a:ext cx="92075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4949825" y="1920875"/>
            <a:ext cx="2454275" cy="2841625"/>
            <a:chOff x="3574" y="1586"/>
            <a:chExt cx="1546" cy="1790"/>
          </a:xfrm>
        </p:grpSpPr>
        <p:sp>
          <p:nvSpPr>
            <p:cNvPr id="1595417" name="Line 25"/>
            <p:cNvSpPr>
              <a:spLocks noChangeShapeType="1"/>
            </p:cNvSpPr>
            <p:nvPr/>
          </p:nvSpPr>
          <p:spPr bwMode="auto">
            <a:xfrm>
              <a:off x="3696" y="3256"/>
              <a:ext cx="14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595418" name="Line 26"/>
            <p:cNvSpPr>
              <a:spLocks noChangeShapeType="1"/>
            </p:cNvSpPr>
            <p:nvPr/>
          </p:nvSpPr>
          <p:spPr bwMode="auto">
            <a:xfrm rot="-5400000">
              <a:off x="2904" y="2488"/>
              <a:ext cx="17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595419" name="Text Box 27"/>
            <p:cNvSpPr txBox="1">
              <a:spLocks noChangeArrowheads="1"/>
            </p:cNvSpPr>
            <p:nvPr/>
          </p:nvSpPr>
          <p:spPr bwMode="auto">
            <a:xfrm>
              <a:off x="4886" y="3002"/>
              <a:ext cx="197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>
                  <a:cs typeface="Times New Roman" pitchFamily="18" charset="0"/>
                </a:rPr>
                <a:t>ε</a:t>
              </a:r>
            </a:p>
          </p:txBody>
        </p:sp>
        <p:sp>
          <p:nvSpPr>
            <p:cNvPr id="1595420" name="Text Box 28"/>
            <p:cNvSpPr txBox="1">
              <a:spLocks noChangeArrowheads="1"/>
            </p:cNvSpPr>
            <p:nvPr/>
          </p:nvSpPr>
          <p:spPr bwMode="auto">
            <a:xfrm>
              <a:off x="3574" y="1586"/>
              <a:ext cx="220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>
                  <a:cs typeface="Times New Roman" pitchFamily="18" charset="0"/>
                </a:rPr>
                <a:t>σ</a:t>
              </a:r>
            </a:p>
          </p:txBody>
        </p:sp>
      </p:grpSp>
      <p:sp>
        <p:nvSpPr>
          <p:cNvPr id="1595421" name="Line 29"/>
          <p:cNvSpPr>
            <a:spLocks noChangeShapeType="1"/>
          </p:cNvSpPr>
          <p:nvPr/>
        </p:nvSpPr>
        <p:spPr bwMode="auto">
          <a:xfrm flipV="1">
            <a:off x="5295900" y="2705100"/>
            <a:ext cx="441325" cy="1854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595426" name="Text Box 34"/>
          <p:cNvSpPr txBox="1">
            <a:spLocks noChangeArrowheads="1"/>
          </p:cNvSpPr>
          <p:nvPr/>
        </p:nvSpPr>
        <p:spPr bwMode="auto">
          <a:xfrm>
            <a:off x="4187825" y="2441575"/>
            <a:ext cx="887231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dirty="0" smtClean="0">
                <a:latin typeface="Arial" charset="0"/>
                <a:cs typeface="Times New Roman" pitchFamily="18" charset="0"/>
              </a:rPr>
              <a:t>σ</a:t>
            </a:r>
            <a:r>
              <a:rPr lang="hr-HR" baseline="-25000" dirty="0" smtClean="0">
                <a:latin typeface="Arial" charset="0"/>
                <a:cs typeface="Times New Roman" pitchFamily="18" charset="0"/>
              </a:rPr>
              <a:t>T </a:t>
            </a:r>
            <a:r>
              <a:rPr lang="hr-HR" dirty="0">
                <a:latin typeface="Arial" charset="0"/>
                <a:cs typeface="Times New Roman" pitchFamily="18" charset="0"/>
              </a:rPr>
              <a:t>= </a:t>
            </a:r>
            <a:r>
              <a:rPr lang="el-GR" dirty="0"/>
              <a:t>σ</a:t>
            </a:r>
            <a:r>
              <a:rPr lang="hr-HR" baseline="-25000" dirty="0">
                <a:latin typeface="Arial" charset="0"/>
              </a:rPr>
              <a:t>P</a:t>
            </a:r>
            <a:endParaRPr lang="el-GR" baseline="-25000" dirty="0">
              <a:latin typeface="Arial" charset="0"/>
            </a:endParaRPr>
          </a:p>
        </p:txBody>
      </p:sp>
      <p:sp>
        <p:nvSpPr>
          <p:cNvPr id="1595428" name="Line 36"/>
          <p:cNvSpPr>
            <a:spLocks noChangeShapeType="1"/>
          </p:cNvSpPr>
          <p:nvPr/>
        </p:nvSpPr>
        <p:spPr bwMode="auto">
          <a:xfrm>
            <a:off x="5249863" y="2733675"/>
            <a:ext cx="2047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595429" name="Rectangle 37"/>
          <p:cNvSpPr>
            <a:spLocks noChangeArrowheads="1"/>
          </p:cNvSpPr>
          <p:nvPr/>
        </p:nvSpPr>
        <p:spPr bwMode="auto">
          <a:xfrm>
            <a:off x="4584700" y="1468438"/>
            <a:ext cx="35306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>
                <a:solidFill>
                  <a:schemeClr val="tx2"/>
                </a:solidFill>
                <a:cs typeface="Times New Roman" pitchFamily="18" charset="0"/>
              </a:rPr>
              <a:t>Idealizirani </a:t>
            </a:r>
            <a:r>
              <a:rPr lang="el-GR">
                <a:solidFill>
                  <a:schemeClr val="tx2"/>
                </a:solidFill>
                <a:cs typeface="Times New Roman" pitchFamily="18" charset="0"/>
              </a:rPr>
              <a:t>σ</a:t>
            </a:r>
            <a:r>
              <a:rPr lang="hr-HR">
                <a:solidFill>
                  <a:schemeClr val="tx2"/>
                </a:solidFill>
                <a:cs typeface="Times New Roman" pitchFamily="18" charset="0"/>
              </a:rPr>
              <a:t>-</a:t>
            </a:r>
            <a:r>
              <a:rPr lang="el-GR">
                <a:solidFill>
                  <a:schemeClr val="tx2"/>
                </a:solidFill>
                <a:cs typeface="Times New Roman" pitchFamily="18" charset="0"/>
              </a:rPr>
              <a:t>ε</a:t>
            </a:r>
            <a:r>
              <a:rPr lang="hr-HR">
                <a:solidFill>
                  <a:schemeClr val="tx2"/>
                </a:solidFill>
                <a:cs typeface="Times New Roman" pitchFamily="18" charset="0"/>
              </a:rPr>
              <a:t> dijagram</a:t>
            </a:r>
            <a:r>
              <a:rPr lang="hr-HR">
                <a:solidFill>
                  <a:schemeClr val="tx2"/>
                </a:solidFill>
              </a:rPr>
              <a:t> </a:t>
            </a:r>
            <a:endParaRPr lang="el-GR">
              <a:solidFill>
                <a:schemeClr val="tx2"/>
              </a:solidFill>
            </a:endParaRPr>
          </a:p>
        </p:txBody>
      </p:sp>
      <p:sp>
        <p:nvSpPr>
          <p:cNvPr id="1595430" name="Line 38"/>
          <p:cNvSpPr>
            <a:spLocks noChangeShapeType="1"/>
          </p:cNvSpPr>
          <p:nvPr/>
        </p:nvSpPr>
        <p:spPr bwMode="auto">
          <a:xfrm flipV="1">
            <a:off x="5480050" y="3429000"/>
            <a:ext cx="82550" cy="3619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595431" name="Line 39"/>
          <p:cNvSpPr>
            <a:spLocks noChangeShapeType="1"/>
          </p:cNvSpPr>
          <p:nvPr/>
        </p:nvSpPr>
        <p:spPr bwMode="auto">
          <a:xfrm rot="10800000" flipV="1">
            <a:off x="5842000" y="2730500"/>
            <a:ext cx="444500" cy="18415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595433" name="Line 41"/>
          <p:cNvSpPr>
            <a:spLocks noChangeShapeType="1"/>
          </p:cNvSpPr>
          <p:nvPr/>
        </p:nvSpPr>
        <p:spPr bwMode="auto">
          <a:xfrm>
            <a:off x="5721350" y="2730500"/>
            <a:ext cx="9207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595435" name="Rectangle 43"/>
          <p:cNvSpPr>
            <a:spLocks noChangeArrowheads="1"/>
          </p:cNvSpPr>
          <p:nvPr/>
        </p:nvSpPr>
        <p:spPr bwMode="auto">
          <a:xfrm>
            <a:off x="4762500" y="4935538"/>
            <a:ext cx="35306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Prandtl-ov idealni elasto-plastični materijal</a:t>
            </a:r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l-GR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2802" name="Rectangle 2"/>
          <p:cNvSpPr>
            <a:spLocks noChangeArrowheads="1"/>
          </p:cNvSpPr>
          <p:nvPr/>
        </p:nvSpPr>
        <p:spPr bwMode="auto">
          <a:xfrm>
            <a:off x="495300" y="363538"/>
            <a:ext cx="8661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901700" indent="-901700"/>
            <a:r>
              <a:rPr lang="hr-HR" sz="3200" b="1" dirty="0" smtClean="0">
                <a:solidFill>
                  <a:schemeClr val="tx2"/>
                </a:solidFill>
              </a:rPr>
              <a:t> </a:t>
            </a:r>
            <a:r>
              <a:rPr lang="hr-HR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Savijanje prizmatičnog štapa – </a:t>
            </a:r>
            <a:br>
              <a:rPr lang="hr-HR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r-HR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pojam plastičnog zgloba</a:t>
            </a:r>
            <a:endParaRPr lang="hr-HR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12804" name="Rectangle 4"/>
          <p:cNvSpPr>
            <a:spLocks noChangeArrowheads="1"/>
          </p:cNvSpPr>
          <p:nvPr/>
        </p:nvSpPr>
        <p:spPr bwMode="auto">
          <a:xfrm>
            <a:off x="939800" y="1930400"/>
            <a:ext cx="2476500" cy="1422400"/>
          </a:xfrm>
          <a:prstGeom prst="rect">
            <a:avLst/>
          </a:prstGeom>
          <a:solidFill>
            <a:schemeClr val="accent1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12806" name="Line 6"/>
          <p:cNvSpPr>
            <a:spLocks noChangeShapeType="1"/>
          </p:cNvSpPr>
          <p:nvPr/>
        </p:nvSpPr>
        <p:spPr bwMode="auto">
          <a:xfrm>
            <a:off x="952500" y="1943100"/>
            <a:ext cx="0" cy="13843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12805" name="Line 5"/>
          <p:cNvSpPr>
            <a:spLocks noChangeShapeType="1"/>
          </p:cNvSpPr>
          <p:nvPr/>
        </p:nvSpPr>
        <p:spPr bwMode="auto">
          <a:xfrm>
            <a:off x="939800" y="1930400"/>
            <a:ext cx="0" cy="1409700"/>
          </a:xfrm>
          <a:prstGeom prst="line">
            <a:avLst/>
          </a:prstGeom>
          <a:noFill/>
          <a:ln w="571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12807" name="Line 7"/>
          <p:cNvSpPr>
            <a:spLocks noChangeShapeType="1"/>
          </p:cNvSpPr>
          <p:nvPr/>
        </p:nvSpPr>
        <p:spPr bwMode="auto">
          <a:xfrm>
            <a:off x="3416300" y="1968500"/>
            <a:ext cx="0" cy="13843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12808" name="Line 8"/>
          <p:cNvSpPr>
            <a:spLocks noChangeShapeType="1"/>
          </p:cNvSpPr>
          <p:nvPr/>
        </p:nvSpPr>
        <p:spPr bwMode="auto">
          <a:xfrm>
            <a:off x="3403600" y="1955800"/>
            <a:ext cx="0" cy="1409700"/>
          </a:xfrm>
          <a:prstGeom prst="line">
            <a:avLst/>
          </a:prstGeom>
          <a:noFill/>
          <a:ln w="571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12809" name="Line 9"/>
          <p:cNvSpPr>
            <a:spLocks noChangeShapeType="1"/>
          </p:cNvSpPr>
          <p:nvPr/>
        </p:nvSpPr>
        <p:spPr bwMode="auto">
          <a:xfrm>
            <a:off x="673100" y="2641600"/>
            <a:ext cx="3276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12810" name="Text Box 10"/>
          <p:cNvSpPr txBox="1">
            <a:spLocks noChangeArrowheads="1"/>
          </p:cNvSpPr>
          <p:nvPr/>
        </p:nvSpPr>
        <p:spPr bwMode="auto">
          <a:xfrm>
            <a:off x="3629025" y="2543175"/>
            <a:ext cx="3365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r-HR">
                <a:latin typeface="Arial" charset="0"/>
              </a:rPr>
              <a:t>x</a:t>
            </a:r>
          </a:p>
        </p:txBody>
      </p:sp>
      <p:sp>
        <p:nvSpPr>
          <p:cNvPr id="1612811" name="Rectangle 11"/>
          <p:cNvSpPr>
            <a:spLocks noChangeArrowheads="1"/>
          </p:cNvSpPr>
          <p:nvPr/>
        </p:nvSpPr>
        <p:spPr bwMode="auto">
          <a:xfrm>
            <a:off x="4521200" y="1930400"/>
            <a:ext cx="1003300" cy="1422400"/>
          </a:xfrm>
          <a:prstGeom prst="rect">
            <a:avLst/>
          </a:prstGeom>
          <a:solidFill>
            <a:srgbClr val="E7DDEB"/>
          </a:solidFill>
          <a:ln w="571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12812" name="Line 12"/>
          <p:cNvSpPr>
            <a:spLocks noChangeShapeType="1"/>
          </p:cNvSpPr>
          <p:nvPr/>
        </p:nvSpPr>
        <p:spPr bwMode="auto">
          <a:xfrm>
            <a:off x="546100" y="1930400"/>
            <a:ext cx="795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12813" name="Line 13"/>
          <p:cNvSpPr>
            <a:spLocks noChangeShapeType="1"/>
          </p:cNvSpPr>
          <p:nvPr/>
        </p:nvSpPr>
        <p:spPr bwMode="auto">
          <a:xfrm>
            <a:off x="558800" y="3340100"/>
            <a:ext cx="7912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12814" name="Line 14"/>
          <p:cNvSpPr>
            <a:spLocks noChangeShapeType="1"/>
          </p:cNvSpPr>
          <p:nvPr/>
        </p:nvSpPr>
        <p:spPr bwMode="auto">
          <a:xfrm>
            <a:off x="4305300" y="2641600"/>
            <a:ext cx="17399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12816" name="Line 16"/>
          <p:cNvSpPr>
            <a:spLocks noChangeShapeType="1"/>
          </p:cNvSpPr>
          <p:nvPr/>
        </p:nvSpPr>
        <p:spPr bwMode="auto">
          <a:xfrm flipV="1">
            <a:off x="5029200" y="1511300"/>
            <a:ext cx="0" cy="20574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12817" name="Text Box 17"/>
          <p:cNvSpPr txBox="1">
            <a:spLocks noChangeArrowheads="1"/>
          </p:cNvSpPr>
          <p:nvPr/>
        </p:nvSpPr>
        <p:spPr bwMode="auto">
          <a:xfrm>
            <a:off x="4733925" y="1438275"/>
            <a:ext cx="3365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r-HR">
                <a:latin typeface="Arial" charset="0"/>
              </a:rPr>
              <a:t>y</a:t>
            </a:r>
          </a:p>
        </p:txBody>
      </p:sp>
      <p:sp>
        <p:nvSpPr>
          <p:cNvPr id="1612818" name="Text Box 18"/>
          <p:cNvSpPr txBox="1">
            <a:spLocks noChangeArrowheads="1"/>
          </p:cNvSpPr>
          <p:nvPr/>
        </p:nvSpPr>
        <p:spPr bwMode="auto">
          <a:xfrm>
            <a:off x="5724525" y="2251075"/>
            <a:ext cx="3365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r-HR">
                <a:latin typeface="Arial" charset="0"/>
              </a:rPr>
              <a:t>z</a:t>
            </a:r>
          </a:p>
        </p:txBody>
      </p:sp>
      <p:sp>
        <p:nvSpPr>
          <p:cNvPr id="1612819" name="Freeform 19"/>
          <p:cNvSpPr>
            <a:spLocks/>
          </p:cNvSpPr>
          <p:nvPr/>
        </p:nvSpPr>
        <p:spPr bwMode="auto">
          <a:xfrm rot="-67592">
            <a:off x="661988" y="2387600"/>
            <a:ext cx="188912" cy="479425"/>
          </a:xfrm>
          <a:custGeom>
            <a:avLst/>
            <a:gdLst/>
            <a:ahLst/>
            <a:cxnLst>
              <a:cxn ang="0">
                <a:pos x="245" y="592"/>
              </a:cxn>
              <a:cxn ang="0">
                <a:pos x="69" y="480"/>
              </a:cxn>
              <a:cxn ang="0">
                <a:pos x="5" y="280"/>
              </a:cxn>
              <a:cxn ang="0">
                <a:pos x="101" y="88"/>
              </a:cxn>
              <a:cxn ang="0">
                <a:pos x="277" y="0"/>
              </a:cxn>
            </a:cxnLst>
            <a:rect l="0" t="0" r="r" b="b"/>
            <a:pathLst>
              <a:path w="277" h="592">
                <a:moveTo>
                  <a:pt x="245" y="592"/>
                </a:moveTo>
                <a:cubicBezTo>
                  <a:pt x="177" y="562"/>
                  <a:pt x="109" y="532"/>
                  <a:pt x="69" y="480"/>
                </a:cubicBezTo>
                <a:cubicBezTo>
                  <a:pt x="29" y="428"/>
                  <a:pt x="0" y="345"/>
                  <a:pt x="5" y="280"/>
                </a:cubicBezTo>
                <a:cubicBezTo>
                  <a:pt x="10" y="215"/>
                  <a:pt x="56" y="135"/>
                  <a:pt x="101" y="88"/>
                </a:cubicBezTo>
                <a:cubicBezTo>
                  <a:pt x="146" y="41"/>
                  <a:pt x="211" y="20"/>
                  <a:pt x="277" y="0"/>
                </a:cubicBezTo>
              </a:path>
            </a:pathLst>
          </a:custGeom>
          <a:noFill/>
          <a:ln w="57150" cap="flat" cmpd="sng">
            <a:solidFill>
              <a:srgbClr val="0033CC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12820" name="Freeform 20"/>
          <p:cNvSpPr>
            <a:spLocks/>
          </p:cNvSpPr>
          <p:nvPr/>
        </p:nvSpPr>
        <p:spPr bwMode="auto">
          <a:xfrm rot="67592" flipH="1">
            <a:off x="3481388" y="2374900"/>
            <a:ext cx="188912" cy="479425"/>
          </a:xfrm>
          <a:custGeom>
            <a:avLst/>
            <a:gdLst/>
            <a:ahLst/>
            <a:cxnLst>
              <a:cxn ang="0">
                <a:pos x="245" y="592"/>
              </a:cxn>
              <a:cxn ang="0">
                <a:pos x="69" y="480"/>
              </a:cxn>
              <a:cxn ang="0">
                <a:pos x="5" y="280"/>
              </a:cxn>
              <a:cxn ang="0">
                <a:pos x="101" y="88"/>
              </a:cxn>
              <a:cxn ang="0">
                <a:pos x="277" y="0"/>
              </a:cxn>
            </a:cxnLst>
            <a:rect l="0" t="0" r="r" b="b"/>
            <a:pathLst>
              <a:path w="277" h="592">
                <a:moveTo>
                  <a:pt x="245" y="592"/>
                </a:moveTo>
                <a:cubicBezTo>
                  <a:pt x="177" y="562"/>
                  <a:pt x="109" y="532"/>
                  <a:pt x="69" y="480"/>
                </a:cubicBezTo>
                <a:cubicBezTo>
                  <a:pt x="29" y="428"/>
                  <a:pt x="0" y="345"/>
                  <a:pt x="5" y="280"/>
                </a:cubicBezTo>
                <a:cubicBezTo>
                  <a:pt x="10" y="215"/>
                  <a:pt x="56" y="135"/>
                  <a:pt x="101" y="88"/>
                </a:cubicBezTo>
                <a:cubicBezTo>
                  <a:pt x="146" y="41"/>
                  <a:pt x="211" y="20"/>
                  <a:pt x="277" y="0"/>
                </a:cubicBezTo>
              </a:path>
            </a:pathLst>
          </a:custGeom>
          <a:noFill/>
          <a:ln w="57150" cap="flat" cmpd="sng">
            <a:solidFill>
              <a:srgbClr val="0033CC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12821" name="Text Box 21"/>
          <p:cNvSpPr txBox="1">
            <a:spLocks noChangeArrowheads="1"/>
          </p:cNvSpPr>
          <p:nvPr/>
        </p:nvSpPr>
        <p:spPr bwMode="auto">
          <a:xfrm>
            <a:off x="403225" y="2033588"/>
            <a:ext cx="4381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r-HR" b="1">
                <a:latin typeface="Arial" charset="0"/>
              </a:rPr>
              <a:t>M</a:t>
            </a:r>
          </a:p>
        </p:txBody>
      </p:sp>
      <p:sp>
        <p:nvSpPr>
          <p:cNvPr id="1612822" name="Text Box 22"/>
          <p:cNvSpPr txBox="1">
            <a:spLocks noChangeArrowheads="1"/>
          </p:cNvSpPr>
          <p:nvPr/>
        </p:nvSpPr>
        <p:spPr bwMode="auto">
          <a:xfrm>
            <a:off x="3578225" y="2071688"/>
            <a:ext cx="4381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r-HR" b="1">
                <a:latin typeface="Arial" charset="0"/>
              </a:rPr>
              <a:t>M</a:t>
            </a:r>
          </a:p>
        </p:txBody>
      </p:sp>
      <p:sp>
        <p:nvSpPr>
          <p:cNvPr id="1612823" name="Line 23"/>
          <p:cNvSpPr>
            <a:spLocks noChangeShapeType="1"/>
          </p:cNvSpPr>
          <p:nvPr/>
        </p:nvSpPr>
        <p:spPr bwMode="auto">
          <a:xfrm>
            <a:off x="6873875" y="1943100"/>
            <a:ext cx="0" cy="138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12824" name="AutoShape 24" descr="Dark horizontal"/>
          <p:cNvSpPr>
            <a:spLocks noChangeArrowheads="1"/>
          </p:cNvSpPr>
          <p:nvPr/>
        </p:nvSpPr>
        <p:spPr bwMode="auto">
          <a:xfrm flipV="1">
            <a:off x="6873875" y="1930400"/>
            <a:ext cx="584200" cy="698500"/>
          </a:xfrm>
          <a:prstGeom prst="rtTriangle">
            <a:avLst/>
          </a:prstGeom>
          <a:pattFill prst="dkHorz">
            <a:fgClr>
              <a:srgbClr val="CC00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12825" name="AutoShape 25" descr="Dark horizontal"/>
          <p:cNvSpPr>
            <a:spLocks noChangeArrowheads="1"/>
          </p:cNvSpPr>
          <p:nvPr/>
        </p:nvSpPr>
        <p:spPr bwMode="auto">
          <a:xfrm flipH="1">
            <a:off x="6288088" y="2620963"/>
            <a:ext cx="584200" cy="723900"/>
          </a:xfrm>
          <a:prstGeom prst="rtTriangle">
            <a:avLst/>
          </a:prstGeom>
          <a:pattFill prst="dkHorz">
            <a:fgClr>
              <a:srgbClr val="CC00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12826" name="Text Box 26"/>
          <p:cNvSpPr txBox="1">
            <a:spLocks noChangeArrowheads="1"/>
          </p:cNvSpPr>
          <p:nvPr/>
        </p:nvSpPr>
        <p:spPr bwMode="auto">
          <a:xfrm>
            <a:off x="7364413" y="1465263"/>
            <a:ext cx="42191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dirty="0" smtClean="0">
                <a:latin typeface="Arial" charset="0"/>
                <a:cs typeface="Times New Roman" pitchFamily="18" charset="0"/>
              </a:rPr>
              <a:t>σ</a:t>
            </a:r>
            <a:r>
              <a:rPr lang="hr-HR" baseline="-25000" dirty="0" smtClean="0">
                <a:latin typeface="Arial" charset="0"/>
                <a:cs typeface="Times New Roman" pitchFamily="18" charset="0"/>
              </a:rPr>
              <a:t>T</a:t>
            </a:r>
            <a:endParaRPr lang="el-GR" baseline="-25000" dirty="0">
              <a:latin typeface="Arial" charset="0"/>
              <a:cs typeface="Times New Roman" pitchFamily="18" charset="0"/>
            </a:endParaRPr>
          </a:p>
        </p:txBody>
      </p:sp>
      <p:graphicFrame>
        <p:nvGraphicFramePr>
          <p:cNvPr id="1612827" name="Object 27"/>
          <p:cNvGraphicFramePr>
            <a:graphicFrameLocks noChangeAspect="1"/>
          </p:cNvGraphicFramePr>
          <p:nvPr/>
        </p:nvGraphicFramePr>
        <p:xfrm>
          <a:off x="3590925" y="3743325"/>
          <a:ext cx="1254125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8" name="Jednadžba" r:id="rId3" imgW="1143000" imgH="672840" progId="Equation.3">
                  <p:embed/>
                </p:oleObj>
              </mc:Choice>
              <mc:Fallback>
                <p:oleObj name="Jednadžba" r:id="rId3" imgW="1143000" imgH="6728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0925" y="3743325"/>
                        <a:ext cx="1254125" cy="741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2828" name="Object 28"/>
          <p:cNvGraphicFramePr>
            <a:graphicFrameLocks noChangeAspect="1"/>
          </p:cNvGraphicFramePr>
          <p:nvPr/>
        </p:nvGraphicFramePr>
        <p:xfrm>
          <a:off x="5867664" y="5634038"/>
          <a:ext cx="1860286" cy="4592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9" name="Equation" r:id="rId5" imgW="927000" imgH="228600" progId="Equation.3">
                  <p:embed/>
                </p:oleObj>
              </mc:Choice>
              <mc:Fallback>
                <p:oleObj name="Equation" r:id="rId5" imgW="92700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664" y="5634038"/>
                        <a:ext cx="1860286" cy="4592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2830" name="Object 30"/>
          <p:cNvGraphicFramePr>
            <a:graphicFrameLocks noChangeAspect="1"/>
          </p:cNvGraphicFramePr>
          <p:nvPr/>
        </p:nvGraphicFramePr>
        <p:xfrm>
          <a:off x="5910279" y="4718050"/>
          <a:ext cx="2052621" cy="7271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0" name="Equation" r:id="rId7" imgW="1218960" imgH="431640" progId="Equation.3">
                  <p:embed/>
                </p:oleObj>
              </mc:Choice>
              <mc:Fallback>
                <p:oleObj name="Equation" r:id="rId7" imgW="121896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0279" y="4718050"/>
                        <a:ext cx="2052621" cy="7271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2832" name="Object 32"/>
          <p:cNvGraphicFramePr>
            <a:graphicFrameLocks noGrp="1" noChangeAspect="1"/>
          </p:cNvGraphicFramePr>
          <p:nvPr>
            <p:ph/>
          </p:nvPr>
        </p:nvGraphicFramePr>
        <p:xfrm>
          <a:off x="5715000" y="3744913"/>
          <a:ext cx="2519363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1" name="Jednadžba" r:id="rId9" imgW="2311200" imgH="672840" progId="Equation.3">
                  <p:embed/>
                </p:oleObj>
              </mc:Choice>
              <mc:Fallback>
                <p:oleObj name="Jednadžba" r:id="rId9" imgW="2311200" imgH="6728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3744913"/>
                        <a:ext cx="2519363" cy="735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12835" name="Rectangle 35"/>
          <p:cNvSpPr>
            <a:spLocks noChangeArrowheads="1"/>
          </p:cNvSpPr>
          <p:nvPr/>
        </p:nvSpPr>
        <p:spPr bwMode="auto">
          <a:xfrm>
            <a:off x="546100" y="4643438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Granična vrijednost u elastičnom stanju je: </a:t>
            </a:r>
            <a:endParaRPr lang="el-GR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12839" name="Rectangle 39"/>
          <p:cNvSpPr>
            <a:spLocks noChangeArrowheads="1"/>
          </p:cNvSpPr>
          <p:nvPr/>
        </p:nvSpPr>
        <p:spPr bwMode="auto">
          <a:xfrm>
            <a:off x="546100" y="5456238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granični moment </a:t>
            </a:r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 elast. stanju</a:t>
            </a:r>
            <a:r>
              <a:rPr lang="hr-HR" dirty="0">
                <a:solidFill>
                  <a:schemeClr val="tx2"/>
                </a:solidFill>
              </a:rPr>
              <a:t>: </a:t>
            </a:r>
            <a:endParaRPr lang="el-GR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1785" name="Rectangle 9"/>
          <p:cNvSpPr>
            <a:spLocks noChangeArrowheads="1"/>
          </p:cNvSpPr>
          <p:nvPr/>
        </p:nvSpPr>
        <p:spPr bwMode="auto">
          <a:xfrm>
            <a:off x="939800" y="965200"/>
            <a:ext cx="1003300" cy="1422400"/>
          </a:xfrm>
          <a:prstGeom prst="rect">
            <a:avLst/>
          </a:prstGeom>
          <a:solidFill>
            <a:srgbClr val="E7DDEB"/>
          </a:solidFill>
          <a:ln w="571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11786" name="Line 10"/>
          <p:cNvSpPr>
            <a:spLocks noChangeShapeType="1"/>
          </p:cNvSpPr>
          <p:nvPr/>
        </p:nvSpPr>
        <p:spPr bwMode="auto">
          <a:xfrm>
            <a:off x="774700" y="965200"/>
            <a:ext cx="7937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11787" name="Line 11"/>
          <p:cNvSpPr>
            <a:spLocks noChangeShapeType="1"/>
          </p:cNvSpPr>
          <p:nvPr/>
        </p:nvSpPr>
        <p:spPr bwMode="auto">
          <a:xfrm>
            <a:off x="787400" y="2374900"/>
            <a:ext cx="7937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11788" name="Line 12"/>
          <p:cNvSpPr>
            <a:spLocks noChangeShapeType="1"/>
          </p:cNvSpPr>
          <p:nvPr/>
        </p:nvSpPr>
        <p:spPr bwMode="auto">
          <a:xfrm>
            <a:off x="723900" y="1676400"/>
            <a:ext cx="17399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11789" name="Line 13"/>
          <p:cNvSpPr>
            <a:spLocks noChangeShapeType="1"/>
          </p:cNvSpPr>
          <p:nvPr/>
        </p:nvSpPr>
        <p:spPr bwMode="auto">
          <a:xfrm flipV="1">
            <a:off x="1447800" y="546100"/>
            <a:ext cx="0" cy="20574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11790" name="Text Box 14"/>
          <p:cNvSpPr txBox="1">
            <a:spLocks noChangeArrowheads="1"/>
          </p:cNvSpPr>
          <p:nvPr/>
        </p:nvSpPr>
        <p:spPr bwMode="auto">
          <a:xfrm>
            <a:off x="1152525" y="473075"/>
            <a:ext cx="3365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r-HR">
                <a:latin typeface="Arial" charset="0"/>
              </a:rPr>
              <a:t>y</a:t>
            </a:r>
          </a:p>
        </p:txBody>
      </p:sp>
      <p:sp>
        <p:nvSpPr>
          <p:cNvPr id="1611791" name="Text Box 15"/>
          <p:cNvSpPr txBox="1">
            <a:spLocks noChangeArrowheads="1"/>
          </p:cNvSpPr>
          <p:nvPr/>
        </p:nvSpPr>
        <p:spPr bwMode="auto">
          <a:xfrm>
            <a:off x="2143125" y="1285875"/>
            <a:ext cx="3365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r-HR">
                <a:latin typeface="Arial" charset="0"/>
              </a:rPr>
              <a:t>z</a:t>
            </a:r>
          </a:p>
        </p:txBody>
      </p:sp>
      <p:sp>
        <p:nvSpPr>
          <p:cNvPr id="1611796" name="Line 20"/>
          <p:cNvSpPr>
            <a:spLocks noChangeShapeType="1"/>
          </p:cNvSpPr>
          <p:nvPr/>
        </p:nvSpPr>
        <p:spPr bwMode="auto">
          <a:xfrm>
            <a:off x="3292475" y="977900"/>
            <a:ext cx="0" cy="138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11797" name="AutoShape 21" descr="Dark horizontal"/>
          <p:cNvSpPr>
            <a:spLocks noChangeArrowheads="1"/>
          </p:cNvSpPr>
          <p:nvPr/>
        </p:nvSpPr>
        <p:spPr bwMode="auto">
          <a:xfrm flipV="1">
            <a:off x="3292475" y="965200"/>
            <a:ext cx="584200" cy="698500"/>
          </a:xfrm>
          <a:prstGeom prst="rtTriangle">
            <a:avLst/>
          </a:prstGeom>
          <a:pattFill prst="dkHorz">
            <a:fgClr>
              <a:srgbClr val="CC0000"/>
            </a:fgClr>
            <a:bgClr>
              <a:srgbClr val="FFFFFF"/>
            </a:bgClr>
          </a:pattFill>
          <a:ln w="19050" algn="ctr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11798" name="AutoShape 22" descr="Dark horizontal"/>
          <p:cNvSpPr>
            <a:spLocks noChangeArrowheads="1"/>
          </p:cNvSpPr>
          <p:nvPr/>
        </p:nvSpPr>
        <p:spPr bwMode="auto">
          <a:xfrm flipH="1">
            <a:off x="2706688" y="1655763"/>
            <a:ext cx="584200" cy="723900"/>
          </a:xfrm>
          <a:prstGeom prst="rtTriangle">
            <a:avLst/>
          </a:prstGeom>
          <a:pattFill prst="dkHorz">
            <a:fgClr>
              <a:srgbClr val="CC0000"/>
            </a:fgClr>
            <a:bgClr>
              <a:srgbClr val="FFFFFF"/>
            </a:bgClr>
          </a:pattFill>
          <a:ln w="19050" algn="ctr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11799" name="Text Box 23"/>
          <p:cNvSpPr txBox="1">
            <a:spLocks noChangeArrowheads="1"/>
          </p:cNvSpPr>
          <p:nvPr/>
        </p:nvSpPr>
        <p:spPr bwMode="auto">
          <a:xfrm>
            <a:off x="3783013" y="500063"/>
            <a:ext cx="42191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dirty="0" smtClean="0">
                <a:latin typeface="Arial" charset="0"/>
                <a:cs typeface="Times New Roman" pitchFamily="18" charset="0"/>
              </a:rPr>
              <a:t>σ</a:t>
            </a:r>
            <a:r>
              <a:rPr lang="hr-HR" baseline="-25000" dirty="0" smtClean="0">
                <a:latin typeface="Arial" charset="0"/>
                <a:cs typeface="Times New Roman" pitchFamily="18" charset="0"/>
              </a:rPr>
              <a:t>T</a:t>
            </a:r>
            <a:endParaRPr lang="el-GR" baseline="-25000" dirty="0">
              <a:latin typeface="Arial" charset="0"/>
              <a:cs typeface="Times New Roman" pitchFamily="18" charset="0"/>
            </a:endParaRPr>
          </a:p>
        </p:txBody>
      </p:sp>
      <p:graphicFrame>
        <p:nvGraphicFramePr>
          <p:cNvPr id="1611800" name="Object 24"/>
          <p:cNvGraphicFramePr>
            <a:graphicFrameLocks noChangeAspect="1"/>
          </p:cNvGraphicFramePr>
          <p:nvPr/>
        </p:nvGraphicFramePr>
        <p:xfrm>
          <a:off x="2843808" y="3645024"/>
          <a:ext cx="1944216" cy="9160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0" name="Equation" r:id="rId3" imgW="1028520" imgH="482400" progId="Equation.3">
                  <p:embed/>
                </p:oleObj>
              </mc:Choice>
              <mc:Fallback>
                <p:oleObj name="Equation" r:id="rId3" imgW="102852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3645024"/>
                        <a:ext cx="1944216" cy="9160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1801" name="Object 25"/>
          <p:cNvGraphicFramePr>
            <a:graphicFrameLocks noChangeAspect="1"/>
          </p:cNvGraphicFramePr>
          <p:nvPr/>
        </p:nvGraphicFramePr>
        <p:xfrm>
          <a:off x="688582" y="3717032"/>
          <a:ext cx="2083218" cy="80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1" name="Equation" r:id="rId5" imgW="1218960" imgH="469800" progId="Equation.3">
                  <p:embed/>
                </p:oleObj>
              </mc:Choice>
              <mc:Fallback>
                <p:oleObj name="Equation" r:id="rId5" imgW="1218960" imgH="469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582" y="3717032"/>
                        <a:ext cx="2083218" cy="803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1802" name="Object 26"/>
          <p:cNvGraphicFramePr>
            <a:graphicFrameLocks noChangeAspect="1"/>
          </p:cNvGraphicFramePr>
          <p:nvPr/>
        </p:nvGraphicFramePr>
        <p:xfrm>
          <a:off x="1907704" y="2539987"/>
          <a:ext cx="2088232" cy="7397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2" name="Equation" r:id="rId7" imgW="1218960" imgH="431640" progId="Equation.3">
                  <p:embed/>
                </p:oleObj>
              </mc:Choice>
              <mc:Fallback>
                <p:oleObj name="Equation" r:id="rId7" imgW="121896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2539987"/>
                        <a:ext cx="2088232" cy="7397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1803" name="Object 27"/>
          <p:cNvGraphicFramePr>
            <a:graphicFrameLocks noGrp="1" noChangeAspect="1"/>
          </p:cNvGraphicFramePr>
          <p:nvPr>
            <p:ph sz="half" idx="1"/>
          </p:nvPr>
        </p:nvGraphicFramePr>
        <p:xfrm>
          <a:off x="7159625" y="3913188"/>
          <a:ext cx="1525588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3" name="Jednadžba" r:id="rId9" imgW="1384200" imgH="355320" progId="Equation.3">
                  <p:embed/>
                </p:oleObj>
              </mc:Choice>
              <mc:Fallback>
                <p:oleObj name="Jednadžba" r:id="rId9" imgW="1384200" imgH="35532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9625" y="3913188"/>
                        <a:ext cx="1525588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1836" name="Object 60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860032" y="3933056"/>
          <a:ext cx="1588252" cy="453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4" name="Equation" r:id="rId11" imgW="799920" imgH="228600" progId="Equation.3">
                  <p:embed/>
                </p:oleObj>
              </mc:Choice>
              <mc:Fallback>
                <p:oleObj name="Equation" r:id="rId11" imgW="79992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3933056"/>
                        <a:ext cx="1588252" cy="4535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11805" name="Rectangle 29"/>
          <p:cNvSpPr>
            <a:spLocks noChangeArrowheads="1"/>
          </p:cNvSpPr>
          <p:nvPr/>
        </p:nvSpPr>
        <p:spPr bwMode="auto">
          <a:xfrm>
            <a:off x="511175" y="33226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Granična vrijednost za punu plastičnost iznosi: </a:t>
            </a:r>
            <a:endParaRPr lang="el-GR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11807" name="Line 31"/>
          <p:cNvSpPr>
            <a:spLocks noChangeShapeType="1"/>
          </p:cNvSpPr>
          <p:nvPr/>
        </p:nvSpPr>
        <p:spPr bwMode="auto">
          <a:xfrm>
            <a:off x="7153275" y="4318000"/>
            <a:ext cx="1549400" cy="0"/>
          </a:xfrm>
          <a:prstGeom prst="line">
            <a:avLst/>
          </a:prstGeom>
          <a:noFill/>
          <a:ln w="38100" cmpd="dbl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11809" name="Line 33"/>
          <p:cNvSpPr>
            <a:spLocks noChangeShapeType="1"/>
          </p:cNvSpPr>
          <p:nvPr/>
        </p:nvSpPr>
        <p:spPr bwMode="auto">
          <a:xfrm>
            <a:off x="2590800" y="1676400"/>
            <a:ext cx="615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11810" name="Line 34"/>
          <p:cNvSpPr>
            <a:spLocks noChangeShapeType="1"/>
          </p:cNvSpPr>
          <p:nvPr/>
        </p:nvSpPr>
        <p:spPr bwMode="auto">
          <a:xfrm>
            <a:off x="4727575" y="793750"/>
            <a:ext cx="0" cy="176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11813" name="Text Box 37"/>
          <p:cNvSpPr txBox="1">
            <a:spLocks noChangeArrowheads="1"/>
          </p:cNvSpPr>
          <p:nvPr/>
        </p:nvSpPr>
        <p:spPr bwMode="auto">
          <a:xfrm>
            <a:off x="5256213" y="506413"/>
            <a:ext cx="42191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dirty="0" smtClean="0">
                <a:latin typeface="Arial" charset="0"/>
                <a:cs typeface="Times New Roman" pitchFamily="18" charset="0"/>
              </a:rPr>
              <a:t>σ</a:t>
            </a:r>
            <a:r>
              <a:rPr lang="hr-HR" baseline="-25000" dirty="0" smtClean="0">
                <a:latin typeface="Arial" charset="0"/>
                <a:cs typeface="Times New Roman" pitchFamily="18" charset="0"/>
              </a:rPr>
              <a:t>T</a:t>
            </a:r>
            <a:endParaRPr lang="el-GR" baseline="-25000" dirty="0">
              <a:latin typeface="Arial" charset="0"/>
              <a:cs typeface="Times New Roman" pitchFamily="18" charset="0"/>
            </a:endParaRPr>
          </a:p>
        </p:txBody>
      </p:sp>
      <p:sp>
        <p:nvSpPr>
          <p:cNvPr id="1611814" name="Rectangle 38" descr="Dark horizontal"/>
          <p:cNvSpPr>
            <a:spLocks noChangeArrowheads="1"/>
          </p:cNvSpPr>
          <p:nvPr/>
        </p:nvSpPr>
        <p:spPr bwMode="auto">
          <a:xfrm>
            <a:off x="4737100" y="971550"/>
            <a:ext cx="590550" cy="244475"/>
          </a:xfrm>
          <a:prstGeom prst="rect">
            <a:avLst/>
          </a:prstGeom>
          <a:pattFill prst="dkHorz">
            <a:fgClr>
              <a:srgbClr val="CC0000"/>
            </a:fgClr>
            <a:bgClr>
              <a:srgbClr val="FFFFFF"/>
            </a:bgClr>
          </a:pattFill>
          <a:ln w="19050" algn="ctr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11815" name="Rectangle 39" descr="Dark horizontal"/>
          <p:cNvSpPr>
            <a:spLocks noChangeArrowheads="1"/>
          </p:cNvSpPr>
          <p:nvPr/>
        </p:nvSpPr>
        <p:spPr bwMode="auto">
          <a:xfrm>
            <a:off x="4137025" y="2139950"/>
            <a:ext cx="581025" cy="234950"/>
          </a:xfrm>
          <a:prstGeom prst="rect">
            <a:avLst/>
          </a:prstGeom>
          <a:pattFill prst="dkHorz">
            <a:fgClr>
              <a:srgbClr val="CC0000"/>
            </a:fgClr>
            <a:bgClr>
              <a:srgbClr val="FFFFFF"/>
            </a:bgClr>
          </a:pattFill>
          <a:ln w="19050" algn="ctr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11816" name="AutoShape 40" descr="Dark horizontal"/>
          <p:cNvSpPr>
            <a:spLocks noChangeArrowheads="1"/>
          </p:cNvSpPr>
          <p:nvPr/>
        </p:nvSpPr>
        <p:spPr bwMode="auto">
          <a:xfrm flipH="1">
            <a:off x="4146550" y="1689100"/>
            <a:ext cx="577850" cy="444500"/>
          </a:xfrm>
          <a:prstGeom prst="rtTriangle">
            <a:avLst/>
          </a:prstGeom>
          <a:pattFill prst="dkHorz">
            <a:fgClr>
              <a:srgbClr val="CC0000"/>
            </a:fgClr>
            <a:bgClr>
              <a:srgbClr val="FFFFFF"/>
            </a:bgClr>
          </a:pattFill>
          <a:ln w="19050" algn="ctr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11817" name="AutoShape 41" descr="Dark horizontal"/>
          <p:cNvSpPr>
            <a:spLocks noChangeArrowheads="1"/>
          </p:cNvSpPr>
          <p:nvPr/>
        </p:nvSpPr>
        <p:spPr bwMode="auto">
          <a:xfrm flipV="1">
            <a:off x="4730750" y="1219200"/>
            <a:ext cx="584200" cy="457200"/>
          </a:xfrm>
          <a:prstGeom prst="rtTriangle">
            <a:avLst/>
          </a:prstGeom>
          <a:pattFill prst="dkHorz">
            <a:fgClr>
              <a:srgbClr val="CC0000"/>
            </a:fgClr>
            <a:bgClr>
              <a:srgbClr val="FFFFFF"/>
            </a:bgClr>
          </a:pattFill>
          <a:ln w="19050" algn="ctr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11819" name="Line 43"/>
          <p:cNvSpPr>
            <a:spLocks noChangeShapeType="1"/>
          </p:cNvSpPr>
          <p:nvPr/>
        </p:nvSpPr>
        <p:spPr bwMode="auto">
          <a:xfrm flipH="1">
            <a:off x="825500" y="1219200"/>
            <a:ext cx="46355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11820" name="Line 44"/>
          <p:cNvSpPr>
            <a:spLocks noChangeShapeType="1"/>
          </p:cNvSpPr>
          <p:nvPr/>
        </p:nvSpPr>
        <p:spPr bwMode="auto">
          <a:xfrm flipH="1">
            <a:off x="825500" y="2120900"/>
            <a:ext cx="46355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11821" name="Rectangle 45"/>
          <p:cNvSpPr>
            <a:spLocks noChangeArrowheads="1"/>
          </p:cNvSpPr>
          <p:nvPr/>
        </p:nvSpPr>
        <p:spPr bwMode="auto">
          <a:xfrm>
            <a:off x="939800" y="952500"/>
            <a:ext cx="990600" cy="266700"/>
          </a:xfrm>
          <a:prstGeom prst="rect">
            <a:avLst/>
          </a:prstGeom>
          <a:solidFill>
            <a:srgbClr val="FF99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11822" name="Rectangle 46"/>
          <p:cNvSpPr>
            <a:spLocks noChangeArrowheads="1"/>
          </p:cNvSpPr>
          <p:nvPr/>
        </p:nvSpPr>
        <p:spPr bwMode="auto">
          <a:xfrm>
            <a:off x="939800" y="2120900"/>
            <a:ext cx="990600" cy="266700"/>
          </a:xfrm>
          <a:prstGeom prst="rect">
            <a:avLst/>
          </a:prstGeom>
          <a:solidFill>
            <a:srgbClr val="FF99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11823" name="Line 47"/>
          <p:cNvSpPr>
            <a:spLocks noChangeShapeType="1"/>
          </p:cNvSpPr>
          <p:nvPr/>
        </p:nvSpPr>
        <p:spPr bwMode="auto">
          <a:xfrm>
            <a:off x="6696075" y="806450"/>
            <a:ext cx="1588" cy="176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11826" name="Text Box 50"/>
          <p:cNvSpPr txBox="1">
            <a:spLocks noChangeArrowheads="1"/>
          </p:cNvSpPr>
          <p:nvPr/>
        </p:nvSpPr>
        <p:spPr bwMode="auto">
          <a:xfrm>
            <a:off x="7224713" y="519113"/>
            <a:ext cx="42191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dirty="0" smtClean="0">
                <a:latin typeface="Arial" charset="0"/>
                <a:cs typeface="Times New Roman" pitchFamily="18" charset="0"/>
              </a:rPr>
              <a:t>σ</a:t>
            </a:r>
            <a:r>
              <a:rPr lang="hr-HR" baseline="-25000" dirty="0" smtClean="0">
                <a:latin typeface="Arial" charset="0"/>
                <a:cs typeface="Times New Roman" pitchFamily="18" charset="0"/>
              </a:rPr>
              <a:t>T</a:t>
            </a:r>
            <a:endParaRPr lang="el-GR" baseline="-25000" dirty="0">
              <a:latin typeface="Arial" charset="0"/>
              <a:cs typeface="Times New Roman" pitchFamily="18" charset="0"/>
            </a:endParaRPr>
          </a:p>
        </p:txBody>
      </p:sp>
      <p:sp>
        <p:nvSpPr>
          <p:cNvPr id="1611831" name="Rectangle 55" descr="Dark horizontal"/>
          <p:cNvSpPr>
            <a:spLocks noChangeArrowheads="1"/>
          </p:cNvSpPr>
          <p:nvPr/>
        </p:nvSpPr>
        <p:spPr bwMode="auto">
          <a:xfrm>
            <a:off x="6692900" y="971550"/>
            <a:ext cx="577850" cy="711200"/>
          </a:xfrm>
          <a:prstGeom prst="rect">
            <a:avLst/>
          </a:prstGeom>
          <a:pattFill prst="dkHorz">
            <a:fgClr>
              <a:srgbClr val="CC0000"/>
            </a:fgClr>
            <a:bgClr>
              <a:srgbClr val="FFFFFF"/>
            </a:bgClr>
          </a:pattFill>
          <a:ln w="19050" algn="ctr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11832" name="Rectangle 56" descr="Dark horizontal"/>
          <p:cNvSpPr>
            <a:spLocks noChangeArrowheads="1"/>
          </p:cNvSpPr>
          <p:nvPr/>
        </p:nvSpPr>
        <p:spPr bwMode="auto">
          <a:xfrm>
            <a:off x="6115050" y="1682750"/>
            <a:ext cx="577850" cy="698500"/>
          </a:xfrm>
          <a:prstGeom prst="rect">
            <a:avLst/>
          </a:prstGeom>
          <a:pattFill prst="dkHorz">
            <a:fgClr>
              <a:srgbClr val="CC0000"/>
            </a:fgClr>
            <a:bgClr>
              <a:srgbClr val="FFFFFF"/>
            </a:bgClr>
          </a:pattFill>
          <a:ln w="19050" algn="ctr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11833" name="Rectangle 57"/>
          <p:cNvSpPr>
            <a:spLocks noChangeArrowheads="1"/>
          </p:cNvSpPr>
          <p:nvPr/>
        </p:nvSpPr>
        <p:spPr bwMode="auto">
          <a:xfrm>
            <a:off x="939800" y="952500"/>
            <a:ext cx="996950" cy="723900"/>
          </a:xfrm>
          <a:prstGeom prst="rect">
            <a:avLst/>
          </a:prstGeom>
          <a:solidFill>
            <a:srgbClr val="FF99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11834" name="Rectangle 58"/>
          <p:cNvSpPr>
            <a:spLocks noChangeArrowheads="1"/>
          </p:cNvSpPr>
          <p:nvPr/>
        </p:nvSpPr>
        <p:spPr bwMode="auto">
          <a:xfrm>
            <a:off x="939800" y="1651000"/>
            <a:ext cx="996950" cy="730250"/>
          </a:xfrm>
          <a:prstGeom prst="rect">
            <a:avLst/>
          </a:prstGeom>
          <a:solidFill>
            <a:srgbClr val="FF99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11840" name="Line 64"/>
          <p:cNvSpPr>
            <a:spLocks noChangeShapeType="1"/>
          </p:cNvSpPr>
          <p:nvPr/>
        </p:nvSpPr>
        <p:spPr bwMode="auto">
          <a:xfrm>
            <a:off x="6581775" y="4127500"/>
            <a:ext cx="4445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r-HR"/>
          </a:p>
        </p:txBody>
      </p:sp>
      <p:graphicFrame>
        <p:nvGraphicFramePr>
          <p:cNvPr id="1611841" name="Object 65"/>
          <p:cNvGraphicFramePr>
            <a:graphicFrameLocks noChangeAspect="1"/>
          </p:cNvGraphicFramePr>
          <p:nvPr/>
        </p:nvGraphicFramePr>
        <p:xfrm>
          <a:off x="558800" y="5262563"/>
          <a:ext cx="1095375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5" name="Jednadžba" r:id="rId13" imgW="990360" imgH="698400" progId="Equation.3">
                  <p:embed/>
                </p:oleObj>
              </mc:Choice>
              <mc:Fallback>
                <p:oleObj name="Jednadžba" r:id="rId13" imgW="990360" imgH="6984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" y="5262563"/>
                        <a:ext cx="1095375" cy="769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11842" name="Rectangle 66"/>
          <p:cNvSpPr>
            <a:spLocks noChangeArrowheads="1"/>
          </p:cNvSpPr>
          <p:nvPr/>
        </p:nvSpPr>
        <p:spPr bwMode="auto">
          <a:xfrm>
            <a:off x="523875" y="4649788"/>
            <a:ext cx="8229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Odnos graničnog momenta pune plastičnosti i graničnog elastičnog momenta</a:t>
            </a:r>
            <a:r>
              <a:rPr lang="hr-HR" sz="2000" dirty="0">
                <a:solidFill>
                  <a:schemeClr val="tx2"/>
                </a:solidFill>
              </a:rPr>
              <a:t>:</a:t>
            </a:r>
            <a:r>
              <a:rPr lang="hr-HR" dirty="0">
                <a:solidFill>
                  <a:schemeClr val="tx2"/>
                </a:solidFill>
              </a:rPr>
              <a:t> </a:t>
            </a:r>
            <a:endParaRPr lang="el-GR" dirty="0">
              <a:solidFill>
                <a:schemeClr val="tx2"/>
              </a:solidFill>
            </a:endParaRPr>
          </a:p>
        </p:txBody>
      </p:sp>
      <p:graphicFrame>
        <p:nvGraphicFramePr>
          <p:cNvPr id="1611843" name="Object 67"/>
          <p:cNvGraphicFramePr>
            <a:graphicFrameLocks noChangeAspect="1"/>
          </p:cNvGraphicFramePr>
          <p:nvPr/>
        </p:nvGraphicFramePr>
        <p:xfrm>
          <a:off x="7308304" y="5445224"/>
          <a:ext cx="1492350" cy="3981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6" name="Equation" r:id="rId15" imgW="901440" imgH="241200" progId="Equation.3">
                  <p:embed/>
                </p:oleObj>
              </mc:Choice>
              <mc:Fallback>
                <p:oleObj name="Equation" r:id="rId15" imgW="901440" imgH="2412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8304" y="5445224"/>
                        <a:ext cx="1492350" cy="3981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1844" name="Object 68"/>
          <p:cNvGraphicFramePr>
            <a:graphicFrameLocks noChangeAspect="1"/>
          </p:cNvGraphicFramePr>
          <p:nvPr/>
        </p:nvGraphicFramePr>
        <p:xfrm>
          <a:off x="1691680" y="5229200"/>
          <a:ext cx="1211719" cy="8554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7" name="Equation" r:id="rId17" imgW="647640" imgH="457200" progId="Equation.3">
                  <p:embed/>
                </p:oleObj>
              </mc:Choice>
              <mc:Fallback>
                <p:oleObj name="Equation" r:id="rId17" imgW="647640" imgH="4572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5229200"/>
                        <a:ext cx="1211719" cy="8554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1845" name="Object 69"/>
          <p:cNvGraphicFramePr>
            <a:graphicFrameLocks noChangeAspect="1"/>
          </p:cNvGraphicFramePr>
          <p:nvPr/>
        </p:nvGraphicFramePr>
        <p:xfrm>
          <a:off x="2962275" y="5276850"/>
          <a:ext cx="1109663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8" name="Jednadžba" r:id="rId19" imgW="1002960" imgH="952200" progId="Equation.3">
                  <p:embed/>
                </p:oleObj>
              </mc:Choice>
              <mc:Fallback>
                <p:oleObj name="Jednadžba" r:id="rId19" imgW="1002960" imgH="9522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2275" y="5276850"/>
                        <a:ext cx="1109663" cy="1047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1846" name="Object 70"/>
          <p:cNvGraphicFramePr>
            <a:graphicFrameLocks noChangeAspect="1"/>
          </p:cNvGraphicFramePr>
          <p:nvPr/>
        </p:nvGraphicFramePr>
        <p:xfrm>
          <a:off x="5621338" y="5291138"/>
          <a:ext cx="463550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9" name="Jednadžba" r:id="rId21" imgW="419040" imgH="609480" progId="Equation.3">
                  <p:embed/>
                </p:oleObj>
              </mc:Choice>
              <mc:Fallback>
                <p:oleObj name="Jednadžba" r:id="rId21" imgW="419040" imgH="60948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1338" y="5291138"/>
                        <a:ext cx="463550" cy="669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1847" name="Object 71"/>
          <p:cNvGraphicFramePr>
            <a:graphicFrameLocks noChangeAspect="1"/>
          </p:cNvGraphicFramePr>
          <p:nvPr/>
        </p:nvGraphicFramePr>
        <p:xfrm>
          <a:off x="6148388" y="5486400"/>
          <a:ext cx="42862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0" name="Jednadžba" r:id="rId23" imgW="368280" imgH="253800" progId="Equation.3">
                  <p:embed/>
                </p:oleObj>
              </mc:Choice>
              <mc:Fallback>
                <p:oleObj name="Jednadžba" r:id="rId23" imgW="368280" imgH="2538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8388" y="5486400"/>
                        <a:ext cx="428625" cy="280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11854" name="Line 78"/>
          <p:cNvSpPr>
            <a:spLocks noChangeShapeType="1"/>
          </p:cNvSpPr>
          <p:nvPr/>
        </p:nvSpPr>
        <p:spPr bwMode="auto">
          <a:xfrm>
            <a:off x="6708775" y="5638800"/>
            <a:ext cx="508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r-HR"/>
          </a:p>
        </p:txBody>
      </p:sp>
      <p:graphicFrame>
        <p:nvGraphicFramePr>
          <p:cNvPr id="1611864" name="Object 88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152900" y="4972050"/>
          <a:ext cx="1417638" cy="1347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1" name="Jednadžba" r:id="rId25" imgW="1295280" imgH="1231560" progId="Equation.3">
                  <p:embed/>
                </p:oleObj>
              </mc:Choice>
              <mc:Fallback>
                <p:oleObj name="Jednadžba" r:id="rId25" imgW="1295280" imgH="123156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2900" y="4972050"/>
                        <a:ext cx="1417638" cy="1347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11848" name="Line 72"/>
          <p:cNvSpPr>
            <a:spLocks noChangeShapeType="1"/>
          </p:cNvSpPr>
          <p:nvPr/>
        </p:nvSpPr>
        <p:spPr bwMode="auto">
          <a:xfrm flipH="1">
            <a:off x="4451350" y="5692775"/>
            <a:ext cx="177800" cy="24130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11849" name="Line 73"/>
          <p:cNvSpPr>
            <a:spLocks noChangeShapeType="1"/>
          </p:cNvSpPr>
          <p:nvPr/>
        </p:nvSpPr>
        <p:spPr bwMode="auto">
          <a:xfrm flipH="1">
            <a:off x="4489450" y="5006975"/>
            <a:ext cx="177800" cy="24130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11850" name="Line 74"/>
          <p:cNvSpPr>
            <a:spLocks noChangeShapeType="1"/>
          </p:cNvSpPr>
          <p:nvPr/>
        </p:nvSpPr>
        <p:spPr bwMode="auto">
          <a:xfrm flipH="1">
            <a:off x="4768850" y="5692775"/>
            <a:ext cx="177800" cy="24130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11851" name="Line 75"/>
          <p:cNvSpPr>
            <a:spLocks noChangeShapeType="1"/>
          </p:cNvSpPr>
          <p:nvPr/>
        </p:nvSpPr>
        <p:spPr bwMode="auto">
          <a:xfrm flipH="1">
            <a:off x="4756150" y="5019675"/>
            <a:ext cx="177800" cy="24130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11852" name="Line 76"/>
          <p:cNvSpPr>
            <a:spLocks noChangeShapeType="1"/>
          </p:cNvSpPr>
          <p:nvPr/>
        </p:nvSpPr>
        <p:spPr bwMode="auto">
          <a:xfrm flipH="1">
            <a:off x="4641850" y="5362575"/>
            <a:ext cx="177800" cy="24130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11853" name="Line 77"/>
          <p:cNvSpPr>
            <a:spLocks noChangeShapeType="1"/>
          </p:cNvSpPr>
          <p:nvPr/>
        </p:nvSpPr>
        <p:spPr bwMode="auto">
          <a:xfrm flipH="1">
            <a:off x="4171950" y="5172075"/>
            <a:ext cx="177800" cy="24130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11867" name="Line 91"/>
          <p:cNvSpPr>
            <a:spLocks noChangeShapeType="1"/>
          </p:cNvSpPr>
          <p:nvPr/>
        </p:nvSpPr>
        <p:spPr bwMode="auto">
          <a:xfrm flipH="1">
            <a:off x="5111750" y="5019675"/>
            <a:ext cx="177800" cy="24130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11868" name="Line 92"/>
          <p:cNvSpPr>
            <a:spLocks noChangeShapeType="1"/>
          </p:cNvSpPr>
          <p:nvPr/>
        </p:nvSpPr>
        <p:spPr bwMode="auto">
          <a:xfrm flipV="1">
            <a:off x="2311400" y="5346700"/>
            <a:ext cx="228600" cy="22860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11869" name="Line 93"/>
          <p:cNvSpPr>
            <a:spLocks noChangeShapeType="1"/>
          </p:cNvSpPr>
          <p:nvPr/>
        </p:nvSpPr>
        <p:spPr bwMode="auto">
          <a:xfrm flipV="1">
            <a:off x="2311400" y="5740400"/>
            <a:ext cx="228600" cy="22860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11870" name="Rectangle 94"/>
          <p:cNvSpPr>
            <a:spLocks noChangeArrowheads="1"/>
          </p:cNvSpPr>
          <p:nvPr/>
        </p:nvSpPr>
        <p:spPr bwMode="auto">
          <a:xfrm>
            <a:off x="1651000" y="393700"/>
            <a:ext cx="304800" cy="228600"/>
          </a:xfrm>
          <a:prstGeom prst="rect">
            <a:avLst/>
          </a:prstGeom>
          <a:solidFill>
            <a:srgbClr val="FF99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11871" name="Rectangle 95"/>
          <p:cNvSpPr>
            <a:spLocks noChangeArrowheads="1"/>
          </p:cNvSpPr>
          <p:nvPr/>
        </p:nvSpPr>
        <p:spPr bwMode="auto">
          <a:xfrm>
            <a:off x="1955800" y="268288"/>
            <a:ext cx="15621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 sz="2000">
                <a:solidFill>
                  <a:schemeClr val="tx2"/>
                </a:solidFill>
              </a:rPr>
              <a:t>plastificirano </a:t>
            </a:r>
            <a:r>
              <a:rPr lang="hr-HR">
                <a:solidFill>
                  <a:schemeClr val="tx2"/>
                </a:solidFill>
              </a:rPr>
              <a:t> </a:t>
            </a:r>
            <a:endParaRPr lang="el-GR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6420" name="Rectangle 4"/>
          <p:cNvSpPr>
            <a:spLocks noChangeArrowheads="1"/>
          </p:cNvSpPr>
          <p:nvPr/>
        </p:nvSpPr>
        <p:spPr bwMode="auto">
          <a:xfrm>
            <a:off x="539552" y="2132856"/>
            <a:ext cx="8229600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Pojam: </a:t>
            </a:r>
            <a:r>
              <a:rPr lang="hr-HR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plastični zglob</a:t>
            </a:r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– to je poprečni presjek u konstrukciji gdje su naprezanja maksimalno iskorištena te se za povećanje opterećenja taj presjek ponaša kao zglob.  </a:t>
            </a:r>
            <a:endParaRPr lang="el-GR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96421" name="Rectangle 5"/>
          <p:cNvSpPr>
            <a:spLocks noChangeArrowheads="1"/>
          </p:cNvSpPr>
          <p:nvPr/>
        </p:nvSpPr>
        <p:spPr bwMode="auto">
          <a:xfrm>
            <a:off x="539552" y="3356992"/>
            <a:ext cx="82296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 plastičnom zglobu moment nije jednak nuli već je jednak tzv. </a:t>
            </a:r>
            <a:r>
              <a:rPr lang="hr-HR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plastičnom momentu</a:t>
            </a:r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l-GR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7393" name="Rectangle 17"/>
          <p:cNvSpPr>
            <a:spLocks noChangeArrowheads="1"/>
          </p:cNvSpPr>
          <p:nvPr/>
        </p:nvSpPr>
        <p:spPr bwMode="auto">
          <a:xfrm>
            <a:off x="546100" y="590550"/>
            <a:ext cx="80772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hr-HR" sz="2000" b="1" i="1" dirty="0">
                <a:latin typeface="Times New Roman" pitchFamily="18" charset="0"/>
                <a:cs typeface="Times New Roman" pitchFamily="18" charset="0"/>
              </a:rPr>
              <a:t>Presjek s jednom osi simetrije i moment otpora plastičnosti</a:t>
            </a:r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7394" name="Rectangle 18"/>
          <p:cNvSpPr>
            <a:spLocks noChangeArrowheads="1"/>
          </p:cNvSpPr>
          <p:nvPr/>
        </p:nvSpPr>
        <p:spPr bwMode="auto">
          <a:xfrm>
            <a:off x="901700" y="1663700"/>
            <a:ext cx="2476500" cy="1422400"/>
          </a:xfrm>
          <a:prstGeom prst="rect">
            <a:avLst/>
          </a:prstGeom>
          <a:solidFill>
            <a:schemeClr val="accent1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37395" name="Line 19"/>
          <p:cNvSpPr>
            <a:spLocks noChangeShapeType="1"/>
          </p:cNvSpPr>
          <p:nvPr/>
        </p:nvSpPr>
        <p:spPr bwMode="auto">
          <a:xfrm>
            <a:off x="914400" y="1676400"/>
            <a:ext cx="0" cy="13843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7396" name="Line 20"/>
          <p:cNvSpPr>
            <a:spLocks noChangeShapeType="1"/>
          </p:cNvSpPr>
          <p:nvPr/>
        </p:nvSpPr>
        <p:spPr bwMode="auto">
          <a:xfrm>
            <a:off x="901700" y="1663700"/>
            <a:ext cx="0" cy="1409700"/>
          </a:xfrm>
          <a:prstGeom prst="line">
            <a:avLst/>
          </a:prstGeom>
          <a:noFill/>
          <a:ln w="571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7397" name="Line 21"/>
          <p:cNvSpPr>
            <a:spLocks noChangeShapeType="1"/>
          </p:cNvSpPr>
          <p:nvPr/>
        </p:nvSpPr>
        <p:spPr bwMode="auto">
          <a:xfrm>
            <a:off x="3378200" y="1701800"/>
            <a:ext cx="0" cy="13843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7398" name="Line 22"/>
          <p:cNvSpPr>
            <a:spLocks noChangeShapeType="1"/>
          </p:cNvSpPr>
          <p:nvPr/>
        </p:nvSpPr>
        <p:spPr bwMode="auto">
          <a:xfrm>
            <a:off x="3365500" y="1689100"/>
            <a:ext cx="0" cy="1409700"/>
          </a:xfrm>
          <a:prstGeom prst="line">
            <a:avLst/>
          </a:prstGeom>
          <a:noFill/>
          <a:ln w="571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7399" name="Line 23"/>
          <p:cNvSpPr>
            <a:spLocks noChangeShapeType="1"/>
          </p:cNvSpPr>
          <p:nvPr/>
        </p:nvSpPr>
        <p:spPr bwMode="auto">
          <a:xfrm>
            <a:off x="635000" y="2552700"/>
            <a:ext cx="3276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7400" name="Text Box 24"/>
          <p:cNvSpPr txBox="1">
            <a:spLocks noChangeArrowheads="1"/>
          </p:cNvSpPr>
          <p:nvPr/>
        </p:nvSpPr>
        <p:spPr bwMode="auto">
          <a:xfrm>
            <a:off x="3590925" y="2454275"/>
            <a:ext cx="3365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r-HR">
                <a:latin typeface="Arial" charset="0"/>
              </a:rPr>
              <a:t>x</a:t>
            </a:r>
          </a:p>
        </p:txBody>
      </p:sp>
      <p:sp>
        <p:nvSpPr>
          <p:cNvPr id="1637402" name="Line 26"/>
          <p:cNvSpPr>
            <a:spLocks noChangeShapeType="1"/>
          </p:cNvSpPr>
          <p:nvPr/>
        </p:nvSpPr>
        <p:spPr bwMode="auto">
          <a:xfrm>
            <a:off x="508000" y="1663700"/>
            <a:ext cx="795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7403" name="Line 27"/>
          <p:cNvSpPr>
            <a:spLocks noChangeShapeType="1"/>
          </p:cNvSpPr>
          <p:nvPr/>
        </p:nvSpPr>
        <p:spPr bwMode="auto">
          <a:xfrm>
            <a:off x="520700" y="3073400"/>
            <a:ext cx="7912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7404" name="Line 28"/>
          <p:cNvSpPr>
            <a:spLocks noChangeShapeType="1"/>
          </p:cNvSpPr>
          <p:nvPr/>
        </p:nvSpPr>
        <p:spPr bwMode="auto">
          <a:xfrm>
            <a:off x="4254500" y="2552700"/>
            <a:ext cx="2895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7405" name="Line 29"/>
          <p:cNvSpPr>
            <a:spLocks noChangeShapeType="1"/>
          </p:cNvSpPr>
          <p:nvPr/>
        </p:nvSpPr>
        <p:spPr bwMode="auto">
          <a:xfrm flipV="1">
            <a:off x="4991100" y="1244600"/>
            <a:ext cx="0" cy="20574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7406" name="Text Box 30"/>
          <p:cNvSpPr txBox="1">
            <a:spLocks noChangeArrowheads="1"/>
          </p:cNvSpPr>
          <p:nvPr/>
        </p:nvSpPr>
        <p:spPr bwMode="auto">
          <a:xfrm>
            <a:off x="4695825" y="1171575"/>
            <a:ext cx="3365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r-HR">
                <a:latin typeface="Arial" charset="0"/>
              </a:rPr>
              <a:t>y</a:t>
            </a:r>
          </a:p>
        </p:txBody>
      </p:sp>
      <p:sp>
        <p:nvSpPr>
          <p:cNvPr id="1637407" name="Text Box 31"/>
          <p:cNvSpPr txBox="1">
            <a:spLocks noChangeArrowheads="1"/>
          </p:cNvSpPr>
          <p:nvPr/>
        </p:nvSpPr>
        <p:spPr bwMode="auto">
          <a:xfrm>
            <a:off x="5686425" y="1984375"/>
            <a:ext cx="3365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r-HR">
                <a:latin typeface="Arial" charset="0"/>
              </a:rPr>
              <a:t>z</a:t>
            </a:r>
          </a:p>
        </p:txBody>
      </p:sp>
      <p:sp>
        <p:nvSpPr>
          <p:cNvPr id="1637408" name="Freeform 32"/>
          <p:cNvSpPr>
            <a:spLocks/>
          </p:cNvSpPr>
          <p:nvPr/>
        </p:nvSpPr>
        <p:spPr bwMode="auto">
          <a:xfrm rot="-67592">
            <a:off x="623888" y="2298700"/>
            <a:ext cx="188912" cy="479425"/>
          </a:xfrm>
          <a:custGeom>
            <a:avLst/>
            <a:gdLst/>
            <a:ahLst/>
            <a:cxnLst>
              <a:cxn ang="0">
                <a:pos x="245" y="592"/>
              </a:cxn>
              <a:cxn ang="0">
                <a:pos x="69" y="480"/>
              </a:cxn>
              <a:cxn ang="0">
                <a:pos x="5" y="280"/>
              </a:cxn>
              <a:cxn ang="0">
                <a:pos x="101" y="88"/>
              </a:cxn>
              <a:cxn ang="0">
                <a:pos x="277" y="0"/>
              </a:cxn>
            </a:cxnLst>
            <a:rect l="0" t="0" r="r" b="b"/>
            <a:pathLst>
              <a:path w="277" h="592">
                <a:moveTo>
                  <a:pt x="245" y="592"/>
                </a:moveTo>
                <a:cubicBezTo>
                  <a:pt x="177" y="562"/>
                  <a:pt x="109" y="532"/>
                  <a:pt x="69" y="480"/>
                </a:cubicBezTo>
                <a:cubicBezTo>
                  <a:pt x="29" y="428"/>
                  <a:pt x="0" y="345"/>
                  <a:pt x="5" y="280"/>
                </a:cubicBezTo>
                <a:cubicBezTo>
                  <a:pt x="10" y="215"/>
                  <a:pt x="56" y="135"/>
                  <a:pt x="101" y="88"/>
                </a:cubicBezTo>
                <a:cubicBezTo>
                  <a:pt x="146" y="41"/>
                  <a:pt x="211" y="20"/>
                  <a:pt x="277" y="0"/>
                </a:cubicBezTo>
              </a:path>
            </a:pathLst>
          </a:custGeom>
          <a:noFill/>
          <a:ln w="57150" cap="flat" cmpd="sng">
            <a:solidFill>
              <a:srgbClr val="0033CC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7409" name="Freeform 33"/>
          <p:cNvSpPr>
            <a:spLocks/>
          </p:cNvSpPr>
          <p:nvPr/>
        </p:nvSpPr>
        <p:spPr bwMode="auto">
          <a:xfrm rot="67592" flipH="1">
            <a:off x="3443288" y="2286000"/>
            <a:ext cx="188912" cy="479425"/>
          </a:xfrm>
          <a:custGeom>
            <a:avLst/>
            <a:gdLst/>
            <a:ahLst/>
            <a:cxnLst>
              <a:cxn ang="0">
                <a:pos x="245" y="592"/>
              </a:cxn>
              <a:cxn ang="0">
                <a:pos x="69" y="480"/>
              </a:cxn>
              <a:cxn ang="0">
                <a:pos x="5" y="280"/>
              </a:cxn>
              <a:cxn ang="0">
                <a:pos x="101" y="88"/>
              </a:cxn>
              <a:cxn ang="0">
                <a:pos x="277" y="0"/>
              </a:cxn>
            </a:cxnLst>
            <a:rect l="0" t="0" r="r" b="b"/>
            <a:pathLst>
              <a:path w="277" h="592">
                <a:moveTo>
                  <a:pt x="245" y="592"/>
                </a:moveTo>
                <a:cubicBezTo>
                  <a:pt x="177" y="562"/>
                  <a:pt x="109" y="532"/>
                  <a:pt x="69" y="480"/>
                </a:cubicBezTo>
                <a:cubicBezTo>
                  <a:pt x="29" y="428"/>
                  <a:pt x="0" y="345"/>
                  <a:pt x="5" y="280"/>
                </a:cubicBezTo>
                <a:cubicBezTo>
                  <a:pt x="10" y="215"/>
                  <a:pt x="56" y="135"/>
                  <a:pt x="101" y="88"/>
                </a:cubicBezTo>
                <a:cubicBezTo>
                  <a:pt x="146" y="41"/>
                  <a:pt x="211" y="20"/>
                  <a:pt x="277" y="0"/>
                </a:cubicBezTo>
              </a:path>
            </a:pathLst>
          </a:custGeom>
          <a:noFill/>
          <a:ln w="57150" cap="flat" cmpd="sng">
            <a:solidFill>
              <a:srgbClr val="0033CC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7410" name="Text Box 34"/>
          <p:cNvSpPr txBox="1">
            <a:spLocks noChangeArrowheads="1"/>
          </p:cNvSpPr>
          <p:nvPr/>
        </p:nvSpPr>
        <p:spPr bwMode="auto">
          <a:xfrm>
            <a:off x="365125" y="1944688"/>
            <a:ext cx="4381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r-HR" b="1">
                <a:latin typeface="Arial" charset="0"/>
              </a:rPr>
              <a:t>M</a:t>
            </a:r>
          </a:p>
        </p:txBody>
      </p:sp>
      <p:sp>
        <p:nvSpPr>
          <p:cNvPr id="1637411" name="Text Box 35"/>
          <p:cNvSpPr txBox="1">
            <a:spLocks noChangeArrowheads="1"/>
          </p:cNvSpPr>
          <p:nvPr/>
        </p:nvSpPr>
        <p:spPr bwMode="auto">
          <a:xfrm>
            <a:off x="3540125" y="1982788"/>
            <a:ext cx="4381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r-HR" b="1">
                <a:latin typeface="Arial" charset="0"/>
              </a:rPr>
              <a:t>M</a:t>
            </a:r>
          </a:p>
        </p:txBody>
      </p:sp>
      <p:graphicFrame>
        <p:nvGraphicFramePr>
          <p:cNvPr id="1637416" name="Object 40"/>
          <p:cNvGraphicFramePr>
            <a:graphicFrameLocks noChangeAspect="1"/>
          </p:cNvGraphicFramePr>
          <p:nvPr/>
        </p:nvGraphicFramePr>
        <p:xfrm>
          <a:off x="622300" y="4727575"/>
          <a:ext cx="104457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7" name="Jednadžba" r:id="rId3" imgW="952200" imgH="406080" progId="Equation.3">
                  <p:embed/>
                </p:oleObj>
              </mc:Choice>
              <mc:Fallback>
                <p:oleObj name="Jednadžba" r:id="rId3" imgW="952200" imgH="4060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" y="4727575"/>
                        <a:ext cx="104457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7417" name="Object 41"/>
          <p:cNvGraphicFramePr>
            <a:graphicFrameLocks noChangeAspect="1"/>
          </p:cNvGraphicFramePr>
          <p:nvPr/>
        </p:nvGraphicFramePr>
        <p:xfrm>
          <a:off x="1907704" y="5805264"/>
          <a:ext cx="989012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8" name="Jednadžba" r:id="rId5" imgW="901440" imgH="330120" progId="Equation.3">
                  <p:embed/>
                </p:oleObj>
              </mc:Choice>
              <mc:Fallback>
                <p:oleObj name="Jednadžba" r:id="rId5" imgW="901440" imgH="3301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5805264"/>
                        <a:ext cx="989012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7418" name="Object 42"/>
          <p:cNvGraphicFramePr>
            <a:graphicFrameLocks noChangeAspect="1"/>
          </p:cNvGraphicFramePr>
          <p:nvPr/>
        </p:nvGraphicFramePr>
        <p:xfrm>
          <a:off x="5220072" y="4509120"/>
          <a:ext cx="3123336" cy="9345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9" name="Equation" r:id="rId7" imgW="1650960" imgH="495000" progId="Equation.3">
                  <p:embed/>
                </p:oleObj>
              </mc:Choice>
              <mc:Fallback>
                <p:oleObj name="Equation" r:id="rId7" imgW="1650960" imgH="4950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4509120"/>
                        <a:ext cx="3123336" cy="9345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7419" name="Object 43"/>
          <p:cNvGraphicFramePr>
            <a:graphicFrameLocks noGrp="1" noChangeAspect="1"/>
          </p:cNvGraphicFramePr>
          <p:nvPr>
            <p:ph/>
          </p:nvPr>
        </p:nvGraphicFramePr>
        <p:xfrm>
          <a:off x="2806700" y="4519613"/>
          <a:ext cx="1405260" cy="8521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0" name="Equation" r:id="rId9" imgW="774360" imgH="469800" progId="Equation.3">
                  <p:embed/>
                </p:oleObj>
              </mc:Choice>
              <mc:Fallback>
                <p:oleObj name="Equation" r:id="rId9" imgW="774360" imgH="469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6700" y="4519613"/>
                        <a:ext cx="1405260" cy="85217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7421" name="Rectangle 45"/>
          <p:cNvSpPr>
            <a:spLocks noChangeArrowheads="1"/>
          </p:cNvSpPr>
          <p:nvPr/>
        </p:nvSpPr>
        <p:spPr bwMode="auto">
          <a:xfrm>
            <a:off x="520700" y="3513138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Neutralna os nije u težištu poprečnog presjeka</a:t>
            </a:r>
            <a:r>
              <a:rPr lang="hr-HR" dirty="0">
                <a:solidFill>
                  <a:schemeClr val="tx2"/>
                </a:solidFill>
              </a:rPr>
              <a:t>. </a:t>
            </a:r>
            <a:endParaRPr lang="el-GR" dirty="0">
              <a:solidFill>
                <a:schemeClr val="tx2"/>
              </a:solidFill>
            </a:endParaRPr>
          </a:p>
        </p:txBody>
      </p:sp>
      <p:sp>
        <p:nvSpPr>
          <p:cNvPr id="1637425" name="Line 49"/>
          <p:cNvSpPr>
            <a:spLocks noChangeShapeType="1"/>
          </p:cNvSpPr>
          <p:nvPr/>
        </p:nvSpPr>
        <p:spPr bwMode="auto">
          <a:xfrm>
            <a:off x="7699375" y="1504950"/>
            <a:ext cx="1588" cy="176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7426" name="Text Box 50"/>
          <p:cNvSpPr txBox="1">
            <a:spLocks noChangeArrowheads="1"/>
          </p:cNvSpPr>
          <p:nvPr/>
        </p:nvSpPr>
        <p:spPr bwMode="auto">
          <a:xfrm>
            <a:off x="8228013" y="1217613"/>
            <a:ext cx="42191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dirty="0" smtClean="0">
                <a:latin typeface="Arial" charset="0"/>
                <a:cs typeface="Times New Roman" pitchFamily="18" charset="0"/>
              </a:rPr>
              <a:t>σ</a:t>
            </a:r>
            <a:r>
              <a:rPr lang="hr-HR" baseline="-25000" dirty="0" smtClean="0">
                <a:latin typeface="Arial" charset="0"/>
                <a:cs typeface="Times New Roman" pitchFamily="18" charset="0"/>
              </a:rPr>
              <a:t>T</a:t>
            </a:r>
            <a:endParaRPr lang="el-GR" baseline="-25000" dirty="0">
              <a:latin typeface="Arial" charset="0"/>
              <a:cs typeface="Times New Roman" pitchFamily="18" charset="0"/>
            </a:endParaRPr>
          </a:p>
        </p:txBody>
      </p:sp>
      <p:sp>
        <p:nvSpPr>
          <p:cNvPr id="1637427" name="Rectangle 51" descr="Dark horizontal"/>
          <p:cNvSpPr>
            <a:spLocks noChangeArrowheads="1"/>
          </p:cNvSpPr>
          <p:nvPr/>
        </p:nvSpPr>
        <p:spPr bwMode="auto">
          <a:xfrm>
            <a:off x="7696200" y="1670050"/>
            <a:ext cx="577850" cy="1003300"/>
          </a:xfrm>
          <a:prstGeom prst="rect">
            <a:avLst/>
          </a:prstGeom>
          <a:pattFill prst="dkHorz">
            <a:fgClr>
              <a:srgbClr val="CC0000"/>
            </a:fgClr>
            <a:bgClr>
              <a:srgbClr val="FFFFFF"/>
            </a:bgClr>
          </a:pattFill>
          <a:ln w="19050" algn="ctr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37428" name="Rectangle 52" descr="Dark horizontal"/>
          <p:cNvSpPr>
            <a:spLocks noChangeArrowheads="1"/>
          </p:cNvSpPr>
          <p:nvPr/>
        </p:nvSpPr>
        <p:spPr bwMode="auto">
          <a:xfrm>
            <a:off x="7118350" y="2660650"/>
            <a:ext cx="577850" cy="419100"/>
          </a:xfrm>
          <a:prstGeom prst="rect">
            <a:avLst/>
          </a:prstGeom>
          <a:pattFill prst="dkHorz">
            <a:fgClr>
              <a:srgbClr val="CC0000"/>
            </a:fgClr>
            <a:bgClr>
              <a:srgbClr val="FFFFFF"/>
            </a:bgClr>
          </a:pattFill>
          <a:ln w="19050" algn="ctr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37429" name="Freeform 53"/>
          <p:cNvSpPr>
            <a:spLocks/>
          </p:cNvSpPr>
          <p:nvPr/>
        </p:nvSpPr>
        <p:spPr bwMode="auto">
          <a:xfrm>
            <a:off x="4383088" y="1651000"/>
            <a:ext cx="608012" cy="1422400"/>
          </a:xfrm>
          <a:custGeom>
            <a:avLst/>
            <a:gdLst/>
            <a:ahLst/>
            <a:cxnLst>
              <a:cxn ang="0">
                <a:pos x="383" y="8"/>
              </a:cxn>
              <a:cxn ang="0">
                <a:pos x="223" y="64"/>
              </a:cxn>
              <a:cxn ang="0">
                <a:pos x="159" y="392"/>
              </a:cxn>
              <a:cxn ang="0">
                <a:pos x="111" y="552"/>
              </a:cxn>
              <a:cxn ang="0">
                <a:pos x="7" y="696"/>
              </a:cxn>
              <a:cxn ang="0">
                <a:pos x="71" y="856"/>
              </a:cxn>
              <a:cxn ang="0">
                <a:pos x="383" y="896"/>
              </a:cxn>
            </a:cxnLst>
            <a:rect l="0" t="0" r="r" b="b"/>
            <a:pathLst>
              <a:path w="383" h="896">
                <a:moveTo>
                  <a:pt x="383" y="8"/>
                </a:moveTo>
                <a:cubicBezTo>
                  <a:pt x="321" y="4"/>
                  <a:pt x="260" y="0"/>
                  <a:pt x="223" y="64"/>
                </a:cubicBezTo>
                <a:cubicBezTo>
                  <a:pt x="186" y="128"/>
                  <a:pt x="178" y="311"/>
                  <a:pt x="159" y="392"/>
                </a:cubicBezTo>
                <a:cubicBezTo>
                  <a:pt x="140" y="473"/>
                  <a:pt x="136" y="501"/>
                  <a:pt x="111" y="552"/>
                </a:cubicBezTo>
                <a:cubicBezTo>
                  <a:pt x="86" y="603"/>
                  <a:pt x="14" y="645"/>
                  <a:pt x="7" y="696"/>
                </a:cubicBezTo>
                <a:cubicBezTo>
                  <a:pt x="0" y="747"/>
                  <a:pt x="8" y="823"/>
                  <a:pt x="71" y="856"/>
                </a:cubicBezTo>
                <a:cubicBezTo>
                  <a:pt x="134" y="889"/>
                  <a:pt x="258" y="892"/>
                  <a:pt x="383" y="896"/>
                </a:cubicBez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7430" name="Freeform 54"/>
          <p:cNvSpPr>
            <a:spLocks/>
          </p:cNvSpPr>
          <p:nvPr/>
        </p:nvSpPr>
        <p:spPr bwMode="auto">
          <a:xfrm flipH="1">
            <a:off x="4992688" y="1651000"/>
            <a:ext cx="608012" cy="1422400"/>
          </a:xfrm>
          <a:custGeom>
            <a:avLst/>
            <a:gdLst/>
            <a:ahLst/>
            <a:cxnLst>
              <a:cxn ang="0">
                <a:pos x="383" y="8"/>
              </a:cxn>
              <a:cxn ang="0">
                <a:pos x="223" y="64"/>
              </a:cxn>
              <a:cxn ang="0">
                <a:pos x="159" y="392"/>
              </a:cxn>
              <a:cxn ang="0">
                <a:pos x="111" y="552"/>
              </a:cxn>
              <a:cxn ang="0">
                <a:pos x="7" y="696"/>
              </a:cxn>
              <a:cxn ang="0">
                <a:pos x="71" y="856"/>
              </a:cxn>
              <a:cxn ang="0">
                <a:pos x="383" y="896"/>
              </a:cxn>
            </a:cxnLst>
            <a:rect l="0" t="0" r="r" b="b"/>
            <a:pathLst>
              <a:path w="383" h="896">
                <a:moveTo>
                  <a:pt x="383" y="8"/>
                </a:moveTo>
                <a:cubicBezTo>
                  <a:pt x="321" y="4"/>
                  <a:pt x="260" y="0"/>
                  <a:pt x="223" y="64"/>
                </a:cubicBezTo>
                <a:cubicBezTo>
                  <a:pt x="186" y="128"/>
                  <a:pt x="178" y="311"/>
                  <a:pt x="159" y="392"/>
                </a:cubicBezTo>
                <a:cubicBezTo>
                  <a:pt x="140" y="473"/>
                  <a:pt x="136" y="501"/>
                  <a:pt x="111" y="552"/>
                </a:cubicBezTo>
                <a:cubicBezTo>
                  <a:pt x="86" y="603"/>
                  <a:pt x="14" y="645"/>
                  <a:pt x="7" y="696"/>
                </a:cubicBezTo>
                <a:cubicBezTo>
                  <a:pt x="0" y="747"/>
                  <a:pt x="8" y="823"/>
                  <a:pt x="71" y="856"/>
                </a:cubicBezTo>
                <a:cubicBezTo>
                  <a:pt x="134" y="889"/>
                  <a:pt x="258" y="892"/>
                  <a:pt x="383" y="896"/>
                </a:cubicBez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7431" name="Oval 55"/>
          <p:cNvSpPr>
            <a:spLocks noChangeArrowheads="1"/>
          </p:cNvSpPr>
          <p:nvPr/>
        </p:nvSpPr>
        <p:spPr bwMode="auto">
          <a:xfrm>
            <a:off x="4940300" y="2501900"/>
            <a:ext cx="88900" cy="8890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sr-Latn-CS"/>
          </a:p>
        </p:txBody>
      </p:sp>
      <p:sp>
        <p:nvSpPr>
          <p:cNvPr id="1637432" name="Text Box 56"/>
          <p:cNvSpPr txBox="1">
            <a:spLocks noChangeArrowheads="1"/>
          </p:cNvSpPr>
          <p:nvPr/>
        </p:nvSpPr>
        <p:spPr bwMode="auto">
          <a:xfrm>
            <a:off x="4670425" y="2149475"/>
            <a:ext cx="36988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r-HR">
                <a:latin typeface="Arial" charset="0"/>
              </a:rPr>
              <a:t>T</a:t>
            </a:r>
          </a:p>
        </p:txBody>
      </p:sp>
      <p:sp>
        <p:nvSpPr>
          <p:cNvPr id="1637433" name="Line 57"/>
          <p:cNvSpPr>
            <a:spLocks noChangeShapeType="1"/>
          </p:cNvSpPr>
          <p:nvPr/>
        </p:nvSpPr>
        <p:spPr bwMode="auto">
          <a:xfrm>
            <a:off x="6007100" y="2654300"/>
            <a:ext cx="18542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7435" name="Line 59"/>
          <p:cNvSpPr>
            <a:spLocks noChangeShapeType="1"/>
          </p:cNvSpPr>
          <p:nvPr/>
        </p:nvSpPr>
        <p:spPr bwMode="auto">
          <a:xfrm>
            <a:off x="1943100" y="4940300"/>
            <a:ext cx="60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7437" name="Line 61"/>
          <p:cNvSpPr>
            <a:spLocks noChangeShapeType="1"/>
          </p:cNvSpPr>
          <p:nvPr/>
        </p:nvSpPr>
        <p:spPr bwMode="auto">
          <a:xfrm>
            <a:off x="4483100" y="4940300"/>
            <a:ext cx="60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7438" name="Rectangle 62"/>
          <p:cNvSpPr>
            <a:spLocks noChangeArrowheads="1"/>
          </p:cNvSpPr>
          <p:nvPr/>
        </p:nvSpPr>
        <p:spPr bwMode="auto">
          <a:xfrm>
            <a:off x="1763688" y="5733256"/>
            <a:ext cx="1282700" cy="469900"/>
          </a:xfrm>
          <a:prstGeom prst="rect">
            <a:avLst/>
          </a:prstGeom>
          <a:noFill/>
          <a:ln w="9525" algn="ctr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37439" name="Rectangle 63"/>
          <p:cNvSpPr>
            <a:spLocks noChangeArrowheads="1"/>
          </p:cNvSpPr>
          <p:nvPr/>
        </p:nvSpPr>
        <p:spPr bwMode="auto">
          <a:xfrm>
            <a:off x="520700" y="4059238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hr-HR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Odrediti ćemo je iz ravnoteže uzdužnih sila: </a:t>
            </a:r>
            <a:endParaRPr lang="el-GR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7440" name="Line 64"/>
          <p:cNvSpPr>
            <a:spLocks noChangeShapeType="1"/>
          </p:cNvSpPr>
          <p:nvPr/>
        </p:nvSpPr>
        <p:spPr bwMode="auto">
          <a:xfrm>
            <a:off x="6551613" y="1663700"/>
            <a:ext cx="0" cy="1409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37441" name="AutoShape 65" descr="Dark horizontal"/>
          <p:cNvSpPr>
            <a:spLocks noChangeArrowheads="1"/>
          </p:cNvSpPr>
          <p:nvPr/>
        </p:nvSpPr>
        <p:spPr bwMode="auto">
          <a:xfrm flipH="1">
            <a:off x="6235700" y="2554288"/>
            <a:ext cx="311150" cy="517525"/>
          </a:xfrm>
          <a:prstGeom prst="rtTriangle">
            <a:avLst/>
          </a:prstGeom>
          <a:pattFill prst="dkHorz">
            <a:fgClr>
              <a:srgbClr val="CC0000"/>
            </a:fgClr>
            <a:bgClr>
              <a:srgbClr val="FFFFFF"/>
            </a:bgClr>
          </a:pattFill>
          <a:ln w="19050" algn="ctr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637442" name="AutoShape 66" descr="Dark horizontal"/>
          <p:cNvSpPr>
            <a:spLocks noChangeArrowheads="1"/>
          </p:cNvSpPr>
          <p:nvPr/>
        </p:nvSpPr>
        <p:spPr bwMode="auto">
          <a:xfrm flipV="1">
            <a:off x="6557963" y="1671638"/>
            <a:ext cx="485775" cy="866775"/>
          </a:xfrm>
          <a:prstGeom prst="rtTriangle">
            <a:avLst/>
          </a:prstGeom>
          <a:pattFill prst="dkHorz">
            <a:fgClr>
              <a:srgbClr val="CC0000"/>
            </a:fgClr>
            <a:bgClr>
              <a:srgbClr val="FFFFFF"/>
            </a:bgClr>
          </a:pattFill>
          <a:ln w="19050" algn="ctr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graphicFrame>
        <p:nvGraphicFramePr>
          <p:cNvPr id="40966" name="Object 6"/>
          <p:cNvGraphicFramePr>
            <a:graphicFrameLocks noChangeAspect="1"/>
          </p:cNvGraphicFramePr>
          <p:nvPr/>
        </p:nvGraphicFramePr>
        <p:xfrm>
          <a:off x="4716016" y="5805264"/>
          <a:ext cx="1997075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1" name="Jednadžba" r:id="rId11" imgW="1815840" imgH="330120" progId="Equation.3">
                  <p:embed/>
                </p:oleObj>
              </mc:Choice>
              <mc:Fallback>
                <p:oleObj name="Jednadžba" r:id="rId11" imgW="1815840" imgH="33012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5805264"/>
                        <a:ext cx="1997075" cy="36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903</Words>
  <Application>Microsoft Office PowerPoint</Application>
  <PresentationFormat>On-screen Show (4:3)</PresentationFormat>
  <Paragraphs>120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Times New Roman</vt:lpstr>
      <vt:lpstr>Office Theme</vt:lpstr>
      <vt:lpstr>Jednadžba</vt:lpstr>
      <vt:lpstr>Equation</vt:lpstr>
      <vt:lpstr>TEORIJA   PLASTIČNOSTI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GFOS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Mirjana Bošnjak-Klečina</dc:creator>
  <cp:lastModifiedBy>mbosnjak</cp:lastModifiedBy>
  <cp:revision>37</cp:revision>
  <dcterms:created xsi:type="dcterms:W3CDTF">2010-10-26T09:36:03Z</dcterms:created>
  <dcterms:modified xsi:type="dcterms:W3CDTF">2019-10-30T10:28:23Z</dcterms:modified>
</cp:coreProperties>
</file>