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8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381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391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51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286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733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291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628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338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732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377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77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8D6FFDB-E3BE-4078-990B-F5AFB726E79B}" type="datetimeFigureOut">
              <a:rPr lang="hr-HR" smtClean="0"/>
              <a:pPr/>
              <a:t>31.5.2022.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B85971-AA8E-437C-8E7F-AC895A9ECD79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333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rgbClr val="FFC000"/>
                </a:solidFill>
              </a:rPr>
              <a:t>D</a:t>
            </a:r>
            <a:r>
              <a:rPr lang="hr-HR" sz="4800" b="1" i="1" dirty="0">
                <a:solidFill>
                  <a:srgbClr val="FFC000"/>
                </a:solidFill>
              </a:rPr>
              <a:t>C</a:t>
            </a:r>
            <a:r>
              <a:rPr lang="en-US" sz="4800" b="1" i="1" dirty="0">
                <a:solidFill>
                  <a:srgbClr val="FFC000"/>
                </a:solidFill>
              </a:rPr>
              <a:t> 403 – </a:t>
            </a:r>
            <a:r>
              <a:rPr lang="hr-HR" sz="4800" b="1" i="1" dirty="0">
                <a:solidFill>
                  <a:srgbClr val="FFC000"/>
                </a:solidFill>
              </a:rPr>
              <a:t>terenska nastava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Rijeka, 10. i 11.6.2022.</a:t>
            </a:r>
          </a:p>
        </p:txBody>
      </p:sp>
    </p:spTree>
    <p:extLst>
      <p:ext uri="{BB962C8B-B14F-4D97-AF65-F5344CB8AC3E}">
        <p14:creationId xmlns:p14="http://schemas.microsoft.com/office/powerpoint/2010/main" val="238825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88" y="598584"/>
            <a:ext cx="7647375" cy="5514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079" y="1351508"/>
            <a:ext cx="37222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FFC000"/>
                </a:solidFill>
              </a:rPr>
              <a:t>Naziv projekta</a:t>
            </a:r>
          </a:p>
          <a:p>
            <a:r>
              <a:rPr lang="hr-HR" sz="2800" b="1" dirty="0">
                <a:solidFill>
                  <a:srgbClr val="FFC000"/>
                </a:solidFill>
              </a:rPr>
              <a:t>Izgradnja dionice državne ceste DC403, od čvora </a:t>
            </a:r>
            <a:r>
              <a:rPr lang="hr-HR" sz="2800" b="1" dirty="0" err="1">
                <a:solidFill>
                  <a:srgbClr val="FFC000"/>
                </a:solidFill>
              </a:rPr>
              <a:t>Škurinje</a:t>
            </a:r>
            <a:r>
              <a:rPr lang="hr-HR" sz="2800" b="1" dirty="0">
                <a:solidFill>
                  <a:srgbClr val="FFC000"/>
                </a:solidFill>
              </a:rPr>
              <a:t> do luke Rijeka.</a:t>
            </a:r>
          </a:p>
          <a:p>
            <a:endParaRPr lang="hr-HR" sz="2800" b="1" dirty="0">
              <a:solidFill>
                <a:srgbClr val="FFC000"/>
              </a:solidFill>
            </a:endParaRPr>
          </a:p>
          <a:p>
            <a:r>
              <a:rPr lang="hr-HR" sz="2400" dirty="0">
                <a:solidFill>
                  <a:srgbClr val="FFC000"/>
                </a:solidFill>
              </a:rPr>
              <a:t>Nova, izravna i brza veza riječke obilaznice s lukom Rijeka (budućim kontejnerskim terminalom).</a:t>
            </a:r>
          </a:p>
        </p:txBody>
      </p:sp>
    </p:spTree>
    <p:extLst>
      <p:ext uri="{BB962C8B-B14F-4D97-AF65-F5344CB8AC3E}">
        <p14:creationId xmlns:p14="http://schemas.microsoft.com/office/powerpoint/2010/main" val="104813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399" t="45554" r="69198" b="18134"/>
          <a:stretch/>
        </p:blipFill>
        <p:spPr>
          <a:xfrm>
            <a:off x="184031" y="907930"/>
            <a:ext cx="7288936" cy="50421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5364" y="1997838"/>
            <a:ext cx="43563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FFC000"/>
                </a:solidFill>
              </a:rPr>
              <a:t>Projekt obuhvaća:</a:t>
            </a:r>
          </a:p>
          <a:p>
            <a:pPr marL="285750" indent="-285750">
              <a:buFontTx/>
              <a:buChar char="-"/>
            </a:pPr>
            <a:r>
              <a:rPr lang="hr-HR" sz="2000" dirty="0">
                <a:solidFill>
                  <a:srgbClr val="FFC000"/>
                </a:solidFill>
              </a:rPr>
              <a:t>izgradnju 3,5 km ceste s objektima:</a:t>
            </a:r>
          </a:p>
          <a:p>
            <a:pPr marL="742950" lvl="1" indent="-285750">
              <a:buFontTx/>
              <a:buChar char="-"/>
            </a:pPr>
            <a:r>
              <a:rPr lang="hr-HR" sz="2000" dirty="0">
                <a:solidFill>
                  <a:srgbClr val="FFC000"/>
                </a:solidFill>
              </a:rPr>
              <a:t>3 </a:t>
            </a:r>
            <a:r>
              <a:rPr lang="hr-HR" sz="2000" b="1" dirty="0">
                <a:solidFill>
                  <a:srgbClr val="FFC000"/>
                </a:solidFill>
              </a:rPr>
              <a:t>raskrižja u razini </a:t>
            </a:r>
            <a:r>
              <a:rPr lang="hr-HR" sz="2000" dirty="0">
                <a:solidFill>
                  <a:srgbClr val="FFC000"/>
                </a:solidFill>
              </a:rPr>
              <a:t>(dva kružna toka i jedno četverokrako raskrižje u Zvonimirovoj ulici)</a:t>
            </a:r>
          </a:p>
          <a:p>
            <a:pPr marL="742950" lvl="1" indent="-285750">
              <a:buFontTx/>
              <a:buChar char="-"/>
            </a:pPr>
            <a:r>
              <a:rPr lang="hr-HR" sz="2000" b="1" dirty="0">
                <a:solidFill>
                  <a:srgbClr val="FFC000"/>
                </a:solidFill>
              </a:rPr>
              <a:t>tunel</a:t>
            </a:r>
            <a:r>
              <a:rPr lang="hr-HR" sz="2000" dirty="0">
                <a:solidFill>
                  <a:srgbClr val="FFC000"/>
                </a:solidFill>
              </a:rPr>
              <a:t> </a:t>
            </a:r>
            <a:r>
              <a:rPr lang="hr-HR" sz="2000" dirty="0" err="1">
                <a:solidFill>
                  <a:srgbClr val="FFC000"/>
                </a:solidFill>
              </a:rPr>
              <a:t>Podmurvice</a:t>
            </a:r>
            <a:r>
              <a:rPr lang="hr-HR" sz="2000" dirty="0">
                <a:solidFill>
                  <a:srgbClr val="FFC000"/>
                </a:solidFill>
              </a:rPr>
              <a:t> dužine 1253 m</a:t>
            </a:r>
          </a:p>
          <a:p>
            <a:pPr marL="742950" lvl="1" indent="-285750">
              <a:buFontTx/>
              <a:buChar char="-"/>
            </a:pPr>
            <a:r>
              <a:rPr lang="hr-HR" sz="2000" b="1" dirty="0">
                <a:solidFill>
                  <a:srgbClr val="FFC000"/>
                </a:solidFill>
              </a:rPr>
              <a:t>vijadukt</a:t>
            </a:r>
            <a:r>
              <a:rPr lang="hr-HR" sz="2000" dirty="0">
                <a:solidFill>
                  <a:srgbClr val="FFC000"/>
                </a:solidFill>
              </a:rPr>
              <a:t> </a:t>
            </a:r>
            <a:r>
              <a:rPr lang="hr-HR" sz="2000" dirty="0" err="1">
                <a:solidFill>
                  <a:srgbClr val="FFC000"/>
                </a:solidFill>
              </a:rPr>
              <a:t>Piopi</a:t>
            </a:r>
            <a:r>
              <a:rPr lang="hr-HR" sz="2000" dirty="0">
                <a:solidFill>
                  <a:srgbClr val="FFC000"/>
                </a:solidFill>
              </a:rPr>
              <a:t> 313 m</a:t>
            </a:r>
          </a:p>
          <a:p>
            <a:pPr marL="742950" lvl="1" indent="-285750">
              <a:buFontTx/>
              <a:buChar char="-"/>
            </a:pPr>
            <a:r>
              <a:rPr lang="hr-HR" sz="2000" b="1" dirty="0">
                <a:solidFill>
                  <a:srgbClr val="FFC000"/>
                </a:solidFill>
              </a:rPr>
              <a:t>vijaduk</a:t>
            </a:r>
            <a:r>
              <a:rPr lang="hr-HR" sz="2000" dirty="0">
                <a:solidFill>
                  <a:srgbClr val="FFC000"/>
                </a:solidFill>
              </a:rPr>
              <a:t>t Mlaka 144 m</a:t>
            </a:r>
          </a:p>
          <a:p>
            <a:pPr marL="742950" lvl="1" indent="-285750">
              <a:buFontTx/>
              <a:buChar char="-"/>
            </a:pPr>
            <a:r>
              <a:rPr lang="hr-HR" sz="2000" dirty="0">
                <a:solidFill>
                  <a:srgbClr val="FFC000"/>
                </a:solidFill>
              </a:rPr>
              <a:t>željeznički </a:t>
            </a:r>
            <a:r>
              <a:rPr lang="hr-HR" sz="2000" b="1" dirty="0">
                <a:solidFill>
                  <a:srgbClr val="FFC000"/>
                </a:solidFill>
              </a:rPr>
              <a:t>podvožnjak</a:t>
            </a:r>
            <a:r>
              <a:rPr lang="hr-HR" sz="2000" dirty="0">
                <a:solidFill>
                  <a:srgbClr val="FFC000"/>
                </a:solidFill>
              </a:rPr>
              <a:t> </a:t>
            </a:r>
            <a:r>
              <a:rPr lang="hr-HR" sz="2000" dirty="0" err="1">
                <a:solidFill>
                  <a:srgbClr val="FFC000"/>
                </a:solidFill>
              </a:rPr>
              <a:t>Piopi</a:t>
            </a:r>
            <a:endParaRPr lang="hr-H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66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022" y="850525"/>
            <a:ext cx="111539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Projekt se izvodi u fazama:</a:t>
            </a:r>
          </a:p>
          <a:p>
            <a:pPr marL="285750" indent="-285750">
              <a:buFontTx/>
              <a:buChar char="-"/>
            </a:pPr>
            <a:r>
              <a:rPr lang="hr-HR" sz="2000" b="1" dirty="0">
                <a:solidFill>
                  <a:srgbClr val="FFC000"/>
                </a:solidFill>
              </a:rPr>
              <a:t>I. faza</a:t>
            </a:r>
          </a:p>
          <a:p>
            <a:r>
              <a:rPr lang="hr-HR" sz="2000" dirty="0"/>
              <a:t>	Izgradnja kružnog raskrižja u čvoru </a:t>
            </a:r>
            <a:r>
              <a:rPr lang="hr-HR" sz="2000" dirty="0" err="1"/>
              <a:t>Škurinje</a:t>
            </a:r>
            <a:r>
              <a:rPr lang="hr-HR" sz="2000" dirty="0"/>
              <a:t> na obilaznici Grada Rijeke</a:t>
            </a:r>
          </a:p>
          <a:p>
            <a:pPr marL="285750" indent="-285750">
              <a:buFontTx/>
              <a:buChar char="-"/>
            </a:pPr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b="1" dirty="0">
                <a:solidFill>
                  <a:srgbClr val="FFC000"/>
                </a:solidFill>
              </a:rPr>
              <a:t>II. faza</a:t>
            </a:r>
          </a:p>
          <a:p>
            <a:r>
              <a:rPr lang="hr-HR" sz="2000" dirty="0"/>
              <a:t>	Izgradnja trase od čvora </a:t>
            </a:r>
            <a:r>
              <a:rPr lang="hr-HR" sz="2000" dirty="0" err="1"/>
              <a:t>Škurinje</a:t>
            </a:r>
            <a:r>
              <a:rPr lang="hr-HR" sz="2000" dirty="0"/>
              <a:t> do raskrižja sa spojnom cestom, spojna cesta i rekonstrukcija 	Zvonimirove 	ulice koja uključuje:</a:t>
            </a:r>
          </a:p>
          <a:p>
            <a:pPr marL="742950" lvl="1" indent="-285750">
              <a:buFontTx/>
              <a:buChar char="-"/>
            </a:pPr>
            <a:r>
              <a:rPr lang="hr-HR" sz="2000" dirty="0"/>
              <a:t>tunel </a:t>
            </a:r>
            <a:r>
              <a:rPr lang="hr-HR" sz="2000" dirty="0" err="1"/>
              <a:t>Podmurvice</a:t>
            </a:r>
            <a:endParaRPr lang="hr-HR" sz="2000" dirty="0"/>
          </a:p>
          <a:p>
            <a:pPr marL="742950" lvl="1" indent="-285750">
              <a:buFontTx/>
              <a:buChar char="-"/>
            </a:pPr>
            <a:r>
              <a:rPr lang="hr-HR" sz="2000" dirty="0"/>
              <a:t>kružno raskrižje nakon izlaska iz tunela </a:t>
            </a:r>
            <a:r>
              <a:rPr lang="hr-HR" sz="2000" dirty="0" err="1"/>
              <a:t>Podmurvice</a:t>
            </a:r>
            <a:endParaRPr lang="hr-HR" sz="2000" dirty="0"/>
          </a:p>
          <a:p>
            <a:pPr marL="742950" lvl="1" indent="-285750">
              <a:buFontTx/>
              <a:buChar char="-"/>
            </a:pPr>
            <a:r>
              <a:rPr lang="hr-HR" sz="2000" dirty="0"/>
              <a:t>vijadukt Mlaka</a:t>
            </a:r>
          </a:p>
          <a:p>
            <a:pPr marL="742950" lvl="1" indent="-285750">
              <a:buFontTx/>
              <a:buChar char="-"/>
            </a:pPr>
            <a:endParaRPr lang="hr-HR" sz="2000" dirty="0"/>
          </a:p>
          <a:p>
            <a:pPr marL="285750" indent="-285750">
              <a:buFontTx/>
              <a:buChar char="-"/>
            </a:pPr>
            <a:r>
              <a:rPr lang="hr-HR" sz="2000" b="1" dirty="0">
                <a:solidFill>
                  <a:srgbClr val="FFC000"/>
                </a:solidFill>
              </a:rPr>
              <a:t>III. faza</a:t>
            </a:r>
          </a:p>
          <a:p>
            <a:r>
              <a:rPr lang="hr-HR" sz="2000" dirty="0"/>
              <a:t>	Izgradnja trase od raskrižja sa spojnom cestom za Zvonimirovu ulicu do luke Rijeka koja uključuje</a:t>
            </a:r>
          </a:p>
          <a:p>
            <a:r>
              <a:rPr lang="hr-HR" sz="2000" dirty="0"/>
              <a:t>	- željeznički podvožnjak </a:t>
            </a:r>
            <a:r>
              <a:rPr lang="hr-HR" sz="2000" dirty="0" err="1"/>
              <a:t>Piopi</a:t>
            </a:r>
            <a:endParaRPr lang="hr-HR" sz="2000" dirty="0"/>
          </a:p>
          <a:p>
            <a:r>
              <a:rPr lang="hr-HR" sz="2000" dirty="0"/>
              <a:t>	- vijadukt </a:t>
            </a:r>
            <a:r>
              <a:rPr lang="hr-HR" sz="2000" dirty="0" err="1"/>
              <a:t>Piopi</a:t>
            </a:r>
            <a:endParaRPr lang="hr-HR" sz="2000" dirty="0"/>
          </a:p>
          <a:p>
            <a:pPr lvl="1"/>
            <a:r>
              <a:rPr lang="hr-HR" sz="2000" dirty="0"/>
              <a:t>- rampe za spoj na Ulicu M. Barača</a:t>
            </a:r>
          </a:p>
        </p:txBody>
      </p:sp>
    </p:spTree>
    <p:extLst>
      <p:ext uri="{BB962C8B-B14F-4D97-AF65-F5344CB8AC3E}">
        <p14:creationId xmlns:p14="http://schemas.microsoft.com/office/powerpoint/2010/main" val="598672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022" y="1403701"/>
            <a:ext cx="111539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Ukupna vrijednost projekta iznosi 520.010.000,00 HRK (bez PDV-a)</a:t>
            </a:r>
          </a:p>
          <a:p>
            <a:endParaRPr lang="hr-HR" sz="2000" dirty="0"/>
          </a:p>
          <a:p>
            <a:r>
              <a:rPr lang="hr-HR" sz="2000" dirty="0"/>
              <a:t>Provedba ugovora</a:t>
            </a:r>
          </a:p>
          <a:p>
            <a:r>
              <a:rPr lang="hr-HR" sz="2000" dirty="0"/>
              <a:t>Ugovor za izgradnju dionice sklopljen je 18.6.2020. Izvođač je uveden u posao 4.9.2020.</a:t>
            </a:r>
          </a:p>
          <a:p>
            <a:r>
              <a:rPr lang="hr-HR" sz="2000" dirty="0"/>
              <a:t>Rok dovršetka 30 mjeseci</a:t>
            </a:r>
          </a:p>
          <a:p>
            <a:endParaRPr lang="hr-HR" sz="2000" dirty="0"/>
          </a:p>
          <a:p>
            <a:r>
              <a:rPr lang="hr-HR" sz="2000" dirty="0">
                <a:solidFill>
                  <a:srgbClr val="FFC000"/>
                </a:solidFill>
              </a:rPr>
              <a:t>Dionicu gradi zajednica gospodarskih subjekata (456.360.000,00 HRK):</a:t>
            </a:r>
          </a:p>
          <a:p>
            <a:r>
              <a:rPr lang="hr-HR" sz="2000" dirty="0"/>
              <a:t>KOLEKTOR CPG d.o.o., Nova Gorica, Slovenija</a:t>
            </a:r>
          </a:p>
          <a:p>
            <a:r>
              <a:rPr lang="hr-HR" sz="2000" dirty="0"/>
              <a:t>GP KRK d.d., Krk, Hrvatska</a:t>
            </a:r>
          </a:p>
          <a:p>
            <a:r>
              <a:rPr lang="hr-HR" sz="2000" dirty="0"/>
              <a:t>EURO-ASFALT d.o.o., Sarajevo, Bosna i Hercegovina</a:t>
            </a:r>
          </a:p>
          <a:p>
            <a:endParaRPr lang="hr-HR" sz="2000" dirty="0"/>
          </a:p>
          <a:p>
            <a:r>
              <a:rPr lang="hr-HR" sz="2000" dirty="0"/>
              <a:t>S obzirom na trenutno stanje radova i problematiku gradilišta, očekivani rok dovršetka radova je 30.6.2023.</a:t>
            </a:r>
          </a:p>
          <a:p>
            <a:endParaRPr lang="hr-HR" sz="2000" dirty="0"/>
          </a:p>
          <a:p>
            <a:r>
              <a:rPr lang="hr-H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577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8418" y="920621"/>
            <a:ext cx="1115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Provedba ugovora</a:t>
            </a:r>
          </a:p>
          <a:p>
            <a:endParaRPr lang="hr-HR" sz="2000" dirty="0"/>
          </a:p>
          <a:p>
            <a:r>
              <a:rPr lang="hr-HR" sz="2000" dirty="0">
                <a:solidFill>
                  <a:srgbClr val="FFC000"/>
                </a:solidFill>
              </a:rPr>
              <a:t>Ugovor o stručnom nadzoru (10.120.700,00 HRK):</a:t>
            </a:r>
          </a:p>
          <a:p>
            <a:r>
              <a:rPr lang="hr-HR" sz="2000" dirty="0"/>
              <a:t>INSTITUT IH d.d. Zagreb, Hrvatska</a:t>
            </a:r>
          </a:p>
          <a:p>
            <a:r>
              <a:rPr lang="hr-HR" sz="2000" dirty="0"/>
              <a:t>UČKA-KONZALTING d.o.o., Pazin, Hrvatska</a:t>
            </a:r>
          </a:p>
          <a:p>
            <a:r>
              <a:rPr lang="hr-HR" sz="2000" dirty="0"/>
              <a:t>GEOKON-Zagreb d.d., Zagreb, Hrvatska</a:t>
            </a:r>
          </a:p>
          <a:p>
            <a:endParaRPr lang="hr-HR" sz="2000" dirty="0"/>
          </a:p>
          <a:p>
            <a:r>
              <a:rPr lang="hr-HR" sz="2000" dirty="0">
                <a:solidFill>
                  <a:srgbClr val="FFC000"/>
                </a:solidFill>
              </a:rPr>
              <a:t>Ugovor za upravljanje projektom (3.702.600,00 HRK):</a:t>
            </a:r>
          </a:p>
          <a:p>
            <a:r>
              <a:rPr lang="hr-HR" sz="2000" dirty="0"/>
              <a:t>WYG Savjetovanje d.o.o., Zagreb, Hrvatska</a:t>
            </a:r>
          </a:p>
          <a:p>
            <a:r>
              <a:rPr lang="hr-HR" sz="2000" dirty="0" err="1"/>
              <a:t>Rijekaprojekt</a:t>
            </a:r>
            <a:r>
              <a:rPr lang="hr-HR" sz="2000" dirty="0"/>
              <a:t> d.o.o., Rijeka, Hrvatska</a:t>
            </a:r>
          </a:p>
          <a:p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760330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539" y="920621"/>
            <a:ext cx="111539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/>
              <a:t>Program putovanja</a:t>
            </a:r>
          </a:p>
          <a:p>
            <a:endParaRPr lang="hr-HR" sz="2000" dirty="0"/>
          </a:p>
          <a:p>
            <a:r>
              <a:rPr lang="hr-HR" sz="2000" dirty="0">
                <a:solidFill>
                  <a:srgbClr val="FFC000"/>
                </a:solidFill>
              </a:rPr>
              <a:t>1. dan, 10.6.2022.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000" dirty="0"/>
              <a:t>06:00			polazak iz Osijeka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000" dirty="0"/>
              <a:t>12:00 do 17:00	dolazak i Rijeku i obilazak gradilišta</a:t>
            </a:r>
          </a:p>
          <a:p>
            <a:r>
              <a:rPr lang="hr-HR" dirty="0">
                <a:solidFill>
                  <a:srgbClr val="92D050"/>
                </a:solidFill>
              </a:rPr>
              <a:t>	potrebni podaci za ulazak na gradilište spojne ceste lučkog područja s cestom DC403: ime i prezime, datum i 	godina rođenja, broj osobne iskaznice i Izjava o prihvaćanju odgovornosti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000" dirty="0"/>
              <a:t>smještaj u hostele (Češka </a:t>
            </a:r>
            <a:r>
              <a:rPr lang="hr-HR" sz="2000" dirty="0" err="1"/>
              <a:t>Beseda</a:t>
            </a:r>
            <a:r>
              <a:rPr lang="hr-HR" sz="2000" dirty="0"/>
              <a:t> – 17 studenata i </a:t>
            </a:r>
            <a:r>
              <a:rPr lang="hr-HR" sz="2000" dirty="0" err="1"/>
              <a:t>Dharma</a:t>
            </a:r>
            <a:r>
              <a:rPr lang="hr-HR" sz="2000" dirty="0"/>
              <a:t> – 35 studenata), noćenje</a:t>
            </a:r>
          </a:p>
          <a:p>
            <a:r>
              <a:rPr lang="hr-HR" sz="2000" dirty="0"/>
              <a:t>	</a:t>
            </a:r>
            <a:r>
              <a:rPr lang="hr-HR" dirty="0">
                <a:solidFill>
                  <a:srgbClr val="92D050"/>
                </a:solidFill>
              </a:rPr>
              <a:t>potrebni podaci: raspored po sobama (do 2.6.2022.)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hr-HR" sz="2000" dirty="0"/>
          </a:p>
          <a:p>
            <a:r>
              <a:rPr lang="hr-HR" sz="2000" dirty="0">
                <a:solidFill>
                  <a:srgbClr val="FFC000"/>
                </a:solidFill>
              </a:rPr>
              <a:t>2. dan, 11.6.2022.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000" dirty="0"/>
              <a:t>doručak, slobodno vrijeme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2000" dirty="0"/>
              <a:t>16:00 			povratak u Osijek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1946133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</TotalTime>
  <Words>439</Words>
  <Application>Microsoft Office PowerPoint</Application>
  <PresentationFormat>Široki zaslon</PresentationFormat>
  <Paragraphs>64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Courier New</vt:lpstr>
      <vt:lpstr>Tw Cen MT</vt:lpstr>
      <vt:lpstr>Tw Cen MT Condensed</vt:lpstr>
      <vt:lpstr>Wingdings 3</vt:lpstr>
      <vt:lpstr>Integral</vt:lpstr>
      <vt:lpstr>DC 403 – terenska nastava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</dc:creator>
  <cp:lastModifiedBy>Zlata Dolaček-Alduk</cp:lastModifiedBy>
  <cp:revision>11</cp:revision>
  <dcterms:created xsi:type="dcterms:W3CDTF">2017-10-30T11:53:34Z</dcterms:created>
  <dcterms:modified xsi:type="dcterms:W3CDTF">2022-05-30T23:12:59Z</dcterms:modified>
</cp:coreProperties>
</file>