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85197" y="1089301"/>
            <a:ext cx="10059200" cy="1646302"/>
          </a:xfrm>
        </p:spPr>
        <p:txBody>
          <a:bodyPr/>
          <a:lstStyle/>
          <a:p>
            <a:r>
              <a:rPr lang="hr-HR" dirty="0" smtClean="0"/>
              <a:t>WHAT IS GREEN BUILDING?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accent2"/>
                </a:solidFill>
              </a:rPr>
              <a:t>SOME BASIC CONCEPTS</a:t>
            </a:r>
            <a:endParaRPr lang="hr-HR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5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389" y="1728592"/>
            <a:ext cx="77536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Domine"/>
              </a:rPr>
              <a:t>Green buildings are designed to reduce the overall impact of the built environment on human health and natural environment by</a:t>
            </a:r>
            <a:r>
              <a:rPr lang="en-US" dirty="0" smtClean="0">
                <a:solidFill>
                  <a:srgbClr val="000000"/>
                </a:solidFill>
                <a:latin typeface="Domine"/>
              </a:rPr>
              <a:t>:</a:t>
            </a:r>
            <a:endParaRPr lang="hr-HR" dirty="0" smtClean="0">
              <a:solidFill>
                <a:srgbClr val="000000"/>
              </a:solidFill>
              <a:latin typeface="Domine"/>
            </a:endParaRPr>
          </a:p>
          <a:p>
            <a:endParaRPr lang="en-US" dirty="0">
              <a:solidFill>
                <a:srgbClr val="00000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Efficiently using energy, water and other resources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Protecting occupant’s health and improving employee productivity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Reducing waste, pollution and environment degradation.</a:t>
            </a:r>
            <a:endParaRPr lang="en-US" b="0" i="0" dirty="0">
              <a:solidFill>
                <a:srgbClr val="272930"/>
              </a:solidFill>
              <a:effectLst/>
              <a:latin typeface="Domine"/>
            </a:endParaRPr>
          </a:p>
        </p:txBody>
      </p:sp>
    </p:spTree>
    <p:extLst>
      <p:ext uri="{BB962C8B-B14F-4D97-AF65-F5344CB8AC3E}">
        <p14:creationId xmlns:p14="http://schemas.microsoft.com/office/powerpoint/2010/main" val="390021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7030" y="189143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0000"/>
                </a:solidFill>
                <a:latin typeface="Domine"/>
              </a:rPr>
              <a:t>T</a:t>
            </a:r>
            <a:r>
              <a:rPr lang="en-US" sz="2800" dirty="0" err="1" smtClean="0">
                <a:solidFill>
                  <a:srgbClr val="000000"/>
                </a:solidFill>
                <a:latin typeface="Domine"/>
              </a:rPr>
              <a:t>hese</a:t>
            </a:r>
            <a:r>
              <a:rPr lang="en-US" sz="2800" dirty="0" smtClean="0">
                <a:solidFill>
                  <a:srgbClr val="000000"/>
                </a:solidFill>
                <a:latin typeface="Domine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Domine"/>
              </a:rPr>
              <a:t>are buildings that ensure </a:t>
            </a:r>
            <a:r>
              <a:rPr lang="en-US" sz="2800" dirty="0" smtClean="0">
                <a:solidFill>
                  <a:srgbClr val="000000"/>
                </a:solidFill>
                <a:latin typeface="Domine"/>
              </a:rPr>
              <a:t>that</a:t>
            </a:r>
            <a:r>
              <a:rPr lang="hr-HR" sz="2800" dirty="0" smtClean="0">
                <a:solidFill>
                  <a:srgbClr val="000000"/>
                </a:solidFill>
                <a:latin typeface="Domine"/>
              </a:rPr>
              <a:t>:</a:t>
            </a:r>
          </a:p>
          <a:p>
            <a:endParaRPr lang="hr-HR" sz="2800" dirty="0">
              <a:solidFill>
                <a:srgbClr val="000000"/>
              </a:solidFill>
              <a:latin typeface="Domine"/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00"/>
                </a:solidFill>
                <a:latin typeface="Domine"/>
              </a:rPr>
              <a:t>waste </a:t>
            </a:r>
            <a:r>
              <a:rPr lang="en-US" sz="2800" dirty="0">
                <a:solidFill>
                  <a:srgbClr val="000000"/>
                </a:solidFill>
                <a:latin typeface="Domine"/>
              </a:rPr>
              <a:t>is minimized at every </a:t>
            </a:r>
            <a:r>
              <a:rPr lang="hr-HR" sz="2800" dirty="0" smtClean="0">
                <a:solidFill>
                  <a:srgbClr val="000000"/>
                </a:solidFill>
                <a:latin typeface="Domine"/>
              </a:rPr>
              <a:t>construction </a:t>
            </a:r>
            <a:r>
              <a:rPr lang="en-US" sz="2800" dirty="0" smtClean="0">
                <a:solidFill>
                  <a:srgbClr val="000000"/>
                </a:solidFill>
                <a:latin typeface="Domine"/>
              </a:rPr>
              <a:t>stage</a:t>
            </a:r>
            <a:endParaRPr lang="hr-HR" sz="2800" dirty="0" smtClean="0">
              <a:solidFill>
                <a:srgbClr val="000000"/>
              </a:solidFill>
              <a:latin typeface="Domine"/>
            </a:endParaRPr>
          </a:p>
          <a:p>
            <a:endParaRPr lang="hr-HR" sz="2800" dirty="0">
              <a:solidFill>
                <a:srgbClr val="000000"/>
              </a:solidFill>
              <a:latin typeface="Domine"/>
            </a:endParaRPr>
          </a:p>
          <a:p>
            <a:pPr marL="457200" indent="-457200">
              <a:buFontTx/>
              <a:buChar char="-"/>
            </a:pPr>
            <a:r>
              <a:rPr lang="hr-HR" sz="2800" dirty="0">
                <a:solidFill>
                  <a:srgbClr val="000000"/>
                </a:solidFill>
                <a:latin typeface="Domine"/>
              </a:rPr>
              <a:t>b</a:t>
            </a:r>
            <a:r>
              <a:rPr lang="hr-HR" sz="2800" dirty="0" smtClean="0">
                <a:solidFill>
                  <a:srgbClr val="000000"/>
                </a:solidFill>
                <a:latin typeface="Domine"/>
              </a:rPr>
              <a:t>uilding and maintenance </a:t>
            </a:r>
            <a:r>
              <a:rPr lang="en-US" sz="2800" dirty="0" smtClean="0">
                <a:solidFill>
                  <a:srgbClr val="000000"/>
                </a:solidFill>
                <a:latin typeface="Domine"/>
              </a:rPr>
              <a:t>costs </a:t>
            </a:r>
            <a:r>
              <a:rPr lang="hr-HR" sz="2800" dirty="0" smtClean="0">
                <a:solidFill>
                  <a:srgbClr val="000000"/>
                </a:solidFill>
                <a:latin typeface="Domine"/>
              </a:rPr>
              <a:t>are minimized, and</a:t>
            </a:r>
          </a:p>
          <a:p>
            <a:pPr marL="457200" indent="-457200">
              <a:buFontTx/>
              <a:buChar char="-"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14615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463" y="617123"/>
            <a:ext cx="95698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solidFill>
                  <a:srgbClr val="000000"/>
                </a:solidFill>
                <a:latin typeface="Domine"/>
              </a:rPr>
              <a:t>                            </a:t>
            </a:r>
            <a:r>
              <a:rPr lang="en-US" b="1" dirty="0" smtClean="0">
                <a:solidFill>
                  <a:srgbClr val="000000"/>
                </a:solidFill>
                <a:latin typeface="Domine"/>
              </a:rPr>
              <a:t>Following </a:t>
            </a:r>
            <a:r>
              <a:rPr lang="en-US" b="1" dirty="0">
                <a:solidFill>
                  <a:srgbClr val="000000"/>
                </a:solidFill>
                <a:latin typeface="Domine"/>
              </a:rPr>
              <a:t>examples can be considered for green buildings</a:t>
            </a:r>
            <a:r>
              <a:rPr lang="en-US" b="1" dirty="0" smtClean="0">
                <a:solidFill>
                  <a:srgbClr val="000000"/>
                </a:solidFill>
                <a:latin typeface="Domine"/>
              </a:rPr>
              <a:t>:</a:t>
            </a:r>
            <a:endParaRPr lang="hr-HR" b="1" dirty="0" smtClean="0">
              <a:solidFill>
                <a:srgbClr val="000000"/>
              </a:solidFill>
              <a:latin typeface="Domine"/>
            </a:endParaRPr>
          </a:p>
          <a:p>
            <a:endParaRPr lang="hr-HR" b="1" dirty="0" smtClean="0">
              <a:solidFill>
                <a:srgbClr val="000000"/>
              </a:solidFill>
              <a:latin typeface="Domine"/>
            </a:endParaRPr>
          </a:p>
          <a:p>
            <a:endParaRPr lang="en-US" dirty="0">
              <a:solidFill>
                <a:srgbClr val="00000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272930"/>
                </a:solidFill>
                <a:latin typeface="Domine"/>
              </a:rPr>
              <a:t>g</a:t>
            </a:r>
            <a:r>
              <a:rPr lang="en-US" dirty="0" err="1" smtClean="0">
                <a:solidFill>
                  <a:srgbClr val="272930"/>
                </a:solidFill>
                <a:latin typeface="Domine"/>
              </a:rPr>
              <a:t>reen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 </a:t>
            </a:r>
            <a:r>
              <a:rPr lang="en-US" dirty="0">
                <a:solidFill>
                  <a:srgbClr val="272930"/>
                </a:solidFill>
                <a:latin typeface="Domine"/>
              </a:rPr>
              <a:t>buildings may incorporate sustainable materials in their construction (e.g., reused, recycled content, or made from renewable resources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).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272930"/>
                </a:solidFill>
                <a:latin typeface="Domine"/>
              </a:rPr>
              <a:t>c</a:t>
            </a:r>
            <a:r>
              <a:rPr lang="en-US" dirty="0" err="1" smtClean="0">
                <a:solidFill>
                  <a:srgbClr val="272930"/>
                </a:solidFill>
                <a:latin typeface="Domine"/>
              </a:rPr>
              <a:t>reate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 </a:t>
            </a:r>
            <a:r>
              <a:rPr lang="en-US" dirty="0">
                <a:solidFill>
                  <a:srgbClr val="272930"/>
                </a:solidFill>
                <a:latin typeface="Domine"/>
              </a:rPr>
              <a:t>healthy indoor environments with minimal pollutants (e.g., reduced product emissions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).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72930"/>
                </a:solidFill>
                <a:latin typeface="Domine"/>
              </a:rPr>
              <a:t> </a:t>
            </a:r>
            <a:r>
              <a:rPr lang="en-US" dirty="0">
                <a:solidFill>
                  <a:srgbClr val="272930"/>
                </a:solidFill>
                <a:latin typeface="Domine"/>
              </a:rPr>
              <a:t>feature landscaping that reduce water usage (e.g., by using native plants that survive without extra watering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).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272930"/>
                </a:solidFill>
                <a:latin typeface="Domine"/>
              </a:rPr>
              <a:t>a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 </a:t>
            </a:r>
            <a:r>
              <a:rPr lang="en-US" dirty="0">
                <a:solidFill>
                  <a:srgbClr val="272930"/>
                </a:solidFill>
                <a:latin typeface="Domine"/>
              </a:rPr>
              <a:t>green building is a structure that is environmentally responsible and resource-efficient throughout its life-cycle. These objectives expand and complement the classical building design concerns of economy, utility. Durability and comfort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.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72930"/>
              </a:solidFill>
              <a:effectLst/>
              <a:latin typeface="Domine"/>
            </a:endParaRPr>
          </a:p>
        </p:txBody>
      </p:sp>
    </p:spTree>
    <p:extLst>
      <p:ext uri="{BB962C8B-B14F-4D97-AF65-F5344CB8AC3E}">
        <p14:creationId xmlns:p14="http://schemas.microsoft.com/office/powerpoint/2010/main" val="73250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ponents of a green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34" y="1540700"/>
            <a:ext cx="9367129" cy="502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30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2915" y="1202499"/>
            <a:ext cx="77410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72930"/>
                </a:solidFill>
                <a:latin typeface="Domine"/>
              </a:rPr>
              <a:t>What are Green Features of a Green Building</a:t>
            </a:r>
            <a:r>
              <a:rPr lang="en-US" b="1" dirty="0" smtClean="0">
                <a:solidFill>
                  <a:srgbClr val="272930"/>
                </a:solidFill>
                <a:latin typeface="Domine"/>
              </a:rPr>
              <a:t>?</a:t>
            </a:r>
            <a:endParaRPr lang="hr-HR" b="1" dirty="0" smtClean="0">
              <a:solidFill>
                <a:srgbClr val="272930"/>
              </a:solidFill>
              <a:latin typeface="Domine"/>
            </a:endParaRPr>
          </a:p>
          <a:p>
            <a:endParaRPr lang="en-US" b="1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Minimal disturbance to landscapes and site 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condition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Use of non-toxic and recycled / recyclable 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material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Efficient use of water and water 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recycling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Use of energy efficient and eco-friendly </a:t>
            </a:r>
            <a:r>
              <a:rPr lang="en-US" dirty="0" err="1" smtClean="0">
                <a:solidFill>
                  <a:srgbClr val="272930"/>
                </a:solidFill>
                <a:latin typeface="Domine"/>
              </a:rPr>
              <a:t>equipments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Use of renewable 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energy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Quality of indoor air quality for human safety and </a:t>
            </a:r>
            <a:r>
              <a:rPr lang="en-US" dirty="0" smtClean="0">
                <a:solidFill>
                  <a:srgbClr val="272930"/>
                </a:solidFill>
                <a:latin typeface="Domine"/>
              </a:rPr>
              <a:t>comfort</a:t>
            </a:r>
            <a:endParaRPr lang="hr-HR" dirty="0" smtClean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72930"/>
              </a:solidFill>
              <a:latin typeface="Domi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72930"/>
                </a:solidFill>
                <a:latin typeface="Domine"/>
              </a:rPr>
              <a:t>Effective controls and building management systems</a:t>
            </a:r>
            <a:endParaRPr lang="en-US" b="0" i="0" dirty="0">
              <a:solidFill>
                <a:srgbClr val="272930"/>
              </a:solidFill>
              <a:effectLst/>
              <a:latin typeface="Domine"/>
            </a:endParaRPr>
          </a:p>
        </p:txBody>
      </p:sp>
    </p:spTree>
    <p:extLst>
      <p:ext uri="{BB962C8B-B14F-4D97-AF65-F5344CB8AC3E}">
        <p14:creationId xmlns:p14="http://schemas.microsoft.com/office/powerpoint/2010/main" val="26569994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239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Domine</vt:lpstr>
      <vt:lpstr>Trebuchet MS</vt:lpstr>
      <vt:lpstr>Wingdings 3</vt:lpstr>
      <vt:lpstr>Facet</vt:lpstr>
      <vt:lpstr>WHAT IS GREEN BUILDING?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WHATI IS GREEN BUILDING?</dc:title>
  <dc:creator>korisnik</dc:creator>
  <cp:lastModifiedBy>korisnik</cp:lastModifiedBy>
  <cp:revision>3</cp:revision>
  <dcterms:created xsi:type="dcterms:W3CDTF">2022-12-09T10:43:55Z</dcterms:created>
  <dcterms:modified xsi:type="dcterms:W3CDTF">2022-12-09T11:05:07Z</dcterms:modified>
</cp:coreProperties>
</file>