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65" r:id="rId14"/>
    <p:sldId id="266" r:id="rId15"/>
    <p:sldId id="274" r:id="rId16"/>
    <p:sldId id="273" r:id="rId17"/>
    <p:sldId id="272" r:id="rId18"/>
    <p:sldId id="280" r:id="rId19"/>
    <p:sldId id="279" r:id="rId20"/>
    <p:sldId id="278" r:id="rId21"/>
    <p:sldId id="277" r:id="rId22"/>
    <p:sldId id="276" r:id="rId23"/>
    <p:sldId id="28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5" autoAdjust="0"/>
    <p:restoredTop sz="94627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61.53.208.100/lb04/search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470025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Knjižnica Građevinskog fakulteta Osijek</a:t>
            </a:r>
            <a:r>
              <a:rPr lang="hr-H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/>
            </a:r>
            <a:br>
              <a:rPr lang="hr-H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</a:br>
            <a:r>
              <a:rPr lang="hr-H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Pretraživanje knjižničnog kataloga</a:t>
            </a:r>
            <a:endParaRPr lang="hr-HR" sz="48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1029" name="Picture 5" descr="C:\Users\knjiga\Desktop\gfos_h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798" y="1"/>
            <a:ext cx="1600201" cy="16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381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0.7 Knjižnica</a:t>
            </a:r>
          </a:p>
          <a:p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Radno vrijeme: </a:t>
            </a:r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7:30 – 18:30</a:t>
            </a:r>
            <a:endParaRPr lang="hr-HR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andara" pitchFamily="34" charset="0"/>
              </a:rPr>
              <a:t>Rezultat pretraživanja</a:t>
            </a:r>
            <a:endParaRPr lang="hr-HR" dirty="0">
              <a:latin typeface="Candara" pitchFamily="34" charset="0"/>
            </a:endParaRPr>
          </a:p>
        </p:txBody>
      </p:sp>
      <p:pic>
        <p:nvPicPr>
          <p:cNvPr id="6" name="Rezervirano mjesto sadržaja 5" descr="naslov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3050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Riječi iz naslova i jezik</a:t>
            </a:r>
            <a:endParaRPr lang="hr-HR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Riječi iz naslova i jezik: BETON</a:t>
            </a:r>
          </a:p>
          <a:p>
            <a:endParaRPr lang="hr-HR" dirty="0"/>
          </a:p>
        </p:txBody>
      </p:sp>
      <p:pic>
        <p:nvPicPr>
          <p:cNvPr id="5" name="Slika 4" descr="riječ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00"/>
            <a:ext cx="341947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Rezultat pretraživanja</a:t>
            </a:r>
            <a:endParaRPr lang="hr-HR" dirty="0">
              <a:latin typeface="Candara" pitchFamily="34" charset="0"/>
            </a:endParaRPr>
          </a:p>
        </p:txBody>
      </p:sp>
      <p:pic>
        <p:nvPicPr>
          <p:cNvPr id="4" name="Rezervirano mjesto sadržaja 3" descr="riječi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316218"/>
            <a:ext cx="6019800" cy="55417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Predmet</a:t>
            </a:r>
            <a:endParaRPr lang="hr-HR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Predmet: BETON</a:t>
            </a:r>
          </a:p>
          <a:p>
            <a:endParaRPr lang="hr-HR" dirty="0"/>
          </a:p>
        </p:txBody>
      </p:sp>
      <p:pic>
        <p:nvPicPr>
          <p:cNvPr id="4" name="Picture 3" descr="ka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33242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t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5042356" cy="6877017"/>
          </a:xfrm>
        </p:spPr>
      </p:pic>
      <p:sp>
        <p:nvSpPr>
          <p:cNvPr id="5" name="TextBox 4"/>
          <p:cNvSpPr txBox="1"/>
          <p:nvPr/>
        </p:nvSpPr>
        <p:spPr>
          <a:xfrm>
            <a:off x="5638800" y="45720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Candara" pitchFamily="34" charset="0"/>
              </a:rPr>
              <a:t>Knjižničar odnosno katalogizator dodjeljuje oznaku s obzirom na njen sadržaj, što se u pretraživanju naziva PREDMET ili PREDMETNICA</a:t>
            </a:r>
            <a:endParaRPr lang="hr-HR" sz="2800" b="1" dirty="0">
              <a:latin typeface="Candara" pitchFamily="34" charset="0"/>
            </a:endParaRPr>
          </a:p>
        </p:txBody>
      </p:sp>
      <p:pic>
        <p:nvPicPr>
          <p:cNvPr id="6" name="Picture 5" descr="kat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7679" y="4191000"/>
            <a:ext cx="6066321" cy="1619250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381000" y="381000"/>
            <a:ext cx="4114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3200400" y="4343400"/>
            <a:ext cx="5638800" cy="11430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Kutni poveznik 8"/>
          <p:cNvCxnSpPr/>
          <p:nvPr/>
        </p:nvCxnSpPr>
        <p:spPr>
          <a:xfrm rot="16200000" flipH="1">
            <a:off x="2705100" y="1714500"/>
            <a:ext cx="3505200" cy="1447800"/>
          </a:xfrm>
          <a:prstGeom prst="bentConnector3">
            <a:avLst>
              <a:gd name="adj1" fmla="val 50000"/>
            </a:avLst>
          </a:prstGeom>
          <a:ln w="41275">
            <a:solidFill>
              <a:srgbClr val="FF0000">
                <a:alpha val="8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Knjige u svescima (dijelovima)</a:t>
            </a:r>
            <a:endParaRPr lang="hr-HR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2 vrste:</a:t>
            </a:r>
          </a:p>
          <a:p>
            <a:pPr lvl="1"/>
            <a:r>
              <a:rPr lang="hr-HR" dirty="0" smtClean="0">
                <a:latin typeface="Candara" pitchFamily="34" charset="0"/>
              </a:rPr>
              <a:t>svezak </a:t>
            </a:r>
            <a:r>
              <a:rPr lang="hr-HR" b="1" dirty="0" smtClean="0">
                <a:latin typeface="Candara" pitchFamily="34" charset="0"/>
              </a:rPr>
              <a:t>ima</a:t>
            </a:r>
            <a:r>
              <a:rPr lang="hr-HR" dirty="0" smtClean="0">
                <a:latin typeface="Candara" pitchFamily="34" charset="0"/>
              </a:rPr>
              <a:t> naslov</a:t>
            </a:r>
          </a:p>
          <a:p>
            <a:pPr lvl="1"/>
            <a:r>
              <a:rPr lang="hr-HR" dirty="0" smtClean="0">
                <a:latin typeface="Candara" pitchFamily="34" charset="0"/>
              </a:rPr>
              <a:t>svezak </a:t>
            </a:r>
            <a:r>
              <a:rPr lang="hr-HR" b="1" dirty="0" smtClean="0">
                <a:latin typeface="Candara" pitchFamily="34" charset="0"/>
              </a:rPr>
              <a:t>nema</a:t>
            </a:r>
            <a:r>
              <a:rPr lang="hr-HR" dirty="0" smtClean="0">
                <a:latin typeface="Candara" pitchFamily="34" charset="0"/>
              </a:rPr>
              <a:t> naslov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Svezak ima naslov</a:t>
            </a:r>
            <a:endParaRPr lang="hr-HR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Naslov: OPĆI TEHNIČKI UVJETI ZA RADOVE U VODNOM GOSPODARSTVU</a:t>
            </a:r>
          </a:p>
          <a:p>
            <a:endParaRPr lang="hr-HR" dirty="0"/>
          </a:p>
        </p:txBody>
      </p:sp>
      <p:pic>
        <p:nvPicPr>
          <p:cNvPr id="4" name="Slika 3" descr="s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95600"/>
            <a:ext cx="4695825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Rezultat pretraživanja</a:t>
            </a:r>
            <a:endParaRPr lang="hr-HR" dirty="0">
              <a:latin typeface="Candara" pitchFamily="34" charset="0"/>
            </a:endParaRPr>
          </a:p>
        </p:txBody>
      </p:sp>
      <p:pic>
        <p:nvPicPr>
          <p:cNvPr id="4" name="Rezervirano mjesto sadržaja 3" descr="sv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524000"/>
            <a:ext cx="6410325" cy="1171575"/>
          </a:xfrm>
        </p:spPr>
      </p:pic>
      <p:pic>
        <p:nvPicPr>
          <p:cNvPr id="5" name="Slika 4" descr="sv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800"/>
            <a:ext cx="9144000" cy="3608357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1295400" y="2057400"/>
            <a:ext cx="55626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914400" y="3581400"/>
            <a:ext cx="30480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914400" y="4419600"/>
            <a:ext cx="80772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sa strelicom 9"/>
          <p:cNvCxnSpPr/>
          <p:nvPr/>
        </p:nvCxnSpPr>
        <p:spPr>
          <a:xfrm rot="5400000">
            <a:off x="2628900" y="2781300"/>
            <a:ext cx="1066800" cy="3810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2209800" y="3810000"/>
            <a:ext cx="1981200" cy="6096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rot="5400000">
            <a:off x="1790700" y="4000500"/>
            <a:ext cx="609600" cy="2286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Rezultat pretraživanja</a:t>
            </a:r>
            <a:endParaRPr lang="hr-HR" dirty="0">
              <a:latin typeface="Candara" pitchFamily="34" charset="0"/>
            </a:endParaRPr>
          </a:p>
        </p:txBody>
      </p:sp>
      <p:pic>
        <p:nvPicPr>
          <p:cNvPr id="4" name="Rezervirano mjesto sadržaja 3" descr="sv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2044045"/>
          </a:xfrm>
        </p:spPr>
      </p:pic>
      <p:pic>
        <p:nvPicPr>
          <p:cNvPr id="5" name="Slika 4" descr="sv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0"/>
            <a:ext cx="9144000" cy="2089166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1295400" y="2057400"/>
            <a:ext cx="55626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1219200" y="4343400"/>
            <a:ext cx="35052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Svezak nema naslov</a:t>
            </a:r>
            <a:endParaRPr lang="hr-HR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Naslov: HIDROTEHNIČKE GRAĐEVINE</a:t>
            </a:r>
          </a:p>
          <a:p>
            <a:endParaRPr lang="hr-HR" dirty="0"/>
          </a:p>
        </p:txBody>
      </p:sp>
      <p:pic>
        <p:nvPicPr>
          <p:cNvPr id="4" name="Slika 3" descr="s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62200"/>
            <a:ext cx="375285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Katalog  - Integrirani knjižnični sustav CROLIST</a:t>
            </a:r>
            <a:b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</a:br>
            <a:r>
              <a:rPr lang="hr-H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hlinkClick r:id="rId3"/>
              </a:rPr>
              <a:t>http://161.53.208.100/lb04/search.html</a:t>
            </a:r>
            <a:endParaRPr lang="hr-HR" sz="36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popis građe koju posjeduje knjižnica</a:t>
            </a:r>
            <a:endParaRPr lang="hr-HR" dirty="0"/>
          </a:p>
        </p:txBody>
      </p:sp>
      <p:pic>
        <p:nvPicPr>
          <p:cNvPr id="8" name="Picture 7" descr="ka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86000"/>
            <a:ext cx="5257800" cy="443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Rezultat pretraživanja</a:t>
            </a:r>
            <a:endParaRPr lang="hr-HR" dirty="0">
              <a:latin typeface="Candara" pitchFamily="34" charset="0"/>
            </a:endParaRPr>
          </a:p>
        </p:txBody>
      </p:sp>
      <p:pic>
        <p:nvPicPr>
          <p:cNvPr id="4" name="Rezervirano mjesto sadržaja 3" descr="sv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295400"/>
            <a:ext cx="4438650" cy="1466850"/>
          </a:xfrm>
        </p:spPr>
      </p:pic>
      <p:pic>
        <p:nvPicPr>
          <p:cNvPr id="5" name="Slika 4" descr="sv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19401"/>
            <a:ext cx="8430349" cy="4038599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2438400" y="1524000"/>
            <a:ext cx="4114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1066800" y="3657600"/>
            <a:ext cx="28194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990600" y="4343400"/>
            <a:ext cx="19050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/>
          <p:cNvCxnSpPr/>
          <p:nvPr/>
        </p:nvCxnSpPr>
        <p:spPr>
          <a:xfrm rot="5400000">
            <a:off x="2438400" y="2133600"/>
            <a:ext cx="1828800" cy="12192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rot="16200000" flipH="1">
            <a:off x="1828800" y="4038600"/>
            <a:ext cx="457200" cy="1524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rot="5400000">
            <a:off x="1562100" y="4000500"/>
            <a:ext cx="457200" cy="2286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rot="16200000" flipH="1">
            <a:off x="2209800" y="4038600"/>
            <a:ext cx="457200" cy="1524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andara" pitchFamily="34" charset="0"/>
              </a:rPr>
              <a:t>Rezultat pretraživanja</a:t>
            </a:r>
            <a:endParaRPr lang="hr-HR" dirty="0">
              <a:latin typeface="Candara" pitchFamily="34" charset="0"/>
            </a:endParaRPr>
          </a:p>
        </p:txBody>
      </p:sp>
      <p:pic>
        <p:nvPicPr>
          <p:cNvPr id="4" name="Rezervirano mjesto sadržaja 3" descr="sv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13880"/>
            <a:ext cx="9144000" cy="5544120"/>
          </a:xfrm>
        </p:spPr>
      </p:pic>
      <p:sp>
        <p:nvSpPr>
          <p:cNvPr id="5" name="Zaobljeni pravokutnik 4"/>
          <p:cNvSpPr/>
          <p:nvPr/>
        </p:nvSpPr>
        <p:spPr>
          <a:xfrm>
            <a:off x="1371600" y="1828800"/>
            <a:ext cx="8382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Časopisi</a:t>
            </a:r>
            <a:endParaRPr lang="hr-HR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Naslov: GRAĐEVINAR</a:t>
            </a:r>
          </a:p>
          <a:p>
            <a:endParaRPr lang="hr-HR" dirty="0"/>
          </a:p>
        </p:txBody>
      </p:sp>
      <p:pic>
        <p:nvPicPr>
          <p:cNvPr id="4" name="Slika 3" descr="č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0"/>
            <a:ext cx="3857625" cy="1628775"/>
          </a:xfrm>
          <a:prstGeom prst="rect">
            <a:avLst/>
          </a:prstGeom>
        </p:spPr>
      </p:pic>
      <p:pic>
        <p:nvPicPr>
          <p:cNvPr id="5" name="Rezervirano mjesto sadržaja 3" descr="ča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38600"/>
            <a:ext cx="8229600" cy="2602890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685800" y="4267200"/>
            <a:ext cx="2209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čas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4800"/>
            <a:ext cx="9150031" cy="6248400"/>
          </a:xfrm>
        </p:spPr>
      </p:pic>
      <p:sp>
        <p:nvSpPr>
          <p:cNvPr id="5" name="Zaobljeni pravokutnik 4"/>
          <p:cNvSpPr/>
          <p:nvPr/>
        </p:nvSpPr>
        <p:spPr>
          <a:xfrm>
            <a:off x="381000" y="685800"/>
            <a:ext cx="78486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Content Placeholder 6" descr="Captur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3182315"/>
          </a:xfrm>
        </p:spPr>
      </p:pic>
      <p:sp>
        <p:nvSpPr>
          <p:cNvPr id="5" name="Zaobljeni pravokutnik 4"/>
          <p:cNvSpPr/>
          <p:nvPr/>
        </p:nvSpPr>
        <p:spPr>
          <a:xfrm>
            <a:off x="0" y="2057400"/>
            <a:ext cx="35052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 descr="nj,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9144000" cy="2819400"/>
          </a:xfrm>
          <a:prstGeom prst="rect">
            <a:avLst/>
          </a:prstGeom>
        </p:spPr>
      </p:pic>
      <p:sp>
        <p:nvSpPr>
          <p:cNvPr id="10" name="Zaobljeni pravokutnik 4"/>
          <p:cNvSpPr/>
          <p:nvPr/>
        </p:nvSpPr>
        <p:spPr>
          <a:xfrm>
            <a:off x="838200" y="6096000"/>
            <a:ext cx="2743200" cy="3810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Pretraživanje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najvažniji parametri pretraživanja:</a:t>
            </a:r>
          </a:p>
          <a:p>
            <a:pPr lvl="1"/>
            <a:r>
              <a:rPr lang="hr-HR" b="1" dirty="0" smtClean="0"/>
              <a:t>Ključne riječi</a:t>
            </a:r>
          </a:p>
          <a:p>
            <a:pPr lvl="1"/>
            <a:r>
              <a:rPr lang="hr-HR" b="1" dirty="0" smtClean="0"/>
              <a:t>Autor</a:t>
            </a:r>
          </a:p>
          <a:p>
            <a:pPr lvl="1"/>
            <a:r>
              <a:rPr lang="hr-HR" b="1" dirty="0" smtClean="0"/>
              <a:t>Naslov</a:t>
            </a:r>
          </a:p>
          <a:p>
            <a:pPr lvl="1"/>
            <a:r>
              <a:rPr lang="hr-HR" b="1" dirty="0" smtClean="0"/>
              <a:t>Riječi iz naslova i jezik</a:t>
            </a:r>
          </a:p>
          <a:p>
            <a:pPr lvl="1"/>
            <a:r>
              <a:rPr lang="hr-HR" b="1" dirty="0" smtClean="0"/>
              <a:t>Predmet</a:t>
            </a:r>
          </a:p>
          <a:p>
            <a:pPr lvl="1"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Ključne riječi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400" dirty="0" smtClean="0">
              <a:latin typeface="Candara" pitchFamily="34" charset="0"/>
            </a:endParaRPr>
          </a:p>
          <a:p>
            <a:r>
              <a:rPr lang="hr-HR" dirty="0" smtClean="0">
                <a:latin typeface="Candara" pitchFamily="34" charset="0"/>
              </a:rPr>
              <a:t>Ključna riječ: BETON</a:t>
            </a:r>
          </a:p>
          <a:p>
            <a:endParaRPr lang="hr-HR" dirty="0" smtClean="0">
              <a:latin typeface="Candara" pitchFamily="34" charset="0"/>
            </a:endParaRPr>
          </a:p>
          <a:p>
            <a:pPr lvl="5"/>
            <a:endParaRPr lang="hr-HR" dirty="0" smtClean="0"/>
          </a:p>
        </p:txBody>
      </p:sp>
      <p:pic>
        <p:nvPicPr>
          <p:cNvPr id="5" name="Picture 4" descr="ka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514600"/>
            <a:ext cx="3886200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kat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0"/>
            <a:ext cx="7239000" cy="6862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Autor</a:t>
            </a:r>
            <a:endParaRPr lang="hr-HR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Autor: SORIĆ</a:t>
            </a:r>
          </a:p>
          <a:p>
            <a:endParaRPr lang="hr-HR" dirty="0"/>
          </a:p>
        </p:txBody>
      </p:sp>
      <p:pic>
        <p:nvPicPr>
          <p:cNvPr id="4" name="Picture 3" descr="ka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362200"/>
            <a:ext cx="3733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ka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4267200" cy="5668963"/>
          </a:xfrm>
        </p:spPr>
      </p:pic>
      <p:pic>
        <p:nvPicPr>
          <p:cNvPr id="5" name="Picture 4" descr="kat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524000"/>
            <a:ext cx="6553200" cy="4210050"/>
          </a:xfrm>
          <a:prstGeom prst="rect">
            <a:avLst/>
          </a:prstGeom>
        </p:spPr>
      </p:pic>
      <p:cxnSp>
        <p:nvCxnSpPr>
          <p:cNvPr id="9" name="Kutni poveznik 8"/>
          <p:cNvCxnSpPr/>
          <p:nvPr/>
        </p:nvCxnSpPr>
        <p:spPr>
          <a:xfrm>
            <a:off x="2057400" y="1676400"/>
            <a:ext cx="1524000" cy="228600"/>
          </a:xfrm>
          <a:prstGeom prst="bentConnector3">
            <a:avLst>
              <a:gd name="adj1" fmla="val 50000"/>
            </a:avLst>
          </a:prstGeom>
          <a:ln w="41275">
            <a:solidFill>
              <a:srgbClr val="FF0000">
                <a:alpha val="8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aobljeni pravokutnik 13"/>
          <p:cNvSpPr/>
          <p:nvPr/>
        </p:nvSpPr>
        <p:spPr>
          <a:xfrm>
            <a:off x="304800" y="1524000"/>
            <a:ext cx="17526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3733800" y="1752600"/>
            <a:ext cx="16764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Rezultat pretraživanja</a:t>
            </a:r>
            <a:endParaRPr lang="hr-HR" dirty="0">
              <a:latin typeface="Candara" pitchFamily="34" charset="0"/>
            </a:endParaRPr>
          </a:p>
        </p:txBody>
      </p:sp>
      <p:pic>
        <p:nvPicPr>
          <p:cNvPr id="4" name="Content Placeholder 3" descr="kat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3866494"/>
          </a:xfrm>
        </p:spPr>
      </p:pic>
      <p:sp>
        <p:nvSpPr>
          <p:cNvPr id="5" name="Zaobljeni pravokutnik 4"/>
          <p:cNvSpPr/>
          <p:nvPr/>
        </p:nvSpPr>
        <p:spPr>
          <a:xfrm>
            <a:off x="1143000" y="2209800"/>
            <a:ext cx="43434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7162800" y="5029200"/>
            <a:ext cx="17526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Naslov</a:t>
            </a:r>
            <a:endParaRPr lang="hr-HR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Naslov: BETONSKE KONSTRUKCIJE</a:t>
            </a:r>
          </a:p>
          <a:p>
            <a:endParaRPr lang="hr-HR" dirty="0"/>
          </a:p>
        </p:txBody>
      </p:sp>
      <p:pic>
        <p:nvPicPr>
          <p:cNvPr id="4" name="Slika 3" descr="naslov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4124325" cy="1743075"/>
          </a:xfrm>
          <a:prstGeom prst="rect">
            <a:avLst/>
          </a:prstGeom>
        </p:spPr>
      </p:pic>
      <p:pic>
        <p:nvPicPr>
          <p:cNvPr id="5" name="Rezervirano mjesto sadržaja 3" descr="nasl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209800"/>
            <a:ext cx="3576857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141</Words>
  <Application>Microsoft Office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Knjižnica Građevinskog fakulteta Osijek Pretraživanje knjižničnog kataloga</vt:lpstr>
      <vt:lpstr>Katalog  - Integrirani knjižnični sustav CROLIST http://161.53.208.100/lb04/search.html</vt:lpstr>
      <vt:lpstr>Pretraživanje</vt:lpstr>
      <vt:lpstr>Ključne riječi</vt:lpstr>
      <vt:lpstr>Slide 5</vt:lpstr>
      <vt:lpstr>Autor</vt:lpstr>
      <vt:lpstr>Slide 7</vt:lpstr>
      <vt:lpstr>Rezultat pretraživanja</vt:lpstr>
      <vt:lpstr>Naslov</vt:lpstr>
      <vt:lpstr>Rezultat pretraživanja</vt:lpstr>
      <vt:lpstr>Riječi iz naslova i jezik</vt:lpstr>
      <vt:lpstr>Rezultat pretraživanja</vt:lpstr>
      <vt:lpstr>Predmet</vt:lpstr>
      <vt:lpstr>Slide 14</vt:lpstr>
      <vt:lpstr>Knjige u svescima (dijelovima)</vt:lpstr>
      <vt:lpstr>Svezak ima naslov</vt:lpstr>
      <vt:lpstr>Rezultat pretraživanja</vt:lpstr>
      <vt:lpstr>Rezultat pretraživanja</vt:lpstr>
      <vt:lpstr>Svezak nema naslov</vt:lpstr>
      <vt:lpstr>Rezultat pretraživanja</vt:lpstr>
      <vt:lpstr>Rezultat pretraživanja</vt:lpstr>
      <vt:lpstr>Časopisi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knjiga</dc:creator>
  <cp:lastModifiedBy>Knjiga</cp:lastModifiedBy>
  <cp:revision>59</cp:revision>
  <dcterms:created xsi:type="dcterms:W3CDTF">2006-08-16T00:00:00Z</dcterms:created>
  <dcterms:modified xsi:type="dcterms:W3CDTF">2017-01-17T13:13:38Z</dcterms:modified>
</cp:coreProperties>
</file>