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0" r:id="rId2"/>
    <p:sldId id="271" r:id="rId3"/>
    <p:sldId id="272" r:id="rId4"/>
    <p:sldId id="275" r:id="rId5"/>
    <p:sldId id="273" r:id="rId6"/>
    <p:sldId id="277" r:id="rId7"/>
    <p:sldId id="278" r:id="rId8"/>
    <p:sldId id="258" r:id="rId9"/>
    <p:sldId id="276" r:id="rId10"/>
    <p:sldId id="274" r:id="rId11"/>
    <p:sldId id="279" r:id="rId12"/>
    <p:sldId id="280" r:id="rId13"/>
    <p:sldId id="281" r:id="rId14"/>
    <p:sldId id="282" r:id="rId15"/>
    <p:sldId id="283" r:id="rId16"/>
    <p:sldId id="285" r:id="rId17"/>
    <p:sldId id="286" r:id="rId18"/>
    <p:sldId id="287" r:id="rId19"/>
    <p:sldId id="288" r:id="rId20"/>
    <p:sldId id="284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60"/>
  </p:normalViewPr>
  <p:slideViewPr>
    <p:cSldViewPr>
      <p:cViewPr varScale="1">
        <p:scale>
          <a:sx n="82" d="100"/>
          <a:sy n="82" d="100"/>
        </p:scale>
        <p:origin x="149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2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12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968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38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833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6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8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5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8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3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7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5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2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tx2">
                <a:lumMod val="75000"/>
                <a:alpha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AF3EC6-6202-42F1-AFF6-BC53DEBF553A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CBF1DA-6D38-4316-A03F-F438FB33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0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F07E-5AD3-4F95-91ED-8C02666A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14303"/>
            <a:ext cx="8856135" cy="4418663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>
                <a:solidFill>
                  <a:srgbClr val="C00000"/>
                </a:solidFill>
              </a:rPr>
              <a:t>Knjižnica Građevinskog i arhitektonskog fakulteta Osijek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C29E0-97FD-425C-803C-9199BD45E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181688"/>
            <a:ext cx="1619250" cy="161925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99016" y="5257800"/>
            <a:ext cx="2176516" cy="75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kstniOkvir 3"/>
          <p:cNvSpPr txBox="1"/>
          <p:nvPr/>
        </p:nvSpPr>
        <p:spPr>
          <a:xfrm>
            <a:off x="599016" y="514259"/>
            <a:ext cx="36647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solidFill>
                  <a:srgbClr val="C00000"/>
                </a:solidFill>
              </a:rPr>
              <a:t>Nacionalni</a:t>
            </a:r>
            <a:r>
              <a:rPr lang="es-ES" sz="1400" b="1" dirty="0">
                <a:solidFill>
                  <a:srgbClr val="C00000"/>
                </a:solidFill>
              </a:rPr>
              <a:t> dan </a:t>
            </a:r>
            <a:r>
              <a:rPr lang="es-ES" sz="1400" b="1" dirty="0" err="1">
                <a:solidFill>
                  <a:srgbClr val="C00000"/>
                </a:solidFill>
              </a:rPr>
              <a:t>svjesnosti</a:t>
            </a:r>
            <a:r>
              <a:rPr lang="es-ES" sz="1400" b="1" dirty="0">
                <a:solidFill>
                  <a:srgbClr val="C00000"/>
                </a:solidFill>
              </a:rPr>
              <a:t> o </a:t>
            </a:r>
            <a:r>
              <a:rPr lang="es-ES" sz="1400" b="1" dirty="0" err="1">
                <a:solidFill>
                  <a:srgbClr val="C00000"/>
                </a:solidFill>
              </a:rPr>
              <a:t>knjižnicama</a:t>
            </a:r>
            <a:endParaRPr lang="es-ES" sz="1400" b="1" dirty="0">
              <a:solidFill>
                <a:srgbClr val="C00000"/>
              </a:solidFill>
            </a:endParaRPr>
          </a:p>
          <a:p>
            <a:r>
              <a:rPr lang="hr-HR" sz="1400" b="1" dirty="0">
                <a:solidFill>
                  <a:srgbClr val="C00000"/>
                </a:solidFill>
              </a:rPr>
              <a:t>Svučilište u Mostaru</a:t>
            </a:r>
          </a:p>
          <a:p>
            <a:r>
              <a:rPr lang="hr-HR" sz="1400" b="1" dirty="0">
                <a:solidFill>
                  <a:srgbClr val="C00000"/>
                </a:solidFill>
              </a:rPr>
              <a:t>Sveučilišna knjižnica</a:t>
            </a:r>
          </a:p>
          <a:p>
            <a:r>
              <a:rPr lang="hr-HR" sz="1400" b="1" dirty="0">
                <a:solidFill>
                  <a:srgbClr val="C00000"/>
                </a:solidFill>
              </a:rPr>
              <a:t>29. listopada 2021.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5029200" y="54864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C00000"/>
                </a:solidFill>
              </a:rPr>
              <a:t>Vesna Zobundžija, viša knjižničarka</a:t>
            </a:r>
          </a:p>
          <a:p>
            <a:r>
              <a:rPr lang="hr-HR" sz="1400" b="1" dirty="0">
                <a:solidFill>
                  <a:srgbClr val="C00000"/>
                </a:solidFill>
              </a:rPr>
              <a:t>Sveučilište J. J. Strossmayera u Osijeku</a:t>
            </a:r>
          </a:p>
          <a:p>
            <a:r>
              <a:rPr lang="hr-HR" sz="1400" b="1" dirty="0">
                <a:solidFill>
                  <a:srgbClr val="C00000"/>
                </a:solidFill>
              </a:rPr>
              <a:t>Građevinski i arhitektonski fakultet Osijek</a:t>
            </a:r>
          </a:p>
          <a:p>
            <a:r>
              <a:rPr lang="hr-HR" sz="1400" b="1" dirty="0">
                <a:solidFill>
                  <a:srgbClr val="C00000"/>
                </a:solidFill>
              </a:rPr>
              <a:t>e-adresa: vesnaz@gfos.hr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0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1A5EFF-C7A4-4318-ADB9-54346E1AD038}"/>
              </a:ext>
            </a:extLst>
          </p:cNvPr>
          <p:cNvSpPr txBox="1"/>
          <p:nvPr/>
        </p:nvSpPr>
        <p:spPr>
          <a:xfrm>
            <a:off x="514350" y="2252471"/>
            <a:ext cx="8115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Ukupni knjižni fond – nešto manje od 10 000 svezaka knjiga (domaća i strana literatura, referentna zbirka, doktorski radovi, norme)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Zbirka od oko 180 naslova domaćih i stranih stručnih i znanstvenih časopisa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 djelatnice: dvije diplomirane knjižničarke i pomoćna knjižničarka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Povećanje vidljivosti na mreži: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online katalog (CROLIST, Unix verzija)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mrežna stranica (podstranica na mrežnoj stranici Fakulteta)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Repozitorij GRAFOS (digitalna zbirka znanstvenih i stručnih</a:t>
            </a:r>
          </a:p>
          <a:p>
            <a:pPr lvl="1"/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radova djelatnika Fakulteta i ocjenskih radova studenata)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društvene mreže (Facebook, Instagram)</a:t>
            </a:r>
          </a:p>
          <a:p>
            <a:endParaRPr lang="en-US" dirty="0"/>
          </a:p>
        </p:txBody>
      </p:sp>
      <p:sp>
        <p:nvSpPr>
          <p:cNvPr id="2" name="Pravokutnik 1"/>
          <p:cNvSpPr/>
          <p:nvPr/>
        </p:nvSpPr>
        <p:spPr>
          <a:xfrm>
            <a:off x="1987800" y="808212"/>
            <a:ext cx="360000" cy="360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avokutnik 4"/>
          <p:cNvSpPr/>
          <p:nvPr/>
        </p:nvSpPr>
        <p:spPr>
          <a:xfrm>
            <a:off x="3733800" y="628212"/>
            <a:ext cx="720000" cy="720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avokutnik 5"/>
          <p:cNvSpPr/>
          <p:nvPr/>
        </p:nvSpPr>
        <p:spPr>
          <a:xfrm>
            <a:off x="5839800" y="358212"/>
            <a:ext cx="1260000" cy="1260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/>
          <p:cNvSpPr txBox="1"/>
          <p:nvPr/>
        </p:nvSpPr>
        <p:spPr>
          <a:xfrm>
            <a:off x="1875893" y="1769191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m2</a:t>
            </a:r>
            <a:endParaRPr lang="en-US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793076" y="1769191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 m2</a:t>
            </a:r>
            <a:endParaRPr lang="en-US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6172200" y="1769191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315 m2</a:t>
            </a:r>
            <a:endParaRPr lang="en-US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Ševron 11"/>
          <p:cNvSpPr/>
          <p:nvPr/>
        </p:nvSpPr>
        <p:spPr>
          <a:xfrm>
            <a:off x="2834789" y="940878"/>
            <a:ext cx="412022" cy="94668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Ševron 12"/>
          <p:cNvSpPr/>
          <p:nvPr/>
        </p:nvSpPr>
        <p:spPr>
          <a:xfrm>
            <a:off x="4940789" y="940878"/>
            <a:ext cx="434242" cy="94668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3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14A81B-ABE6-477A-B453-3CB39FCDE7A7}"/>
              </a:ext>
            </a:extLst>
          </p:cNvPr>
          <p:cNvSpPr txBox="1"/>
          <p:nvPr/>
        </p:nvSpPr>
        <p:spPr>
          <a:xfrm>
            <a:off x="527103" y="609600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Usluge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DB45C-B019-49C4-BCFB-74DFD053EDEC}"/>
              </a:ext>
            </a:extLst>
          </p:cNvPr>
          <p:cNvSpPr txBox="1"/>
          <p:nvPr/>
        </p:nvSpPr>
        <p:spPr>
          <a:xfrm>
            <a:off x="609600" y="1384757"/>
            <a:ext cx="57912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 nastavnike:  posudba 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pretraživanje baza podataka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</a:t>
            </a:r>
            <a:r>
              <a:rPr lang="hr-HR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međuknjižnična</a:t>
            </a: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posudba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nabava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</a:t>
            </a:r>
            <a:r>
              <a:rPr lang="hr-HR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bibliometrijske</a:t>
            </a: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usluge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edukacija </a:t>
            </a:r>
          </a:p>
          <a:p>
            <a:endParaRPr lang="hr-HR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 studente:      posudba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tematsko pretraživanje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 informacijske usluge i edukacija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4219D-8497-4B9A-A3BF-A628F3844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52600"/>
            <a:ext cx="2742753" cy="182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8ED7C-A2F7-4564-88DF-4E92C9B67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25" y="4346288"/>
            <a:ext cx="2636757" cy="19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7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2B176BE-0E02-446E-86A7-46B1824BE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5" y="1905000"/>
            <a:ext cx="8819650" cy="4093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A471D-1D86-40A3-9608-21FF778AD036}"/>
              </a:ext>
            </a:extLst>
          </p:cNvPr>
          <p:cNvSpPr txBox="1"/>
          <p:nvPr/>
        </p:nvSpPr>
        <p:spPr>
          <a:xfrm>
            <a:off x="1230187" y="567380"/>
            <a:ext cx="668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Mrežna stranica Knjižnice GRAFOS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7FE6A-8377-4EBA-85D5-6311BDB15042}"/>
              </a:ext>
            </a:extLst>
          </p:cNvPr>
          <p:cNvSpPr txBox="1"/>
          <p:nvPr/>
        </p:nvSpPr>
        <p:spPr>
          <a:xfrm>
            <a:off x="384008" y="12192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http://www.gfos.unios.hr/knjiznica</a:t>
            </a:r>
          </a:p>
        </p:txBody>
      </p:sp>
    </p:spTree>
    <p:extLst>
      <p:ext uri="{BB962C8B-B14F-4D97-AF65-F5344CB8AC3E}">
        <p14:creationId xmlns:p14="http://schemas.microsoft.com/office/powerpoint/2010/main" val="312222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5">
            <a:extLst>
              <a:ext uri="{FF2B5EF4-FFF2-40B4-BE49-F238E27FC236}">
                <a16:creationId xmlns:a16="http://schemas.microsoft.com/office/drawing/2014/main" id="{87AE969B-A6C8-4966-BBB3-613D200F7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686800" cy="4804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88F41A-60B1-48B7-9902-00EBFA63B928}"/>
              </a:ext>
            </a:extLst>
          </p:cNvPr>
          <p:cNvSpPr txBox="1"/>
          <p:nvPr/>
        </p:nvSpPr>
        <p:spPr>
          <a:xfrm>
            <a:off x="838200" y="32111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 stranica Knjižnice GRAFOS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B0EDE-D7DB-476E-ADE2-158F9D99A211}"/>
              </a:ext>
            </a:extLst>
          </p:cNvPr>
          <p:cNvSpPr txBox="1"/>
          <p:nvPr/>
        </p:nvSpPr>
        <p:spPr>
          <a:xfrm>
            <a:off x="304800" y="1066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https://www.facebook.com/gfosknjiznica/</a:t>
            </a:r>
          </a:p>
        </p:txBody>
      </p:sp>
    </p:spTree>
    <p:extLst>
      <p:ext uri="{BB962C8B-B14F-4D97-AF65-F5344CB8AC3E}">
        <p14:creationId xmlns:p14="http://schemas.microsoft.com/office/powerpoint/2010/main" val="231641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1F4AA19-C09C-4CE3-8C59-DFA1AA67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66" y="1828800"/>
            <a:ext cx="6635668" cy="4678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4F0AB-7959-486B-BADA-9D84CDF569E8}"/>
              </a:ext>
            </a:extLst>
          </p:cNvPr>
          <p:cNvSpPr txBox="1"/>
          <p:nvPr/>
        </p:nvSpPr>
        <p:spPr>
          <a:xfrm>
            <a:off x="990600" y="350837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Instagram profil Knjižnice GRAFOS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3CD07-CF8C-4053-8CB0-1248CC4790B7}"/>
              </a:ext>
            </a:extLst>
          </p:cNvPr>
          <p:cNvSpPr txBox="1"/>
          <p:nvPr/>
        </p:nvSpPr>
        <p:spPr>
          <a:xfrm>
            <a:off x="990600" y="1134776"/>
            <a:ext cx="64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https://www.instagram.com/knjiznica_grafos/</a:t>
            </a:r>
          </a:p>
        </p:txBody>
      </p:sp>
    </p:spTree>
    <p:extLst>
      <p:ext uri="{BB962C8B-B14F-4D97-AF65-F5344CB8AC3E}">
        <p14:creationId xmlns:p14="http://schemas.microsoft.com/office/powerpoint/2010/main" val="339489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C3928DE-7B03-4BC8-9CBF-C36C3F2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0" y="1034811"/>
            <a:ext cx="2786976" cy="1773530"/>
          </a:xfrm>
          <a:prstGeom prst="rect">
            <a:avLst/>
          </a:prstGeom>
        </p:spPr>
      </p:pic>
      <p:pic>
        <p:nvPicPr>
          <p:cNvPr id="5" name="Slika 3">
            <a:extLst>
              <a:ext uri="{FF2B5EF4-FFF2-40B4-BE49-F238E27FC236}">
                <a16:creationId xmlns:a16="http://schemas.microsoft.com/office/drawing/2014/main" id="{50C3222D-89E7-40E4-9898-1EEA0A07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20" y="1034811"/>
            <a:ext cx="2527274" cy="1773400"/>
          </a:xfrm>
          <a:prstGeom prst="rect">
            <a:avLst/>
          </a:prstGeom>
        </p:spPr>
      </p:pic>
      <p:pic>
        <p:nvPicPr>
          <p:cNvPr id="6" name="Slika 4">
            <a:extLst>
              <a:ext uri="{FF2B5EF4-FFF2-40B4-BE49-F238E27FC236}">
                <a16:creationId xmlns:a16="http://schemas.microsoft.com/office/drawing/2014/main" id="{D557E781-EF1B-41DA-97DD-D46111BDE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14" y="3155017"/>
            <a:ext cx="2245127" cy="3265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FE36E-CBA4-419D-82AA-F6F4786BEE06}"/>
              </a:ext>
            </a:extLst>
          </p:cNvPr>
          <p:cNvSpPr txBox="1"/>
          <p:nvPr/>
        </p:nvSpPr>
        <p:spPr>
          <a:xfrm>
            <a:off x="1865085" y="228600"/>
            <a:ext cx="541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Zelena knjižnica GRAFOS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47999-9AD4-4D1B-8E0A-C9C3B260F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1" y="1034811"/>
            <a:ext cx="2976466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0747D4-73B2-45F1-9FA3-C145619C6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57" y="3200399"/>
            <a:ext cx="2386200" cy="3207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AE6-9B69-4285-80F7-BDFF9FD99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97343"/>
            <a:ext cx="1981200" cy="35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49D8B7-D413-41FF-9805-22FC4D1E6342}"/>
              </a:ext>
            </a:extLst>
          </p:cNvPr>
          <p:cNvSpPr txBox="1"/>
          <p:nvPr/>
        </p:nvSpPr>
        <p:spPr>
          <a:xfrm>
            <a:off x="1143000" y="18908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Legere klub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CD52F-DB60-4487-A8BD-3A321993083B}"/>
              </a:ext>
            </a:extLst>
          </p:cNvPr>
          <p:cNvSpPr txBox="1"/>
          <p:nvPr/>
        </p:nvSpPr>
        <p:spPr>
          <a:xfrm>
            <a:off x="419100" y="773855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27. veljače 2020. godine proslavili smo 35. rođendan Knjižnice GRAFOS-a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organizirali smo turnir u stolnom tenisu za studente i djelatnike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otvoren je Legere klub (lat. lego, legere = čitati) – prostor za neformalna, opuštena druženja i razonodu, dnevni boravak studenata i djelatnika Fakulteta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4DCAA-5F08-4A9B-A332-32DF54ACD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24" y="4770517"/>
            <a:ext cx="2338004" cy="155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F904E-E4C0-4E55-B154-139ECF409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4" y="4584652"/>
            <a:ext cx="2895600" cy="193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689660-86D3-4988-9D37-FF3825E71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63800"/>
            <a:ext cx="2900048" cy="193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CE3058-FB7E-452D-A6E8-6FD272078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0" y="4611483"/>
            <a:ext cx="2895602" cy="1930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6E35F-DDB7-4D9E-A39F-C031E4D84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80" y="2474488"/>
            <a:ext cx="1822490" cy="193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3251B-0F24-4D85-B95B-92BD3D4A3E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0" y="2462318"/>
            <a:ext cx="2900048" cy="19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8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41A8D6-D827-4038-B3C6-4AA70B3F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1031"/>
            <a:ext cx="7924800" cy="58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6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CE736-F791-4DFF-BA44-F486A80A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454"/>
            <a:ext cx="8229600" cy="62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FECBE18-65A1-4EE6-B0C2-E7A3042C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416"/>
            <a:ext cx="3846654" cy="2779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A50E9-86E9-48B8-8B24-B41A96FFC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66" y="3733800"/>
            <a:ext cx="4783356" cy="2691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E04A2-22A5-4F39-BA3C-6FC9C32E1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62" y="406142"/>
            <a:ext cx="2104486" cy="2805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FC9A6-3E00-40E6-B38C-13FB45D52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57" y="419416"/>
            <a:ext cx="2098365" cy="27978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4090039"/>
            <a:ext cx="3517914" cy="19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5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522C-9CDF-466C-9D9B-805F9453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40" y="103917"/>
            <a:ext cx="8077200" cy="106680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</a:rPr>
              <a:t>Kroz trnje do zvijezda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8599A-7A3E-4B0A-B939-DCA51C60CA59}"/>
              </a:ext>
            </a:extLst>
          </p:cNvPr>
          <p:cNvSpPr txBox="1"/>
          <p:nvPr/>
        </p:nvSpPr>
        <p:spPr>
          <a:xfrm>
            <a:off x="476640" y="1139595"/>
            <a:ext cx="828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Veljača 1985. - knjižnica Fakulteta građevinskih znanosti Sveučilišta u</a:t>
            </a:r>
          </a:p>
          <a:p>
            <a:r>
              <a:rPr lang="hr-HR" b="1" dirty="0">
                <a:solidFill>
                  <a:srgbClr val="C00000"/>
                </a:solidFill>
              </a:rPr>
              <a:t>                           Osijeku otvorena za korisnike</a:t>
            </a:r>
          </a:p>
          <a:p>
            <a:r>
              <a:rPr lang="hr-HR" b="1" dirty="0">
                <a:solidFill>
                  <a:srgbClr val="C00000"/>
                </a:solidFill>
              </a:rPr>
              <a:t>			   - 25 m2, jedna djelatnica, oko 400 svezaka knjiga i oko </a:t>
            </a:r>
          </a:p>
          <a:p>
            <a:r>
              <a:rPr lang="hr-HR" b="1" dirty="0">
                <a:solidFill>
                  <a:srgbClr val="C00000"/>
                </a:solidFill>
              </a:rPr>
              <a:t>                           1000 svezaka starih, nesređenih časopisa </a:t>
            </a:r>
          </a:p>
          <a:p>
            <a:r>
              <a:rPr lang="hr-HR" b="1" dirty="0">
                <a:solidFill>
                  <a:srgbClr val="C00000"/>
                </a:solidFill>
              </a:rPr>
              <a:t>               1993. - prvo računalo (</a:t>
            </a:r>
            <a:r>
              <a:rPr lang="hr-HR" b="1" i="1" dirty="0">
                <a:solidFill>
                  <a:srgbClr val="C00000"/>
                </a:solidFill>
              </a:rPr>
              <a:t>386-ica</a:t>
            </a:r>
            <a:r>
              <a:rPr lang="hr-HR" b="1" dirty="0">
                <a:solidFill>
                  <a:srgbClr val="C00000"/>
                </a:solidFill>
              </a:rPr>
              <a:t>) i knjižnični program u DOS verziji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A64E6-BCB7-42B6-8C66-F81357315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000">
            <a:off x="945824" y="3097373"/>
            <a:ext cx="2588794" cy="178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EB740-9E08-45B2-80F4-608AA60B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864">
            <a:off x="5379301" y="3067106"/>
            <a:ext cx="2588793" cy="177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D6ACC-FAA4-4FC7-AD78-D22AC786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43" y="4588484"/>
            <a:ext cx="2588794" cy="17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8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njiga\Desktop\knowledge-1hhhh.png">
            <a:extLst>
              <a:ext uri="{FF2B5EF4-FFF2-40B4-BE49-F238E27FC236}">
                <a16:creationId xmlns:a16="http://schemas.microsoft.com/office/drawing/2014/main" id="{1567BECB-3297-4B39-90A5-71814DC7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348318"/>
            <a:ext cx="2683164" cy="243348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ECD28-DECF-428D-8DFB-C6AEC68C3C79}"/>
              </a:ext>
            </a:extLst>
          </p:cNvPr>
          <p:cNvSpPr txBox="1"/>
          <p:nvPr/>
        </p:nvSpPr>
        <p:spPr>
          <a:xfrm>
            <a:off x="2514600" y="5334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Kreativna knjižnica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CA26D-F152-4070-A8DC-855A8C5F72C8}"/>
              </a:ext>
            </a:extLst>
          </p:cNvPr>
          <p:cNvSpPr txBox="1"/>
          <p:nvPr/>
        </p:nvSpPr>
        <p:spPr>
          <a:xfrm>
            <a:off x="533400" y="1676400"/>
            <a:ext cx="510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Tematske izložbe knjiga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Mjesec hrvatskoga jezika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Međunarodni dan darivanja knjigom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Mjesec hrvatske knjige na GRAFOS-u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Noć knjige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Advent kreativnosti</a:t>
            </a:r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77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707267" cy="762000"/>
          </a:xfrm>
        </p:spPr>
        <p:txBody>
          <a:bodyPr/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Tematske izložbe knjiga</a:t>
            </a:r>
            <a:endParaRPr lang="en-US" b="1" cap="none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4400"/>
            <a:ext cx="4495800" cy="21854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2572582" cy="343011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41" y="3276600"/>
            <a:ext cx="2572583" cy="343011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6600"/>
            <a:ext cx="2558562" cy="34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8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554867" cy="609600"/>
          </a:xfrm>
        </p:spPr>
        <p:txBody>
          <a:bodyPr/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Mjesec hrvatskoga jezika</a:t>
            </a:r>
            <a:endParaRPr lang="en-US" b="1" cap="none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33400" y="91440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21. </a:t>
            </a:r>
            <a:r>
              <a:rPr lang="hr-HR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eljače</a:t>
            </a:r>
            <a:r>
              <a:rPr lang="hr-HR" b="1" dirty="0">
                <a:solidFill>
                  <a:srgbClr val="C00000"/>
                </a:solidFill>
                <a:latin typeface="Candara" panose="020E0502030303020204" pitchFamily="34" charset="0"/>
              </a:rPr>
              <a:t> - 17. ožujka 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rgbClr val="C00000"/>
                </a:solidFill>
                <a:latin typeface="Candara" panose="020E0502030303020204" pitchFamily="34" charset="0"/>
              </a:rPr>
              <a:t>cilj: potaknuti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kod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studenata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razumijevanje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zanimanje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poštovanje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skrb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za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vlastiti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jezik</a:t>
            </a:r>
            <a:endParaRPr lang="en-US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fontAlgn="base"/>
            <a:endParaRPr lang="hr-HR" dirty="0"/>
          </a:p>
          <a:p>
            <a:pPr fontAlgn="base"/>
            <a:r>
              <a:rPr lang="en-US" dirty="0"/>
              <a:t>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40469"/>
            <a:ext cx="2583838" cy="201935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14" y="4340468"/>
            <a:ext cx="2408872" cy="20193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3" y="2057400"/>
            <a:ext cx="2590800" cy="19431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77" y="2063370"/>
            <a:ext cx="2582840" cy="193713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57400"/>
            <a:ext cx="2582983" cy="19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85800"/>
          </a:xfrm>
        </p:spPr>
        <p:txBody>
          <a:bodyPr>
            <a:normAutofit/>
          </a:bodyPr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Međunarodni dan darivanja knjigom</a:t>
            </a:r>
            <a:endParaRPr lang="en-US" b="1" cap="none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468996" y="90025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14.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veljače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hr-HR" b="1" dirty="0">
                <a:solidFill>
                  <a:srgbClr val="C00000"/>
                </a:solidFill>
                <a:latin typeface="Candara" panose="020E050203030302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projekt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kojim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se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želi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probuditi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ljubav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prema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čitanju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darivanju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kod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djece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odraslih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te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ih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potaknuti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da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više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čitaju</a:t>
            </a:r>
            <a:endParaRPr lang="en-US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1" y="1789331"/>
            <a:ext cx="2412023" cy="18090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46" y="2006015"/>
            <a:ext cx="3157416" cy="23680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44" y="1789331"/>
            <a:ext cx="2592625" cy="194446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88" y="4646596"/>
            <a:ext cx="2441331" cy="183099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69" y="4192604"/>
            <a:ext cx="2282973" cy="228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ED98-ACBD-49BB-9CBB-A77FA59A73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5" y="4558390"/>
            <a:ext cx="2558938" cy="19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46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2869" y="111354"/>
            <a:ext cx="7848600" cy="762000"/>
          </a:xfrm>
        </p:spPr>
        <p:txBody>
          <a:bodyPr>
            <a:normAutofit/>
          </a:bodyPr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Mjesec hrvatske knjige na GRAFOS-u</a:t>
            </a:r>
            <a:endParaRPr lang="en-US" b="1" cap="none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457200" y="193073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   predstavljanja knjiga </a:t>
            </a:r>
            <a:endParaRPr lang="en-US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0" y="2610761"/>
            <a:ext cx="2848005" cy="18982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46" y="2610761"/>
            <a:ext cx="3467100" cy="194929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0" y="4724400"/>
            <a:ext cx="2848005" cy="189867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96" y="4743470"/>
            <a:ext cx="2819400" cy="18796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457200" y="866047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od 15.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listopada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do 15.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studenoga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endParaRPr lang="hr-HR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00000"/>
                </a:solidFill>
                <a:latin typeface="Candara" panose="020E0502030303020204" pitchFamily="34" charset="0"/>
              </a:rPr>
              <a:t>c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ilj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manifestacije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je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istaknuti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iznimnu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važnost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knjige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ali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knjižnica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kao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mjesta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javnog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slobodnog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pristupa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koja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se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sve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više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približavaju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ndara" panose="020E0502030303020204" pitchFamily="34" charset="0"/>
              </a:rPr>
              <a:t>građanima</a:t>
            </a:r>
            <a:endParaRPr lang="en-US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2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7467" cy="53340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b="1" i="1" cap="none" dirty="0" err="1">
                <a:solidFill>
                  <a:srgbClr val="C00000"/>
                </a:solidFill>
                <a:latin typeface="Candara" panose="020E0502030303020204" pitchFamily="34" charset="0"/>
              </a:rPr>
              <a:t>selfie</a:t>
            </a:r>
            <a:r>
              <a:rPr lang="hr-HR" sz="2400" b="1" i="1" cap="none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hr-HR" sz="2400" b="1" i="1" cap="none" dirty="0" err="1">
                <a:solidFill>
                  <a:srgbClr val="C00000"/>
                </a:solidFill>
                <a:latin typeface="Candara" panose="020E0502030303020204" pitchFamily="34" charset="0"/>
              </a:rPr>
              <a:t>corner</a:t>
            </a:r>
            <a:r>
              <a:rPr lang="hr-HR" sz="2400" b="1" i="1" cap="none" dirty="0">
                <a:solidFill>
                  <a:srgbClr val="C00000"/>
                </a:solidFill>
                <a:latin typeface="Candara" panose="020E0502030303020204" pitchFamily="34" charset="0"/>
              </a:rPr>
              <a:t>  </a:t>
            </a:r>
            <a:r>
              <a:rPr lang="hr-HR" sz="2400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(kutić za </a:t>
            </a:r>
            <a:r>
              <a:rPr lang="hr-HR" sz="2400" b="1" cap="none" dirty="0" err="1">
                <a:solidFill>
                  <a:srgbClr val="C00000"/>
                </a:solidFill>
                <a:latin typeface="Candara" panose="020E0502030303020204" pitchFamily="34" charset="0"/>
              </a:rPr>
              <a:t>sebić</a:t>
            </a:r>
            <a:r>
              <a:rPr lang="hr-HR" sz="2400" b="1" cap="none" dirty="0">
                <a:solidFill>
                  <a:srgbClr val="C00000"/>
                </a:solidFill>
                <a:latin typeface="Candara" panose="020E0502030303020204" pitchFamily="34" charset="0"/>
              </a:rPr>
              <a:t>)</a:t>
            </a:r>
            <a:endParaRPr lang="en-US" sz="2400" b="1" cap="none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7" y="1313351"/>
            <a:ext cx="3048000" cy="2286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45" y="1178466"/>
            <a:ext cx="2021307" cy="269912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82304"/>
            <a:ext cx="2744867" cy="365982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7" y="4155831"/>
            <a:ext cx="3129003" cy="234675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88" y="4047209"/>
            <a:ext cx="1381688" cy="245537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529993"/>
            <a:ext cx="3502353" cy="19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b="1" cap="none" dirty="0">
                <a:solidFill>
                  <a:srgbClr val="C00000"/>
                </a:solidFill>
              </a:rPr>
              <a:t>znanstveno-popularna predavanja</a:t>
            </a:r>
            <a:endParaRPr lang="en-US" sz="2400" b="1" cap="none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49774-766D-43E3-9243-33997EC26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67209"/>
            <a:ext cx="38862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66C4C-9CDE-4157-8E61-39C72A5C5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" y="4460909"/>
            <a:ext cx="2819400" cy="1879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DB8E1-F73E-4A9C-BC59-F9841526F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90" y="4029687"/>
            <a:ext cx="1752600" cy="233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5DEC6-2F19-4622-905F-8AD2D23EE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89" y="4422350"/>
            <a:ext cx="2876550" cy="1917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958A9-A56B-4157-9C7C-4CA938C046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89" y="881610"/>
            <a:ext cx="2770610" cy="303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8485-F75B-485B-BAC0-6C72511D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7170"/>
            <a:ext cx="7620000" cy="10668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b="1" cap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radionice za studente, pub kvizovi, koncerti, priredbe, književne večeri, izložbe ...</a:t>
            </a:r>
            <a:endParaRPr lang="en-US" sz="2400" b="1" cap="none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63CE7-D589-4C35-9157-1DBC5EE89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1509713"/>
            <a:ext cx="27432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AC647-B31D-4EE8-855A-9014FA280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79" y="1905000"/>
            <a:ext cx="1842176" cy="2013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A8691-C058-4650-96D2-8A5A15AF4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60" y="1509713"/>
            <a:ext cx="2819400" cy="211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5E0DD-41B3-417B-94A4-57BAC240A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4038600"/>
            <a:ext cx="2379133" cy="1784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DC131C-BEFF-4B77-BDDD-C83B96FE6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29124"/>
            <a:ext cx="3171827" cy="2114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7519F8-48A1-41CE-8B48-1D0566FE4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86" y="4114800"/>
            <a:ext cx="2819400" cy="18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8DC4-13C4-4CEA-A877-8C2B7C6A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6" y="-76922"/>
            <a:ext cx="7621667" cy="1035698"/>
          </a:xfrm>
        </p:spPr>
        <p:txBody>
          <a:bodyPr/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Noć knjige</a:t>
            </a:r>
            <a:endParaRPr lang="en-US" b="1" cap="none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ED8A2-A66F-4F8F-BC49-774E73A7B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6" y="1309720"/>
            <a:ext cx="2539999" cy="190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2D32F-3619-4C3A-A16B-6D4BEB211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295400"/>
            <a:ext cx="3276600" cy="218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736CA9-BD24-4C10-B866-002E7166F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12" y="1295400"/>
            <a:ext cx="2406691" cy="180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3EBF9-A6FE-470B-B4DB-822B67C8E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" y="4091137"/>
            <a:ext cx="2712131" cy="1808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1B2F8-B788-44FB-8A83-047485507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80" y="3952483"/>
            <a:ext cx="3707364" cy="2085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B72DC-48F6-44F5-B91D-CE7620318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06" y="3337829"/>
            <a:ext cx="1828799" cy="3314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C8B64-BA10-47FF-AB61-824279648153}"/>
              </a:ext>
            </a:extLst>
          </p:cNvPr>
          <p:cNvSpPr txBox="1"/>
          <p:nvPr/>
        </p:nvSpPr>
        <p:spPr>
          <a:xfrm>
            <a:off x="457200" y="764916"/>
            <a:ext cx="182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22. - 23. travnja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38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3EEB-CB4B-4BD1-AEB3-9D94D682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40" y="-17585"/>
            <a:ext cx="8530360" cy="914400"/>
          </a:xfrm>
        </p:spPr>
        <p:txBody>
          <a:bodyPr/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Advent kreativnosti</a:t>
            </a:r>
            <a:endParaRPr lang="en-US" b="1" cap="none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EC000-0BAD-4E3D-BDFB-EF2212F04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3149600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6863C-EB48-48A5-AD83-81FCF6EE9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424" y="1062037"/>
            <a:ext cx="1600200" cy="2900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E54F1E-4D59-4F3E-8247-8174D59F9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74" y="1062037"/>
            <a:ext cx="2816234" cy="2017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6727C3-05CE-4079-AF66-035B9944A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25" y="3458614"/>
            <a:ext cx="2967718" cy="3145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725CA-5890-43F8-A675-DA9E60524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24" y="4560277"/>
            <a:ext cx="2032000" cy="2032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6" y="4191000"/>
            <a:ext cx="3324924" cy="18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14B64-7CDA-49F5-A45D-730EE8F3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81000"/>
            <a:ext cx="8458200" cy="1676400"/>
          </a:xfrm>
        </p:spPr>
        <p:txBody>
          <a:bodyPr>
            <a:normAutofit fontScale="90000"/>
          </a:bodyPr>
          <a:lstStyle/>
          <a:p>
            <a:pPr marL="342900" lvl="0" indent="-342900" defTabSz="914400">
              <a:spcBef>
                <a:spcPct val="20000"/>
              </a:spcBef>
            </a:pP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Krajem 2000. - selidba u veći i ljepši prostor (ukupno 95 m2) </a:t>
            </a:r>
            <a:b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- čitaonica s 10 radnih mjesta</a:t>
            </a:r>
            <a:b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- </a:t>
            </a: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Fakultet radi na dvije lokacije</a:t>
            </a:r>
            <a:b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</a:b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                  - knjižnica ispunjava sve svoje osnovne funkcije, ali je </a:t>
            </a:r>
            <a:b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</a:b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                    nedovoljno </a:t>
            </a: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</a:rPr>
              <a:t>vidljiva i zanimljiva korisnicima</a:t>
            </a: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 </a:t>
            </a:r>
            <a:b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</a:br>
            <a:r>
              <a:rPr lang="hr-HR" sz="2000" b="1" cap="none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                    </a:t>
            </a:r>
            <a:br>
              <a:rPr lang="hr-HR" sz="1800" b="1" cap="none" dirty="0">
                <a:ln>
                  <a:noFill/>
                </a:ln>
                <a:solidFill>
                  <a:srgbClr val="C00000"/>
                </a:solidFill>
              </a:rPr>
            </a:br>
            <a:r>
              <a:rPr lang="hr-HR" sz="1800" b="1" cap="none" dirty="0">
                <a:ln>
                  <a:noFill/>
                </a:ln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8079C-2C28-448F-A8A8-5ED2D1E3E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6" y="1932459"/>
            <a:ext cx="3332850" cy="2231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B00E7-91F8-4FE1-B17B-F7E66318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86204"/>
            <a:ext cx="1879828" cy="2506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637C4-DDA4-45D0-A32A-1CA7127BD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57" y="2380234"/>
            <a:ext cx="2045917" cy="3636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CF31B-0CDB-4403-BAE5-A875045C0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87" y="2380233"/>
            <a:ext cx="2045917" cy="36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16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9530-269E-4BB3-AE3A-7843FED1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 algn="ctr"/>
            <a:r>
              <a:rPr lang="hr-HR" b="1" cap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Knjižnica za vrijeme korone</a:t>
            </a:r>
            <a:endParaRPr lang="en-US" b="1" cap="none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B8019-2C68-4670-8EA8-603C6B52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30" y="3897085"/>
            <a:ext cx="3567113" cy="267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43475-1FD2-46EB-9CDB-8921FD282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69737"/>
            <a:ext cx="4524375" cy="2548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4EC2A-E169-4DF5-9821-A759E2159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205204"/>
            <a:ext cx="1543050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8BB52-1F44-4BE6-A252-0F4EDAC35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14058"/>
            <a:ext cx="1653850" cy="29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8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0B5E-DC76-4D47-BD91-708B978D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2200"/>
            <a:ext cx="8534400" cy="1524000"/>
          </a:xfrm>
        </p:spPr>
        <p:txBody>
          <a:bodyPr>
            <a:normAutofit/>
          </a:bodyPr>
          <a:lstStyle/>
          <a:p>
            <a:pPr algn="ctr"/>
            <a:r>
              <a:rPr lang="hr-HR" sz="8000" b="1" dirty="0">
                <a:solidFill>
                  <a:srgbClr val="C00000"/>
                </a:solidFill>
                <a:latin typeface="Candara" panose="020E0502030303020204" pitchFamily="34" charset="0"/>
              </a:rPr>
              <a:t>Hvala!</a:t>
            </a:r>
            <a:endParaRPr lang="en-US" sz="80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7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1320C-5F9C-4964-A04E-961DBD6E1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55790"/>
            <a:ext cx="2895600" cy="5146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8552E-9266-450C-A8F8-A1E9CD873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6" y="535236"/>
            <a:ext cx="4348163" cy="287910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6" y="3786867"/>
            <a:ext cx="4348163" cy="24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3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893755-638E-402A-A489-F17E8CEFD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62" y="366965"/>
            <a:ext cx="8153400" cy="60960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Pripreme za još jednu selidbu – 2016.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4AB6E-1C65-470B-B3E7-54B4098C5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567">
            <a:off x="342489" y="1427401"/>
            <a:ext cx="2450166" cy="1837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B579B-6388-436B-BD60-C51BB7D92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196">
            <a:off x="507121" y="4450600"/>
            <a:ext cx="2376410" cy="1782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9A5B9-205B-45AD-8150-19180F3A0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98" y="1399214"/>
            <a:ext cx="2524835" cy="1893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9714AD-A61D-446E-ADFE-A7A55E88E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16">
            <a:off x="6511003" y="1454371"/>
            <a:ext cx="2377752" cy="1783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7191B8-9612-4A41-B1D1-39D5DC14F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061">
            <a:off x="6513708" y="4581142"/>
            <a:ext cx="2255314" cy="1691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30A2AF-CD54-4223-96CD-539F3F4DD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92" y="4038600"/>
            <a:ext cx="2633048" cy="19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8F0C4-78FD-4C14-A0E9-6C36074E9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6705600" cy="44704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838200" y="3048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NOVI PROSTOR – NOVA ENERGIJA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219200" y="10668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svibanj 2016. – selidba u novi prostor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4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90F8B-2A66-4676-AC07-CE8857680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152400"/>
            <a:ext cx="48006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1730-42B2-4953-8367-23D8385BB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1" y="3886200"/>
            <a:ext cx="38862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FA01C-5FC8-49DB-9657-A8E1BE35E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26" y="3733800"/>
            <a:ext cx="4343400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04E77-0323-4EBE-8280-655869F75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26" y="635000"/>
            <a:ext cx="3619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6388C-A61F-4050-A3C1-227B48AFE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643419"/>
            <a:ext cx="3504325" cy="2336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42FAD-606A-4408-8E91-58FF0682A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49" y="1646529"/>
            <a:ext cx="3504325" cy="2336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73FEB-0861-4508-B8A6-57624BA78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219533"/>
            <a:ext cx="3504325" cy="2336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52A85F-86A3-4F3C-9E29-5CC89B1A152F}"/>
              </a:ext>
            </a:extLst>
          </p:cNvPr>
          <p:cNvSpPr txBox="1"/>
          <p:nvPr/>
        </p:nvSpPr>
        <p:spPr>
          <a:xfrm>
            <a:off x="2286000" y="1524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Knjižnica i čitaonica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F1D67D-7BB9-47B4-BE7F-C31021BB8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48" y="4219533"/>
            <a:ext cx="3504325" cy="2336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A05AE-9FDA-4E15-AB04-CD727F545B0A}"/>
              </a:ext>
            </a:extLst>
          </p:cNvPr>
          <p:cNvSpPr txBox="1"/>
          <p:nvPr/>
        </p:nvSpPr>
        <p:spPr>
          <a:xfrm>
            <a:off x="761999" y="778076"/>
            <a:ext cx="731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jedinstven prostor od oko 300 m2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čitaonički dio s 40 radnih mjesta, internet, Wi-Fi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5DEF9-398C-4DBF-81D6-9A5190816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3510724"/>
            <a:ext cx="4136960" cy="3102720"/>
          </a:xfrm>
          <a:prstGeom prst="rect">
            <a:avLst/>
          </a:prstGeom>
        </p:spPr>
      </p:pic>
      <p:pic>
        <p:nvPicPr>
          <p:cNvPr id="9" name="Slika 2">
            <a:extLst>
              <a:ext uri="{FF2B5EF4-FFF2-40B4-BE49-F238E27FC236}">
                <a16:creationId xmlns:a16="http://schemas.microsoft.com/office/drawing/2014/main" id="{2AA2C4BA-7F03-4BEE-B2C6-F20A86AE0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8119"/>
            <a:ext cx="8535296" cy="3058481"/>
          </a:xfrm>
          <a:prstGeom prst="rect">
            <a:avLst/>
          </a:prstGeom>
        </p:spPr>
      </p:pic>
      <p:pic>
        <p:nvPicPr>
          <p:cNvPr id="10" name="Slika 5">
            <a:extLst>
              <a:ext uri="{FF2B5EF4-FFF2-40B4-BE49-F238E27FC236}">
                <a16:creationId xmlns:a16="http://schemas.microsoft.com/office/drawing/2014/main" id="{6DB055B8-EC05-4228-87D6-220497562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24" y="3487424"/>
            <a:ext cx="4136958" cy="31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002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1898</TotalTime>
  <Words>621</Words>
  <Application>Microsoft Office PowerPoint</Application>
  <PresentationFormat>On-screen Show (4:3)</PresentationFormat>
  <Paragraphs>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Cambria</vt:lpstr>
      <vt:lpstr>Candara</vt:lpstr>
      <vt:lpstr>Century Gothic</vt:lpstr>
      <vt:lpstr>Wingdings</vt:lpstr>
      <vt:lpstr>Wingdings 3</vt:lpstr>
      <vt:lpstr>Slice</vt:lpstr>
      <vt:lpstr>Knjižnica Građevinskog i arhitektonskog fakulteta Osijek</vt:lpstr>
      <vt:lpstr>Kroz trnje do zvijezda</vt:lpstr>
      <vt:lpstr>Krajem 2000. - selidba u veći i ljepši prostor (ukupno 95 m2)                    - čitaonica s 10 radnih mjesta                   - Fakultet radi na dvije lokacije                   - knjižnica ispunjava sve svoje osnovne funkcije, ali je                      nedovoljno vidljiva i zanimljiva korisnicima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Tematske izložbe knjiga</vt:lpstr>
      <vt:lpstr>Mjesec hrvatskoga jezika</vt:lpstr>
      <vt:lpstr>Međunarodni dan darivanja knjigom</vt:lpstr>
      <vt:lpstr>Mjesec hrvatske knjige na GRAFOS-u</vt:lpstr>
      <vt:lpstr>selfie corner  (kutić za sebić)</vt:lpstr>
      <vt:lpstr>znanstveno-popularna predavanja</vt:lpstr>
      <vt:lpstr>radionice za studente, pub kvizovi, koncerti, priredbe, književne večeri, izložbe ...</vt:lpstr>
      <vt:lpstr>Noć knjige</vt:lpstr>
      <vt:lpstr>Advent kreativnosti</vt:lpstr>
      <vt:lpstr>Knjižnica za vrijeme korone</vt:lpstr>
      <vt:lpstr>Hvala!</vt:lpstr>
    </vt:vector>
  </TitlesOfParts>
  <Company>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Elizabeta Vujnovac</dc:creator>
  <cp:lastModifiedBy>Vesna</cp:lastModifiedBy>
  <cp:revision>87</cp:revision>
  <cp:lastPrinted>2021-10-28T08:01:35Z</cp:lastPrinted>
  <dcterms:created xsi:type="dcterms:W3CDTF">2018-11-03T08:57:23Z</dcterms:created>
  <dcterms:modified xsi:type="dcterms:W3CDTF">2021-10-28T22:38:12Z</dcterms:modified>
</cp:coreProperties>
</file>