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gkisicek@ffzg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4A27A-2220-4D79-9B13-9A75EF86A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3613" y="1384300"/>
            <a:ext cx="8915399" cy="2262781"/>
          </a:xfrm>
        </p:spPr>
        <p:txBody>
          <a:bodyPr>
            <a:normAutofit/>
          </a:bodyPr>
          <a:lstStyle/>
          <a:p>
            <a:r>
              <a:rPr lang="hr-HR" sz="4400" b="1" dirty="0"/>
              <a:t>Važnost govorničkih vještina u razvoju profesionalne karijere</a:t>
            </a:r>
            <a:endParaRPr lang="en-US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9D64B-B93D-4E4E-8434-53911AC2BF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r-HR" b="1" dirty="0"/>
              <a:t>Doc. dr. </a:t>
            </a:r>
            <a:r>
              <a:rPr lang="hr-HR" b="1" dirty="0" err="1"/>
              <a:t>sc</a:t>
            </a:r>
            <a:r>
              <a:rPr lang="hr-HR" b="1" dirty="0"/>
              <a:t>. Gabrijela </a:t>
            </a:r>
            <a:r>
              <a:rPr lang="hr-HR" b="1" dirty="0" err="1"/>
              <a:t>Kišiček</a:t>
            </a:r>
            <a:endParaRPr lang="hr-HR" b="1" dirty="0"/>
          </a:p>
          <a:p>
            <a:pPr algn="ctr"/>
            <a:r>
              <a:rPr lang="hr-HR" b="1" dirty="0"/>
              <a:t>Filozofski fakultet Sveučilišta u Zagrebu</a:t>
            </a:r>
          </a:p>
          <a:p>
            <a:pPr algn="ctr"/>
            <a:r>
              <a:rPr lang="hr-HR" b="1" dirty="0">
                <a:hlinkClick r:id="rId2"/>
              </a:rPr>
              <a:t>gkisicek@ffzg.hr</a:t>
            </a:r>
            <a:endParaRPr lang="hr-HR" b="1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6F2081-9F6B-4873-92B0-358F02573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600" y="0"/>
            <a:ext cx="4089400" cy="217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0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2CFCA-AA97-424D-804E-76EFF7096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/>
              <a:t>Inventio</a:t>
            </a:r>
            <a:r>
              <a:rPr lang="hr-HR" b="1" dirty="0"/>
              <a:t> - argumentacija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98F43-51F2-4F43-B0C6-023E685E0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9400"/>
            <a:ext cx="8915400" cy="5168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2200" dirty="0"/>
              <a:t>Što su argumentacijske pogreške?</a:t>
            </a:r>
          </a:p>
          <a:p>
            <a:pPr marL="0" indent="0">
              <a:buNone/>
            </a:pPr>
            <a:r>
              <a:rPr lang="hr-HR" sz="2200" dirty="0"/>
              <a:t>Argumenti koji samo sliče na valjane, ali imaju logičke nedostatke</a:t>
            </a:r>
          </a:p>
          <a:p>
            <a:r>
              <a:rPr lang="hr-HR" sz="2200" i="1" dirty="0" err="1"/>
              <a:t>Argumentum</a:t>
            </a:r>
            <a:r>
              <a:rPr lang="hr-HR" sz="2200" i="1" dirty="0"/>
              <a:t> ad </a:t>
            </a:r>
            <a:r>
              <a:rPr lang="hr-HR" sz="2200" i="1" dirty="0" err="1"/>
              <a:t>hominem</a:t>
            </a:r>
            <a:r>
              <a:rPr lang="hr-HR" sz="2200" i="1" dirty="0"/>
              <a:t> </a:t>
            </a:r>
            <a:r>
              <a:rPr lang="hr-HR" sz="2200" dirty="0"/>
              <a:t>– napada se osoba, a ne tvrdnja</a:t>
            </a:r>
          </a:p>
          <a:p>
            <a:r>
              <a:rPr lang="hr-HR" sz="2200" i="1" dirty="0" err="1"/>
              <a:t>Argumentum</a:t>
            </a:r>
            <a:r>
              <a:rPr lang="hr-HR" sz="2200" i="1" dirty="0"/>
              <a:t> ad </a:t>
            </a:r>
            <a:r>
              <a:rPr lang="hr-HR" sz="2200" i="1" dirty="0" err="1"/>
              <a:t>populum</a:t>
            </a:r>
            <a:r>
              <a:rPr lang="hr-HR" sz="2200" i="1" dirty="0"/>
              <a:t> </a:t>
            </a:r>
            <a:r>
              <a:rPr lang="hr-HR" sz="2200" dirty="0"/>
              <a:t>– ono što je popularno smatra se istinitim (činjenicama se naziva nešto što nije činjenica)</a:t>
            </a:r>
          </a:p>
          <a:p>
            <a:r>
              <a:rPr lang="hr-HR" sz="2200" i="1" dirty="0" err="1"/>
              <a:t>Argumentum</a:t>
            </a:r>
            <a:r>
              <a:rPr lang="hr-HR" sz="2200" i="1" dirty="0"/>
              <a:t> ad </a:t>
            </a:r>
            <a:r>
              <a:rPr lang="hr-HR" sz="2200" i="1" dirty="0" err="1"/>
              <a:t>misericordiam</a:t>
            </a:r>
            <a:r>
              <a:rPr lang="hr-HR" sz="2200" i="1" dirty="0"/>
              <a:t> </a:t>
            </a:r>
            <a:r>
              <a:rPr lang="hr-HR" sz="2200" dirty="0"/>
              <a:t>– poziv na sažaljenje</a:t>
            </a:r>
          </a:p>
          <a:p>
            <a:r>
              <a:rPr lang="hr-HR" sz="2200" dirty="0"/>
              <a:t>Red </a:t>
            </a:r>
            <a:r>
              <a:rPr lang="hr-HR" sz="2200" dirty="0" err="1"/>
              <a:t>herring</a:t>
            </a:r>
            <a:r>
              <a:rPr lang="hr-HR" sz="2200" dirty="0"/>
              <a:t> – uvođenje nove teme</a:t>
            </a:r>
          </a:p>
          <a:p>
            <a:r>
              <a:rPr lang="hr-HR" sz="2200" dirty="0" err="1"/>
              <a:t>Straw</a:t>
            </a:r>
            <a:r>
              <a:rPr lang="hr-HR" sz="2200" dirty="0"/>
              <a:t> </a:t>
            </a:r>
            <a:r>
              <a:rPr lang="hr-HR" sz="2200" dirty="0" err="1"/>
              <a:t>man</a:t>
            </a:r>
            <a:r>
              <a:rPr lang="hr-HR" sz="2200" dirty="0"/>
              <a:t> – proširivanje tvrdnje</a:t>
            </a:r>
          </a:p>
          <a:p>
            <a:r>
              <a:rPr lang="hr-HR" sz="2200" dirty="0"/>
              <a:t>Generalizacije – na temelju premalog broja primjera određene se karakteristike pripisuju cjelini</a:t>
            </a:r>
          </a:p>
          <a:p>
            <a:r>
              <a:rPr lang="hr-HR" sz="2200" dirty="0" err="1"/>
              <a:t>Slippery</a:t>
            </a:r>
            <a:r>
              <a:rPr lang="hr-HR" sz="2200" dirty="0"/>
              <a:t> </a:t>
            </a:r>
            <a:r>
              <a:rPr lang="hr-HR" sz="2200" dirty="0" err="1"/>
              <a:t>slope</a:t>
            </a:r>
            <a:r>
              <a:rPr lang="hr-HR" sz="2200" dirty="0"/>
              <a:t> - </a:t>
            </a:r>
            <a:r>
              <a:rPr lang="hr-HR" altLang="sr-Latn-RS" sz="2200" dirty="0"/>
              <a:t>Jedna vrsta uzročno-posljedičnog argumenta u kojem je posljedica negativna. Pogreška se sastoji u tome da nije sasvim jasno kako će postavljeni uzrok dovesti do negativne posljedice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43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40EC-B3F2-4D1E-8C86-BAB5B5D6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/>
              <a:t>Dispositio</a:t>
            </a:r>
            <a:r>
              <a:rPr lang="hr-HR" b="1" dirty="0"/>
              <a:t> - struktura govora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50B3E-5D39-45A8-B40B-7D27F4C13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/>
              <a:t>Uvod – kako započeti, stvoriti simpatije publike, potaknuti interes</a:t>
            </a:r>
          </a:p>
          <a:p>
            <a:r>
              <a:rPr lang="hr-HR" sz="2000" dirty="0"/>
              <a:t>Glavni dio – koji redoslijed argumenata</a:t>
            </a:r>
          </a:p>
          <a:p>
            <a:r>
              <a:rPr lang="hr-HR" sz="2000" dirty="0"/>
              <a:t>Zaključak – kako završiti, sažeti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826792-DE52-4788-872D-94443BA86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912" y="3036016"/>
            <a:ext cx="3983863" cy="298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479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F7465-A78B-448C-AD62-E5586D9AF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/>
              <a:t>Elocutio</a:t>
            </a:r>
            <a:r>
              <a:rPr lang="hr-HR" b="1" dirty="0"/>
              <a:t> – stil govora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EFF9B-883B-4F30-8320-9D34B1FA6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Slikovitost jezika</a:t>
            </a:r>
          </a:p>
          <a:p>
            <a:r>
              <a:rPr lang="hr-HR" sz="2000" dirty="0"/>
              <a:t>Jezična ispravnost</a:t>
            </a:r>
          </a:p>
          <a:p>
            <a:r>
              <a:rPr lang="hr-HR" sz="2000" dirty="0"/>
              <a:t>Modeli humora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BE09FD-E393-450F-A280-77F5C9AFC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689" y="1264555"/>
            <a:ext cx="3534266" cy="234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543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A8DC1-23A5-4876-9F7C-A5C9FF2D5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/>
              <a:t>Memoria</a:t>
            </a:r>
            <a:r>
              <a:rPr lang="hr-HR" b="1" dirty="0"/>
              <a:t> – upamćivanje govora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D57E7-8B8A-42E3-ABCF-3A3F2D6C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/>
              <a:t>Ne čitati s papira</a:t>
            </a:r>
          </a:p>
          <a:p>
            <a:r>
              <a:rPr lang="hr-HR" sz="2000" dirty="0"/>
              <a:t>Bilješke su dopuštene</a:t>
            </a:r>
          </a:p>
          <a:p>
            <a:r>
              <a:rPr lang="hr-HR" sz="2000" dirty="0"/>
              <a:t>Čitanje (ako je nužno pročitati dijelove) mora biti </a:t>
            </a:r>
            <a:r>
              <a:rPr lang="hr-HR" sz="2000" dirty="0" err="1"/>
              <a:t>intepretativno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51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A9963-8F2C-48AD-B95E-514709AB0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/>
              <a:t>Pronuntiatio</a:t>
            </a:r>
            <a:r>
              <a:rPr lang="hr-HR" b="1" dirty="0"/>
              <a:t> – govorna izvedba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9293F-0CDE-4839-A314-40E861EA5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/>
              <a:t>Gesta i mimika</a:t>
            </a:r>
          </a:p>
          <a:p>
            <a:r>
              <a:rPr lang="hr-HR" sz="2000" dirty="0"/>
              <a:t>Položaj tijela – </a:t>
            </a:r>
            <a:r>
              <a:rPr lang="hr-HR" sz="2000" dirty="0" err="1"/>
              <a:t>kinezika</a:t>
            </a:r>
            <a:endParaRPr lang="hr-HR" sz="2000" dirty="0"/>
          </a:p>
          <a:p>
            <a:r>
              <a:rPr lang="hr-HR" sz="2000" dirty="0"/>
              <a:t>Glas i izgovor</a:t>
            </a:r>
          </a:p>
          <a:p>
            <a:r>
              <a:rPr lang="hr-HR" sz="2000" dirty="0"/>
              <a:t>Ekspresivnost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08DFD6-1AB5-447D-8119-9882E03C1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616" y="1555213"/>
            <a:ext cx="4188854" cy="314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42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F4D44-4875-4764-B874-6384C3ADC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Retoriku treba učiti….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6A6B1-F7FA-419A-81E9-88FAA6833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hr-HR" alt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Znanje bez elokvencije je beskorisno, a elokvencija bez znanja opasna.</a:t>
            </a:r>
          </a:p>
          <a:p>
            <a:pPr marL="45720" indent="0" algn="r">
              <a:buNone/>
            </a:pPr>
            <a:r>
              <a:rPr lang="hr-HR" alt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Ciceron</a:t>
            </a:r>
          </a:p>
          <a:p>
            <a:pPr marL="45720" indent="0" algn="r">
              <a:buNone/>
            </a:pPr>
            <a:endParaRPr lang="hr-HR" altLang="sr-Latn-RS" b="1" dirty="0"/>
          </a:p>
          <a:p>
            <a:pPr marL="45720" indent="0">
              <a:buNone/>
            </a:pPr>
            <a:endParaRPr lang="hr-HR" altLang="sr-Latn-RS" b="1" dirty="0"/>
          </a:p>
          <a:p>
            <a:pPr marL="45720" indent="0">
              <a:buNone/>
            </a:pPr>
            <a:endParaRPr lang="hr-HR" altLang="sr-Latn-RS" b="1" dirty="0"/>
          </a:p>
          <a:p>
            <a:pPr marL="45720" indent="0" algn="r">
              <a:buNone/>
            </a:pPr>
            <a:r>
              <a:rPr lang="hr-HR" alt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 bih se mogao vratiti ponovno na studij, koncentrirao bi se ponajprije na usavršavanje govorničkih vještina. Jer ništa nije važnije od toga da čovjek umije učinkovito komunicirati s javnošću. </a:t>
            </a:r>
          </a:p>
          <a:p>
            <a:pPr marL="45720" indent="0" algn="r">
              <a:buNone/>
            </a:pPr>
            <a:r>
              <a:rPr lang="hr-HR" altLang="sr-Latn-R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Gerald</a:t>
            </a:r>
            <a:r>
              <a:rPr lang="hr-HR" alt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L. Ford (bivši predsjednik SAD-a)</a:t>
            </a:r>
          </a:p>
          <a:p>
            <a:pPr marL="45720" indent="0">
              <a:buNone/>
            </a:pPr>
            <a:endParaRPr lang="hr-HR" altLang="sr-Latn-R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 descr="ciceron">
            <a:extLst>
              <a:ext uri="{FF2B5EF4-FFF2-40B4-BE49-F238E27FC236}">
                <a16:creationId xmlns:a16="http://schemas.microsoft.com/office/drawing/2014/main" id="{F6AE42AB-CC0F-484B-B229-D5D6C3971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1782" y="1399084"/>
            <a:ext cx="1267430" cy="2029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91CF7C-3902-40AD-B7CF-D574EEA26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235" y="4965231"/>
            <a:ext cx="2055953" cy="189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10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AC6D2-2D6B-4DB1-A14B-80399554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C92579-B2B5-453A-8C5C-411693BBE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1300" y="2016124"/>
            <a:ext cx="4851400" cy="4829839"/>
          </a:xfrm>
        </p:spPr>
      </p:pic>
    </p:spTree>
    <p:extLst>
      <p:ext uri="{BB962C8B-B14F-4D97-AF65-F5344CB8AC3E}">
        <p14:creationId xmlns:p14="http://schemas.microsoft.com/office/powerpoint/2010/main" val="294321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9B02-BE9C-4E68-AFFC-0613560C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Važnost govorničke edukacije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C28F6-0E1E-44AE-8329-443B28C18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hr-HR" sz="2000" b="1" dirty="0"/>
              <a:t>Smanjivanje straha i treme od javnog nastupa</a:t>
            </a:r>
          </a:p>
          <a:p>
            <a:r>
              <a:rPr lang="hr-HR" sz="2000" dirty="0"/>
              <a:t>Javni vs. Privatni govor</a:t>
            </a:r>
          </a:p>
          <a:p>
            <a:r>
              <a:rPr lang="hr-HR" altLang="sr-Latn-RS" sz="2000" dirty="0"/>
              <a:t>Publika</a:t>
            </a:r>
          </a:p>
          <a:p>
            <a:r>
              <a:rPr lang="hr-HR" altLang="sr-Latn-RS" sz="2000" dirty="0"/>
              <a:t>Odgovornost</a:t>
            </a:r>
          </a:p>
          <a:p>
            <a:endParaRPr lang="hr-HR" altLang="sr-Latn-RS" dirty="0"/>
          </a:p>
          <a:p>
            <a:endParaRPr lang="hr-HR" altLang="sr-Latn-RS" dirty="0"/>
          </a:p>
          <a:p>
            <a:endParaRPr lang="hr-HR" altLang="sr-Latn-RS" dirty="0"/>
          </a:p>
          <a:p>
            <a:endParaRPr lang="hr-HR" altLang="sr-Latn-RS" dirty="0"/>
          </a:p>
          <a:p>
            <a:r>
              <a:rPr lang="hr-HR" altLang="sr-Latn-RS" b="1" dirty="0">
                <a:solidFill>
                  <a:srgbClr val="FF0000"/>
                </a:solidFill>
              </a:rPr>
              <a:t>Strah i trema</a:t>
            </a:r>
          </a:p>
          <a:p>
            <a:pPr marL="0" indent="0">
              <a:buNone/>
            </a:pPr>
            <a:endParaRPr lang="hr-HR" altLang="sr-Latn-R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E744D9CB-D049-4DD0-A237-7B2AB4963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061" y="4022411"/>
            <a:ext cx="720725" cy="1008063"/>
          </a:xfrm>
          <a:prstGeom prst="downArrow">
            <a:avLst>
              <a:gd name="adj1" fmla="val 50000"/>
              <a:gd name="adj2" fmla="val 349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>
              <a:latin typeface="Calibri" panose="020F0502020204030204" pitchFamily="34" charset="0"/>
            </a:endParaRPr>
          </a:p>
        </p:txBody>
      </p:sp>
      <p:pic>
        <p:nvPicPr>
          <p:cNvPr id="5" name="Picture 4" descr="FearFactorTeaser">
            <a:extLst>
              <a:ext uri="{FF2B5EF4-FFF2-40B4-BE49-F238E27FC236}">
                <a16:creationId xmlns:a16="http://schemas.microsoft.com/office/drawing/2014/main" id="{BB6FBBEC-F1C8-4E44-928F-481CF45B9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813" y="3023583"/>
            <a:ext cx="30289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04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12DBD-026B-4C45-9C19-A76AF3C2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Važnost govorničke edukacije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9DF9F-696A-4C4F-B091-53C334711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9200" y="1905000"/>
            <a:ext cx="9015412" cy="400622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r-HR" b="1" dirty="0"/>
              <a:t>Pridonosi </a:t>
            </a:r>
            <a:r>
              <a:rPr lang="hr-HR" b="1" dirty="0" err="1"/>
              <a:t>samopredstavljanju</a:t>
            </a:r>
            <a:r>
              <a:rPr lang="hr-HR" b="1" dirty="0"/>
              <a:t> govornika:</a:t>
            </a:r>
          </a:p>
          <a:p>
            <a:r>
              <a:rPr lang="hr-HR" dirty="0"/>
              <a:t>Glas i izgovor</a:t>
            </a:r>
          </a:p>
          <a:p>
            <a:r>
              <a:rPr lang="hr-HR" dirty="0"/>
              <a:t>Govorna glatkoća i elegancija govora</a:t>
            </a:r>
          </a:p>
          <a:p>
            <a:r>
              <a:rPr lang="hr-HR" dirty="0"/>
              <a:t>Primjerena neverbalna komunikacija</a:t>
            </a:r>
          </a:p>
          <a:p>
            <a:r>
              <a:rPr lang="hr-HR" dirty="0"/>
              <a:t>Hrvatski standardni jezik</a:t>
            </a:r>
          </a:p>
          <a:p>
            <a:r>
              <a:rPr lang="hr-HR" dirty="0"/>
              <a:t>Govorni bonton</a:t>
            </a:r>
          </a:p>
          <a:p>
            <a:r>
              <a:rPr lang="hr-HR" dirty="0"/>
              <a:t>Vještina argumentiranja</a:t>
            </a:r>
          </a:p>
          <a:p>
            <a:r>
              <a:rPr lang="hr-HR" dirty="0"/>
              <a:t>Humor</a:t>
            </a:r>
          </a:p>
          <a:p>
            <a:r>
              <a:rPr lang="hr-HR" dirty="0"/>
              <a:t>Pozitivne emocije</a:t>
            </a:r>
          </a:p>
          <a:p>
            <a:r>
              <a:rPr lang="hr-HR" dirty="0"/>
              <a:t>Samopouzdanje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4CCE75-DEC4-4ADC-A186-89818E620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291" y="2496623"/>
            <a:ext cx="3521710" cy="263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20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0CF6-265B-43A0-BE80-967AF70F1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Važnost govorničke edukacije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3040C-E240-42F1-B068-0F74EFF43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dirty="0"/>
              <a:t>Razvoj kreativnog i kritičkog mišljenja</a:t>
            </a:r>
          </a:p>
          <a:p>
            <a:pPr>
              <a:buNone/>
            </a:pPr>
            <a:r>
              <a:rPr lang="hr-HR" altLang="sr-Latn-RS" sz="2000" dirty="0"/>
              <a:t>1. točnom formulacijom središnje misli</a:t>
            </a:r>
          </a:p>
          <a:p>
            <a:pPr>
              <a:buNone/>
            </a:pPr>
            <a:r>
              <a:rPr lang="hr-HR" altLang="sr-Latn-RS" sz="2000" dirty="0"/>
              <a:t>2. umijećem argumentiranja</a:t>
            </a:r>
          </a:p>
          <a:p>
            <a:pPr>
              <a:buNone/>
            </a:pPr>
            <a:r>
              <a:rPr lang="hr-HR" altLang="sr-Latn-RS" sz="2000" dirty="0"/>
              <a:t>3. definiranjem pojmova</a:t>
            </a:r>
          </a:p>
          <a:p>
            <a:pPr>
              <a:buNone/>
            </a:pPr>
            <a:r>
              <a:rPr lang="hr-HR" altLang="sr-Latn-RS" sz="2000" dirty="0"/>
              <a:t>4. rješavanjem problema govornim postupcima</a:t>
            </a:r>
          </a:p>
          <a:p>
            <a:pPr>
              <a:buNone/>
            </a:pPr>
            <a:r>
              <a:rPr lang="hr-HR" altLang="sr-Latn-RS" sz="2000" dirty="0"/>
              <a:t>5. vještinom kritičkog slušanja govora</a:t>
            </a:r>
            <a:endParaRPr lang="en-US" altLang="sr-Latn-RS" sz="2000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176E6E-DB12-489A-BC18-764E345E4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200" y="4218432"/>
            <a:ext cx="3962400" cy="263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42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A21EB-C311-4E2A-8745-DF40426F4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Važnost govorničke edukacije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0519D-72BE-4586-AC9C-920E274F7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hr-HR" sz="2000" b="1" dirty="0"/>
              <a:t>Usavršavanje vještine uvjeravanja</a:t>
            </a:r>
          </a:p>
          <a:p>
            <a:r>
              <a:rPr lang="hr-HR" altLang="sr-Latn-RS" sz="2000" dirty="0"/>
              <a:t>Prema Aristotelu, uvjeravanje se provodi </a:t>
            </a:r>
          </a:p>
          <a:p>
            <a:r>
              <a:rPr lang="hr-HR" altLang="sr-Latn-RS" sz="2000" i="1" dirty="0"/>
              <a:t>etosom</a:t>
            </a:r>
            <a:r>
              <a:rPr lang="hr-HR" altLang="sr-Latn-RS" sz="2000" dirty="0"/>
              <a:t> (sam govornik)</a:t>
            </a:r>
          </a:p>
          <a:p>
            <a:r>
              <a:rPr lang="hr-HR" altLang="sr-Latn-RS" sz="2000" i="1" dirty="0"/>
              <a:t>patosom</a:t>
            </a:r>
            <a:r>
              <a:rPr lang="hr-HR" altLang="sr-Latn-RS" sz="2000" dirty="0"/>
              <a:t> (djelovanje na publiku) </a:t>
            </a:r>
          </a:p>
          <a:p>
            <a:r>
              <a:rPr lang="hr-HR" altLang="sr-Latn-RS" sz="2000" i="1" dirty="0" err="1"/>
              <a:t>logosom</a:t>
            </a:r>
            <a:r>
              <a:rPr lang="hr-HR" altLang="sr-Latn-RS" sz="2000" dirty="0"/>
              <a:t> (sadržaj, argumenti)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6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C003-0DFA-4FD2-8A3E-D706B1B8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Važnost govorničke edukacije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A7685-4698-4182-BA7B-2073903D6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hr-HR" sz="2000" b="1" dirty="0"/>
              <a:t>Usavršavanje vještine argumentiranja</a:t>
            </a:r>
          </a:p>
          <a:p>
            <a:r>
              <a:rPr lang="hr-HR" sz="2000" dirty="0"/>
              <a:t>Prilagođavanje argumentacije publici</a:t>
            </a:r>
            <a:endParaRPr lang="en-US" sz="2000" dirty="0"/>
          </a:p>
          <a:p>
            <a:r>
              <a:rPr lang="hr-HR" sz="2000" dirty="0"/>
              <a:t>Prepoznavanje slabih i korištenje jakih argumenata</a:t>
            </a:r>
          </a:p>
          <a:p>
            <a:r>
              <a:rPr lang="hr-HR" sz="2000" dirty="0"/>
              <a:t>Prepoznavanje i reagiranje na argumentacijske pogreške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0727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BAA2-BAFC-425B-AE70-4BD74F42C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Priprema govora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8A023-0D47-4D60-9BAD-2410CB639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i="1" dirty="0" err="1"/>
              <a:t>Inventio</a:t>
            </a:r>
            <a:r>
              <a:rPr lang="hr-HR" sz="2000" dirty="0"/>
              <a:t> (pronalaženje)</a:t>
            </a:r>
          </a:p>
          <a:p>
            <a:r>
              <a:rPr lang="hr-HR" sz="2000" i="1" dirty="0" err="1"/>
              <a:t>Dispositio</a:t>
            </a:r>
            <a:r>
              <a:rPr lang="hr-HR" sz="2000" dirty="0"/>
              <a:t> (raspoređivanje)</a:t>
            </a:r>
          </a:p>
          <a:p>
            <a:r>
              <a:rPr lang="hr-HR" sz="2000" i="1" dirty="0" err="1"/>
              <a:t>Elocutio</a:t>
            </a:r>
            <a:r>
              <a:rPr lang="hr-HR" sz="2000" dirty="0"/>
              <a:t> (sastavljanje)</a:t>
            </a:r>
          </a:p>
          <a:p>
            <a:r>
              <a:rPr lang="hr-HR" sz="2000" i="1" dirty="0" err="1"/>
              <a:t>Memoria</a:t>
            </a:r>
            <a:r>
              <a:rPr lang="hr-HR" sz="2000" dirty="0"/>
              <a:t> (zapamćivanje)</a:t>
            </a:r>
          </a:p>
          <a:p>
            <a:r>
              <a:rPr lang="hr-HR" sz="2000" i="1" dirty="0" err="1"/>
              <a:t>Pronuntiatio</a:t>
            </a:r>
            <a:r>
              <a:rPr lang="hr-HR" sz="2000" dirty="0"/>
              <a:t> (izvedba)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158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68AAD-DB38-4282-BB24-56678CFD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/>
              <a:t>Inventio</a:t>
            </a:r>
            <a:r>
              <a:rPr lang="hr-HR" b="1" dirty="0"/>
              <a:t> - argumentacija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E7DA8-4027-4CB3-A5DD-0049AF436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/>
              <a:t>Činjenice </a:t>
            </a:r>
          </a:p>
          <a:p>
            <a:r>
              <a:rPr lang="hr-HR" sz="2000" dirty="0"/>
              <a:t>Podaci</a:t>
            </a:r>
          </a:p>
          <a:p>
            <a:r>
              <a:rPr lang="hr-HR" sz="2000" dirty="0"/>
              <a:t>Istraživanja (znanstvena, javnog mišljenja)</a:t>
            </a:r>
          </a:p>
          <a:p>
            <a:r>
              <a:rPr lang="hr-HR" sz="2000" dirty="0"/>
              <a:t>Primjeri</a:t>
            </a:r>
          </a:p>
          <a:p>
            <a:r>
              <a:rPr lang="hr-HR" sz="2000" dirty="0"/>
              <a:t>Usporedbe</a:t>
            </a:r>
          </a:p>
          <a:p>
            <a:r>
              <a:rPr lang="hr-HR" sz="2000" dirty="0"/>
              <a:t>Argumenti autoriteta (stručnjaci iz određenog područja)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1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DD08-2D39-448F-A67B-A3DB90F9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/>
              <a:t>Inventio</a:t>
            </a:r>
            <a:r>
              <a:rPr lang="hr-HR" b="1" dirty="0"/>
              <a:t> - argumentacija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32585-2D1B-4250-B8D6-5743FA813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000" dirty="0"/>
              <a:t>Što su slabi argumenti?</a:t>
            </a:r>
          </a:p>
          <a:p>
            <a:pPr marL="0" indent="0">
              <a:buNone/>
            </a:pPr>
            <a:r>
              <a:rPr lang="hr-HR" sz="2000" dirty="0"/>
              <a:t>Oni koji su retorički efektni, ali logički slabi (možda i pogrešni)</a:t>
            </a:r>
          </a:p>
          <a:p>
            <a:r>
              <a:rPr lang="hr-HR" sz="2000" dirty="0"/>
              <a:t>Analogije</a:t>
            </a:r>
          </a:p>
          <a:p>
            <a:r>
              <a:rPr lang="hr-HR" sz="2000" dirty="0"/>
              <a:t>Citati poznatih osoba</a:t>
            </a:r>
          </a:p>
          <a:p>
            <a:r>
              <a:rPr lang="hr-HR" sz="2000" dirty="0"/>
              <a:t>Ilustracije</a:t>
            </a:r>
          </a:p>
          <a:p>
            <a:r>
              <a:rPr lang="hr-HR" sz="2000" dirty="0"/>
              <a:t>Zaključivanje po znakovima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0124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474</Words>
  <Application>Microsoft Office PowerPoint</Application>
  <PresentationFormat>Widescreen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Wisp</vt:lpstr>
      <vt:lpstr>Važnost govorničkih vještina u razvoju profesionalne karijere</vt:lpstr>
      <vt:lpstr>Važnost govorničke edukacije</vt:lpstr>
      <vt:lpstr>Važnost govorničke edukacije</vt:lpstr>
      <vt:lpstr>Važnost govorničke edukacije</vt:lpstr>
      <vt:lpstr>Važnost govorničke edukacije</vt:lpstr>
      <vt:lpstr>Važnost govorničke edukacije</vt:lpstr>
      <vt:lpstr>Priprema govora</vt:lpstr>
      <vt:lpstr>Inventio - argumentacija</vt:lpstr>
      <vt:lpstr>Inventio - argumentacija</vt:lpstr>
      <vt:lpstr>Inventio - argumentacija</vt:lpstr>
      <vt:lpstr>Dispositio - struktura govora</vt:lpstr>
      <vt:lpstr>Elocutio – stil govora</vt:lpstr>
      <vt:lpstr>Memoria – upamćivanje govora</vt:lpstr>
      <vt:lpstr>Pronuntiatio – govorna izvedba</vt:lpstr>
      <vt:lpstr>Retoriku treba učiti….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</dc:creator>
  <cp:lastModifiedBy>Gabi</cp:lastModifiedBy>
  <cp:revision>5</cp:revision>
  <dcterms:created xsi:type="dcterms:W3CDTF">2021-10-22T09:23:32Z</dcterms:created>
  <dcterms:modified xsi:type="dcterms:W3CDTF">2021-10-22T10:37:05Z</dcterms:modified>
</cp:coreProperties>
</file>