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4" r:id="rId2"/>
    <p:sldId id="294" r:id="rId3"/>
    <p:sldId id="285" r:id="rId4"/>
    <p:sldId id="286" r:id="rId5"/>
    <p:sldId id="287" r:id="rId6"/>
    <p:sldId id="288" r:id="rId7"/>
    <p:sldId id="292" r:id="rId8"/>
    <p:sldId id="291" r:id="rId9"/>
    <p:sldId id="293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70" r:id="rId21"/>
    <p:sldId id="265" r:id="rId22"/>
    <p:sldId id="266" r:id="rId23"/>
    <p:sldId id="274" r:id="rId24"/>
    <p:sldId id="273" r:id="rId25"/>
    <p:sldId id="272" r:id="rId26"/>
    <p:sldId id="280" r:id="rId27"/>
    <p:sldId id="279" r:id="rId28"/>
    <p:sldId id="278" r:id="rId29"/>
    <p:sldId id="277" r:id="rId30"/>
    <p:sldId id="276" r:id="rId31"/>
    <p:sldId id="284" r:id="rId32"/>
    <p:sldId id="283" r:id="rId33"/>
    <p:sldId id="289" r:id="rId34"/>
    <p:sldId id="290" r:id="rId35"/>
    <p:sldId id="295" r:id="rId36"/>
    <p:sldId id="297" r:id="rId37"/>
    <p:sldId id="303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296" r:id="rId4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jiga" initials="K" lastIdx="1" clrIdx="0">
    <p:extLst>
      <p:ext uri="{19B8F6BF-5375-455C-9EA6-DF929625EA0E}">
        <p15:presenceInfo xmlns:p15="http://schemas.microsoft.com/office/powerpoint/2012/main" userId="Knji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27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61.53.208.100/lb04/searc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urat@gfos.hr" TargetMode="External"/><Relationship Id="rId2" Type="http://schemas.openxmlformats.org/officeDocument/2006/relationships/hyperlink" Target="mailto:vesnaz@gfos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ksenijab@gfos.h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bib.irb.hr/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hrcak.src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zir.nsk.hr/" TargetMode="External"/><Relationship Id="rId4" Type="http://schemas.openxmlformats.org/officeDocument/2006/relationships/hyperlink" Target="https://repozitorij.gfos.hr/" TargetMode="External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jiga.gskos.hr/referati/" TargetMode="External"/><Relationship Id="rId2" Type="http://schemas.openxmlformats.org/officeDocument/2006/relationships/hyperlink" Target="http://lib.irb.hr/web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aze.nsk.h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3300"/>
                </a:solidFill>
              </a:rPr>
              <a:t>0.7 Knjižnica Građevinskog i arhitektonskog fakulteta Osijek     </a:t>
            </a:r>
            <a:endParaRPr lang="hr-HR" b="1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b="1" dirty="0">
                <a:solidFill>
                  <a:srgbClr val="006600"/>
                </a:solidFill>
                <a:latin typeface="Gill Sans Ultra Bold" pitchFamily="34" charset="-18"/>
              </a:rPr>
              <a:t>Samostalno pretraživanje literature </a:t>
            </a:r>
            <a:r>
              <a:rPr lang="hr-HR" sz="4800" b="1" dirty="0" smtClean="0">
                <a:solidFill>
                  <a:srgbClr val="006600"/>
                </a:solidFill>
                <a:latin typeface="Gill Sans Ultra Bold" pitchFamily="34" charset="-18"/>
              </a:rPr>
              <a:t>i knjižničnog kataloga</a:t>
            </a:r>
          </a:p>
          <a:p>
            <a:pPr marL="0" indent="0" algn="ctr">
              <a:buNone/>
            </a:pPr>
            <a:endParaRPr lang="hr-HR" sz="2000" b="1" dirty="0" smtClean="0">
              <a:solidFill>
                <a:srgbClr val="006600"/>
              </a:solidFill>
              <a:latin typeface="Gill Sans Ultra Bold" pitchFamily="34" charset="-18"/>
            </a:endParaRPr>
          </a:p>
          <a:p>
            <a:pPr marL="0" indent="0" algn="ctr">
              <a:buNone/>
            </a:pPr>
            <a:endParaRPr lang="hr-HR" sz="2000" b="1" dirty="0" smtClean="0">
              <a:solidFill>
                <a:srgbClr val="006600"/>
              </a:solidFill>
              <a:latin typeface="Gill Sans Ultra Bold" pitchFamily="34" charset="-18"/>
            </a:endParaRPr>
          </a:p>
          <a:p>
            <a:pPr marL="0" indent="0" algn="ctr">
              <a:buNone/>
            </a:pPr>
            <a:endParaRPr lang="hr-HR" sz="2000" b="1" dirty="0" smtClean="0">
              <a:solidFill>
                <a:srgbClr val="006600"/>
              </a:solidFill>
              <a:latin typeface="Gill Sans Ultra Bold" pitchFamily="34" charset="-18"/>
            </a:endParaRPr>
          </a:p>
          <a:p>
            <a:pPr marL="0" indent="0" algn="ctr">
              <a:buNone/>
            </a:pP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				2. izmijenjeno i dopunjeno izdanje</a:t>
            </a:r>
          </a:p>
          <a:p>
            <a:pPr marL="0" indent="0" algn="ctr">
              <a:buNone/>
            </a:pP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				Zrinka </a:t>
            </a:r>
            <a:r>
              <a:rPr lang="hr-HR" sz="14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Barjaktarić</a:t>
            </a: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, </a:t>
            </a:r>
            <a:r>
              <a:rPr lang="hr-HR" sz="14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mag</a:t>
            </a: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 </a:t>
            </a:r>
            <a:r>
              <a:rPr lang="hr-HR" sz="14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cult</a:t>
            </a: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Osijek, 2019.			Vesna Zobundžija, dipl. </a:t>
            </a:r>
            <a:r>
              <a:rPr lang="hr-HR" sz="1400" b="1" dirty="0" err="1" smtClean="0">
                <a:solidFill>
                  <a:srgbClr val="003300"/>
                </a:solidFill>
                <a:latin typeface="Arial Black" panose="020B0A04020102020204" pitchFamily="34" charset="0"/>
              </a:rPr>
              <a:t>knjiž</a:t>
            </a:r>
            <a:r>
              <a:rPr lang="hr-HR" sz="14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Katalog  - Integrirani knjižnični sustav CROLIST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/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</a:b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2"/>
              </a:rPr>
              <a:t>http://161.53.208.100/lb04/search.html</a:t>
            </a:r>
            <a:endParaRPr lang="hr-HR" sz="36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popis građe koju posjeduje knjižnica GrAFOS</a:t>
            </a:r>
            <a:endParaRPr lang="hr-HR" b="1" dirty="0"/>
          </a:p>
        </p:txBody>
      </p:sp>
      <p:pic>
        <p:nvPicPr>
          <p:cNvPr id="8" name="Picture 7" descr="k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86000"/>
            <a:ext cx="5257800" cy="443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Pretraživanje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najvažniji parametri pretraživanja:</a:t>
            </a:r>
          </a:p>
          <a:p>
            <a:pPr lvl="1"/>
            <a:r>
              <a:rPr lang="hr-HR" b="1" dirty="0" smtClean="0"/>
              <a:t>Ključne riječi</a:t>
            </a:r>
          </a:p>
          <a:p>
            <a:pPr lvl="1"/>
            <a:r>
              <a:rPr lang="hr-HR" b="1" dirty="0" smtClean="0"/>
              <a:t>Autor</a:t>
            </a:r>
          </a:p>
          <a:p>
            <a:pPr lvl="1"/>
            <a:r>
              <a:rPr lang="hr-HR" b="1" dirty="0" smtClean="0"/>
              <a:t>Naslov</a:t>
            </a:r>
          </a:p>
          <a:p>
            <a:pPr lvl="1"/>
            <a:r>
              <a:rPr lang="hr-HR" b="1" dirty="0" smtClean="0"/>
              <a:t>Riječi iz naslova i jezik</a:t>
            </a:r>
          </a:p>
          <a:p>
            <a:pPr lvl="1"/>
            <a:r>
              <a:rPr lang="hr-HR" b="1" dirty="0" smtClean="0"/>
              <a:t>Predmet</a:t>
            </a:r>
          </a:p>
          <a:p>
            <a:pPr lvl="1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Ključne riječi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 smtClean="0">
              <a:latin typeface="Candara" pitchFamily="34" charset="0"/>
            </a:endParaRPr>
          </a:p>
          <a:p>
            <a:r>
              <a:rPr lang="hr-HR" b="1" dirty="0" smtClean="0">
                <a:latin typeface="Candara" pitchFamily="34" charset="0"/>
              </a:rPr>
              <a:t>Ključna riječ: BETON</a:t>
            </a:r>
          </a:p>
          <a:p>
            <a:endParaRPr lang="hr-HR" dirty="0" smtClean="0">
              <a:latin typeface="Candara" pitchFamily="34" charset="0"/>
            </a:endParaRPr>
          </a:p>
          <a:p>
            <a:pPr lvl="5"/>
            <a:endParaRPr lang="hr-HR" dirty="0" smtClean="0"/>
          </a:p>
        </p:txBody>
      </p:sp>
      <p:pic>
        <p:nvPicPr>
          <p:cNvPr id="5" name="Picture 4" descr="k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38862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239000" cy="686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Autor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Autor: SORIĆ</a:t>
            </a:r>
          </a:p>
          <a:p>
            <a:endParaRPr lang="hr-HR" dirty="0"/>
          </a:p>
        </p:txBody>
      </p:sp>
      <p:pic>
        <p:nvPicPr>
          <p:cNvPr id="4" name="Picture 3" descr="k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3733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267200" cy="5668963"/>
          </a:xfrm>
        </p:spPr>
      </p:pic>
      <p:pic>
        <p:nvPicPr>
          <p:cNvPr id="5" name="Picture 4" descr="ka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0"/>
            <a:ext cx="6553200" cy="4210050"/>
          </a:xfrm>
          <a:prstGeom prst="rect">
            <a:avLst/>
          </a:prstGeom>
        </p:spPr>
      </p:pic>
      <p:cxnSp>
        <p:nvCxnSpPr>
          <p:cNvPr id="9" name="Kutni poveznik 8"/>
          <p:cNvCxnSpPr/>
          <p:nvPr/>
        </p:nvCxnSpPr>
        <p:spPr>
          <a:xfrm>
            <a:off x="2057400" y="1676400"/>
            <a:ext cx="1524000" cy="2286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jeni pravokutnik 13"/>
          <p:cNvSpPr/>
          <p:nvPr/>
        </p:nvSpPr>
        <p:spPr>
          <a:xfrm>
            <a:off x="304800" y="1524000"/>
            <a:ext cx="175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3733800" y="1752600"/>
            <a:ext cx="1676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Content Placeholder 3" descr="kat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038600"/>
          </a:xfrm>
        </p:spPr>
      </p:pic>
      <p:sp>
        <p:nvSpPr>
          <p:cNvPr id="5" name="Zaobljeni pravokutnik 4"/>
          <p:cNvSpPr/>
          <p:nvPr/>
        </p:nvSpPr>
        <p:spPr>
          <a:xfrm>
            <a:off x="1143000" y="2209800"/>
            <a:ext cx="4343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7162800" y="5181600"/>
            <a:ext cx="175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BETONSKE KONSTRUKCIJE</a:t>
            </a:r>
          </a:p>
          <a:p>
            <a:endParaRPr lang="hr-HR" dirty="0"/>
          </a:p>
        </p:txBody>
      </p:sp>
      <p:pic>
        <p:nvPicPr>
          <p:cNvPr id="4" name="Slika 3" descr="naslo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4124325" cy="1743075"/>
          </a:xfrm>
          <a:prstGeom prst="rect">
            <a:avLst/>
          </a:prstGeom>
        </p:spPr>
      </p:pic>
      <p:pic>
        <p:nvPicPr>
          <p:cNvPr id="5" name="Rezervirano mjesto sadržaja 3" descr="nas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09800"/>
            <a:ext cx="357685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6" name="Rezervirano mjesto sadržaja 5" descr="naslo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305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Riječi iz naslova i jezik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Riječi iz naslova i jezik: BETON</a:t>
            </a:r>
          </a:p>
          <a:p>
            <a:endParaRPr lang="hr-HR" dirty="0"/>
          </a:p>
        </p:txBody>
      </p:sp>
      <p:pic>
        <p:nvPicPr>
          <p:cNvPr id="5" name="Slika 4" descr="riječ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0"/>
            <a:ext cx="34194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Sadržaj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prezentacije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kako doći do izvora informacija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napisati</a:t>
            </a:r>
            <a:r>
              <a:rPr lang="en-US" b="1" dirty="0" smtClean="0"/>
              <a:t> </a:t>
            </a:r>
            <a:r>
              <a:rPr lang="en-US" b="1" dirty="0" err="1" smtClean="0"/>
              <a:t>seminarski</a:t>
            </a:r>
            <a:r>
              <a:rPr lang="en-US" b="1" dirty="0" smtClean="0"/>
              <a:t>, </a:t>
            </a:r>
            <a:r>
              <a:rPr lang="en-US" b="1" dirty="0" err="1" smtClean="0"/>
              <a:t>završni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diplomski</a:t>
            </a:r>
            <a:r>
              <a:rPr lang="en-US" b="1" dirty="0" smtClean="0"/>
              <a:t> rad – </a:t>
            </a:r>
            <a:r>
              <a:rPr lang="en-US" b="1" dirty="0" err="1" smtClean="0"/>
              <a:t>odabir</a:t>
            </a:r>
            <a:r>
              <a:rPr lang="en-US" b="1" dirty="0" smtClean="0"/>
              <a:t> </a:t>
            </a:r>
            <a:r>
              <a:rPr lang="en-US" b="1" dirty="0" err="1" smtClean="0"/>
              <a:t>teme</a:t>
            </a:r>
            <a:r>
              <a:rPr lang="en-US" b="1" dirty="0" smtClean="0"/>
              <a:t>, </a:t>
            </a:r>
            <a:r>
              <a:rPr lang="en-US" b="1" dirty="0" err="1" smtClean="0"/>
              <a:t>pretraživanje</a:t>
            </a:r>
            <a:r>
              <a:rPr lang="en-US" b="1" dirty="0" smtClean="0"/>
              <a:t> literature 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odabrati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</a:t>
            </a:r>
            <a:r>
              <a:rPr lang="en-US" b="1" dirty="0" err="1" smtClean="0"/>
              <a:t>izvore</a:t>
            </a:r>
            <a:r>
              <a:rPr lang="en-US" b="1" dirty="0" smtClean="0"/>
              <a:t> literature (</a:t>
            </a:r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razviti</a:t>
            </a:r>
            <a:r>
              <a:rPr lang="en-US" b="1" dirty="0" smtClean="0"/>
              <a:t> </a:t>
            </a:r>
            <a:r>
              <a:rPr lang="en-US" b="1" dirty="0" err="1" smtClean="0"/>
              <a:t>informacijsku</a:t>
            </a:r>
            <a:r>
              <a:rPr lang="en-US" b="1" dirty="0" smtClean="0"/>
              <a:t> </a:t>
            </a:r>
            <a:r>
              <a:rPr lang="en-US" b="1" dirty="0" err="1" smtClean="0"/>
              <a:t>pismenost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samostalno</a:t>
            </a:r>
            <a:r>
              <a:rPr lang="en-US" b="1" dirty="0" smtClean="0"/>
              <a:t> </a:t>
            </a:r>
            <a:r>
              <a:rPr lang="en-US" b="1" dirty="0" err="1" smtClean="0"/>
              <a:t>koristiti</a:t>
            </a:r>
            <a:r>
              <a:rPr lang="en-US" b="1" dirty="0" smtClean="0"/>
              <a:t> </a:t>
            </a:r>
            <a:r>
              <a:rPr lang="en-US" b="1" dirty="0" err="1" smtClean="0"/>
              <a:t>katalog</a:t>
            </a:r>
            <a:r>
              <a:rPr lang="en-US" b="1" dirty="0" smtClean="0"/>
              <a:t> </a:t>
            </a:r>
            <a:r>
              <a:rPr lang="en-US" b="1" dirty="0" err="1" smtClean="0"/>
              <a:t>Knjižnice</a:t>
            </a:r>
            <a:r>
              <a:rPr lang="hr-HR" b="1" dirty="0" smtClean="0"/>
              <a:t> po parametrima</a:t>
            </a:r>
            <a:r>
              <a:rPr lang="en-US" b="1" dirty="0" smtClean="0"/>
              <a:t>, </a:t>
            </a:r>
            <a:r>
              <a:rPr lang="en-US" b="1" dirty="0" err="1" smtClean="0"/>
              <a:t>Repozitorij</a:t>
            </a:r>
            <a:r>
              <a:rPr lang="en-US" b="1" dirty="0" smtClean="0"/>
              <a:t> i </a:t>
            </a:r>
            <a:r>
              <a:rPr lang="en-US" b="1" dirty="0" err="1" smtClean="0"/>
              <a:t>baze</a:t>
            </a:r>
            <a:r>
              <a:rPr lang="en-US" b="1" dirty="0" smtClean="0"/>
              <a:t> </a:t>
            </a:r>
            <a:r>
              <a:rPr lang="en-US" b="1" dirty="0" err="1" smtClean="0"/>
              <a:t>podataka</a:t>
            </a:r>
            <a:endParaRPr lang="en-US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02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riječ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16218"/>
            <a:ext cx="6019800" cy="5541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Predmet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Predmet: BETON</a:t>
            </a:r>
          </a:p>
          <a:p>
            <a:endParaRPr lang="hr-HR" dirty="0"/>
          </a:p>
        </p:txBody>
      </p:sp>
      <p:pic>
        <p:nvPicPr>
          <p:cNvPr id="4" name="Picture 3" descr="ka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33242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t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042356" cy="6877017"/>
          </a:xfrm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Candara" pitchFamily="34" charset="0"/>
              </a:rPr>
              <a:t>Knjižničar odnosno katalogizator dodjeljuje oznaku s obzirom na njen sadržaj, što se u pretraživanju naziva PREDMET ili PREDMETNICA</a:t>
            </a:r>
            <a:endParaRPr lang="hr-HR" sz="2800" b="1" dirty="0">
              <a:latin typeface="Candara" pitchFamily="34" charset="0"/>
            </a:endParaRPr>
          </a:p>
        </p:txBody>
      </p:sp>
      <p:pic>
        <p:nvPicPr>
          <p:cNvPr id="6" name="Picture 5" descr="kat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679" y="4191000"/>
            <a:ext cx="6066321" cy="1619250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381000" y="381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200400" y="4343400"/>
            <a:ext cx="5638800" cy="1143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Kutni poveznik 8"/>
          <p:cNvCxnSpPr/>
          <p:nvPr/>
        </p:nvCxnSpPr>
        <p:spPr>
          <a:xfrm rot="16200000" flipH="1">
            <a:off x="2705100" y="1714500"/>
            <a:ext cx="3505200" cy="14478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Knjige u svescima (dijelovima)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2 vrste: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ima</a:t>
            </a:r>
            <a:r>
              <a:rPr lang="hr-HR" dirty="0" smtClean="0">
                <a:latin typeface="Candara" pitchFamily="34" charset="0"/>
              </a:rPr>
              <a:t> naslov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nema</a:t>
            </a:r>
            <a:r>
              <a:rPr lang="hr-HR" dirty="0" smtClean="0">
                <a:latin typeface="Candara" pitchFamily="34" charset="0"/>
              </a:rPr>
              <a:t> naslov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Svezak ima 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OPĆI TEHNIČKI UVJETI ZA RADOVE U VODNOM GOSPODARSTVU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469582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410325" cy="1171575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9144000" cy="3608357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914400" y="3581400"/>
            <a:ext cx="3048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14400" y="4419600"/>
            <a:ext cx="8077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rot="5400000">
            <a:off x="2628900" y="2781300"/>
            <a:ext cx="1066800" cy="3810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2209800" y="3810000"/>
            <a:ext cx="1981200" cy="609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rot="5400000">
            <a:off x="1790700" y="4000500"/>
            <a:ext cx="6096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33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33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2044045"/>
          </a:xfrm>
        </p:spPr>
      </p:pic>
      <p:pic>
        <p:nvPicPr>
          <p:cNvPr id="5" name="Slika 4" descr="s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9144000" cy="2089166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219200" y="4343400"/>
            <a:ext cx="3505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Svezak nema 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HIDROTEHNIČKE GRAĐEVINE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375285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33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33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4438650" cy="1466850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1"/>
            <a:ext cx="8430349" cy="4038599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2438400" y="1524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066800" y="3657600"/>
            <a:ext cx="28194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90600" y="4343400"/>
            <a:ext cx="1905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rot="5400000">
            <a:off x="2438400" y="2133600"/>
            <a:ext cx="1828800" cy="12192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rot="16200000" flipH="1">
            <a:off x="1828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rot="5400000">
            <a:off x="1562100" y="4000500"/>
            <a:ext cx="4572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rot="16200000" flipH="1">
            <a:off x="2209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13880"/>
            <a:ext cx="9144000" cy="5544120"/>
          </a:xfrm>
        </p:spPr>
      </p:pic>
      <p:sp>
        <p:nvSpPr>
          <p:cNvPr id="5" name="Zaobljeni pravokutnik 4"/>
          <p:cNvSpPr/>
          <p:nvPr/>
        </p:nvSpPr>
        <p:spPr>
          <a:xfrm>
            <a:off x="1371600" y="1828800"/>
            <a:ext cx="838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91" y="3886200"/>
            <a:ext cx="8229600" cy="2819400"/>
          </a:xfrm>
        </p:spPr>
        <p:txBody>
          <a:bodyPr>
            <a:normAutofit fontScale="90000"/>
          </a:bodyPr>
          <a:lstStyle/>
          <a:p>
            <a:pPr fontAlgn="base"/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oditeljica Knjižnice</a:t>
            </a:r>
            <a:r>
              <a:rPr lang="vi-VN" sz="2000" b="1" dirty="0" smtClean="0"/>
              <a:t>: </a:t>
            </a:r>
            <a:r>
              <a:rPr lang="vi-VN" sz="2000" b="1" u="sng" dirty="0" smtClean="0"/>
              <a:t>Vesna  Zobundžija, prof., dipl. knjižničarka</a:t>
            </a:r>
            <a:r>
              <a:rPr lang="vi-VN" sz="1800" dirty="0" smtClean="0"/>
              <a:t/>
            </a:r>
            <a:br>
              <a:rPr lang="vi-VN" sz="1800" dirty="0" smtClean="0"/>
            </a:br>
            <a:r>
              <a:rPr lang="vi-VN" sz="1800" dirty="0" smtClean="0"/>
              <a:t>tel. 031 540 094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2"/>
              </a:rPr>
              <a:t>vesnaz@gfos.hr</a:t>
            </a: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Sandra Murat, prof., dipl. knjižničarka</a:t>
            </a:r>
            <a:br>
              <a:rPr lang="vi-VN" sz="1800" dirty="0" smtClean="0"/>
            </a:br>
            <a:r>
              <a:rPr lang="vi-VN" sz="1800" dirty="0" smtClean="0"/>
              <a:t>tel. 031 540 073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3"/>
              </a:rPr>
              <a:t>smurat@gfos.hr</a:t>
            </a:r>
            <a:r>
              <a:rPr lang="vi-VN" sz="1800" dirty="0" smtClean="0"/>
              <a:t/>
            </a:r>
            <a:br>
              <a:rPr lang="vi-VN" sz="1800" dirty="0" smtClean="0"/>
            </a:b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Anđa Ćosić, pomoćna knjižničarka</a:t>
            </a:r>
            <a:br>
              <a:rPr lang="vi-VN" sz="1800" dirty="0" smtClean="0"/>
            </a:br>
            <a:r>
              <a:rPr lang="vi-VN" sz="1800" dirty="0" smtClean="0"/>
              <a:t>tel. 031 540 073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4"/>
              </a:rPr>
              <a:t>acosic@gfos.hr</a:t>
            </a:r>
            <a:r>
              <a:rPr lang="vi-VN" sz="1300" dirty="0" smtClean="0"/>
              <a:t/>
            </a:r>
            <a:br>
              <a:rPr lang="vi-VN" sz="1300" dirty="0" smtClean="0"/>
            </a:br>
            <a:endParaRPr lang="hr-HR" sz="1300" dirty="0"/>
          </a:p>
        </p:txBody>
      </p:sp>
      <p:pic>
        <p:nvPicPr>
          <p:cNvPr id="4" name="Content Placeholder 3" descr="logo knjižnice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86000" y="457200"/>
            <a:ext cx="4624982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Časopisi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GRAĐEVINAR</a:t>
            </a:r>
          </a:p>
          <a:p>
            <a:endParaRPr lang="hr-HR" dirty="0"/>
          </a:p>
        </p:txBody>
      </p:sp>
      <p:pic>
        <p:nvPicPr>
          <p:cNvPr id="4" name="Slika 3" descr="č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3857625" cy="1628775"/>
          </a:xfrm>
          <a:prstGeom prst="rect">
            <a:avLst/>
          </a:prstGeom>
        </p:spPr>
      </p:pic>
      <p:pic>
        <p:nvPicPr>
          <p:cNvPr id="5" name="Rezervirano mjesto sadržaja 3" descr="č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8229600" cy="2602890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685800" y="4267200"/>
            <a:ext cx="2209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ča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50031" cy="6248400"/>
          </a:xfrm>
        </p:spPr>
      </p:pic>
      <p:sp>
        <p:nvSpPr>
          <p:cNvPr id="5" name="Zaobljeni pravokutnik 4"/>
          <p:cNvSpPr/>
          <p:nvPr/>
        </p:nvSpPr>
        <p:spPr>
          <a:xfrm>
            <a:off x="381000" y="685800"/>
            <a:ext cx="7848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3182315"/>
          </a:xfrm>
        </p:spPr>
      </p:pic>
      <p:sp>
        <p:nvSpPr>
          <p:cNvPr id="5" name="Zaobljeni pravokutnik 4"/>
          <p:cNvSpPr/>
          <p:nvPr/>
        </p:nvSpPr>
        <p:spPr>
          <a:xfrm>
            <a:off x="0" y="2057400"/>
            <a:ext cx="35052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nj,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9144000" cy="2819400"/>
          </a:xfrm>
          <a:prstGeom prst="rect">
            <a:avLst/>
          </a:prstGeom>
        </p:spPr>
      </p:pic>
      <p:sp>
        <p:nvSpPr>
          <p:cNvPr id="10" name="Zaobljeni pravokutnik 4"/>
          <p:cNvSpPr/>
          <p:nvPr/>
        </p:nvSpPr>
        <p:spPr>
          <a:xfrm>
            <a:off x="838200" y="6096000"/>
            <a:ext cx="2743200" cy="381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Relevantni web izvori (uglavnom baze i znanstveni portali) 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HRČAK</a:t>
            </a:r>
            <a:r>
              <a:rPr lang="hr-HR" dirty="0" smtClean="0"/>
              <a:t> – portal znanstvenih stručnih časopisa (</a:t>
            </a:r>
            <a:r>
              <a:rPr lang="hr-HR" dirty="0" smtClean="0">
                <a:hlinkClick r:id="rId2"/>
              </a:rPr>
              <a:t>https://hrcak.srce.hr/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CROSBI</a:t>
            </a:r>
            <a:r>
              <a:rPr lang="hr-HR" dirty="0" smtClean="0"/>
              <a:t> – Hrvatska znanstvena bibliografija (</a:t>
            </a:r>
            <a:r>
              <a:rPr lang="hr-HR" dirty="0" smtClean="0">
                <a:hlinkClick r:id="rId3"/>
              </a:rPr>
              <a:t>https://www.bib.irb.hr/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Repozitorij GrAFOS </a:t>
            </a:r>
            <a:r>
              <a:rPr lang="hr-HR" dirty="0" smtClean="0"/>
              <a:t>(</a:t>
            </a:r>
            <a:r>
              <a:rPr lang="hr-HR" dirty="0" smtClean="0">
                <a:hlinkClick r:id="rId4"/>
              </a:rPr>
              <a:t>https://repozitorij.gfos.hr/</a:t>
            </a:r>
            <a:r>
              <a:rPr lang="hr-HR" dirty="0" smtClean="0"/>
              <a:t>)</a:t>
            </a:r>
            <a:endParaRPr lang="en-US" dirty="0" smtClean="0"/>
          </a:p>
          <a:p>
            <a:r>
              <a:rPr lang="en-US" b="1" dirty="0" err="1" smtClean="0"/>
              <a:t>Repozitorij</a:t>
            </a:r>
            <a:r>
              <a:rPr lang="en-US" b="1" dirty="0" smtClean="0"/>
              <a:t> </a:t>
            </a:r>
            <a:r>
              <a:rPr lang="en-US" b="1" dirty="0" err="1" smtClean="0"/>
              <a:t>ZiR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https://zir.nsk.hr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296757"/>
            <a:ext cx="9144000" cy="444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449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296757"/>
            <a:ext cx="9144000" cy="464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757"/>
            <a:ext cx="9144000" cy="468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Relevantni web izvori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IRB</a:t>
            </a:r>
            <a:r>
              <a:rPr lang="en-US" b="1" dirty="0" smtClean="0"/>
              <a:t> (</a:t>
            </a:r>
            <a:r>
              <a:rPr lang="en-US" b="1" dirty="0" err="1" smtClean="0"/>
              <a:t>Institut</a:t>
            </a:r>
            <a:r>
              <a:rPr lang="en-US" b="1" dirty="0" smtClean="0"/>
              <a:t> </a:t>
            </a:r>
            <a:r>
              <a:rPr lang="en-US" b="1" dirty="0" err="1" smtClean="0"/>
              <a:t>Ruđer</a:t>
            </a:r>
            <a:r>
              <a:rPr lang="en-US" b="1" dirty="0" smtClean="0"/>
              <a:t> </a:t>
            </a:r>
            <a:r>
              <a:rPr lang="en-US" b="1" dirty="0" err="1" smtClean="0"/>
              <a:t>Bošković</a:t>
            </a:r>
            <a:r>
              <a:rPr lang="en-US" b="1" dirty="0" smtClean="0"/>
              <a:t>)</a:t>
            </a:r>
            <a:r>
              <a:rPr lang="hr-HR" b="1" dirty="0" smtClean="0"/>
              <a:t> </a:t>
            </a:r>
            <a:r>
              <a:rPr lang="hr-HR" dirty="0" smtClean="0"/>
              <a:t>– Centar za znanstvene informacije (</a:t>
            </a:r>
            <a:r>
              <a:rPr lang="hr-HR" dirty="0" smtClean="0">
                <a:hlinkClick r:id="rId2"/>
              </a:rPr>
              <a:t>http://lib.irb.hr/web/index.php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Referati, seminari, diplomski radovi... – GISKO (</a:t>
            </a:r>
            <a:r>
              <a:rPr lang="hr-HR" dirty="0" smtClean="0">
                <a:hlinkClick r:id="rId3"/>
              </a:rPr>
              <a:t>http://knjiga.gskos.hr/referati/</a:t>
            </a:r>
            <a:r>
              <a:rPr lang="hr-HR" dirty="0" smtClean="0"/>
              <a:t>)</a:t>
            </a:r>
            <a:endParaRPr lang="en-US" dirty="0" smtClean="0"/>
          </a:p>
          <a:p>
            <a:r>
              <a:rPr lang="en-US" b="1" dirty="0" smtClean="0"/>
              <a:t>Google </a:t>
            </a:r>
            <a:r>
              <a:rPr lang="en-US" b="1" dirty="0" err="1" smtClean="0"/>
              <a:t>znalac</a:t>
            </a:r>
            <a:r>
              <a:rPr lang="en-US" b="1" dirty="0" smtClean="0"/>
              <a:t> (scholar)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44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87"/>
            <a:ext cx="9144000" cy="447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856"/>
            <a:ext cx="9144000" cy="433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</a:t>
            </a:r>
            <a:r>
              <a:rPr lang="hr-HR" b="1" dirty="0" smtClean="0"/>
              <a:t>rganizirana </a:t>
            </a:r>
            <a:r>
              <a:rPr lang="hr-HR" b="1" dirty="0"/>
              <a:t>zbirka </a:t>
            </a:r>
            <a:r>
              <a:rPr lang="hr-HR" b="1" dirty="0" smtClean="0"/>
              <a:t>podataka</a:t>
            </a:r>
            <a:r>
              <a:rPr lang="en-US" b="1" dirty="0" smtClean="0"/>
              <a:t> </a:t>
            </a:r>
            <a:r>
              <a:rPr lang="en-US" b="1" dirty="0" err="1" smtClean="0"/>
              <a:t>koja</a:t>
            </a:r>
            <a:r>
              <a:rPr lang="en-US" b="1" dirty="0" smtClean="0"/>
              <a:t> </a:t>
            </a:r>
            <a:r>
              <a:rPr lang="en-US" b="1" dirty="0" err="1" smtClean="0"/>
              <a:t>sadrži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</a:t>
            </a:r>
            <a:r>
              <a:rPr lang="en-US" b="1" dirty="0" err="1" smtClean="0"/>
              <a:t>informacije</a:t>
            </a:r>
            <a:endParaRPr lang="hr-HR" b="1" dirty="0"/>
          </a:p>
          <a:p>
            <a:r>
              <a:rPr lang="en-US" dirty="0" err="1" smtClean="0"/>
              <a:t>obrađeni</a:t>
            </a:r>
            <a:r>
              <a:rPr lang="en-US" dirty="0" smtClean="0"/>
              <a:t> </a:t>
            </a:r>
            <a:r>
              <a:rPr lang="en-US" dirty="0" err="1" smtClean="0"/>
              <a:t>podatci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pregledni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organizirani</a:t>
            </a:r>
            <a:endParaRPr lang="en-US" dirty="0"/>
          </a:p>
          <a:p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sadržavaju</a:t>
            </a:r>
            <a:r>
              <a:rPr lang="en-US" dirty="0" smtClean="0"/>
              <a:t> </a:t>
            </a:r>
            <a:r>
              <a:rPr lang="en-US" dirty="0" err="1" smtClean="0"/>
              <a:t>jedinstvene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hr-HR" dirty="0" smtClean="0"/>
              <a:t>i</a:t>
            </a:r>
            <a:r>
              <a:rPr lang="en-US" dirty="0" err="1" smtClean="0"/>
              <a:t>jenjene</a:t>
            </a:r>
            <a:r>
              <a:rPr lang="en-US" dirty="0" smtClean="0"/>
              <a:t> </a:t>
            </a:r>
            <a:r>
              <a:rPr lang="en-US" dirty="0" err="1" smtClean="0"/>
              <a:t>akademskoj</a:t>
            </a:r>
            <a:r>
              <a:rPr lang="en-US" dirty="0" smtClean="0"/>
              <a:t> </a:t>
            </a:r>
            <a:r>
              <a:rPr lang="en-US" dirty="0" err="1" smtClean="0"/>
              <a:t>zajednici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također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dostupne</a:t>
            </a:r>
            <a:r>
              <a:rPr lang="en-US" dirty="0" smtClean="0"/>
              <a:t> </a:t>
            </a:r>
            <a:r>
              <a:rPr lang="en-US" dirty="0" err="1" smtClean="0"/>
              <a:t>svima</a:t>
            </a:r>
            <a:r>
              <a:rPr lang="en-US" dirty="0" smtClean="0"/>
              <a:t> </a:t>
            </a:r>
            <a:r>
              <a:rPr lang="en-US" dirty="0" err="1" smtClean="0"/>
              <a:t>zainteresiranima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orištenjem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pisanju</a:t>
            </a:r>
            <a:r>
              <a:rPr lang="en-US" dirty="0" smtClean="0"/>
              <a:t> </a:t>
            </a:r>
            <a:r>
              <a:rPr lang="en-US" dirty="0" err="1" smtClean="0"/>
              <a:t>znanstvenog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osiguravamo</a:t>
            </a:r>
            <a:r>
              <a:rPr lang="en-US" dirty="0" smtClean="0"/>
              <a:t> </a:t>
            </a:r>
            <a:r>
              <a:rPr lang="en-US" dirty="0" err="1" smtClean="0"/>
              <a:t>kvalitetu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1" y="5029200"/>
            <a:ext cx="25072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Koje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postoje</a:t>
            </a:r>
            <a:r>
              <a:rPr lang="en-US" b="1" dirty="0" smtClean="0">
                <a:solidFill>
                  <a:srgbClr val="006600"/>
                </a:solidFill>
              </a:rPr>
              <a:t>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rgbClr val="008000"/>
                </a:solidFill>
              </a:rPr>
              <a:t>Bibliografske baze podataka </a:t>
            </a:r>
            <a:r>
              <a:rPr lang="hr-HR" dirty="0"/>
              <a:t>– </a:t>
            </a:r>
            <a:r>
              <a:rPr lang="hr-HR" b="1" dirty="0"/>
              <a:t>sadrže podatke o radovima kao što su </a:t>
            </a:r>
            <a:r>
              <a:rPr lang="hr-HR" b="1" dirty="0" smtClean="0"/>
              <a:t>autor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hr-HR" b="1" dirty="0" smtClean="0"/>
              <a:t> naslov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hr-HR" b="1" dirty="0" smtClean="0"/>
              <a:t> sažetak</a:t>
            </a:r>
          </a:p>
          <a:p>
            <a:pPr marL="0" indent="0">
              <a:buNone/>
            </a:pPr>
            <a:r>
              <a:rPr lang="hr-HR" b="1" dirty="0" smtClean="0"/>
              <a:t>   (katalozi knjižnica)</a:t>
            </a:r>
            <a:endParaRPr lang="hr-HR" b="1" dirty="0"/>
          </a:p>
          <a:p>
            <a:r>
              <a:rPr lang="hr-HR" b="1" dirty="0">
                <a:solidFill>
                  <a:srgbClr val="008000"/>
                </a:solidFill>
              </a:rPr>
              <a:t>Citatne baze podataka </a:t>
            </a:r>
            <a:r>
              <a:rPr lang="hr-HR" dirty="0"/>
              <a:t>– </a:t>
            </a:r>
            <a:r>
              <a:rPr lang="en-US" b="1" dirty="0" err="1" smtClean="0"/>
              <a:t>informacije</a:t>
            </a:r>
            <a:r>
              <a:rPr lang="en-US" b="1" dirty="0" smtClean="0"/>
              <a:t>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hr-HR" b="1" dirty="0" smtClean="0"/>
              <a:t>radovi </a:t>
            </a:r>
            <a:r>
              <a:rPr lang="hr-HR" b="1" dirty="0"/>
              <a:t>najčitaniji ili najviše citirani unutar nekog znanstvenog </a:t>
            </a:r>
            <a:r>
              <a:rPr lang="hr-HR" b="1" dirty="0" smtClean="0"/>
              <a:t>područja (</a:t>
            </a:r>
            <a:r>
              <a:rPr lang="hr-HR" b="1" dirty="0" err="1" smtClean="0"/>
              <a:t>WoSCC</a:t>
            </a:r>
            <a:r>
              <a:rPr lang="hr-HR" b="1" dirty="0" smtClean="0"/>
              <a:t>, Scopus)</a:t>
            </a:r>
            <a:endParaRPr lang="hr-HR" b="1" dirty="0"/>
          </a:p>
          <a:p>
            <a:r>
              <a:rPr lang="hr-HR" b="1" dirty="0">
                <a:solidFill>
                  <a:srgbClr val="008000"/>
                </a:solidFill>
              </a:rPr>
              <a:t>Baze podataka s cjelovitim tekstom </a:t>
            </a:r>
            <a:r>
              <a:rPr lang="hr-HR" dirty="0" smtClean="0"/>
              <a:t>– </a:t>
            </a:r>
            <a:r>
              <a:rPr lang="hr-HR" b="1" dirty="0" smtClean="0"/>
              <a:t>mogućnost </a:t>
            </a:r>
            <a:r>
              <a:rPr lang="hr-HR" b="1" dirty="0"/>
              <a:t>uvida u cjeloviti tekst pojedinog </a:t>
            </a:r>
            <a:r>
              <a:rPr lang="hr-HR" b="1" dirty="0" smtClean="0"/>
              <a:t>rada (Hrčak)</a:t>
            </a:r>
            <a:endParaRPr lang="hr-HR" b="1" dirty="0"/>
          </a:p>
          <a:p>
            <a:r>
              <a:rPr lang="hr-HR" dirty="0">
                <a:hlinkClick r:id="rId2"/>
              </a:rPr>
              <a:t>http://baze.nsk.hr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74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536866"/>
            <a:ext cx="7987145" cy="3992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0"/>
            <a:ext cx="7987145" cy="35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Pristup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bazama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b="1" dirty="0" smtClean="0"/>
              <a:t>p</a:t>
            </a:r>
            <a:r>
              <a:rPr lang="hr-HR" b="1" dirty="0" smtClean="0"/>
              <a:t>retplata </a:t>
            </a:r>
            <a:r>
              <a:rPr lang="hr-HR" b="1" dirty="0"/>
              <a:t>Fakulteta</a:t>
            </a:r>
          </a:p>
          <a:p>
            <a:r>
              <a:rPr lang="en-US" b="1" dirty="0" smtClean="0"/>
              <a:t>p</a:t>
            </a:r>
            <a:r>
              <a:rPr lang="hr-HR" b="1" dirty="0" smtClean="0"/>
              <a:t>retplata </a:t>
            </a:r>
            <a:r>
              <a:rPr lang="hr-HR" b="1" dirty="0"/>
              <a:t>Sveučilišta</a:t>
            </a:r>
          </a:p>
          <a:p>
            <a:r>
              <a:rPr lang="en-US" b="1" dirty="0" smtClean="0"/>
              <a:t>n</a:t>
            </a:r>
            <a:r>
              <a:rPr lang="hr-HR" b="1" dirty="0" smtClean="0"/>
              <a:t>acionalna </a:t>
            </a:r>
            <a:r>
              <a:rPr lang="hr-HR" b="1" dirty="0"/>
              <a:t>licenca</a:t>
            </a:r>
          </a:p>
          <a:p>
            <a:r>
              <a:rPr lang="en-US" b="1" dirty="0" smtClean="0"/>
              <a:t>o</a:t>
            </a:r>
            <a:r>
              <a:rPr lang="hr-HR" b="1" dirty="0" smtClean="0"/>
              <a:t>tvoreni </a:t>
            </a:r>
            <a:r>
              <a:rPr lang="hr-HR" b="1" dirty="0"/>
              <a:t>pristup</a:t>
            </a:r>
          </a:p>
          <a:p>
            <a:r>
              <a:rPr lang="en-US" b="1" dirty="0" smtClean="0"/>
              <a:t>p</a:t>
            </a:r>
            <a:r>
              <a:rPr lang="hr-HR" b="1" dirty="0" smtClean="0"/>
              <a:t>robni </a:t>
            </a:r>
            <a:r>
              <a:rPr lang="hr-HR" b="1" dirty="0"/>
              <a:t>pristup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61" y="1102826"/>
            <a:ext cx="4535118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99" y="4194176"/>
            <a:ext cx="451184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Koje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koristiti</a:t>
            </a:r>
            <a:r>
              <a:rPr lang="en-US" b="1" dirty="0">
                <a:solidFill>
                  <a:srgbClr val="006600"/>
                </a:solidFill>
              </a:rPr>
              <a:t>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>
                <a:solidFill>
                  <a:srgbClr val="008000"/>
                </a:solidFill>
              </a:rPr>
              <a:t>Web of Science </a:t>
            </a:r>
            <a:r>
              <a:rPr lang="en-US" dirty="0" smtClean="0"/>
              <a:t>–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 smtClean="0"/>
              <a:t>baza</a:t>
            </a:r>
            <a:r>
              <a:rPr lang="en-US" b="1" dirty="0" smtClean="0"/>
              <a:t> </a:t>
            </a:r>
            <a:r>
              <a:rPr lang="en-US" b="1" dirty="0" err="1" smtClean="0"/>
              <a:t>podataka</a:t>
            </a:r>
            <a:r>
              <a:rPr lang="en-US" b="1" dirty="0"/>
              <a:t>. Web of Science (</a:t>
            </a:r>
            <a:r>
              <a:rPr lang="en-US" b="1" dirty="0" err="1"/>
              <a:t>WoS</a:t>
            </a:r>
            <a:r>
              <a:rPr lang="en-US" b="1" dirty="0"/>
              <a:t>) je </a:t>
            </a:r>
            <a:r>
              <a:rPr lang="en-US" b="1" dirty="0" err="1"/>
              <a:t>Clarivate</a:t>
            </a:r>
            <a:r>
              <a:rPr lang="en-US" b="1" dirty="0"/>
              <a:t> </a:t>
            </a:r>
            <a:r>
              <a:rPr lang="en-US" b="1" dirty="0" err="1"/>
              <a:t>Analyticsova</a:t>
            </a:r>
            <a:r>
              <a:rPr lang="en-US" b="1" dirty="0"/>
              <a:t>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/>
              <a:t>preko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dostupne</a:t>
            </a:r>
            <a:r>
              <a:rPr lang="en-US" b="1" dirty="0"/>
              <a:t> </a:t>
            </a:r>
            <a:r>
              <a:rPr lang="en-US" b="1" dirty="0" err="1"/>
              <a:t>bibliografske</a:t>
            </a:r>
            <a:r>
              <a:rPr lang="en-US" b="1" dirty="0"/>
              <a:t>, </a:t>
            </a:r>
            <a:r>
              <a:rPr lang="en-US" b="1" dirty="0" err="1"/>
              <a:t>citatne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baze</a:t>
            </a:r>
            <a:r>
              <a:rPr lang="en-US" b="1" dirty="0"/>
              <a:t> </a:t>
            </a:r>
            <a:r>
              <a:rPr lang="en-US" b="1" dirty="0" err="1"/>
              <a:t>cjelovitih</a:t>
            </a:r>
            <a:r>
              <a:rPr lang="en-US" b="1" dirty="0"/>
              <a:t> </a:t>
            </a:r>
            <a:r>
              <a:rPr lang="en-US" b="1" dirty="0" err="1"/>
              <a:t>tekstova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pokrivaju</a:t>
            </a:r>
            <a:r>
              <a:rPr lang="en-US" b="1" dirty="0"/>
              <a:t> </a:t>
            </a:r>
            <a:r>
              <a:rPr lang="en-US" b="1" dirty="0" err="1"/>
              <a:t>sva</a:t>
            </a:r>
            <a:r>
              <a:rPr lang="en-US" b="1" dirty="0"/>
              <a:t> </a:t>
            </a:r>
            <a:r>
              <a:rPr lang="en-US" b="1" dirty="0" err="1"/>
              <a:t>područja</a:t>
            </a:r>
            <a:r>
              <a:rPr lang="en-US" b="1" dirty="0"/>
              <a:t> </a:t>
            </a:r>
            <a:r>
              <a:rPr lang="en-US" b="1" dirty="0" err="1"/>
              <a:t>znanosti</a:t>
            </a:r>
            <a:r>
              <a:rPr lang="en-US" b="1" dirty="0"/>
              <a:t>. 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351229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Koja je moja tema?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U dogovoru s mentorom:</a:t>
            </a:r>
            <a:endParaRPr lang="hr-HR" b="1" dirty="0" smtClean="0"/>
          </a:p>
          <a:p>
            <a:r>
              <a:rPr lang="hr-HR" b="1" dirty="0" smtClean="0"/>
              <a:t>odrediti temu rada </a:t>
            </a:r>
          </a:p>
          <a:p>
            <a:r>
              <a:rPr lang="hr-HR" b="1" dirty="0" smtClean="0"/>
              <a:t>odrediti ključne riječi kako bi olakšali i suzili pretragu pri pretraživanju literature</a:t>
            </a:r>
          </a:p>
          <a:p>
            <a:r>
              <a:rPr lang="hr-HR" b="1" dirty="0" smtClean="0"/>
              <a:t>odrediti područje, predmet i gledište rada</a:t>
            </a:r>
          </a:p>
          <a:p>
            <a:r>
              <a:rPr lang="hr-HR" b="1" dirty="0" smtClean="0"/>
              <a:t>mentor može, ali nije dužan zadati literaturu</a:t>
            </a:r>
          </a:p>
          <a:p>
            <a:endParaRPr lang="hr-HR" b="1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5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185757"/>
            <a:ext cx="274320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u="sng" dirty="0" smtClean="0">
                <a:solidFill>
                  <a:srgbClr val="008000"/>
                </a:solidFill>
              </a:rPr>
              <a:t>Scopus </a:t>
            </a:r>
            <a:r>
              <a:rPr lang="en-US" dirty="0" smtClean="0"/>
              <a:t>- </a:t>
            </a:r>
            <a:r>
              <a:rPr lang="hr-HR" b="1" dirty="0" smtClean="0"/>
              <a:t>bibliografska </a:t>
            </a:r>
            <a:r>
              <a:rPr lang="hr-HR" b="1" dirty="0"/>
              <a:t>i citatna baza podataka koja indeksira časopise, serije knjiga, trade časopise i zbornike radova s konferencija iz svih područja znanosti</a:t>
            </a:r>
            <a:r>
              <a:rPr lang="hr-HR" b="1" dirty="0" smtClean="0"/>
              <a:t>.</a:t>
            </a:r>
            <a:r>
              <a:rPr lang="en-US" b="1" dirty="0" smtClean="0"/>
              <a:t> </a:t>
            </a:r>
            <a:r>
              <a:rPr lang="en-US" b="1" dirty="0" err="1" smtClean="0"/>
              <a:t>Izdavač</a:t>
            </a:r>
            <a:r>
              <a:rPr lang="en-US" b="1" dirty="0" smtClean="0"/>
              <a:t> je Elsevier.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78190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0772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EBSCO</a:t>
            </a:r>
            <a:r>
              <a:rPr lang="en-US" b="1" dirty="0" smtClean="0"/>
              <a:t> - </a:t>
            </a:r>
            <a:r>
              <a:rPr lang="en-US" b="1" dirty="0" err="1" smtClean="0"/>
              <a:t>izdavač</a:t>
            </a:r>
            <a:r>
              <a:rPr lang="en-US" b="1" dirty="0" smtClean="0"/>
              <a:t> </a:t>
            </a:r>
            <a:r>
              <a:rPr lang="en-US" b="1" dirty="0"/>
              <a:t>EBSCO </a:t>
            </a:r>
            <a:r>
              <a:rPr lang="en-US" b="1" dirty="0" err="1" smtClean="0"/>
              <a:t>omogućio</a:t>
            </a:r>
            <a:r>
              <a:rPr lang="hr-HR" b="1" dirty="0" smtClean="0"/>
              <a:t> je</a:t>
            </a:r>
            <a:r>
              <a:rPr lang="en-US" b="1" dirty="0" smtClean="0"/>
              <a:t> </a:t>
            </a:r>
            <a:r>
              <a:rPr lang="en-US" b="1" dirty="0" err="1"/>
              <a:t>korištenje</a:t>
            </a:r>
            <a:r>
              <a:rPr lang="en-US" b="1" dirty="0"/>
              <a:t> </a:t>
            </a:r>
            <a:r>
              <a:rPr lang="en-US" b="1" dirty="0" err="1"/>
              <a:t>aplikacije</a:t>
            </a:r>
            <a:r>
              <a:rPr lang="en-US" b="1" dirty="0"/>
              <a:t> EBSCO Discovery Service </a:t>
            </a:r>
            <a:r>
              <a:rPr lang="en-US" b="1" dirty="0" err="1"/>
              <a:t>prilagođene</a:t>
            </a:r>
            <a:r>
              <a:rPr lang="en-US" b="1" dirty="0"/>
              <a:t> </a:t>
            </a:r>
            <a:r>
              <a:rPr lang="en-US" b="1" dirty="0" err="1"/>
              <a:t>svakoj</a:t>
            </a:r>
            <a:r>
              <a:rPr lang="en-US" b="1" dirty="0"/>
              <a:t> </a:t>
            </a:r>
            <a:r>
              <a:rPr lang="en-US" b="1" dirty="0" err="1"/>
              <a:t>pojedinoj</a:t>
            </a:r>
            <a:r>
              <a:rPr lang="en-US" b="1" dirty="0"/>
              <a:t> </a:t>
            </a:r>
            <a:r>
              <a:rPr lang="en-US" b="1" dirty="0" err="1"/>
              <a:t>instituciji</a:t>
            </a:r>
            <a:r>
              <a:rPr lang="en-US" b="1" dirty="0"/>
              <a:t>. EDS je </a:t>
            </a:r>
            <a:r>
              <a:rPr lang="en-US" b="1" dirty="0" err="1"/>
              <a:t>sučelje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objedinjeno</a:t>
            </a:r>
            <a:r>
              <a:rPr lang="en-US" b="1" dirty="0"/>
              <a:t> </a:t>
            </a:r>
            <a:r>
              <a:rPr lang="en-US" b="1" dirty="0" err="1"/>
              <a:t>pretraživanje</a:t>
            </a:r>
            <a:r>
              <a:rPr lang="en-US" b="1" dirty="0"/>
              <a:t> </a:t>
            </a:r>
            <a:r>
              <a:rPr lang="en-US" b="1" dirty="0" err="1"/>
              <a:t>svih</a:t>
            </a:r>
            <a:r>
              <a:rPr lang="en-US" b="1" dirty="0"/>
              <a:t> e-</a:t>
            </a:r>
            <a:r>
              <a:rPr lang="en-US" b="1" dirty="0" err="1"/>
              <a:t>izvora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našim</a:t>
            </a:r>
            <a:r>
              <a:rPr lang="en-US" b="1" dirty="0"/>
              <a:t> </a:t>
            </a:r>
            <a:r>
              <a:rPr lang="en-US" b="1" dirty="0" err="1"/>
              <a:t>institucijama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objedinjeno</a:t>
            </a:r>
            <a:r>
              <a:rPr lang="en-US" b="1" dirty="0" smtClean="0"/>
              <a:t> </a:t>
            </a:r>
            <a:r>
              <a:rPr lang="en-US" b="1" dirty="0" err="1"/>
              <a:t>pretraživanje</a:t>
            </a:r>
            <a:r>
              <a:rPr lang="en-US" b="1" dirty="0"/>
              <a:t>, EDS,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koristiti</a:t>
            </a:r>
            <a:r>
              <a:rPr lang="en-US" b="1" dirty="0"/>
              <a:t> </a:t>
            </a:r>
            <a:r>
              <a:rPr lang="en-US" b="1" dirty="0" err="1"/>
              <a:t>svi</a:t>
            </a:r>
            <a:r>
              <a:rPr lang="en-US" b="1" dirty="0"/>
              <a:t> </a:t>
            </a:r>
            <a:r>
              <a:rPr lang="en-US" b="1" dirty="0" err="1"/>
              <a:t>pripadnici</a:t>
            </a:r>
            <a:r>
              <a:rPr lang="en-US" b="1" dirty="0"/>
              <a:t> </a:t>
            </a:r>
            <a:r>
              <a:rPr lang="en-US" b="1" dirty="0" err="1"/>
              <a:t>pojedine</a:t>
            </a:r>
            <a:r>
              <a:rPr lang="en-US" b="1" dirty="0"/>
              <a:t> </a:t>
            </a:r>
            <a:r>
              <a:rPr lang="en-US" b="1" dirty="0" err="1"/>
              <a:t>sveučilišne</a:t>
            </a:r>
            <a:r>
              <a:rPr lang="en-US" b="1" dirty="0"/>
              <a:t> </a:t>
            </a:r>
            <a:r>
              <a:rPr lang="en-US" b="1" dirty="0" err="1"/>
              <a:t>zajednice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institucije</a:t>
            </a:r>
            <a:r>
              <a:rPr lang="en-US" b="1" dirty="0"/>
              <a:t>: </a:t>
            </a:r>
            <a:r>
              <a:rPr lang="en-US" b="1" dirty="0" err="1"/>
              <a:t>studenti</a:t>
            </a:r>
            <a:r>
              <a:rPr lang="en-US" b="1" dirty="0"/>
              <a:t>, </a:t>
            </a:r>
            <a:r>
              <a:rPr lang="en-US" b="1" dirty="0" err="1"/>
              <a:t>nastavnici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zaposlenici</a:t>
            </a:r>
            <a:r>
              <a:rPr lang="en-US" b="1" dirty="0"/>
              <a:t>. </a:t>
            </a:r>
            <a:r>
              <a:rPr lang="en-US" b="1" dirty="0" err="1"/>
              <a:t>Korištenje</a:t>
            </a:r>
            <a:r>
              <a:rPr lang="en-US" b="1" dirty="0"/>
              <a:t> je </a:t>
            </a:r>
            <a:r>
              <a:rPr lang="en-US" b="1" dirty="0" err="1"/>
              <a:t>omogućeno</a:t>
            </a:r>
            <a:r>
              <a:rPr lang="en-US" b="1" dirty="0"/>
              <a:t> </a:t>
            </a:r>
            <a:r>
              <a:rPr lang="en-US" b="1" dirty="0" err="1"/>
              <a:t>direktno</a:t>
            </a:r>
            <a:r>
              <a:rPr lang="en-US" b="1" dirty="0"/>
              <a:t> s </a:t>
            </a:r>
            <a:r>
              <a:rPr lang="en-US" b="1" dirty="0" err="1"/>
              <a:t>računala</a:t>
            </a:r>
            <a:r>
              <a:rPr lang="en-US" b="1" dirty="0"/>
              <a:t> u </a:t>
            </a:r>
            <a:r>
              <a:rPr lang="en-US" b="1" dirty="0" err="1"/>
              <a:t>institucijama</a:t>
            </a:r>
            <a:r>
              <a:rPr lang="en-US" b="1" dirty="0"/>
              <a:t>,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logiranjem</a:t>
            </a:r>
            <a:r>
              <a:rPr lang="en-US" b="1" dirty="0"/>
              <a:t> </a:t>
            </a:r>
            <a:r>
              <a:rPr lang="en-US" b="1" dirty="0" err="1"/>
              <a:t>AAI@EduHr</a:t>
            </a:r>
            <a:r>
              <a:rPr lang="en-US" b="1" dirty="0"/>
              <a:t> </a:t>
            </a:r>
            <a:r>
              <a:rPr lang="en-US" b="1" dirty="0" err="1" smtClean="0"/>
              <a:t>identitetom</a:t>
            </a:r>
            <a:r>
              <a:rPr lang="en-US" b="1" dirty="0" smtClean="0"/>
              <a:t>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29200"/>
            <a:ext cx="3667024" cy="13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EBSCOhost </a:t>
            </a:r>
            <a:r>
              <a:rPr lang="en-US" b="1" dirty="0"/>
              <a:t>-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/>
              <a:t>preko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dostupne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EBSCO </a:t>
            </a:r>
            <a:r>
              <a:rPr lang="en-US" b="1" dirty="0" err="1"/>
              <a:t>baze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. </a:t>
            </a:r>
            <a:r>
              <a:rPr lang="en-US" b="1" dirty="0" err="1"/>
              <a:t>Obuhvaćaju</a:t>
            </a:r>
            <a:r>
              <a:rPr lang="en-US" b="1" dirty="0"/>
              <a:t> </a:t>
            </a:r>
            <a:r>
              <a:rPr lang="en-US" b="1" dirty="0" err="1"/>
              <a:t>niz</a:t>
            </a:r>
            <a:r>
              <a:rPr lang="en-US" b="1" dirty="0"/>
              <a:t> </a:t>
            </a:r>
            <a:r>
              <a:rPr lang="en-US" b="1" dirty="0" err="1"/>
              <a:t>bibliografskih</a:t>
            </a:r>
            <a:r>
              <a:rPr lang="en-US" b="1" dirty="0"/>
              <a:t> </a:t>
            </a:r>
            <a:r>
              <a:rPr lang="en-US" b="1" dirty="0" err="1"/>
              <a:t>baza</a:t>
            </a:r>
            <a:r>
              <a:rPr lang="en-US" b="1" dirty="0"/>
              <a:t>,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brojne</a:t>
            </a:r>
            <a:r>
              <a:rPr lang="en-US" b="1" dirty="0"/>
              <a:t> </a:t>
            </a:r>
            <a:r>
              <a:rPr lang="en-US" b="1" dirty="0" err="1"/>
              <a:t>baze</a:t>
            </a:r>
            <a:r>
              <a:rPr lang="en-US" b="1" dirty="0"/>
              <a:t> s </a:t>
            </a:r>
            <a:r>
              <a:rPr lang="en-US" b="1" dirty="0" err="1"/>
              <a:t>cjelovitim</a:t>
            </a:r>
            <a:r>
              <a:rPr lang="en-US" b="1" dirty="0"/>
              <a:t> </a:t>
            </a:r>
            <a:r>
              <a:rPr lang="en-US" b="1" dirty="0" err="1"/>
              <a:t>tekstom</a:t>
            </a:r>
            <a:r>
              <a:rPr lang="en-US" b="1" dirty="0"/>
              <a:t> </a:t>
            </a:r>
            <a:r>
              <a:rPr lang="en-US" b="1" dirty="0" err="1"/>
              <a:t>radova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prirodnih</a:t>
            </a:r>
            <a:r>
              <a:rPr lang="en-US" b="1" dirty="0"/>
              <a:t>, </a:t>
            </a:r>
            <a:r>
              <a:rPr lang="en-US" b="1" dirty="0" err="1"/>
              <a:t>tehničkih</a:t>
            </a:r>
            <a:r>
              <a:rPr lang="en-US" b="1" dirty="0"/>
              <a:t>, </a:t>
            </a:r>
            <a:r>
              <a:rPr lang="en-US" b="1" dirty="0" err="1"/>
              <a:t>društvenih</a:t>
            </a:r>
            <a:r>
              <a:rPr lang="en-US" b="1" dirty="0"/>
              <a:t>, </a:t>
            </a:r>
            <a:r>
              <a:rPr lang="en-US" b="1" dirty="0" err="1"/>
              <a:t>humanističkih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biotehničkih</a:t>
            </a:r>
            <a:r>
              <a:rPr lang="en-US" b="1" dirty="0"/>
              <a:t> </a:t>
            </a:r>
            <a:r>
              <a:rPr lang="en-US" b="1" dirty="0" err="1"/>
              <a:t>znanosti</a:t>
            </a:r>
            <a:r>
              <a:rPr lang="en-US" b="1" dirty="0"/>
              <a:t>, biomedicine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zdravstva</a:t>
            </a:r>
            <a:r>
              <a:rPr lang="en-US" b="1" dirty="0"/>
              <a:t>.</a:t>
            </a:r>
            <a:endParaRPr lang="hr-H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800984" cy="23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1600" y="-1173709"/>
            <a:ext cx="6400799" cy="9053018"/>
          </a:xfrm>
        </p:spPr>
      </p:pic>
    </p:spTree>
    <p:extLst>
      <p:ext uri="{BB962C8B-B14F-4D97-AF65-F5344CB8AC3E}">
        <p14:creationId xmlns:p14="http://schemas.microsoft.com/office/powerpoint/2010/main" val="4778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1247" y="-1189497"/>
            <a:ext cx="6477000" cy="9160795"/>
          </a:xfrm>
        </p:spPr>
      </p:pic>
    </p:spTree>
    <p:extLst>
      <p:ext uri="{BB962C8B-B14F-4D97-AF65-F5344CB8AC3E}">
        <p14:creationId xmlns:p14="http://schemas.microsoft.com/office/powerpoint/2010/main" val="19440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74638"/>
            <a:ext cx="8458200" cy="6343650"/>
          </a:xfrm>
        </p:spPr>
      </p:pic>
    </p:spTree>
    <p:extLst>
      <p:ext uri="{BB962C8B-B14F-4D97-AF65-F5344CB8AC3E}">
        <p14:creationId xmlns:p14="http://schemas.microsoft.com/office/powerpoint/2010/main" val="2121009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Za </a:t>
            </a:r>
            <a:r>
              <a:rPr lang="en-US" b="1" dirty="0" err="1" smtClean="0"/>
              <a:t>sva</a:t>
            </a:r>
            <a:r>
              <a:rPr lang="en-US" b="1" dirty="0" smtClean="0"/>
              <a:t> </a:t>
            </a:r>
            <a:r>
              <a:rPr lang="en-US" b="1" dirty="0" err="1" smtClean="0"/>
              <a:t>pitanja</a:t>
            </a:r>
            <a:r>
              <a:rPr lang="en-US" b="1" dirty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hr-HR" b="1" dirty="0" smtClean="0"/>
              <a:t>savjete 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pretraživanju</a:t>
            </a:r>
            <a:r>
              <a:rPr lang="en-US" b="1" dirty="0" smtClean="0"/>
              <a:t> literature, </a:t>
            </a:r>
            <a:r>
              <a:rPr lang="en-US" b="1" dirty="0" err="1" smtClean="0"/>
              <a:t>slobodno</a:t>
            </a:r>
            <a:r>
              <a:rPr lang="en-US" b="1" dirty="0" smtClean="0"/>
              <a:t> </a:t>
            </a:r>
            <a:r>
              <a:rPr lang="en-US" b="1" dirty="0" err="1" smtClean="0"/>
              <a:t>nam</a:t>
            </a:r>
            <a:r>
              <a:rPr lang="en-US" b="1" dirty="0" smtClean="0"/>
              <a:t> se </a:t>
            </a:r>
            <a:r>
              <a:rPr lang="en-US" b="1" dirty="0" err="1" smtClean="0"/>
              <a:t>obratite</a:t>
            </a:r>
            <a:r>
              <a:rPr lang="en-US" b="1" dirty="0" smtClean="0"/>
              <a:t> – </a:t>
            </a:r>
            <a:r>
              <a:rPr lang="en-US" b="1" dirty="0" err="1" smtClean="0"/>
              <a:t>rado</a:t>
            </a:r>
            <a:r>
              <a:rPr lang="en-US" b="1" dirty="0" smtClean="0"/>
              <a:t> </a:t>
            </a:r>
            <a:r>
              <a:rPr lang="en-US" b="1" dirty="0" err="1" smtClean="0"/>
              <a:t>ćemo</a:t>
            </a:r>
            <a:r>
              <a:rPr lang="en-US" b="1" dirty="0" smtClean="0"/>
              <a:t> </a:t>
            </a:r>
            <a:r>
              <a:rPr lang="en-US" b="1" dirty="0" err="1" smtClean="0"/>
              <a:t>vam</a:t>
            </a:r>
            <a:r>
              <a:rPr lang="en-US" b="1" dirty="0" smtClean="0"/>
              <a:t> </a:t>
            </a:r>
            <a:r>
              <a:rPr lang="en-US" b="1" dirty="0" err="1" smtClean="0"/>
              <a:t>pomoći</a:t>
            </a:r>
            <a:r>
              <a:rPr lang="en-US" b="1" dirty="0" smtClean="0"/>
              <a:t>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26661"/>
            <a:ext cx="2743200" cy="29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+mn-lt"/>
              </a:rPr>
              <a:t>Organizacija je pola posla </a:t>
            </a:r>
            <a:endParaRPr lang="hr-HR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Pretraživanje relevantnih izvora:</a:t>
            </a:r>
          </a:p>
          <a:p>
            <a:pPr marL="0" indent="0">
              <a:buNone/>
            </a:pPr>
            <a:endParaRPr lang="hr-HR" b="1" u="sng" dirty="0" smtClean="0"/>
          </a:p>
          <a:p>
            <a:r>
              <a:rPr lang="hr-HR" b="1" dirty="0" smtClean="0"/>
              <a:t>KNJIGE</a:t>
            </a:r>
          </a:p>
          <a:p>
            <a:r>
              <a:rPr lang="hr-HR" b="1" dirty="0" smtClean="0"/>
              <a:t>ČASOPISI I ČLANCI</a:t>
            </a:r>
          </a:p>
          <a:p>
            <a:r>
              <a:rPr lang="hr-HR" b="1" dirty="0" smtClean="0"/>
              <a:t>REPOZITORIJI</a:t>
            </a:r>
          </a:p>
          <a:p>
            <a:r>
              <a:rPr lang="hr-HR" b="1" dirty="0" smtClean="0"/>
              <a:t>BAZE PODATAKA</a:t>
            </a:r>
          </a:p>
          <a:p>
            <a:r>
              <a:rPr lang="hr-HR" b="1" dirty="0" smtClean="0"/>
              <a:t>MREŽNI IZVORI</a:t>
            </a:r>
          </a:p>
          <a:p>
            <a:endParaRPr lang="hr-HR" dirty="0"/>
          </a:p>
        </p:txBody>
      </p:sp>
      <p:pic>
        <p:nvPicPr>
          <p:cNvPr id="4" name="Picture 3" descr="business-pl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419600"/>
            <a:ext cx="4419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Kako započeti pretraživanje literature?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hr-HR" b="1" dirty="0" smtClean="0"/>
              <a:t>pogledati obvez</a:t>
            </a:r>
            <a:r>
              <a:rPr lang="en-US" b="1" dirty="0" smtClean="0"/>
              <a:t>nu</a:t>
            </a:r>
            <a:r>
              <a:rPr lang="hr-HR" b="1" dirty="0" smtClean="0"/>
              <a:t> i izbornu literaturu kolegija/područja iz kojeg se piše rad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hr-HR" b="1" dirty="0" smtClean="0"/>
              <a:t>provjeriti posjeduje li knjižnica Fakulteta traženu građu 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hr-HR" b="1" dirty="0" smtClean="0"/>
              <a:t>provjeriti postoji li možda još neka literatura koja se odnosi na temu, a da je dostupna u Knjižnici (članci, doktorati i sl.)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hr-HR" b="1" dirty="0" smtClean="0"/>
              <a:t>provjeriti relevantne web izvore</a:t>
            </a:r>
            <a:r>
              <a:rPr lang="en-US" b="1" dirty="0" smtClean="0"/>
              <a:t> i </a:t>
            </a:r>
            <a:r>
              <a:rPr lang="en-US" b="1" dirty="0" err="1" smtClean="0"/>
              <a:t>odabrati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informacije</a:t>
            </a:r>
            <a:endParaRPr lang="hr-H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WEB stranica Knjižnice</a:t>
            </a:r>
            <a:endParaRPr lang="hr-HR" b="1" dirty="0">
              <a:solidFill>
                <a:srgbClr val="00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99"/>
            <a:ext cx="8935358" cy="2881004"/>
          </a:xfrm>
        </p:spPr>
      </p:pic>
      <p:sp>
        <p:nvSpPr>
          <p:cNvPr id="6" name="Down Arrow 5"/>
          <p:cNvSpPr/>
          <p:nvPr/>
        </p:nvSpPr>
        <p:spPr>
          <a:xfrm rot="10800000" flipH="1">
            <a:off x="7848600" y="1524000"/>
            <a:ext cx="343158" cy="6788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57299"/>
            <a:ext cx="9144000" cy="4152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98"/>
            <a:ext cx="9144000" cy="4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24908"/>
            <a:ext cx="5486400" cy="7760603"/>
          </a:xfrm>
        </p:spPr>
      </p:pic>
    </p:spTree>
    <p:extLst>
      <p:ext uri="{BB962C8B-B14F-4D97-AF65-F5344CB8AC3E}">
        <p14:creationId xmlns:p14="http://schemas.microsoft.com/office/powerpoint/2010/main" val="36026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Pravila posudbe 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</a:t>
            </a:r>
            <a:r>
              <a:rPr lang="hr-HR" b="1" dirty="0" smtClean="0"/>
              <a:t>tudenti mogu posuditi tri knjige (iznimno pet za završni ili diplomski rad)</a:t>
            </a:r>
          </a:p>
          <a:p>
            <a:r>
              <a:rPr lang="hr-HR" b="1" dirty="0"/>
              <a:t>r</a:t>
            </a:r>
            <a:r>
              <a:rPr lang="hr-HR" b="1" dirty="0" smtClean="0"/>
              <a:t>ok za posudbu je najviše 45 dana </a:t>
            </a:r>
            <a:r>
              <a:rPr lang="pl-PL" b="1" dirty="0"/>
              <a:t>(15 dana + 2 produženja roka za po 15 dana</a:t>
            </a:r>
            <a:r>
              <a:rPr lang="pl-PL" b="1" dirty="0" smtClean="0"/>
              <a:t>)</a:t>
            </a:r>
          </a:p>
          <a:p>
            <a:r>
              <a:rPr lang="hr-HR" b="1" dirty="0" smtClean="0"/>
              <a:t>posljednji </a:t>
            </a:r>
            <a:r>
              <a:rPr lang="hr-HR" b="1" dirty="0"/>
              <a:t>ili jedini primjerak nekog naslova ne može se posuditi i ostaje za rad u čitaonici</a:t>
            </a:r>
          </a:p>
        </p:txBody>
      </p:sp>
    </p:spTree>
    <p:extLst>
      <p:ext uri="{BB962C8B-B14F-4D97-AF65-F5344CB8AC3E}">
        <p14:creationId xmlns:p14="http://schemas.microsoft.com/office/powerpoint/2010/main" val="23466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777</Words>
  <Application>Microsoft Office PowerPoint</Application>
  <PresentationFormat>Prikaz na zaslonu (4:3)</PresentationFormat>
  <Paragraphs>110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Candara</vt:lpstr>
      <vt:lpstr>Gill Sans Ultra Bold</vt:lpstr>
      <vt:lpstr>Times New Roman</vt:lpstr>
      <vt:lpstr>Office Theme</vt:lpstr>
      <vt:lpstr>0.7 Knjižnica Građevinskog i arhitektonskog fakulteta Osijek     </vt:lpstr>
      <vt:lpstr>Sadržaj prezentacije</vt:lpstr>
      <vt:lpstr>Voditeljica Knjižnice: Vesna  Zobundžija, prof., dipl. knjižničarka tel. 031 540 094 e-pošta: vesnaz@gfos.hr    Sandra Murat, prof., dipl. knjižničarka tel. 031 540 073 e-pošta: smurat@gfos.hr   Anđa Ćosić, pomoćna knjižničarka tel. 031 540 073 e-pošta: acosic@gfos.hr </vt:lpstr>
      <vt:lpstr>Koja je moja tema?</vt:lpstr>
      <vt:lpstr>Organizacija je pola posla </vt:lpstr>
      <vt:lpstr>Kako započeti pretraživanje literature?</vt:lpstr>
      <vt:lpstr>WEB stranica Knjižnice</vt:lpstr>
      <vt:lpstr>PowerPoint prezentacija</vt:lpstr>
      <vt:lpstr>Pravila posudbe </vt:lpstr>
      <vt:lpstr>Katalog  - Integrirani knjižnični sustav CROLIST http://161.53.208.100/lb04/search.html</vt:lpstr>
      <vt:lpstr>Pretraživanje</vt:lpstr>
      <vt:lpstr>Ključne riječi</vt:lpstr>
      <vt:lpstr>PowerPoint prezentacija</vt:lpstr>
      <vt:lpstr>Autor</vt:lpstr>
      <vt:lpstr>PowerPoint prezentacija</vt:lpstr>
      <vt:lpstr>Rezultat pretraživanja</vt:lpstr>
      <vt:lpstr>Naslov</vt:lpstr>
      <vt:lpstr>Rezultat pretraživanja</vt:lpstr>
      <vt:lpstr>Riječi iz naslova i jezik</vt:lpstr>
      <vt:lpstr>Rezultat pretraživanja</vt:lpstr>
      <vt:lpstr>Predmet</vt:lpstr>
      <vt:lpstr>PowerPoint prezentacija</vt:lpstr>
      <vt:lpstr>Knjige u svescima (dijelovima)</vt:lpstr>
      <vt:lpstr>Svezak ima naslov</vt:lpstr>
      <vt:lpstr>Rezultat pretraživanja</vt:lpstr>
      <vt:lpstr>Rezultat pretraživanja</vt:lpstr>
      <vt:lpstr>Svezak nema naslov</vt:lpstr>
      <vt:lpstr>Rezultat pretraživanja</vt:lpstr>
      <vt:lpstr>Rezultat pretraživanja</vt:lpstr>
      <vt:lpstr>Časopisi</vt:lpstr>
      <vt:lpstr>PowerPoint prezentacija</vt:lpstr>
      <vt:lpstr>PowerPoint prezentacija</vt:lpstr>
      <vt:lpstr>Relevantni web izvori (uglavnom baze i znanstveni portali) </vt:lpstr>
      <vt:lpstr>Relevantni web izvori</vt:lpstr>
      <vt:lpstr>Baze podataka</vt:lpstr>
      <vt:lpstr>Koje baze podataka postoje?</vt:lpstr>
      <vt:lpstr>PowerPoint prezentacija</vt:lpstr>
      <vt:lpstr>Pristup bazama podataka</vt:lpstr>
      <vt:lpstr>Koje baze podataka koristiti?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knjiga</dc:creator>
  <cp:lastModifiedBy>Windows User</cp:lastModifiedBy>
  <cp:revision>106</cp:revision>
  <cp:lastPrinted>2021-04-28T07:18:01Z</cp:lastPrinted>
  <dcterms:created xsi:type="dcterms:W3CDTF">2006-08-16T00:00:00Z</dcterms:created>
  <dcterms:modified xsi:type="dcterms:W3CDTF">2021-04-28T07:25:14Z</dcterms:modified>
</cp:coreProperties>
</file>