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62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0" d="100"/>
          <a:sy n="150" d="100"/>
        </p:scale>
        <p:origin x="20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F8190-86CD-4DC9-B291-8519B01B36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9027D5-31EE-4155-BDC0-E6079F41F0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B8AE0-7249-48BA-9B3A-193E6B88D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86C35-21E3-4B4A-A11E-6E3535BF9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9DD6F-489E-479A-8ED3-B73E911E3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204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A10C7-8A3A-4FAF-8BA0-510297A05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EA6D5-CEA1-45B0-9B02-3AB32263DD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73C8A0-91ED-4628-9335-C75B4D67E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61E89-34F5-4D33-8B08-E80A338FB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115A4-B4DC-4E45-8523-5E2020032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324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FB94CB-151D-4B67-8DC1-0ED9C2E3E8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90B93E-EA21-49D4-BA3B-289A32500D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A55D9-FD3B-44A0-B432-E05746959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51118-DB80-45A3-8EFD-C0218BC71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ECFDF-F2DA-408D-A625-5499989D7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052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E7C33-8CDD-4C75-982E-B6F4631CA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F4D79C-0019-4EBD-8F0F-1247BF88E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06375-3139-4201-9385-A727CD2CF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4006E-DB34-44F1-9007-235020AD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516A4-FD3E-487C-B886-9863EECC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451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12D11-A137-45AC-A60B-0C8328CD4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F5AFD-6D65-46F7-A88F-96CE05011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A4AA3-3DDC-4CAB-8218-B54B706CF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1F966-EBF4-487D-9048-BF72D056F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44A70-131F-4FC7-A63B-65688047E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58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9F92D-BFAD-4B56-B40F-D437124D3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B4E4D-7517-43CA-B013-01434EEC1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6C72C7-2910-41EA-8F40-4110DFE13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3B4BB-8E56-4043-9A18-D26DA9098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68C540-20FB-4ED4-8C61-478AFF75E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871782-3DF9-4551-B3FA-E3C333FB5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813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0F222-F521-417D-9AE7-85DAD70F4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4C0544-B4B8-410B-A5D2-85A50EB38B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1FCDE5-43BB-4872-80A9-44AB19DFC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4C250E-39A8-46E0-9837-80056D540F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71DB6D-0C9D-4A4A-A6E2-FB6D4E0F75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01FF3F-26B9-4FC6-BFA4-EF3F75346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FC0AD7-C210-4BF0-B446-3C7407DC3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DD667C-F798-4E3F-BEAF-CFD073A27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756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A0757-49C8-4650-93F2-55B17CA4C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DEB2DA-0A4F-4074-9BB2-178463435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D597DE-A375-41A2-8C03-4C66C4E8B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B60CF0-2BE4-4258-8F00-E51CBB5B5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731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E10860-D0D3-4F72-A40A-2692C1266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BA5C74-7640-4E7B-AE8E-BCD0E1D1A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EAC0B1-4E21-410A-B510-35C699221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060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B0BF3-F1C0-49C0-ACAF-488A5ED30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DADF0-833C-4537-9486-E3AD70BF4D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88D5F-85F7-45FB-9D4B-BC62EB1F5A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CBEC03-2E16-46FA-91CB-8C34C8F65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C15311-907D-4468-A4FB-72E4ED32C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1DDF2B-DABC-401B-BB61-6F0E36AA7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32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56A12-416B-4F39-92D7-59031DB7B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D741F2-49A6-482D-B6BA-7A2B082FD9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3BF32E-7986-486B-9389-40ED0D4151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FFAEEE-A44C-4F54-8302-0606465BE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398790-92E9-4587-8F78-09E7F895B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8129FF-924E-4E27-951C-D8646817B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959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E33492-8A06-4A94-8296-5908C155F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E23DA7-A389-43BD-8BB2-09B4870F9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FEE415-9F6F-4DA7-B084-5A5C1A60D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8643C-8151-41EF-8134-BD29EFD3C6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D2848-47F8-48D5-85D0-69E8377CBC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924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59AE206-7EBA-4D33-8BC9-9D8158553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4555055"/>
            <a:ext cx="5174047" cy="1723125"/>
          </a:xfrm>
        </p:spPr>
        <p:txBody>
          <a:bodyPr anchor="ctr">
            <a:normAutofit/>
          </a:bodyPr>
          <a:lstStyle/>
          <a:p>
            <a:pPr algn="r"/>
            <a:r>
              <a:rPr lang="en-US" dirty="0"/>
              <a:t>Ponavljanje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437D937-A7F1-4011-92B4-328E5BE1B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1425" y="1322610"/>
            <a:ext cx="1682850" cy="168284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672F332-AF08-46C6-94F0-77684310D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46253" y="2707205"/>
            <a:ext cx="721796" cy="7217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4244EF8-D73A-40E1-BE73-D46E6B4B0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44374" y="2603243"/>
            <a:ext cx="220271" cy="22027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B84D7E8-4ECB-42D7-ADBF-01689B0F2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29087" y="0"/>
            <a:ext cx="4814914" cy="3429000"/>
          </a:xfrm>
          <a:custGeom>
            <a:avLst/>
            <a:gdLst>
              <a:gd name="connsiteX0" fmla="*/ 0 w 5699887"/>
              <a:gd name="connsiteY0" fmla="*/ 0 h 4059244"/>
              <a:gd name="connsiteX1" fmla="*/ 5699887 w 5699887"/>
              <a:gd name="connsiteY1" fmla="*/ 0 h 4059244"/>
              <a:gd name="connsiteX2" fmla="*/ 5699887 w 5699887"/>
              <a:gd name="connsiteY2" fmla="*/ 3944096 h 4059244"/>
              <a:gd name="connsiteX3" fmla="*/ 5525775 w 5699887"/>
              <a:gd name="connsiteY3" fmla="*/ 3980429 h 4059244"/>
              <a:gd name="connsiteX4" fmla="*/ 4663256 w 5699887"/>
              <a:gd name="connsiteY4" fmla="*/ 4059244 h 4059244"/>
              <a:gd name="connsiteX5" fmla="*/ 8566 w 5699887"/>
              <a:gd name="connsiteY5" fmla="*/ 67422 h 405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99887" h="4059244">
                <a:moveTo>
                  <a:pt x="0" y="0"/>
                </a:moveTo>
                <a:lnTo>
                  <a:pt x="5699887" y="0"/>
                </a:lnTo>
                <a:lnTo>
                  <a:pt x="5699887" y="3944096"/>
                </a:lnTo>
                <a:lnTo>
                  <a:pt x="5525775" y="3980429"/>
                </a:lnTo>
                <a:cubicBezTo>
                  <a:pt x="5246154" y="4032190"/>
                  <a:pt x="4957865" y="4059244"/>
                  <a:pt x="4663256" y="4059244"/>
                </a:cubicBezTo>
                <a:cubicBezTo>
                  <a:pt x="2306390" y="4059244"/>
                  <a:pt x="353936" y="2327747"/>
                  <a:pt x="8566" y="6742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E8E38ED-369A-44C2-B635-0BED0E48A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79834" y="4776880"/>
            <a:ext cx="0" cy="1303020"/>
          </a:xfrm>
          <a:prstGeom prst="line">
            <a:avLst/>
          </a:prstGeom>
          <a:ln w="1905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8999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0722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3B031-8BF5-4B06-9865-05F4B6928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623392"/>
            <a:ext cx="2522980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en-US" sz="2400" dirty="0"/>
              <a:t>1</a:t>
            </a:r>
            <a:r>
              <a:rPr lang="hr-HR" sz="2400" dirty="0"/>
              <a:t>. Sila na kosu pločastu zapornicu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6C282-DB4C-42C1-AA29-1A3C94DCBE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1" y="2638043"/>
            <a:ext cx="2522980" cy="34156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1400" dirty="0"/>
              <a:t>Zatvarač paralelopipednog oblika (</a:t>
            </a:r>
            <a:r>
              <a:rPr lang="en-US" sz="1400" i="1" dirty="0"/>
              <a:t>h</a:t>
            </a:r>
            <a:r>
              <a:rPr lang="en-US" sz="1400" dirty="0"/>
              <a:t>= 2.5 m, </a:t>
            </a:r>
            <a:r>
              <a:rPr lang="en-US" sz="1400" i="1" dirty="0"/>
              <a:t>l</a:t>
            </a:r>
            <a:r>
              <a:rPr lang="en-US" sz="1400" dirty="0"/>
              <a:t>= 3 m) </a:t>
            </a:r>
            <a:r>
              <a:rPr lang="hr-HR" sz="1400" dirty="0"/>
              <a:t>zatvara ulaznu građevinu</a:t>
            </a:r>
            <a:r>
              <a:rPr lang="en-US" sz="1400" dirty="0"/>
              <a:t> (</a:t>
            </a:r>
            <a:r>
              <a:rPr lang="el-GR" sz="1400" i="1" dirty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= 60°), </a:t>
            </a:r>
            <a:r>
              <a:rPr lang="hr-HR" sz="1400" dirty="0">
                <a:latin typeface="Calibri" panose="020F0502020204030204" pitchFamily="34" charset="0"/>
                <a:cs typeface="Calibri" panose="020F0502020204030204" pitchFamily="34" charset="0"/>
              </a:rPr>
              <a:t>kao na slici. 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hr-HR" sz="1400" dirty="0">
                <a:latin typeface="Calibri" panose="020F0502020204030204" pitchFamily="34" charset="0"/>
                <a:cs typeface="Calibri" panose="020F0502020204030204" pitchFamily="34" charset="0"/>
              </a:rPr>
              <a:t>Zatvarač se može čeličnim užetom pomjerati duž vodilica. Nivo vode u akumulacijskom jezeru iznosi </a:t>
            </a:r>
            <a:r>
              <a:rPr lang="hr-HR" sz="1400" i="1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= 12 m, </a:t>
            </a:r>
            <a:r>
              <a:rPr lang="hr-HR" sz="1400" dirty="0">
                <a:latin typeface="Calibri" panose="020F0502020204030204" pitchFamily="34" charset="0"/>
                <a:cs typeface="Calibri" panose="020F0502020204030204" pitchFamily="34" charset="0"/>
              </a:rPr>
              <a:t>masa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zatvarača je 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= 2900 kg, a koeficijent </a:t>
            </a:r>
            <a:r>
              <a:rPr lang="hr-HR" sz="1400" dirty="0">
                <a:latin typeface="Calibri" panose="020F0502020204030204" pitchFamily="34" charset="0"/>
                <a:cs typeface="Calibri" panose="020F0502020204030204" pitchFamily="34" charset="0"/>
              </a:rPr>
              <a:t>trenja između 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zatvarača i vodilica je 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= 0.35. </a:t>
            </a:r>
            <a:r>
              <a:rPr lang="hr-HR" sz="1400" dirty="0">
                <a:latin typeface="Calibri" panose="020F0502020204030204" pitchFamily="34" charset="0"/>
                <a:cs typeface="Calibri" panose="020F0502020204030204" pitchFamily="34" charset="0"/>
              </a:rPr>
              <a:t>Odrediti najmanju silu </a:t>
            </a:r>
            <a:r>
              <a:rPr lang="hr-HR" sz="1400" i="1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hr-H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hr-HR" sz="1400" dirty="0">
                <a:latin typeface="Calibri" panose="020F0502020204030204" pitchFamily="34" charset="0"/>
                <a:cs typeface="Calibri" panose="020F0502020204030204" pitchFamily="34" charset="0"/>
              </a:rPr>
              <a:t> potrebnu za podizanje zatvarača iz početnog položaja. </a:t>
            </a:r>
            <a:endParaRPr lang="hr-HR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57238F-AA1B-47BC-ABAD-7CD9A4CD3F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322" y="1672579"/>
            <a:ext cx="4688077" cy="335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8093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0722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3B031-8BF5-4B06-9865-05F4B6928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623392"/>
            <a:ext cx="2522980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en-US" sz="2400" dirty="0"/>
              <a:t>2</a:t>
            </a:r>
            <a:r>
              <a:rPr lang="hr-HR" sz="2400" dirty="0"/>
              <a:t>. Sila na pločastu </a:t>
            </a:r>
            <a:r>
              <a:rPr lang="en-US" sz="2400" dirty="0"/>
              <a:t>ustavu</a:t>
            </a:r>
            <a:endParaRPr lang="hr-HR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6C282-DB4C-42C1-AA29-1A3C94DCBE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2436532"/>
            <a:ext cx="3200400" cy="43452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hr-HR" sz="1600" dirty="0"/>
              <a:t>Na vodozahvatu, u kanalu pravokutnog oblika, voda istječe ispod pločaste ustave. Dubina</a:t>
            </a:r>
            <a:r>
              <a:rPr lang="en-US" sz="1600" dirty="0"/>
              <a:t> </a:t>
            </a:r>
            <a:r>
              <a:rPr lang="hr-HR" sz="1600" dirty="0"/>
              <a:t>vode u kanalu je </a:t>
            </a:r>
            <a:r>
              <a:rPr lang="hr-HR" sz="1600" i="1" dirty="0"/>
              <a:t>H </a:t>
            </a:r>
            <a:r>
              <a:rPr lang="hr-HR" sz="1600" dirty="0"/>
              <a:t>= 4 m, a ustava je podignuta za </a:t>
            </a:r>
            <a:r>
              <a:rPr lang="hr-HR" sz="1600" i="1" dirty="0"/>
              <a:t>a </a:t>
            </a:r>
            <a:r>
              <a:rPr lang="hr-HR" sz="1600" dirty="0"/>
              <a:t>= 0.3 m od dna kanala. Širina ustave je </a:t>
            </a:r>
            <a:r>
              <a:rPr lang="hr-HR" sz="1600" i="1" dirty="0"/>
              <a:t>b </a:t>
            </a:r>
            <a:r>
              <a:rPr lang="hr-HR" sz="1600" dirty="0"/>
              <a:t>= 8 m. </a:t>
            </a:r>
          </a:p>
          <a:p>
            <a:pPr marL="0" indent="0" algn="just">
              <a:buNone/>
            </a:pPr>
            <a:r>
              <a:rPr lang="hr-HR" sz="1600" dirty="0"/>
              <a:t>Koeficijent kontrakcije mlaza koji istječe ispod ustave je </a:t>
            </a:r>
            <a:r>
              <a:rPr lang="az-Cyrl-AZ" sz="1600" i="1" dirty="0"/>
              <a:t>Ѱ</a:t>
            </a:r>
            <a:r>
              <a:rPr lang="hr-HR" sz="1600" i="1" dirty="0"/>
              <a:t> </a:t>
            </a:r>
            <a:r>
              <a:rPr lang="hr-HR" sz="1600" dirty="0"/>
              <a:t>= 0.603, a koeficijent lokalnog otpora istjecanju je </a:t>
            </a:r>
            <a:r>
              <a:rPr lang="el-GR" sz="1600" i="1" dirty="0"/>
              <a:t>ξ</a:t>
            </a:r>
            <a:r>
              <a:rPr lang="hr-HR" sz="1600" i="1" dirty="0"/>
              <a:t> </a:t>
            </a:r>
            <a:r>
              <a:rPr lang="en-US" sz="1600" dirty="0"/>
              <a:t>= 0.1. </a:t>
            </a:r>
            <a:endParaRPr lang="hr-HR" sz="1600" dirty="0"/>
          </a:p>
          <a:p>
            <a:pPr marL="0" indent="0" algn="just">
              <a:buNone/>
            </a:pPr>
            <a:r>
              <a:rPr lang="hr-HR" sz="1600" dirty="0"/>
              <a:t>Odredite silu kojom voda djeluje na kliznu ustavu. Silu trenja vode o dno kanala zanemariti. </a:t>
            </a:r>
          </a:p>
          <a:p>
            <a:pPr marL="0" indent="0" algn="just">
              <a:buNone/>
            </a:pPr>
            <a:r>
              <a:rPr lang="hr-HR" sz="1600" dirty="0"/>
              <a:t>Pretpostavlja se da je u zoni ustave kanal horizontalan.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AF3834-AC52-4302-AE50-1CAB14B19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992" y="153955"/>
            <a:ext cx="4545284" cy="3276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9A5A07-0183-495D-BA47-7AC196261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780" y="3657600"/>
            <a:ext cx="4910378" cy="292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2490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0722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3B031-8BF5-4B06-9865-05F4B6928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623392"/>
            <a:ext cx="2522980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hr-HR" sz="2400" dirty="0"/>
              <a:t>3. </a:t>
            </a:r>
            <a:r>
              <a:rPr lang="en-US" sz="2400" dirty="0"/>
              <a:t>Preljevanje, istjecanje</a:t>
            </a:r>
            <a:endParaRPr lang="hr-HR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6C282-DB4C-42C1-AA29-1A3C94DCBE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97028" y="2532049"/>
            <a:ext cx="3490722" cy="4191000"/>
          </a:xfrm>
        </p:spPr>
        <p:txBody>
          <a:bodyPr>
            <a:noAutofit/>
          </a:bodyPr>
          <a:lstStyle/>
          <a:p>
            <a:pPr marL="114300" lvl="0" indent="0" algn="just">
              <a:buNone/>
            </a:pPr>
            <a:r>
              <a:rPr lang="en-US" sz="1500" dirty="0">
                <a:cs typeface="Times New Roman" panose="02020603050405020304" pitchFamily="18" charset="0"/>
              </a:rPr>
              <a:t>U </a:t>
            </a:r>
            <a:r>
              <a:rPr lang="hr-HR" sz="1500" dirty="0">
                <a:cs typeface="Times New Roman" panose="02020603050405020304" pitchFamily="18" charset="0"/>
              </a:rPr>
              <a:t>pravokutnom kanalu širine </a:t>
            </a:r>
            <a:r>
              <a:rPr lang="en-US" sz="1500" i="1" dirty="0">
                <a:cs typeface="Times New Roman" panose="02020603050405020304" pitchFamily="18" charset="0"/>
              </a:rPr>
              <a:t>b</a:t>
            </a:r>
            <a:r>
              <a:rPr lang="hr-HR" sz="1500" i="1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= 4</a:t>
            </a:r>
            <a:r>
              <a:rPr lang="hr-HR" sz="1500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m </a:t>
            </a:r>
            <a:r>
              <a:rPr lang="hr-HR" sz="1500" dirty="0">
                <a:cs typeface="Times New Roman" panose="02020603050405020304" pitchFamily="18" charset="0"/>
              </a:rPr>
              <a:t>voda struji s normalnom dubinom </a:t>
            </a:r>
            <a:r>
              <a:rPr lang="en-US" sz="1500" i="1" dirty="0">
                <a:cs typeface="Times New Roman" panose="02020603050405020304" pitchFamily="18" charset="0"/>
              </a:rPr>
              <a:t>h</a:t>
            </a:r>
            <a:r>
              <a:rPr lang="en-US" sz="1500" baseline="-25000" dirty="0">
                <a:cs typeface="Times New Roman" panose="02020603050405020304" pitchFamily="18" charset="0"/>
              </a:rPr>
              <a:t>1</a:t>
            </a:r>
            <a:r>
              <a:rPr lang="hr-HR" sz="1500" baseline="-25000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= 0.5</a:t>
            </a:r>
            <a:r>
              <a:rPr lang="hr-HR" sz="1500" dirty="0">
                <a:cs typeface="Times New Roman" panose="02020603050405020304" pitchFamily="18" charset="0"/>
              </a:rPr>
              <a:t> m i protokom </a:t>
            </a:r>
            <a:r>
              <a:rPr lang="en-US" sz="1500" i="1" dirty="0">
                <a:cs typeface="Times New Roman" panose="02020603050405020304" pitchFamily="18" charset="0"/>
              </a:rPr>
              <a:t>Q</a:t>
            </a:r>
            <a:r>
              <a:rPr lang="hr-HR" sz="1500" i="1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=</a:t>
            </a:r>
            <a:r>
              <a:rPr lang="hr-HR" sz="1500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10</a:t>
            </a:r>
            <a:r>
              <a:rPr lang="hr-HR" sz="1500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m</a:t>
            </a:r>
            <a:r>
              <a:rPr lang="en-US" sz="1500" baseline="30000" dirty="0">
                <a:cs typeface="Times New Roman" panose="02020603050405020304" pitchFamily="18" charset="0"/>
              </a:rPr>
              <a:t>3</a:t>
            </a:r>
            <a:r>
              <a:rPr lang="en-US" sz="1500" dirty="0">
                <a:cs typeface="Times New Roman" panose="02020603050405020304" pitchFamily="18" charset="0"/>
              </a:rPr>
              <a:t>/s. </a:t>
            </a:r>
            <a:br>
              <a:rPr lang="hr-HR" sz="1500" dirty="0">
                <a:cs typeface="Times New Roman" panose="02020603050405020304" pitchFamily="18" charset="0"/>
              </a:rPr>
            </a:br>
            <a:br>
              <a:rPr lang="hr-HR" sz="1500" dirty="0">
                <a:cs typeface="Times New Roman" panose="02020603050405020304" pitchFamily="18" charset="0"/>
              </a:rPr>
            </a:br>
            <a:r>
              <a:rPr lang="en-US" sz="1500" dirty="0">
                <a:cs typeface="Times New Roman" panose="02020603050405020304" pitchFamily="18" charset="0"/>
              </a:rPr>
              <a:t>Naila</a:t>
            </a:r>
            <a:r>
              <a:rPr lang="hr-HR" sz="1500" dirty="0">
                <a:cs typeface="Times New Roman" panose="02020603050405020304" pitchFamily="18" charset="0"/>
              </a:rPr>
              <a:t>skom na pregradu prikazanu na slici </a:t>
            </a:r>
            <a:r>
              <a:rPr lang="en-US" sz="1500" dirty="0">
                <a:cs typeface="Times New Roman" panose="02020603050405020304" pitchFamily="18" charset="0"/>
              </a:rPr>
              <a:t>(</a:t>
            </a:r>
            <a:r>
              <a:rPr lang="en-US" sz="1500" i="1" dirty="0" err="1">
                <a:cs typeface="Times New Roman" panose="02020603050405020304" pitchFamily="18" charset="0"/>
              </a:rPr>
              <a:t>h</a:t>
            </a:r>
            <a:r>
              <a:rPr lang="en-US" sz="1500" baseline="-25000" dirty="0" err="1">
                <a:cs typeface="Times New Roman" panose="02020603050405020304" pitchFamily="18" charset="0"/>
              </a:rPr>
              <a:t>ustave</a:t>
            </a:r>
            <a:r>
              <a:rPr lang="hr-HR" sz="1500" baseline="-25000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=</a:t>
            </a:r>
            <a:r>
              <a:rPr lang="hr-HR" sz="1500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1 m,</a:t>
            </a:r>
            <a:r>
              <a:rPr lang="hr-HR" sz="1500" dirty="0">
                <a:cs typeface="Times New Roman" panose="02020603050405020304" pitchFamily="18" charset="0"/>
              </a:rPr>
              <a:t>  </a:t>
            </a:r>
            <a:r>
              <a:rPr lang="en-US" sz="1500" i="1" dirty="0" err="1">
                <a:cs typeface="Times New Roman" panose="02020603050405020304" pitchFamily="18" charset="0"/>
              </a:rPr>
              <a:t>h</a:t>
            </a:r>
            <a:r>
              <a:rPr lang="en-US" sz="1500" baseline="-25000" dirty="0" err="1">
                <a:cs typeface="Times New Roman" panose="02020603050405020304" pitchFamily="18" charset="0"/>
              </a:rPr>
              <a:t>ispod</a:t>
            </a:r>
            <a:r>
              <a:rPr lang="en-US" sz="1500" baseline="-25000" dirty="0">
                <a:cs typeface="Times New Roman" panose="02020603050405020304" pitchFamily="18" charset="0"/>
              </a:rPr>
              <a:t> </a:t>
            </a:r>
            <a:r>
              <a:rPr lang="en-US" sz="1500" baseline="-25000" dirty="0" err="1">
                <a:cs typeface="Times New Roman" panose="02020603050405020304" pitchFamily="18" charset="0"/>
              </a:rPr>
              <a:t>ustave</a:t>
            </a:r>
            <a:r>
              <a:rPr lang="hr-HR" sz="1500" baseline="-25000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=</a:t>
            </a:r>
            <a:r>
              <a:rPr lang="hr-HR" sz="1500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0.3 m)</a:t>
            </a:r>
            <a:r>
              <a:rPr lang="hr-HR" sz="1500" dirty="0">
                <a:cs typeface="Times New Roman" panose="02020603050405020304" pitchFamily="18" charset="0"/>
              </a:rPr>
              <a:t> protok se d</a:t>
            </a:r>
            <a:r>
              <a:rPr lang="en-US" sz="1500" dirty="0">
                <a:cs typeface="Times New Roman" panose="02020603050405020304" pitchFamily="18" charset="0"/>
              </a:rPr>
              <a:t>i</a:t>
            </a:r>
            <a:r>
              <a:rPr lang="hr-HR" sz="1500" dirty="0">
                <a:cs typeface="Times New Roman" panose="02020603050405020304" pitchFamily="18" charset="0"/>
              </a:rPr>
              <a:t>jeli</a:t>
            </a:r>
            <a:r>
              <a:rPr lang="en-US" sz="1500" dirty="0">
                <a:cs typeface="Times New Roman" panose="02020603050405020304" pitchFamily="18" charset="0"/>
              </a:rPr>
              <a:t> </a:t>
            </a:r>
            <a:r>
              <a:rPr lang="hr-HR" sz="1500" dirty="0">
                <a:cs typeface="Times New Roman" panose="02020603050405020304" pitchFamily="18" charset="0"/>
              </a:rPr>
              <a:t>na</a:t>
            </a:r>
            <a:r>
              <a:rPr lang="en-US" sz="1500" dirty="0">
                <a:cs typeface="Times New Roman" panose="02020603050405020304" pitchFamily="18" charset="0"/>
              </a:rPr>
              <a:t> </a:t>
            </a:r>
            <a:r>
              <a:rPr lang="hr-HR" sz="1500" dirty="0">
                <a:cs typeface="Times New Roman" panose="02020603050405020304" pitchFamily="18" charset="0"/>
              </a:rPr>
              <a:t> </a:t>
            </a:r>
            <a:r>
              <a:rPr lang="en-US" sz="1500" i="1" dirty="0" err="1">
                <a:cs typeface="Times New Roman" panose="02020603050405020304" pitchFamily="18" charset="0"/>
              </a:rPr>
              <a:t>Q</a:t>
            </a:r>
            <a:r>
              <a:rPr lang="en-US" sz="1500" baseline="-25000" dirty="0" err="1">
                <a:cs typeface="Times New Roman" panose="02020603050405020304" pitchFamily="18" charset="0"/>
              </a:rPr>
              <a:t>preljevanja</a:t>
            </a:r>
            <a:r>
              <a:rPr lang="en-US" sz="1500" dirty="0"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cs typeface="Times New Roman" panose="02020603050405020304" pitchFamily="18" charset="0"/>
              </a:rPr>
              <a:t>i</a:t>
            </a:r>
            <a:r>
              <a:rPr lang="en-US" sz="1500" dirty="0">
                <a:cs typeface="Times New Roman" panose="02020603050405020304" pitchFamily="18" charset="0"/>
              </a:rPr>
              <a:t> </a:t>
            </a:r>
            <a:r>
              <a:rPr lang="en-US" sz="1500" i="1" dirty="0" err="1">
                <a:cs typeface="Times New Roman" panose="02020603050405020304" pitchFamily="18" charset="0"/>
              </a:rPr>
              <a:t>Q</a:t>
            </a:r>
            <a:r>
              <a:rPr lang="en-US" sz="1500" baseline="-25000" dirty="0" err="1">
                <a:cs typeface="Times New Roman" panose="02020603050405020304" pitchFamily="18" charset="0"/>
              </a:rPr>
              <a:t>ispod</a:t>
            </a:r>
            <a:r>
              <a:rPr lang="hr-HR" sz="1500" baseline="-25000" dirty="0">
                <a:cs typeface="Times New Roman" panose="02020603050405020304" pitchFamily="18" charset="0"/>
              </a:rPr>
              <a:t> </a:t>
            </a:r>
            <a:r>
              <a:rPr lang="en-US" sz="1500" baseline="-25000" dirty="0" err="1">
                <a:cs typeface="Times New Roman" panose="02020603050405020304" pitchFamily="18" charset="0"/>
              </a:rPr>
              <a:t>ustave</a:t>
            </a:r>
            <a:r>
              <a:rPr lang="en-US" sz="1500" dirty="0">
                <a:cs typeface="Times New Roman" panose="02020603050405020304" pitchFamily="18" charset="0"/>
              </a:rPr>
              <a:t>.</a:t>
            </a:r>
            <a:endParaRPr lang="hr-HR" sz="1500" dirty="0">
              <a:cs typeface="Times New Roman" panose="02020603050405020304" pitchFamily="18" charset="0"/>
            </a:endParaRPr>
          </a:p>
          <a:p>
            <a:pPr marL="114300" lvl="0" indent="0" algn="just">
              <a:buNone/>
            </a:pPr>
            <a:r>
              <a:rPr lang="en-US" sz="1600" dirty="0">
                <a:cs typeface="Times New Roman" panose="02020603050405020304" pitchFamily="18" charset="0"/>
              </a:rPr>
              <a:t> </a:t>
            </a:r>
            <a:br>
              <a:rPr lang="hr-HR" sz="1600" dirty="0">
                <a:cs typeface="Times New Roman" panose="02020603050405020304" pitchFamily="18" charset="0"/>
              </a:rPr>
            </a:br>
            <a:r>
              <a:rPr lang="hr-HR" sz="1500" dirty="0">
                <a:cs typeface="Times New Roman" panose="02020603050405020304" pitchFamily="18" charset="0"/>
              </a:rPr>
              <a:t>Uz pretpostavku formiranja normalnog vodnog skoka ispred pregrade</a:t>
            </a:r>
            <a:r>
              <a:rPr lang="en-US" sz="1500" dirty="0">
                <a:cs typeface="Times New Roman" panose="02020603050405020304" pitchFamily="18" charset="0"/>
              </a:rPr>
              <a:t>,</a:t>
            </a:r>
            <a:r>
              <a:rPr lang="hr-HR" sz="1500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koef</a:t>
            </a:r>
            <a:r>
              <a:rPr lang="hr-HR" sz="1500" dirty="0">
                <a:cs typeface="Times New Roman" panose="02020603050405020304" pitchFamily="18" charset="0"/>
              </a:rPr>
              <a:t>. kontrakcije</a:t>
            </a:r>
            <a:r>
              <a:rPr lang="en-US" sz="1500" dirty="0">
                <a:cs typeface="Times New Roman" panose="02020603050405020304" pitchFamily="18" charset="0"/>
              </a:rPr>
              <a:t> </a:t>
            </a:r>
            <a:r>
              <a:rPr lang="hr-HR" sz="1500" dirty="0">
                <a:cs typeface="Times New Roman" panose="02020603050405020304" pitchFamily="18" charset="0"/>
              </a:rPr>
              <a:t>istjecanja ispod ustave </a:t>
            </a:r>
            <a:r>
              <a:rPr lang="en-US" sz="1500" i="1" dirty="0">
                <a:cs typeface="Times New Roman" panose="02020603050405020304" pitchFamily="18" charset="0"/>
              </a:rPr>
              <a:t>C</a:t>
            </a:r>
            <a:r>
              <a:rPr lang="hr-HR" sz="1500" i="1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=</a:t>
            </a:r>
            <a:r>
              <a:rPr lang="hr-HR" sz="1500" dirty="0">
                <a:cs typeface="Times New Roman" panose="02020603050405020304" pitchFamily="18" charset="0"/>
              </a:rPr>
              <a:t> </a:t>
            </a:r>
            <a:r>
              <a:rPr lang="en-US" sz="1500" dirty="0">
                <a:cs typeface="Times New Roman" panose="02020603050405020304" pitchFamily="18" charset="0"/>
              </a:rPr>
              <a:t>0.5 </a:t>
            </a:r>
            <a:r>
              <a:rPr lang="hr-HR" sz="1500" dirty="0">
                <a:cs typeface="Times New Roman" panose="02020603050405020304" pitchFamily="18" charset="0"/>
              </a:rPr>
              <a:t>i</a:t>
            </a:r>
            <a:r>
              <a:rPr lang="en-US" sz="1500" dirty="0">
                <a:cs typeface="Times New Roman" panose="02020603050405020304" pitchFamily="18" charset="0"/>
              </a:rPr>
              <a:t> </a:t>
            </a:r>
            <a:r>
              <a:rPr lang="hr-HR" sz="1500" dirty="0">
                <a:cs typeface="Times New Roman" panose="02020603050405020304" pitchFamily="18" charset="0"/>
              </a:rPr>
              <a:t>koef.</a:t>
            </a:r>
            <a:r>
              <a:rPr lang="en-US" sz="1500" dirty="0">
                <a:cs typeface="Times New Roman" panose="02020603050405020304" pitchFamily="18" charset="0"/>
              </a:rPr>
              <a:t> </a:t>
            </a:r>
            <a:r>
              <a:rPr lang="hr-HR" sz="1500" dirty="0">
                <a:cs typeface="Times New Roman" panose="02020603050405020304" pitchFamily="18" charset="0"/>
              </a:rPr>
              <a:t>preljevanja</a:t>
            </a:r>
            <a:r>
              <a:rPr lang="en-US" sz="1500" dirty="0">
                <a:cs typeface="Times New Roman" panose="02020603050405020304" pitchFamily="18" charset="0"/>
              </a:rPr>
              <a:t> </a:t>
            </a:r>
            <a:r>
              <a:rPr lang="en-US" sz="1500" i="1" dirty="0" err="1">
                <a:cs typeface="Times New Roman" panose="02020603050405020304" pitchFamily="18" charset="0"/>
              </a:rPr>
              <a:t>m</a:t>
            </a:r>
            <a:r>
              <a:rPr lang="en-US" sz="1500" baseline="-25000" dirty="0" err="1">
                <a:cs typeface="Times New Roman" panose="02020603050405020304" pitchFamily="18" charset="0"/>
              </a:rPr>
              <a:t>prel</a:t>
            </a:r>
            <a:r>
              <a:rPr lang="hr-HR" sz="1500" baseline="-25000" dirty="0">
                <a:cs typeface="Times New Roman" panose="02020603050405020304" pitchFamily="18" charset="0"/>
              </a:rPr>
              <a:t>j </a:t>
            </a:r>
            <a:r>
              <a:rPr lang="en-US" sz="1500" dirty="0">
                <a:cs typeface="Times New Roman" panose="02020603050405020304" pitchFamily="18" charset="0"/>
              </a:rPr>
              <a:t>= 0.41 </a:t>
            </a:r>
            <a:r>
              <a:rPr lang="hr-HR" sz="1500" dirty="0">
                <a:cs typeface="Times New Roman" panose="02020603050405020304" pitchFamily="18" charset="0"/>
              </a:rPr>
              <a:t>potrebno je odrediti brzinu </a:t>
            </a:r>
            <a:r>
              <a:rPr lang="en-US" sz="1500" i="1" dirty="0">
                <a:cs typeface="Times New Roman" panose="02020603050405020304" pitchFamily="18" charset="0"/>
              </a:rPr>
              <a:t>v</a:t>
            </a:r>
            <a:r>
              <a:rPr lang="en-US" sz="1500" baseline="-25000" dirty="0">
                <a:cs typeface="Times New Roman" panose="02020603050405020304" pitchFamily="18" charset="0"/>
              </a:rPr>
              <a:t>2</a:t>
            </a:r>
            <a:r>
              <a:rPr lang="en-US" sz="1500" dirty="0">
                <a:cs typeface="Times New Roman" panose="02020603050405020304" pitchFamily="18" charset="0"/>
              </a:rPr>
              <a:t> i </a:t>
            </a:r>
            <a:r>
              <a:rPr lang="hr-HR" sz="1500" dirty="0">
                <a:cs typeface="Times New Roman" panose="02020603050405020304" pitchFamily="18" charset="0"/>
              </a:rPr>
              <a:t>dubinu</a:t>
            </a:r>
            <a:r>
              <a:rPr lang="en-US" sz="1500" dirty="0">
                <a:cs typeface="Times New Roman" panose="02020603050405020304" pitchFamily="18" charset="0"/>
              </a:rPr>
              <a:t> </a:t>
            </a:r>
            <a:r>
              <a:rPr lang="en-US" sz="1500" i="1" dirty="0">
                <a:cs typeface="Times New Roman" panose="02020603050405020304" pitchFamily="18" charset="0"/>
              </a:rPr>
              <a:t>h</a:t>
            </a:r>
            <a:r>
              <a:rPr lang="en-US" sz="1500" baseline="-25000" dirty="0">
                <a:cs typeface="Times New Roman" panose="02020603050405020304" pitchFamily="18" charset="0"/>
              </a:rPr>
              <a:t>2</a:t>
            </a:r>
            <a:r>
              <a:rPr lang="en-US" sz="1500" dirty="0">
                <a:cs typeface="Times New Roman" panose="02020603050405020304" pitchFamily="18" charset="0"/>
              </a:rPr>
              <a:t> u </a:t>
            </a:r>
            <a:r>
              <a:rPr lang="hr-HR" sz="1500" dirty="0">
                <a:cs typeface="Times New Roman" panose="02020603050405020304" pitchFamily="18" charset="0"/>
              </a:rPr>
              <a:t>kontrahiranom presjeku istjecanja ispod ustave</a:t>
            </a:r>
            <a:r>
              <a:rPr lang="en-US" sz="1500" dirty="0"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DD02090F-8BD8-474A-80B3-A58DE266822E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322" y="1502636"/>
            <a:ext cx="4688077" cy="3691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72043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0792D4F-247E-46FE-85FC-881DEFA41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2457"/>
            <a:ext cx="9144000" cy="2285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3B031-8BF5-4B06-9865-05F4B6928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07" y="4892358"/>
            <a:ext cx="2824704" cy="1325563"/>
          </a:xfrm>
        </p:spPr>
        <p:txBody>
          <a:bodyPr>
            <a:normAutofit/>
          </a:bodyPr>
          <a:lstStyle/>
          <a:p>
            <a:pPr algn="r"/>
            <a:r>
              <a:rPr lang="hr-HR" sz="2100" dirty="0">
                <a:solidFill>
                  <a:schemeClr val="bg1"/>
                </a:solidFill>
              </a:rPr>
              <a:t>4. Krivulja trajanja protoka</a:t>
            </a:r>
          </a:p>
        </p:txBody>
      </p:sp>
      <p:pic>
        <p:nvPicPr>
          <p:cNvPr id="9" name="Content Placeholder 5" descr="Untitled.png">
            <a:extLst>
              <a:ext uri="{FF2B5EF4-FFF2-40B4-BE49-F238E27FC236}">
                <a16:creationId xmlns:a16="http://schemas.microsoft.com/office/drawing/2014/main" id="{520D19A7-61E2-4553-B62D-C7CF406B8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356" y="774673"/>
            <a:ext cx="7946933" cy="301983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272F12-AF86-441A-BC1B-C014BBBF85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3479748" y="5097939"/>
            <a:ext cx="0" cy="914400"/>
          </a:xfrm>
          <a:prstGeom prst="line">
            <a:avLst/>
          </a:prstGeom>
          <a:ln w="1905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6C282-DB4C-42C1-AA29-1A3C94DCBE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9088" y="4824249"/>
            <a:ext cx="5004852" cy="1461780"/>
          </a:xfrm>
        </p:spPr>
        <p:txBody>
          <a:bodyPr anchor="ctr">
            <a:normAutofit/>
          </a:bodyPr>
          <a:lstStyle/>
          <a:p>
            <a:pPr marL="114300" lvl="0" indent="0">
              <a:buNone/>
            </a:pPr>
            <a:r>
              <a:rPr lang="hr-HR" sz="1800" dirty="0">
                <a:solidFill>
                  <a:schemeClr val="bg1"/>
                </a:solidFill>
                <a:cs typeface="Times New Roman" panose="02020603050405020304" pitchFamily="18" charset="0"/>
              </a:rPr>
              <a:t>Za poprečni presjek korita</a:t>
            </a:r>
            <a:r>
              <a:rPr lang="en-US" sz="1800" dirty="0">
                <a:solidFill>
                  <a:schemeClr val="bg1"/>
                </a:solidFill>
                <a:cs typeface="Times New Roman" panose="02020603050405020304" pitchFamily="18" charset="0"/>
              </a:rPr>
              <a:t> zadani </a:t>
            </a:r>
            <a:r>
              <a:rPr lang="hr-HR" sz="1800" dirty="0">
                <a:solidFill>
                  <a:schemeClr val="bg1"/>
                </a:solidFill>
                <a:cs typeface="Times New Roman" panose="02020603050405020304" pitchFamily="18" charset="0"/>
              </a:rPr>
              <a:t>su sljedeći podaci: uzdužni </a:t>
            </a:r>
            <a:r>
              <a:rPr lang="en-US" sz="1800" dirty="0">
                <a:solidFill>
                  <a:schemeClr val="bg1"/>
                </a:solidFill>
                <a:cs typeface="Times New Roman" panose="02020603050405020304" pitchFamily="18" charset="0"/>
              </a:rPr>
              <a:t>pad </a:t>
            </a:r>
            <a:r>
              <a:rPr lang="en-US" sz="1800" i="1" dirty="0">
                <a:solidFill>
                  <a:schemeClr val="bg1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chemeClr val="bg1"/>
                </a:solidFill>
                <a:cs typeface="Times New Roman" panose="02020603050405020304" pitchFamily="18" charset="0"/>
              </a:rPr>
              <a:t>= 1.5E-3, </a:t>
            </a:r>
            <a:r>
              <a:rPr lang="en-US" sz="1800" i="1" dirty="0">
                <a:solidFill>
                  <a:schemeClr val="bg1"/>
                </a:solidFill>
                <a:cs typeface="Times New Roman" panose="02020603050405020304" pitchFamily="18" charset="0"/>
              </a:rPr>
              <a:t>n</a:t>
            </a:r>
            <a:r>
              <a:rPr lang="en-US" sz="1800" dirty="0">
                <a:solidFill>
                  <a:schemeClr val="bg1"/>
                </a:solidFill>
                <a:cs typeface="Times New Roman" panose="02020603050405020304" pitchFamily="18" charset="0"/>
              </a:rPr>
              <a:t>= 1/50 m</a:t>
            </a:r>
            <a:r>
              <a:rPr lang="en-US" sz="1800" baseline="30000" dirty="0">
                <a:solidFill>
                  <a:schemeClr val="bg1"/>
                </a:solidFill>
                <a:cs typeface="Times New Roman" panose="02020603050405020304" pitchFamily="18" charset="0"/>
              </a:rPr>
              <a:t>-1/3</a:t>
            </a:r>
            <a:r>
              <a:rPr lang="en-US" sz="1800" dirty="0">
                <a:solidFill>
                  <a:schemeClr val="bg1"/>
                </a:solidFill>
                <a:cs typeface="Times New Roman" panose="02020603050405020304" pitchFamily="18" charset="0"/>
              </a:rPr>
              <a:t>s, </a:t>
            </a:r>
            <a:r>
              <a:rPr lang="hr-HR" sz="1800" dirty="0">
                <a:solidFill>
                  <a:schemeClr val="bg1"/>
                </a:solidFill>
                <a:cs typeface="Times New Roman" panose="02020603050405020304" pitchFamily="18" charset="0"/>
              </a:rPr>
              <a:t>pretpostavlja se jednoliko tečenje kanalom</a:t>
            </a:r>
            <a:r>
              <a:rPr lang="en-US" sz="1800" dirty="0">
                <a:solidFill>
                  <a:schemeClr val="bg1"/>
                </a:solidFill>
                <a:cs typeface="Times New Roman" panose="02020603050405020304" pitchFamily="18" charset="0"/>
              </a:rPr>
              <a:t>. </a:t>
            </a:r>
            <a:r>
              <a:rPr lang="hr-HR" sz="180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12500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5">
            <a:extLst>
              <a:ext uri="{FF2B5EF4-FFF2-40B4-BE49-F238E27FC236}">
                <a16:creationId xmlns:a16="http://schemas.microsoft.com/office/drawing/2014/main" id="{2032B1E8-BC40-4380-97A6-14C0320AE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7">
            <a:extLst>
              <a:ext uri="{FF2B5EF4-FFF2-40B4-BE49-F238E27FC236}">
                <a16:creationId xmlns:a16="http://schemas.microsoft.com/office/drawing/2014/main" id="{1F7493F1-D69A-422C-A2FF-0FFF7AE0E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2457"/>
            <a:ext cx="9144000" cy="2285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11" name="Content Placeholder 5" descr="Untitled3.png">
            <a:extLst>
              <a:ext uri="{FF2B5EF4-FFF2-40B4-BE49-F238E27FC236}">
                <a16:creationId xmlns:a16="http://schemas.microsoft.com/office/drawing/2014/main" id="{970EB374-EB32-4320-A75B-1FF538678A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" y="95661"/>
            <a:ext cx="3816278" cy="4324396"/>
          </a:xfrm>
          <a:prstGeom prst="rect">
            <a:avLst/>
          </a:prstGeom>
        </p:spPr>
      </p:pic>
      <p:pic>
        <p:nvPicPr>
          <p:cNvPr id="10" name="Content Placeholder 3" descr="Untitled2.png">
            <a:extLst>
              <a:ext uri="{FF2B5EF4-FFF2-40B4-BE49-F238E27FC236}">
                <a16:creationId xmlns:a16="http://schemas.microsoft.com/office/drawing/2014/main" id="{E1963C23-CD1D-4FD0-8E2C-B785EB36B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8157" y="461531"/>
            <a:ext cx="3909060" cy="1583169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7341211-05E5-4FDD-98B1-F551CD0EAE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3479748" y="5097939"/>
            <a:ext cx="0" cy="914400"/>
          </a:xfrm>
          <a:prstGeom prst="line">
            <a:avLst/>
          </a:prstGeom>
          <a:ln w="1905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6C282-DB4C-42C1-AA29-1A3C94DCBE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2172" y="4828032"/>
            <a:ext cx="5006340" cy="1877568"/>
          </a:xfrm>
        </p:spPr>
        <p:txBody>
          <a:bodyPr anchor="ctr">
            <a:normAutofit fontScale="92500" lnSpcReduction="20000"/>
          </a:bodyPr>
          <a:lstStyle/>
          <a:p>
            <a:pPr marL="114300" lvl="0" indent="0">
              <a:buNone/>
            </a:pPr>
            <a:r>
              <a:rPr lang="hr-HR" sz="1500" dirty="0">
                <a:solidFill>
                  <a:schemeClr val="bg1"/>
                </a:solidFill>
                <a:cs typeface="Times New Roman" panose="02020603050405020304" pitchFamily="18" charset="0"/>
              </a:rPr>
              <a:t>Za krivulju trajanja protoka, koja je dobivena </a:t>
            </a:r>
            <a:r>
              <a:rPr lang="en-US" sz="1500" dirty="0" err="1">
                <a:solidFill>
                  <a:schemeClr val="bg1"/>
                </a:solidFill>
                <a:cs typeface="Times New Roman" panose="02020603050405020304" pitchFamily="18" charset="0"/>
              </a:rPr>
              <a:t>kao</a:t>
            </a:r>
            <a:r>
              <a:rPr lang="en-US" sz="150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hr-HR" sz="1500" dirty="0">
                <a:solidFill>
                  <a:schemeClr val="bg1"/>
                </a:solidFill>
                <a:cs typeface="Times New Roman" panose="02020603050405020304" pitchFamily="18" charset="0"/>
              </a:rPr>
              <a:t>prosjek iz niza promatranih godina, daju se </a:t>
            </a:r>
            <a:r>
              <a:rPr lang="en-US" sz="1500" dirty="0" err="1">
                <a:solidFill>
                  <a:schemeClr val="bg1"/>
                </a:solidFill>
                <a:cs typeface="Times New Roman" panose="02020603050405020304" pitchFamily="18" charset="0"/>
              </a:rPr>
              <a:t>podaci</a:t>
            </a:r>
            <a:r>
              <a:rPr lang="en-US" sz="1500" dirty="0">
                <a:solidFill>
                  <a:schemeClr val="bg1"/>
                </a:solidFill>
                <a:cs typeface="Times New Roman" panose="02020603050405020304" pitchFamily="18" charset="0"/>
              </a:rPr>
              <a:t> (</a:t>
            </a:r>
            <a:r>
              <a:rPr lang="hr-HR" sz="1500" dirty="0">
                <a:solidFill>
                  <a:schemeClr val="bg1"/>
                </a:solidFill>
                <a:cs typeface="Times New Roman" panose="02020603050405020304" pitchFamily="18" charset="0"/>
              </a:rPr>
              <a:t>tablica) na osnovu kojih je nacrtana krivulja</a:t>
            </a:r>
            <a:r>
              <a:rPr lang="en-US" sz="1500" dirty="0">
                <a:solidFill>
                  <a:schemeClr val="bg1"/>
                </a:solidFill>
                <a:cs typeface="Times New Roman" panose="02020603050405020304" pitchFamily="18" charset="0"/>
              </a:rPr>
              <a:t>. </a:t>
            </a:r>
            <a:r>
              <a:rPr lang="hr-HR" sz="150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endParaRPr lang="en-US" sz="15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361950" lvl="0" indent="-361950">
              <a:spcBef>
                <a:spcPct val="20000"/>
              </a:spcBef>
              <a:buAutoNum type="romanUcParenR"/>
              <a:defRPr/>
            </a:pPr>
            <a:r>
              <a:rPr lang="hr-HR" sz="1500" dirty="0">
                <a:solidFill>
                  <a:schemeClr val="bg1"/>
                </a:solidFill>
                <a:cs typeface="Times New Roman" panose="02020603050405020304" pitchFamily="18" charset="0"/>
              </a:rPr>
              <a:t>odrediti širinu </a:t>
            </a:r>
            <a:r>
              <a:rPr lang="en-US" sz="1500" dirty="0" err="1">
                <a:solidFill>
                  <a:schemeClr val="bg1"/>
                </a:solidFill>
                <a:cs typeface="Times New Roman" panose="02020603050405020304" pitchFamily="18" charset="0"/>
              </a:rPr>
              <a:t>dna</a:t>
            </a:r>
            <a:r>
              <a:rPr lang="en-US" sz="150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hr-HR" sz="1500" i="1" dirty="0">
                <a:solidFill>
                  <a:schemeClr val="bg1"/>
                </a:solidFill>
                <a:cs typeface="Times New Roman" panose="02020603050405020304" pitchFamily="18" charset="0"/>
              </a:rPr>
              <a:t>b</a:t>
            </a:r>
            <a:r>
              <a:rPr lang="hr-HR" sz="1500" baseline="-25000" dirty="0">
                <a:solidFill>
                  <a:schemeClr val="bg1"/>
                </a:solidFill>
                <a:cs typeface="Times New Roman" panose="02020603050405020304" pitchFamily="18" charset="0"/>
              </a:rPr>
              <a:t>1</a:t>
            </a:r>
            <a:r>
              <a:rPr lang="hr-HR" sz="150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bg1"/>
                </a:solidFill>
                <a:cs typeface="Times New Roman" panose="02020603050405020304" pitchFamily="18" charset="0"/>
              </a:rPr>
              <a:t>osnovnog</a:t>
            </a:r>
            <a:r>
              <a:rPr lang="en-US" sz="150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bg1"/>
                </a:solidFill>
                <a:cs typeface="Times New Roman" panose="02020603050405020304" pitchFamily="18" charset="0"/>
              </a:rPr>
              <a:t>korita</a:t>
            </a:r>
            <a:r>
              <a:rPr lang="hr-HR" sz="1500" dirty="0">
                <a:solidFill>
                  <a:schemeClr val="bg1"/>
                </a:solidFill>
                <a:cs typeface="Times New Roman" panose="02020603050405020304" pitchFamily="18" charset="0"/>
              </a:rPr>
              <a:t> korita tako da prosječno 30 dana godišnje traje protjecanje </a:t>
            </a:r>
            <a:r>
              <a:rPr lang="en-US" sz="1500" dirty="0" err="1">
                <a:solidFill>
                  <a:schemeClr val="bg1"/>
                </a:solidFill>
                <a:cs typeface="Times New Roman" panose="02020603050405020304" pitchFamily="18" charset="0"/>
              </a:rPr>
              <a:t>kroz</a:t>
            </a:r>
            <a:r>
              <a:rPr lang="en-US" sz="150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bg1"/>
                </a:solidFill>
                <a:cs typeface="Times New Roman" panose="02020603050405020304" pitchFamily="18" charset="0"/>
              </a:rPr>
              <a:t>puni</a:t>
            </a:r>
            <a:r>
              <a:rPr lang="en-US" sz="150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bg1"/>
                </a:solidFill>
                <a:cs typeface="Times New Roman" panose="02020603050405020304" pitchFamily="18" charset="0"/>
              </a:rPr>
              <a:t>profil</a:t>
            </a:r>
            <a:r>
              <a:rPr lang="en-US" sz="150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hr-HR" sz="1500" dirty="0">
                <a:solidFill>
                  <a:schemeClr val="bg1"/>
                </a:solidFill>
                <a:cs typeface="Times New Roman" panose="02020603050405020304" pitchFamily="18" charset="0"/>
              </a:rPr>
              <a:t>osnovnog </a:t>
            </a:r>
            <a:r>
              <a:rPr lang="en-US" sz="1500" dirty="0" err="1">
                <a:solidFill>
                  <a:schemeClr val="bg1"/>
                </a:solidFill>
                <a:cs typeface="Times New Roman" panose="02020603050405020304" pitchFamily="18" charset="0"/>
              </a:rPr>
              <a:t>korita</a:t>
            </a:r>
            <a:endParaRPr lang="hr-HR" sz="15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361950" lvl="0" indent="-361950">
              <a:spcBef>
                <a:spcPct val="20000"/>
              </a:spcBef>
              <a:buAutoNum type="romanUcParenR"/>
              <a:defRPr/>
            </a:pPr>
            <a:r>
              <a:rPr lang="hr-HR" sz="1500" dirty="0">
                <a:solidFill>
                  <a:schemeClr val="bg1"/>
                </a:solidFill>
                <a:cs typeface="Times New Roman" panose="02020603050405020304" pitchFamily="18" charset="0"/>
              </a:rPr>
              <a:t>koliko će se dana godišnje razina vode podići iznad nožice obaloutvrde </a:t>
            </a:r>
          </a:p>
          <a:p>
            <a:pPr marL="361950" lvl="0" indent="-361950">
              <a:spcBef>
                <a:spcPct val="20000"/>
              </a:spcBef>
              <a:buAutoNum type="romanUcParenR"/>
              <a:defRPr/>
            </a:pPr>
            <a:r>
              <a:rPr lang="hr-HR" sz="1500" dirty="0">
                <a:solidFill>
                  <a:schemeClr val="bg1"/>
                </a:solidFill>
                <a:cs typeface="Times New Roman" panose="02020603050405020304" pitchFamily="18" charset="0"/>
              </a:rPr>
              <a:t>koliko dana u godini treba očekivati da će dubina vode biti manja od 1 m</a:t>
            </a:r>
          </a:p>
          <a:p>
            <a:pPr marL="114300" lvl="0" indent="0" algn="just">
              <a:buNone/>
            </a:pPr>
            <a:endParaRPr lang="hr-HR" sz="10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pic>
        <p:nvPicPr>
          <p:cNvPr id="8" name="Content Placeholder 5" descr="Untitled.png">
            <a:extLst>
              <a:ext uri="{FF2B5EF4-FFF2-40B4-BE49-F238E27FC236}">
                <a16:creationId xmlns:a16="http://schemas.microsoft.com/office/drawing/2014/main" id="{AD0743A6-E5CD-42C0-8E22-F71A55D645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2172" y="2057400"/>
            <a:ext cx="5419089" cy="205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053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397</Words>
  <Application>Microsoft Office PowerPoint</Application>
  <PresentationFormat>On-screen Show (4:3)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Tw Cen MT</vt:lpstr>
      <vt:lpstr>Office Theme</vt:lpstr>
      <vt:lpstr>Ponavljanje</vt:lpstr>
      <vt:lpstr>1. Sila na kosu pločastu zapornicu</vt:lpstr>
      <vt:lpstr>2. Sila na pločastu ustavu</vt:lpstr>
      <vt:lpstr>3. Preljevanje, istjecanje</vt:lpstr>
      <vt:lpstr>4. Krivulja trajanja protoka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Ponavljanje</dc:title>
  <dc:creator>Zeljko</dc:creator>
  <cp:lastModifiedBy>Željko Šreng</cp:lastModifiedBy>
  <cp:revision>7</cp:revision>
  <dcterms:created xsi:type="dcterms:W3CDTF">2021-09-30T12:30:34Z</dcterms:created>
  <dcterms:modified xsi:type="dcterms:W3CDTF">2024-10-08T05:37:00Z</dcterms:modified>
</cp:coreProperties>
</file>