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308" r:id="rId3"/>
    <p:sldId id="257" r:id="rId4"/>
    <p:sldId id="297" r:id="rId5"/>
    <p:sldId id="305" r:id="rId6"/>
    <p:sldId id="309" r:id="rId7"/>
    <p:sldId id="307" r:id="rId8"/>
    <p:sldId id="274" r:id="rId9"/>
    <p:sldId id="281" r:id="rId10"/>
    <p:sldId id="298" r:id="rId11"/>
    <p:sldId id="299" r:id="rId12"/>
    <p:sldId id="310" r:id="rId13"/>
    <p:sldId id="300" r:id="rId14"/>
    <p:sldId id="301" r:id="rId15"/>
    <p:sldId id="302" r:id="rId16"/>
    <p:sldId id="292" r:id="rId17"/>
    <p:sldId id="303" r:id="rId18"/>
    <p:sldId id="30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7" autoAdjust="0"/>
    <p:restoredTop sz="95556" autoAdjust="0"/>
  </p:normalViewPr>
  <p:slideViewPr>
    <p:cSldViewPr snapToGrid="0">
      <p:cViewPr varScale="1">
        <p:scale>
          <a:sx n="82" d="100"/>
          <a:sy n="82" d="100"/>
        </p:scale>
        <p:origin x="74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E:\1.%20POSAO\1.%20Kolegiji\3.%20Hidrotehni&#269;ke%20gra&#273;evine\Vje&#382;be%20i%20materijali\3.%20Zapremina%20akumulacije%20i%20visina%20brane\1.%20Zadatak.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1.%20POSAO\1.%20Kolegiji\3.%20Hidrotehni&#269;ke%20gra&#273;evine\Vje&#382;be%20i%20materijali\3.%20Zapremina%20akumulacije%20i%20visina%20brane\1.%20Zadatak.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1.%20POSAO\1.%20Kolegiji\3.%20Hidrotehni&#269;ke%20gra&#273;evine\Vje&#382;be%20i%20materijali\3.%20Zapremina%20akumulacije%20i%20visina%20brane\1.%20Zadatak.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Krivul</a:t>
            </a:r>
            <a:r>
              <a:rPr lang="hr-HR"/>
              <a:t>ja volumena akumulacije</a:t>
            </a:r>
            <a:endParaRPr lang="en-US"/>
          </a:p>
        </c:rich>
      </c:tx>
      <c:layout>
        <c:manualLayout>
          <c:xMode val="edge"/>
          <c:yMode val="edge"/>
          <c:x val="0.31629740512464438"/>
          <c:y val="4.423591674345453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r-Latn-RS"/>
        </a:p>
      </c:txPr>
    </c:title>
    <c:autoTitleDeleted val="0"/>
    <c:plotArea>
      <c:layout/>
      <c:scatterChart>
        <c:scatterStyle val="smoothMarker"/>
        <c:varyColors val="0"/>
        <c:ser>
          <c:idx val="0"/>
          <c:order val="0"/>
          <c:spPr>
            <a:ln w="19050" cap="rnd">
              <a:solidFill>
                <a:schemeClr val="accent1"/>
              </a:solidFill>
              <a:round/>
            </a:ln>
            <a:effectLst/>
          </c:spPr>
          <c:marker>
            <c:symbol val="none"/>
          </c:marker>
          <c:xVal>
            <c:numRef>
              <c:f>Sheet1!$Q$49:$X$49</c:f>
              <c:numCache>
                <c:formatCode>General</c:formatCode>
                <c:ptCount val="8"/>
                <c:pt idx="0">
                  <c:v>0</c:v>
                </c:pt>
                <c:pt idx="1">
                  <c:v>5</c:v>
                </c:pt>
                <c:pt idx="2">
                  <c:v>10</c:v>
                </c:pt>
                <c:pt idx="3">
                  <c:v>14</c:v>
                </c:pt>
                <c:pt idx="4">
                  <c:v>18</c:v>
                </c:pt>
                <c:pt idx="5">
                  <c:v>25</c:v>
                </c:pt>
                <c:pt idx="6">
                  <c:v>35</c:v>
                </c:pt>
                <c:pt idx="7">
                  <c:v>50</c:v>
                </c:pt>
              </c:numCache>
            </c:numRef>
          </c:xVal>
          <c:yVal>
            <c:numRef>
              <c:f>Sheet1!$Q$48:$X$48</c:f>
              <c:numCache>
                <c:formatCode>General</c:formatCode>
                <c:ptCount val="8"/>
                <c:pt idx="0">
                  <c:v>300</c:v>
                </c:pt>
                <c:pt idx="1">
                  <c:v>320</c:v>
                </c:pt>
                <c:pt idx="2">
                  <c:v>330</c:v>
                </c:pt>
                <c:pt idx="3">
                  <c:v>335</c:v>
                </c:pt>
                <c:pt idx="4">
                  <c:v>340</c:v>
                </c:pt>
                <c:pt idx="5">
                  <c:v>345</c:v>
                </c:pt>
                <c:pt idx="6">
                  <c:v>350</c:v>
                </c:pt>
                <c:pt idx="7">
                  <c:v>355</c:v>
                </c:pt>
              </c:numCache>
            </c:numRef>
          </c:yVal>
          <c:smooth val="1"/>
          <c:extLst>
            <c:ext xmlns:c16="http://schemas.microsoft.com/office/drawing/2014/chart" uri="{C3380CC4-5D6E-409C-BE32-E72D297353CC}">
              <c16:uniqueId val="{00000000-98C4-42D8-A27F-F0AA11012F17}"/>
            </c:ext>
          </c:extLst>
        </c:ser>
        <c:dLbls>
          <c:showLegendKey val="0"/>
          <c:showVal val="0"/>
          <c:showCatName val="0"/>
          <c:showSerName val="0"/>
          <c:showPercent val="0"/>
          <c:showBubbleSize val="0"/>
        </c:dLbls>
        <c:axId val="703667855"/>
        <c:axId val="176729695"/>
      </c:scatterChart>
      <c:valAx>
        <c:axId val="703667855"/>
        <c:scaling>
          <c:orientation val="minMax"/>
          <c:max val="5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hr-HR"/>
                  <a:t>Volumen (10</a:t>
                </a:r>
                <a:r>
                  <a:rPr lang="hr-HR" baseline="30000"/>
                  <a:t>6</a:t>
                </a:r>
                <a:r>
                  <a:rPr lang="hr-HR"/>
                  <a:t> m</a:t>
                </a:r>
                <a:r>
                  <a:rPr lang="hr-HR" baseline="30000"/>
                  <a:t>3</a:t>
                </a:r>
                <a:r>
                  <a:rPr lang="hr-HR"/>
                  <a:t>)</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sr-Latn-R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176729695"/>
        <c:crosses val="autoZero"/>
        <c:crossBetween val="midCat"/>
      </c:valAx>
      <c:valAx>
        <c:axId val="176729695"/>
        <c:scaling>
          <c:orientation val="minMax"/>
          <c:min val="3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hr-HR"/>
                  <a:t>Kota (m n.m.)</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sr-Latn-R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703667855"/>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hr-HR" sz="1600" b="1" dirty="0"/>
              <a:t>Promjena volumena vode u akumulaciji u vremenu</a:t>
            </a:r>
            <a:endParaRPr lang="en-US" sz="1600" b="1" dirty="0"/>
          </a:p>
        </c:rich>
      </c:tx>
      <c:layout>
        <c:manualLayout>
          <c:xMode val="edge"/>
          <c:yMode val="edge"/>
          <c:x val="0.29278681197459011"/>
          <c:y val="8.7559274871315436E-3"/>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sr-Latn-RS"/>
        </a:p>
      </c:txPr>
    </c:title>
    <c:autoTitleDeleted val="0"/>
    <c:plotArea>
      <c:layout/>
      <c:lineChart>
        <c:grouping val="stacked"/>
        <c:varyColors val="0"/>
        <c:ser>
          <c:idx val="0"/>
          <c:order val="0"/>
          <c:spPr>
            <a:ln w="28575" cap="rnd">
              <a:solidFill>
                <a:schemeClr val="accent1"/>
              </a:solidFill>
              <a:round/>
            </a:ln>
            <a:effectLst/>
          </c:spPr>
          <c:marker>
            <c:symbol val="none"/>
          </c:marker>
          <c:cat>
            <c:strRef>
              <c:f>Sheet1!$A$2:$A$25</c:f>
              <c:strCache>
                <c:ptCount val="24"/>
                <c:pt idx="0">
                  <c:v>X</c:v>
                </c:pt>
                <c:pt idx="1">
                  <c:v>XI</c:v>
                </c:pt>
                <c:pt idx="2">
                  <c:v>XII</c:v>
                </c:pt>
                <c:pt idx="3">
                  <c:v>I</c:v>
                </c:pt>
                <c:pt idx="4">
                  <c:v>II</c:v>
                </c:pt>
                <c:pt idx="5">
                  <c:v>III</c:v>
                </c:pt>
                <c:pt idx="6">
                  <c:v>IV</c:v>
                </c:pt>
                <c:pt idx="7">
                  <c:v>V</c:v>
                </c:pt>
                <c:pt idx="8">
                  <c:v>VI</c:v>
                </c:pt>
                <c:pt idx="9">
                  <c:v>VII</c:v>
                </c:pt>
                <c:pt idx="10">
                  <c:v>VIII</c:v>
                </c:pt>
                <c:pt idx="11">
                  <c:v>IX</c:v>
                </c:pt>
                <c:pt idx="12">
                  <c:v>X</c:v>
                </c:pt>
                <c:pt idx="13">
                  <c:v>XI</c:v>
                </c:pt>
                <c:pt idx="14">
                  <c:v>XII</c:v>
                </c:pt>
                <c:pt idx="15">
                  <c:v>I</c:v>
                </c:pt>
                <c:pt idx="16">
                  <c:v>II</c:v>
                </c:pt>
                <c:pt idx="17">
                  <c:v>III</c:v>
                </c:pt>
                <c:pt idx="18">
                  <c:v>IV</c:v>
                </c:pt>
                <c:pt idx="19">
                  <c:v>V</c:v>
                </c:pt>
                <c:pt idx="20">
                  <c:v>VI</c:v>
                </c:pt>
                <c:pt idx="21">
                  <c:v>VII</c:v>
                </c:pt>
                <c:pt idx="22">
                  <c:v>VIII</c:v>
                </c:pt>
                <c:pt idx="23">
                  <c:v>IX</c:v>
                </c:pt>
              </c:strCache>
            </c:strRef>
          </c:cat>
          <c:val>
            <c:numRef>
              <c:f>Sheet1!$L$2:$L$25</c:f>
              <c:numCache>
                <c:formatCode>0.000</c:formatCode>
                <c:ptCount val="24"/>
                <c:pt idx="0">
                  <c:v>25.714559999999999</c:v>
                </c:pt>
                <c:pt idx="1">
                  <c:v>18.197759999999999</c:v>
                </c:pt>
                <c:pt idx="2">
                  <c:v>14.98368</c:v>
                </c:pt>
                <c:pt idx="3">
                  <c:v>12.840959999999999</c:v>
                </c:pt>
                <c:pt idx="4">
                  <c:v>27.114239999999999</c:v>
                </c:pt>
                <c:pt idx="5">
                  <c:v>30</c:v>
                </c:pt>
                <c:pt idx="6">
                  <c:v>30</c:v>
                </c:pt>
                <c:pt idx="7">
                  <c:v>28.642719999999997</c:v>
                </c:pt>
                <c:pt idx="8">
                  <c:v>28.585919999999994</c:v>
                </c:pt>
                <c:pt idx="9">
                  <c:v>25.907039999999995</c:v>
                </c:pt>
                <c:pt idx="10">
                  <c:v>25.388959999999997</c:v>
                </c:pt>
                <c:pt idx="11">
                  <c:v>25.184959999999997</c:v>
                </c:pt>
                <c:pt idx="12">
                  <c:v>20.899519999999995</c:v>
                </c:pt>
                <c:pt idx="13">
                  <c:v>13.382719999999996</c:v>
                </c:pt>
                <c:pt idx="14">
                  <c:v>10.168639999999996</c:v>
                </c:pt>
                <c:pt idx="15">
                  <c:v>8.0259199999999957</c:v>
                </c:pt>
                <c:pt idx="16">
                  <c:v>22.299199999999995</c:v>
                </c:pt>
                <c:pt idx="17">
                  <c:v>30</c:v>
                </c:pt>
                <c:pt idx="18">
                  <c:v>30</c:v>
                </c:pt>
                <c:pt idx="19">
                  <c:v>28.642719999999997</c:v>
                </c:pt>
                <c:pt idx="20">
                  <c:v>28.585919999999994</c:v>
                </c:pt>
                <c:pt idx="21">
                  <c:v>25.907039999999995</c:v>
                </c:pt>
                <c:pt idx="22">
                  <c:v>25.388959999999997</c:v>
                </c:pt>
                <c:pt idx="23">
                  <c:v>25.184959999999997</c:v>
                </c:pt>
              </c:numCache>
            </c:numRef>
          </c:val>
          <c:smooth val="0"/>
          <c:extLst>
            <c:ext xmlns:c16="http://schemas.microsoft.com/office/drawing/2014/chart" uri="{C3380CC4-5D6E-409C-BE32-E72D297353CC}">
              <c16:uniqueId val="{00000000-C942-4ED7-B768-2B6FC39E51D5}"/>
            </c:ext>
          </c:extLst>
        </c:ser>
        <c:dLbls>
          <c:showLegendKey val="0"/>
          <c:showVal val="0"/>
          <c:showCatName val="0"/>
          <c:showSerName val="0"/>
          <c:showPercent val="0"/>
          <c:showBubbleSize val="0"/>
        </c:dLbls>
        <c:smooth val="0"/>
        <c:axId val="2035200240"/>
        <c:axId val="2035086496"/>
      </c:lineChart>
      <c:catAx>
        <c:axId val="2035200240"/>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a:t>Vrijeme</a:t>
                </a:r>
                <a:r>
                  <a:rPr lang="hr-HR" b="1"/>
                  <a:t> (mjeseci)</a:t>
                </a:r>
                <a:endParaRPr lang="en-US" b="1"/>
              </a:p>
            </c:rich>
          </c:tx>
          <c:layout>
            <c:manualLayout>
              <c:xMode val="edge"/>
              <c:yMode val="edge"/>
              <c:x val="0.48401822054851851"/>
              <c:y val="0.93811007097127375"/>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sr-Latn-R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2035086496"/>
        <c:crosses val="autoZero"/>
        <c:auto val="1"/>
        <c:lblAlgn val="ctr"/>
        <c:lblOffset val="100"/>
        <c:noMultiLvlLbl val="0"/>
      </c:catAx>
      <c:valAx>
        <c:axId val="20350864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a:t>V(t) (10</a:t>
                </a:r>
                <a:r>
                  <a:rPr lang="en-US" b="1" baseline="30000"/>
                  <a:t>6</a:t>
                </a:r>
                <a:r>
                  <a:rPr lang="en-US" b="1"/>
                  <a:t> m</a:t>
                </a:r>
                <a:r>
                  <a:rPr lang="en-US" b="1" baseline="30000"/>
                  <a:t>3</a:t>
                </a:r>
                <a:r>
                  <a:rPr lang="en-US" b="1"/>
                  <a:t>)</a:t>
                </a:r>
              </a:p>
            </c:rich>
          </c:tx>
          <c:layout>
            <c:manualLayout>
              <c:xMode val="edge"/>
              <c:yMode val="edge"/>
              <c:x val="4.830917874396135E-3"/>
              <c:y val="0.40621183645122483"/>
            </c:manualLayout>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sr-Latn-RS"/>
            </a:p>
          </c:txPr>
        </c:title>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2035200240"/>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hr-HR" dirty="0"/>
              <a:t>Nivogram u akumulaciji</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sr-Latn-RS"/>
        </a:p>
      </c:txPr>
    </c:title>
    <c:autoTitleDeleted val="0"/>
    <c:plotArea>
      <c:layout/>
      <c:lineChart>
        <c:grouping val="stacked"/>
        <c:varyColors val="0"/>
        <c:ser>
          <c:idx val="0"/>
          <c:order val="0"/>
          <c:spPr>
            <a:ln w="28575" cap="rnd">
              <a:solidFill>
                <a:schemeClr val="accent1"/>
              </a:solidFill>
              <a:round/>
            </a:ln>
            <a:effectLst/>
          </c:spPr>
          <c:marker>
            <c:symbol val="none"/>
          </c:marker>
          <c:cat>
            <c:strRef>
              <c:f>Sheet1!$A$2:$A$13</c:f>
              <c:strCache>
                <c:ptCount val="12"/>
                <c:pt idx="0">
                  <c:v>X</c:v>
                </c:pt>
                <c:pt idx="1">
                  <c:v>XI</c:v>
                </c:pt>
                <c:pt idx="2">
                  <c:v>XII</c:v>
                </c:pt>
                <c:pt idx="3">
                  <c:v>I</c:v>
                </c:pt>
                <c:pt idx="4">
                  <c:v>II</c:v>
                </c:pt>
                <c:pt idx="5">
                  <c:v>III</c:v>
                </c:pt>
                <c:pt idx="6">
                  <c:v>IV</c:v>
                </c:pt>
                <c:pt idx="7">
                  <c:v>V</c:v>
                </c:pt>
                <c:pt idx="8">
                  <c:v>VI</c:v>
                </c:pt>
                <c:pt idx="9">
                  <c:v>VII</c:v>
                </c:pt>
                <c:pt idx="10">
                  <c:v>VIII</c:v>
                </c:pt>
                <c:pt idx="11">
                  <c:v>IX</c:v>
                </c:pt>
              </c:strCache>
            </c:strRef>
          </c:cat>
          <c:val>
            <c:numRef>
              <c:f>Sheet1!$P$2:$P$13</c:f>
              <c:numCache>
                <c:formatCode>General</c:formatCode>
                <c:ptCount val="12"/>
                <c:pt idx="0">
                  <c:v>343.48</c:v>
                </c:pt>
                <c:pt idx="1">
                  <c:v>336.7</c:v>
                </c:pt>
                <c:pt idx="2">
                  <c:v>332.68</c:v>
                </c:pt>
                <c:pt idx="3">
                  <c:v>330</c:v>
                </c:pt>
                <c:pt idx="4">
                  <c:v>344.38</c:v>
                </c:pt>
                <c:pt idx="5">
                  <c:v>348.5</c:v>
                </c:pt>
                <c:pt idx="6">
                  <c:v>348.5</c:v>
                </c:pt>
                <c:pt idx="7">
                  <c:v>347.82</c:v>
                </c:pt>
                <c:pt idx="8">
                  <c:v>347.79</c:v>
                </c:pt>
                <c:pt idx="9">
                  <c:v>346.45</c:v>
                </c:pt>
                <c:pt idx="10">
                  <c:v>346.19</c:v>
                </c:pt>
                <c:pt idx="11">
                  <c:v>346.09</c:v>
                </c:pt>
              </c:numCache>
            </c:numRef>
          </c:val>
          <c:smooth val="0"/>
          <c:extLst>
            <c:ext xmlns:c16="http://schemas.microsoft.com/office/drawing/2014/chart" uri="{C3380CC4-5D6E-409C-BE32-E72D297353CC}">
              <c16:uniqueId val="{00000000-9071-4CD9-8E43-D95F169A9C3F}"/>
            </c:ext>
          </c:extLst>
        </c:ser>
        <c:dLbls>
          <c:showLegendKey val="0"/>
          <c:showVal val="0"/>
          <c:showCatName val="0"/>
          <c:showSerName val="0"/>
          <c:showPercent val="0"/>
          <c:showBubbleSize val="0"/>
        </c:dLbls>
        <c:smooth val="0"/>
        <c:axId val="1141103152"/>
        <c:axId val="879866720"/>
      </c:lineChart>
      <c:catAx>
        <c:axId val="114110315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hr-HR"/>
                  <a:t>Mjeseci</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sr-Latn-R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879866720"/>
        <c:crosses val="autoZero"/>
        <c:auto val="1"/>
        <c:lblAlgn val="ctr"/>
        <c:lblOffset val="100"/>
        <c:noMultiLvlLbl val="0"/>
      </c:catAx>
      <c:valAx>
        <c:axId val="879866720"/>
        <c:scaling>
          <c:orientation val="minMax"/>
          <c:min val="32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hr-HR"/>
                  <a:t>HGV (m n.m.)</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sr-Latn-R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1141103152"/>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r-Latn-R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7D6AE-9101-4EA7-93D8-FACDC97C25DD}" type="datetimeFigureOut">
              <a:rPr lang="hr-HR" smtClean="0"/>
              <a:t>15.10.2024.</a:t>
            </a:fld>
            <a:endParaRPr lang="hr-H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5FA4D1-B8F0-4536-91A3-3EB48AA00020}" type="slidenum">
              <a:rPr lang="hr-HR" smtClean="0"/>
              <a:t>‹#›</a:t>
            </a:fld>
            <a:endParaRPr lang="hr-HR"/>
          </a:p>
        </p:txBody>
      </p:sp>
    </p:spTree>
    <p:extLst>
      <p:ext uri="{BB962C8B-B14F-4D97-AF65-F5344CB8AC3E}">
        <p14:creationId xmlns:p14="http://schemas.microsoft.com/office/powerpoint/2010/main" val="43560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5FA4D1-B8F0-4536-91A3-3EB48AA00020}" type="slidenum">
              <a:rPr lang="hr-HR" smtClean="0"/>
              <a:t>5</a:t>
            </a:fld>
            <a:endParaRPr lang="hr-HR"/>
          </a:p>
        </p:txBody>
      </p:sp>
    </p:spTree>
    <p:extLst>
      <p:ext uri="{BB962C8B-B14F-4D97-AF65-F5344CB8AC3E}">
        <p14:creationId xmlns:p14="http://schemas.microsoft.com/office/powerpoint/2010/main" val="1179883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5FA4D1-B8F0-4536-91A3-3EB48AA00020}" type="slidenum">
              <a:rPr lang="hr-HR" smtClean="0"/>
              <a:t>6</a:t>
            </a:fld>
            <a:endParaRPr lang="hr-HR"/>
          </a:p>
        </p:txBody>
      </p:sp>
    </p:spTree>
    <p:extLst>
      <p:ext uri="{BB962C8B-B14F-4D97-AF65-F5344CB8AC3E}">
        <p14:creationId xmlns:p14="http://schemas.microsoft.com/office/powerpoint/2010/main" val="2855165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5FA4D1-B8F0-4536-91A3-3EB48AA00020}" type="slidenum">
              <a:rPr lang="hr-HR" smtClean="0"/>
              <a:t>7</a:t>
            </a:fld>
            <a:endParaRPr lang="hr-HR"/>
          </a:p>
        </p:txBody>
      </p:sp>
    </p:spTree>
    <p:extLst>
      <p:ext uri="{BB962C8B-B14F-4D97-AF65-F5344CB8AC3E}">
        <p14:creationId xmlns:p14="http://schemas.microsoft.com/office/powerpoint/2010/main" val="3504717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5FA4D1-B8F0-4536-91A3-3EB48AA00020}" type="slidenum">
              <a:rPr lang="hr-HR" smtClean="0"/>
              <a:t>10</a:t>
            </a:fld>
            <a:endParaRPr lang="hr-HR"/>
          </a:p>
        </p:txBody>
      </p:sp>
    </p:spTree>
    <p:extLst>
      <p:ext uri="{BB962C8B-B14F-4D97-AF65-F5344CB8AC3E}">
        <p14:creationId xmlns:p14="http://schemas.microsoft.com/office/powerpoint/2010/main" val="272511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E88ED-0E44-40AB-A133-6917228450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3237A8-7F31-406C-A5BE-2E7931C36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35F9C62-A32E-4561-9801-ADD646A10395}"/>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5" name="Footer Placeholder 4">
            <a:extLst>
              <a:ext uri="{FF2B5EF4-FFF2-40B4-BE49-F238E27FC236}">
                <a16:creationId xmlns:a16="http://schemas.microsoft.com/office/drawing/2014/main" id="{1D79919D-5120-4CEE-AE34-768D219E85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B9266-DB66-419A-AA1C-91AFF3FCC9B1}"/>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3097616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23AFB-11D1-4002-AB74-F851E5FB2D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4E0684-52D4-4EC2-AE6D-900C54DBFE7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D0E438-03E7-4E5C-8728-53106B509893}"/>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5" name="Footer Placeholder 4">
            <a:extLst>
              <a:ext uri="{FF2B5EF4-FFF2-40B4-BE49-F238E27FC236}">
                <a16:creationId xmlns:a16="http://schemas.microsoft.com/office/drawing/2014/main" id="{CD1BB9A9-A7F3-4BDC-ABDC-210F631C8E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69D9D6-7E0C-4B1F-BE4B-954137CF1E93}"/>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2098377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80DDF2-CEF3-4901-9580-61A0AE7105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949FE5-6CBA-4E5B-A59C-038948A1A31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539AAD-8493-48B8-9234-486938F569F3}"/>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5" name="Footer Placeholder 4">
            <a:extLst>
              <a:ext uri="{FF2B5EF4-FFF2-40B4-BE49-F238E27FC236}">
                <a16:creationId xmlns:a16="http://schemas.microsoft.com/office/drawing/2014/main" id="{74B6E11E-F141-4723-AF1D-EAACA22A84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0FD53B-B707-4AC8-914B-D742DD3FED05}"/>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4011978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34991-0BAE-4B56-BE33-5CB3A2BE96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4403FE-22BE-4559-AD69-6C9054C5FA5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9E2DBD-EDAD-45A5-A18B-A7EC14BB1AFB}"/>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5" name="Footer Placeholder 4">
            <a:extLst>
              <a:ext uri="{FF2B5EF4-FFF2-40B4-BE49-F238E27FC236}">
                <a16:creationId xmlns:a16="http://schemas.microsoft.com/office/drawing/2014/main" id="{74D8F55F-1519-425F-96FE-3869CBC361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499F4E-C8C8-4682-BC4B-9BB17888BA65}"/>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3121988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5D926-7BCA-4EDE-968E-7C84E74866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7A0A363-EECD-4C89-8767-1A0B5CC8A0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C3C80CC-F8E2-4F18-89C2-FD2F6632DE69}"/>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5" name="Footer Placeholder 4">
            <a:extLst>
              <a:ext uri="{FF2B5EF4-FFF2-40B4-BE49-F238E27FC236}">
                <a16:creationId xmlns:a16="http://schemas.microsoft.com/office/drawing/2014/main" id="{40DBA166-0CD9-4DC4-98AF-BFFF5E17BA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83F34B-86EF-412B-86E7-79D697E3B9DB}"/>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3779405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9CC73-6EB9-4415-8C10-1F39493550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E5FC31-FDAC-4FBA-B302-DFE332D43A1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F21662-179B-4606-B335-F95C2433CDF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DA0B70-6F05-45AA-A2EB-4F18ABA69529}"/>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6" name="Footer Placeholder 5">
            <a:extLst>
              <a:ext uri="{FF2B5EF4-FFF2-40B4-BE49-F238E27FC236}">
                <a16:creationId xmlns:a16="http://schemas.microsoft.com/office/drawing/2014/main" id="{4E640069-D284-4C9A-83CC-B5A39B7E2A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986490-5749-4CFB-A24A-818F12BD3A5B}"/>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675963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479B-5292-4DF9-A7D7-D3EA8F26876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3A6284-21F3-4EC5-891F-3ECC688F13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F2AC7F-CE68-4731-8BBA-12DB1B8B850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B7F39E-88BF-41B9-BEAA-FE64A466F0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C0D5A8-8C3E-443C-B834-5DB5E6A4062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D53C914-971C-437B-B3B7-9FCB0A48D994}"/>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8" name="Footer Placeholder 7">
            <a:extLst>
              <a:ext uri="{FF2B5EF4-FFF2-40B4-BE49-F238E27FC236}">
                <a16:creationId xmlns:a16="http://schemas.microsoft.com/office/drawing/2014/main" id="{30AED1FB-2051-4616-A808-16DE6104528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38E0890-CFFB-4E18-AC93-D7F25FA1C914}"/>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308935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490A7-E5C6-49AB-A315-7C3DE7EFF6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D63FB8-38E9-4BBB-9D22-E5D8FC3DC737}"/>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4" name="Footer Placeholder 3">
            <a:extLst>
              <a:ext uri="{FF2B5EF4-FFF2-40B4-BE49-F238E27FC236}">
                <a16:creationId xmlns:a16="http://schemas.microsoft.com/office/drawing/2014/main" id="{E596C2BE-B599-4CE1-8488-37F69479E6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AD5338-1495-40E3-BEF5-830F47D9A276}"/>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3385911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88FC92-46F6-4269-944D-3E609B5FE305}"/>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3" name="Footer Placeholder 2">
            <a:extLst>
              <a:ext uri="{FF2B5EF4-FFF2-40B4-BE49-F238E27FC236}">
                <a16:creationId xmlns:a16="http://schemas.microsoft.com/office/drawing/2014/main" id="{E0D464B2-B93D-4F54-9A23-8ED98CBE0F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6F52022-01C9-4AB8-B9F7-C5DBE1FF9AC6}"/>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3199157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359D3-C91F-415D-A424-1B36FEA17A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929D806-BCAA-45F1-BB91-B7968CFA132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526039-9A27-46DA-B110-0DDD6F27D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B13B616-65CE-4350-BA68-1BEC46A99F47}"/>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6" name="Footer Placeholder 5">
            <a:extLst>
              <a:ext uri="{FF2B5EF4-FFF2-40B4-BE49-F238E27FC236}">
                <a16:creationId xmlns:a16="http://schemas.microsoft.com/office/drawing/2014/main" id="{A5D6F3DB-ABC5-4167-83E0-838688296A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7BF0F0-E5A6-4C3C-9798-0E1E4DA26D6D}"/>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1121436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B30A1-62FC-4647-AC5A-F049C7641A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A1C46B-D706-4473-8067-18BDA698C3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8B580A-2C3F-440D-B613-2F1F73328D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B07AAA-4ABA-43D1-A755-989959B07F5B}"/>
              </a:ext>
            </a:extLst>
          </p:cNvPr>
          <p:cNvSpPr>
            <a:spLocks noGrp="1"/>
          </p:cNvSpPr>
          <p:nvPr>
            <p:ph type="dt" sz="half" idx="10"/>
          </p:nvPr>
        </p:nvSpPr>
        <p:spPr/>
        <p:txBody>
          <a:bodyPr/>
          <a:lstStyle/>
          <a:p>
            <a:fld id="{855A06CD-7E54-4622-ACD1-9305A2C013E4}" type="datetimeFigureOut">
              <a:rPr lang="en-US" smtClean="0"/>
              <a:t>10/15/2024</a:t>
            </a:fld>
            <a:endParaRPr lang="en-US"/>
          </a:p>
        </p:txBody>
      </p:sp>
      <p:sp>
        <p:nvSpPr>
          <p:cNvPr id="6" name="Footer Placeholder 5">
            <a:extLst>
              <a:ext uri="{FF2B5EF4-FFF2-40B4-BE49-F238E27FC236}">
                <a16:creationId xmlns:a16="http://schemas.microsoft.com/office/drawing/2014/main" id="{2D7AA721-B61B-4CFC-90F4-51FB1418A2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47F424-1B3D-477A-912B-C35781634E96}"/>
              </a:ext>
            </a:extLst>
          </p:cNvPr>
          <p:cNvSpPr>
            <a:spLocks noGrp="1"/>
          </p:cNvSpPr>
          <p:nvPr>
            <p:ph type="sldNum" sz="quarter" idx="12"/>
          </p:nvPr>
        </p:nvSpPr>
        <p:spPr/>
        <p:txBody>
          <a:bodyPr/>
          <a:lstStyle/>
          <a:p>
            <a:fld id="{2AE37B71-0961-419E-9CE3-9CE2A79AACE0}" type="slidenum">
              <a:rPr lang="en-US" smtClean="0"/>
              <a:t>‹#›</a:t>
            </a:fld>
            <a:endParaRPr lang="en-US"/>
          </a:p>
        </p:txBody>
      </p:sp>
    </p:spTree>
    <p:extLst>
      <p:ext uri="{BB962C8B-B14F-4D97-AF65-F5344CB8AC3E}">
        <p14:creationId xmlns:p14="http://schemas.microsoft.com/office/powerpoint/2010/main" val="2406162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8C07A5-C470-4E10-B7B7-2CC47930E9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8979E6-0957-4628-B59B-72967A1ED1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4A1E7B-2D4A-44CD-B0F0-D84E056B39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5A06CD-7E54-4622-ACD1-9305A2C013E4}" type="datetimeFigureOut">
              <a:rPr lang="en-US" smtClean="0"/>
              <a:t>10/15/2024</a:t>
            </a:fld>
            <a:endParaRPr lang="en-US"/>
          </a:p>
        </p:txBody>
      </p:sp>
      <p:sp>
        <p:nvSpPr>
          <p:cNvPr id="5" name="Footer Placeholder 4">
            <a:extLst>
              <a:ext uri="{FF2B5EF4-FFF2-40B4-BE49-F238E27FC236}">
                <a16:creationId xmlns:a16="http://schemas.microsoft.com/office/drawing/2014/main" id="{F22E315D-F1D9-4C0B-9FBF-388CFF5479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F231DD-B973-4101-86D7-BF507E69AC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E37B71-0961-419E-9CE3-9CE2A79AACE0}" type="slidenum">
              <a:rPr lang="en-US" smtClean="0"/>
              <a:t>‹#›</a:t>
            </a:fld>
            <a:endParaRPr lang="en-US"/>
          </a:p>
        </p:txBody>
      </p:sp>
    </p:spTree>
    <p:extLst>
      <p:ext uri="{BB962C8B-B14F-4D97-AF65-F5344CB8AC3E}">
        <p14:creationId xmlns:p14="http://schemas.microsoft.com/office/powerpoint/2010/main" val="2582019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chart" Target="../charts/char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8A5AEBB-163B-4882-B65F-D9C74B3002F1}"/>
              </a:ext>
            </a:extLst>
          </p:cNvPr>
          <p:cNvSpPr>
            <a:spLocks noGrp="1"/>
          </p:cNvSpPr>
          <p:nvPr>
            <p:ph type="ctrTitle"/>
          </p:nvPr>
        </p:nvSpPr>
        <p:spPr>
          <a:xfrm>
            <a:off x="3043403" y="2275156"/>
            <a:ext cx="6105194" cy="2031055"/>
          </a:xfrm>
        </p:spPr>
        <p:txBody>
          <a:bodyPr>
            <a:normAutofit/>
          </a:bodyPr>
          <a:lstStyle/>
          <a:p>
            <a:r>
              <a:rPr lang="hr-HR" dirty="0">
                <a:solidFill>
                  <a:srgbClr val="FFFFFF"/>
                </a:solidFill>
              </a:rPr>
              <a:t>Koristan volumen akumulacije</a:t>
            </a:r>
          </a:p>
        </p:txBody>
      </p:sp>
    </p:spTree>
    <p:extLst>
      <p:ext uri="{BB962C8B-B14F-4D97-AF65-F5344CB8AC3E}">
        <p14:creationId xmlns:p14="http://schemas.microsoft.com/office/powerpoint/2010/main" val="144202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059A5B1-4BB2-4DDD-83F9-5D9A05FB7A81}"/>
              </a:ext>
            </a:extLst>
          </p:cNvPr>
          <p:cNvGraphicFramePr>
            <a:graphicFrameLocks noGrp="1"/>
          </p:cNvGraphicFramePr>
          <p:nvPr>
            <p:extLst>
              <p:ext uri="{D42A27DB-BD31-4B8C-83A1-F6EECF244321}">
                <p14:modId xmlns:p14="http://schemas.microsoft.com/office/powerpoint/2010/main" val="1488854172"/>
              </p:ext>
            </p:extLst>
          </p:nvPr>
        </p:nvGraphicFramePr>
        <p:xfrm>
          <a:off x="158261" y="0"/>
          <a:ext cx="11875477" cy="6554815"/>
        </p:xfrm>
        <a:graphic>
          <a:graphicData uri="http://schemas.openxmlformats.org/drawingml/2006/table">
            <a:tbl>
              <a:tblPr/>
              <a:tblGrid>
                <a:gridCol w="820462">
                  <a:extLst>
                    <a:ext uri="{9D8B030D-6E8A-4147-A177-3AD203B41FA5}">
                      <a16:colId xmlns:a16="http://schemas.microsoft.com/office/drawing/2014/main" val="108737701"/>
                    </a:ext>
                  </a:extLst>
                </a:gridCol>
                <a:gridCol w="679003">
                  <a:extLst>
                    <a:ext uri="{9D8B030D-6E8A-4147-A177-3AD203B41FA5}">
                      <a16:colId xmlns:a16="http://schemas.microsoft.com/office/drawing/2014/main" val="2963119850"/>
                    </a:ext>
                  </a:extLst>
                </a:gridCol>
                <a:gridCol w="806317">
                  <a:extLst>
                    <a:ext uri="{9D8B030D-6E8A-4147-A177-3AD203B41FA5}">
                      <a16:colId xmlns:a16="http://schemas.microsoft.com/office/drawing/2014/main" val="3691393126"/>
                    </a:ext>
                  </a:extLst>
                </a:gridCol>
                <a:gridCol w="778024">
                  <a:extLst>
                    <a:ext uri="{9D8B030D-6E8A-4147-A177-3AD203B41FA5}">
                      <a16:colId xmlns:a16="http://schemas.microsoft.com/office/drawing/2014/main" val="3581127881"/>
                    </a:ext>
                  </a:extLst>
                </a:gridCol>
                <a:gridCol w="1032650">
                  <a:extLst>
                    <a:ext uri="{9D8B030D-6E8A-4147-A177-3AD203B41FA5}">
                      <a16:colId xmlns:a16="http://schemas.microsoft.com/office/drawing/2014/main" val="2828064854"/>
                    </a:ext>
                  </a:extLst>
                </a:gridCol>
                <a:gridCol w="1050332">
                  <a:extLst>
                    <a:ext uri="{9D8B030D-6E8A-4147-A177-3AD203B41FA5}">
                      <a16:colId xmlns:a16="http://schemas.microsoft.com/office/drawing/2014/main" val="487272173"/>
                    </a:ext>
                  </a:extLst>
                </a:gridCol>
                <a:gridCol w="877045">
                  <a:extLst>
                    <a:ext uri="{9D8B030D-6E8A-4147-A177-3AD203B41FA5}">
                      <a16:colId xmlns:a16="http://schemas.microsoft.com/office/drawing/2014/main" val="3679283329"/>
                    </a:ext>
                  </a:extLst>
                </a:gridCol>
                <a:gridCol w="877045">
                  <a:extLst>
                    <a:ext uri="{9D8B030D-6E8A-4147-A177-3AD203B41FA5}">
                      <a16:colId xmlns:a16="http://schemas.microsoft.com/office/drawing/2014/main" val="2618850067"/>
                    </a:ext>
                  </a:extLst>
                </a:gridCol>
                <a:gridCol w="792170">
                  <a:extLst>
                    <a:ext uri="{9D8B030D-6E8A-4147-A177-3AD203B41FA5}">
                      <a16:colId xmlns:a16="http://schemas.microsoft.com/office/drawing/2014/main" val="1537407620"/>
                    </a:ext>
                  </a:extLst>
                </a:gridCol>
                <a:gridCol w="880581">
                  <a:extLst>
                    <a:ext uri="{9D8B030D-6E8A-4147-A177-3AD203B41FA5}">
                      <a16:colId xmlns:a16="http://schemas.microsoft.com/office/drawing/2014/main" val="1712435582"/>
                    </a:ext>
                  </a:extLst>
                </a:gridCol>
                <a:gridCol w="891191">
                  <a:extLst>
                    <a:ext uri="{9D8B030D-6E8A-4147-A177-3AD203B41FA5}">
                      <a16:colId xmlns:a16="http://schemas.microsoft.com/office/drawing/2014/main" val="1279708393"/>
                    </a:ext>
                  </a:extLst>
                </a:gridCol>
                <a:gridCol w="947776">
                  <a:extLst>
                    <a:ext uri="{9D8B030D-6E8A-4147-A177-3AD203B41FA5}">
                      <a16:colId xmlns:a16="http://schemas.microsoft.com/office/drawing/2014/main" val="3759717772"/>
                    </a:ext>
                  </a:extLst>
                </a:gridCol>
                <a:gridCol w="1442881">
                  <a:extLst>
                    <a:ext uri="{9D8B030D-6E8A-4147-A177-3AD203B41FA5}">
                      <a16:colId xmlns:a16="http://schemas.microsoft.com/office/drawing/2014/main" val="477098772"/>
                    </a:ext>
                  </a:extLst>
                </a:gridCol>
              </a:tblGrid>
              <a:tr h="468642">
                <a:tc>
                  <a:txBody>
                    <a:bodyPr/>
                    <a:lstStyle/>
                    <a:p>
                      <a:pPr algn="ctr" fontAlgn="b"/>
                      <a:r>
                        <a:rPr lang="en-US" sz="1600" b="0" i="0" u="none" strike="noStrike" dirty="0">
                          <a:solidFill>
                            <a:srgbClr val="000000"/>
                          </a:solidFill>
                          <a:effectLst/>
                          <a:latin typeface="Calibri" panose="020F0502020204030204" pitchFamily="34" charset="0"/>
                        </a:rPr>
                        <a:t>T (mjesec)</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br. dana</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Q</a:t>
                      </a:r>
                      <a:r>
                        <a:rPr lang="en-US" sz="1600" b="0" i="0" u="none" strike="noStrike" baseline="-25000">
                          <a:solidFill>
                            <a:srgbClr val="000000"/>
                          </a:solidFill>
                          <a:effectLst/>
                          <a:latin typeface="Calibri" panose="020F0502020204030204" pitchFamily="34" charset="0"/>
                        </a:rPr>
                        <a:t>dot</a:t>
                      </a:r>
                      <a:r>
                        <a:rPr lang="en-US" sz="1600" b="0" i="0" u="none" strike="noStrike">
                          <a:solidFill>
                            <a:srgbClr val="000000"/>
                          </a:solidFill>
                          <a:effectLst/>
                          <a:latin typeface="Calibri" panose="020F0502020204030204" pitchFamily="34" charset="0"/>
                        </a:rPr>
                        <a:t> (m</a:t>
                      </a:r>
                      <a:r>
                        <a:rPr lang="en-US" sz="1600" b="0" i="0" u="none" strike="noStrike" baseline="30000">
                          <a:solidFill>
                            <a:srgbClr val="000000"/>
                          </a:solidFill>
                          <a:effectLst/>
                          <a:latin typeface="Calibri" panose="020F0502020204030204" pitchFamily="34" charset="0"/>
                        </a:rPr>
                        <a:t>3</a:t>
                      </a:r>
                      <a:r>
                        <a:rPr lang="en-US" sz="1600" b="0" i="0" u="none" strike="noStrike">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P</a:t>
                      </a:r>
                      <a:r>
                        <a:rPr lang="en-US" sz="1600" b="0" i="0" u="none" strike="noStrike" baseline="-25000">
                          <a:solidFill>
                            <a:srgbClr val="000000"/>
                          </a:solidFill>
                          <a:effectLst/>
                          <a:latin typeface="Calibri" panose="020F0502020204030204" pitchFamily="34" charset="0"/>
                        </a:rPr>
                        <a:t>nav</a:t>
                      </a:r>
                      <a:r>
                        <a:rPr lang="en-US" sz="1600" b="0" i="0" u="none" strike="noStrike">
                          <a:solidFill>
                            <a:srgbClr val="000000"/>
                          </a:solidFill>
                          <a:effectLst/>
                          <a:latin typeface="Calibri" panose="020F0502020204030204" pitchFamily="34" charset="0"/>
                        </a:rPr>
                        <a:t> (mm)</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1" i="0" u="none" strike="noStrike" dirty="0" err="1">
                          <a:solidFill>
                            <a:srgbClr val="000000"/>
                          </a:solidFill>
                          <a:effectLst/>
                          <a:latin typeface="Calibri" panose="020F0502020204030204" pitchFamily="34" charset="0"/>
                        </a:rPr>
                        <a:t>V</a:t>
                      </a:r>
                      <a:r>
                        <a:rPr lang="en-US" sz="1600" b="1" i="0" u="none" strike="noStrike" baseline="-25000" dirty="0" err="1">
                          <a:solidFill>
                            <a:srgbClr val="000000"/>
                          </a:solidFill>
                          <a:effectLst/>
                          <a:latin typeface="Calibri" panose="020F0502020204030204" pitchFamily="34" charset="0"/>
                        </a:rPr>
                        <a:t>dot</a:t>
                      </a:r>
                      <a:r>
                        <a:rPr lang="en-US" sz="1600" b="1" i="0" u="none" strike="noStrike" dirty="0">
                          <a:solidFill>
                            <a:srgbClr val="000000"/>
                          </a:solidFill>
                          <a:effectLst/>
                          <a:latin typeface="Calibri" panose="020F0502020204030204" pitchFamily="34" charset="0"/>
                        </a:rPr>
                        <a:t>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err="1">
                          <a:solidFill>
                            <a:srgbClr val="000000"/>
                          </a:solidFill>
                          <a:effectLst/>
                          <a:latin typeface="Calibri" panose="020F0502020204030204" pitchFamily="34" charset="0"/>
                        </a:rPr>
                        <a:t>Q</a:t>
                      </a:r>
                      <a:r>
                        <a:rPr lang="en-US" sz="1600" b="0" i="0" u="none" strike="noStrike" baseline="-25000" dirty="0" err="1">
                          <a:solidFill>
                            <a:srgbClr val="000000"/>
                          </a:solidFill>
                          <a:effectLst/>
                          <a:latin typeface="Calibri" panose="020F0502020204030204" pitchFamily="34" charset="0"/>
                        </a:rPr>
                        <a:t>nav</a:t>
                      </a:r>
                      <a:r>
                        <a:rPr lang="en-US" sz="1600" b="0" i="0" u="none" strike="noStrike" dirty="0">
                          <a:solidFill>
                            <a:srgbClr val="000000"/>
                          </a:solidFill>
                          <a:effectLst/>
                          <a:latin typeface="Calibri" panose="020F0502020204030204" pitchFamily="34" charset="0"/>
                        </a:rPr>
                        <a:t> </a:t>
                      </a:r>
                      <a:endParaRPr lang="hr-HR" sz="1600" b="0" i="0" u="none" strike="noStrike" dirty="0">
                        <a:solidFill>
                          <a:srgbClr val="000000"/>
                        </a:solidFill>
                        <a:effectLst/>
                        <a:latin typeface="Calibri" panose="020F0502020204030204" pitchFamily="34" charset="0"/>
                      </a:endParaRPr>
                    </a:p>
                    <a:p>
                      <a:pPr algn="ctr" fontAlgn="b"/>
                      <a:r>
                        <a:rPr lang="en-US" sz="1600" b="0" i="0" u="none" strike="noStrike" dirty="0">
                          <a:solidFill>
                            <a:srgbClr val="000000"/>
                          </a:solidFill>
                          <a:effectLst/>
                          <a:latin typeface="Calibri" panose="020F0502020204030204" pitchFamily="34" charset="0"/>
                        </a:rPr>
                        <a:t>(m</a:t>
                      </a:r>
                      <a:r>
                        <a:rPr lang="en-US" sz="1600" b="0" i="0" u="none" strike="noStrike" baseline="30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err="1">
                          <a:solidFill>
                            <a:srgbClr val="000000"/>
                          </a:solidFill>
                          <a:effectLst/>
                          <a:latin typeface="Calibri" panose="020F0502020204030204" pitchFamily="34" charset="0"/>
                        </a:rPr>
                        <a:t>Q</a:t>
                      </a:r>
                      <a:r>
                        <a:rPr lang="en-US" sz="1600" b="0" i="0" u="none" strike="noStrike" baseline="-25000" dirty="0" err="1">
                          <a:solidFill>
                            <a:srgbClr val="000000"/>
                          </a:solidFill>
                          <a:effectLst/>
                          <a:latin typeface="Calibri" panose="020F0502020204030204" pitchFamily="34" charset="0"/>
                        </a:rPr>
                        <a:t>he</a:t>
                      </a:r>
                      <a:r>
                        <a:rPr lang="en-US" sz="1600" b="0" i="0" u="none" strike="noStrike" dirty="0">
                          <a:solidFill>
                            <a:srgbClr val="000000"/>
                          </a:solidFill>
                          <a:effectLst/>
                          <a:latin typeface="Calibri" panose="020F0502020204030204" pitchFamily="34" charset="0"/>
                        </a:rPr>
                        <a:t> </a:t>
                      </a:r>
                      <a:endParaRPr lang="hr-HR" sz="1600" b="0" i="0" u="none" strike="noStrike" dirty="0">
                        <a:solidFill>
                          <a:srgbClr val="000000"/>
                        </a:solidFill>
                        <a:effectLst/>
                        <a:latin typeface="Calibri" panose="020F0502020204030204" pitchFamily="34" charset="0"/>
                      </a:endParaRPr>
                    </a:p>
                    <a:p>
                      <a:pPr algn="ctr" fontAlgn="b"/>
                      <a:r>
                        <a:rPr lang="en-US" sz="1600" b="0" i="0" u="none" strike="noStrike" dirty="0">
                          <a:solidFill>
                            <a:srgbClr val="000000"/>
                          </a:solidFill>
                          <a:effectLst/>
                          <a:latin typeface="Calibri" panose="020F0502020204030204" pitchFamily="34" charset="0"/>
                        </a:rPr>
                        <a:t>(m</a:t>
                      </a:r>
                      <a:r>
                        <a:rPr lang="en-US" sz="1600" b="0" i="0" u="none" strike="noStrike" baseline="30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Q</a:t>
                      </a:r>
                      <a:r>
                        <a:rPr lang="en-US" sz="1600" b="0" i="0" u="none" strike="noStrike" baseline="-25000">
                          <a:solidFill>
                            <a:srgbClr val="000000"/>
                          </a:solidFill>
                          <a:effectLst/>
                          <a:latin typeface="Calibri" panose="020F0502020204030204" pitchFamily="34" charset="0"/>
                        </a:rPr>
                        <a:t>tem</a:t>
                      </a:r>
                      <a:r>
                        <a:rPr lang="en-US" sz="1600" b="0" i="0" u="none" strike="noStrike">
                          <a:solidFill>
                            <a:srgbClr val="000000"/>
                          </a:solidFill>
                          <a:effectLst/>
                          <a:latin typeface="Calibri" panose="020F0502020204030204" pitchFamily="34" charset="0"/>
                        </a:rPr>
                        <a:t> (m</a:t>
                      </a:r>
                      <a:r>
                        <a:rPr lang="en-US" sz="1600" b="0" i="0" u="none" strike="noStrike" baseline="30000">
                          <a:solidFill>
                            <a:srgbClr val="000000"/>
                          </a:solidFill>
                          <a:effectLst/>
                          <a:latin typeface="Calibri" panose="020F0502020204030204" pitchFamily="34" charset="0"/>
                        </a:rPr>
                        <a:t>3</a:t>
                      </a:r>
                      <a:r>
                        <a:rPr lang="en-US" sz="1600" b="0" i="0" u="none" strike="noStrike">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Q</a:t>
                      </a:r>
                      <a:r>
                        <a:rPr lang="en-US" sz="1600" b="0" i="0" u="none" strike="noStrike" baseline="-25000">
                          <a:solidFill>
                            <a:srgbClr val="000000"/>
                          </a:solidFill>
                          <a:effectLst/>
                          <a:latin typeface="Calibri" panose="020F0502020204030204" pitchFamily="34" charset="0"/>
                        </a:rPr>
                        <a:t>pot</a:t>
                      </a:r>
                      <a:r>
                        <a:rPr lang="en-US" sz="1600" b="0" i="0" u="none" strike="noStrike">
                          <a:solidFill>
                            <a:srgbClr val="000000"/>
                          </a:solidFill>
                          <a:effectLst/>
                          <a:latin typeface="Calibri" panose="020F0502020204030204" pitchFamily="34" charset="0"/>
                        </a:rPr>
                        <a:t> (m</a:t>
                      </a:r>
                      <a:r>
                        <a:rPr lang="en-US" sz="1600" b="0" i="0" u="none" strike="noStrike" baseline="30000">
                          <a:solidFill>
                            <a:srgbClr val="000000"/>
                          </a:solidFill>
                          <a:effectLst/>
                          <a:latin typeface="Calibri" panose="020F0502020204030204" pitchFamily="34" charset="0"/>
                        </a:rPr>
                        <a:t>3</a:t>
                      </a:r>
                      <a:r>
                        <a:rPr lang="en-US" sz="1600" b="0" i="0" u="none" strike="noStrike">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err="1">
                          <a:solidFill>
                            <a:srgbClr val="000000"/>
                          </a:solidFill>
                          <a:effectLst/>
                          <a:latin typeface="Calibri" panose="020F0502020204030204" pitchFamily="34" charset="0"/>
                        </a:rPr>
                        <a:t>V</a:t>
                      </a:r>
                      <a:r>
                        <a:rPr lang="en-US" sz="1600" b="1" i="0" u="none" strike="noStrike" baseline="-25000" dirty="0" err="1">
                          <a:solidFill>
                            <a:srgbClr val="000000"/>
                          </a:solidFill>
                          <a:effectLst/>
                          <a:latin typeface="Calibri" panose="020F0502020204030204" pitchFamily="34" charset="0"/>
                        </a:rPr>
                        <a:t>pot</a:t>
                      </a:r>
                      <a:r>
                        <a:rPr lang="en-US" sz="1600" b="1" i="0" u="none" strike="noStrike" dirty="0">
                          <a:solidFill>
                            <a:srgbClr val="000000"/>
                          </a:solidFill>
                          <a:effectLst/>
                          <a:latin typeface="Calibri" panose="020F0502020204030204" pitchFamily="34" charset="0"/>
                        </a:rPr>
                        <a:t>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600" b="1" i="0" u="none" strike="noStrike" dirty="0">
                          <a:solidFill>
                            <a:srgbClr val="000000"/>
                          </a:solidFill>
                          <a:effectLst/>
                          <a:latin typeface="Calibri" panose="020F0502020204030204" pitchFamily="34" charset="0"/>
                        </a:rPr>
                        <a:t>Δ</a:t>
                      </a:r>
                      <a:r>
                        <a:rPr lang="en-US" sz="1600" b="1" i="0" u="none" strike="noStrike" dirty="0">
                          <a:solidFill>
                            <a:srgbClr val="000000"/>
                          </a:solidFill>
                          <a:effectLst/>
                          <a:latin typeface="Calibri" panose="020F0502020204030204" pitchFamily="34" charset="0"/>
                        </a:rPr>
                        <a:t>V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1" i="0" u="none" strike="noStrike" dirty="0">
                          <a:solidFill>
                            <a:srgbClr val="000000"/>
                          </a:solidFill>
                          <a:effectLst/>
                          <a:latin typeface="Calibri" panose="020F0502020204030204" pitchFamily="34" charset="0"/>
                        </a:rPr>
                        <a:t>V(t)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1" i="0" u="none" strike="noStrike" dirty="0">
                          <a:solidFill>
                            <a:srgbClr val="000000"/>
                          </a:solidFill>
                          <a:effectLst/>
                          <a:latin typeface="Calibri" panose="020F0502020204030204" pitchFamily="34" charset="0"/>
                        </a:rPr>
                        <a:t>Preljevanje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4837877"/>
                  </a:ext>
                </a:extLst>
              </a:tr>
              <a:tr h="238381">
                <a:tc>
                  <a:txBody>
                    <a:bodyPr/>
                    <a:lstStyle/>
                    <a:p>
                      <a:pPr algn="ctr" fontAlgn="b"/>
                      <a:r>
                        <a:rPr lang="en-US" sz="1600" b="0" i="0" u="none" strike="noStrike" dirty="0">
                          <a:solidFill>
                            <a:srgbClr val="000000"/>
                          </a:solidFill>
                          <a:effectLst/>
                          <a:latin typeface="Calibri" panose="020F0502020204030204" pitchFamily="34" charset="0"/>
                        </a:rPr>
                        <a:t>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2842757"/>
                  </a:ext>
                </a:extLst>
              </a:tr>
              <a:tr h="238381">
                <a:tc>
                  <a:txBody>
                    <a:bodyPr/>
                    <a:lstStyle/>
                    <a:p>
                      <a:pPr algn="ctr" fontAlgn="b"/>
                      <a:r>
                        <a:rPr lang="en-US" sz="1600" b="0" i="0" u="none" strike="noStrike">
                          <a:solidFill>
                            <a:srgbClr val="000000"/>
                          </a:solidFill>
                          <a:effectLst/>
                          <a:latin typeface="Calibri" panose="020F0502020204030204" pitchFamily="34" charset="0"/>
                        </a:rPr>
                        <a:t>XI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5,1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0271721"/>
                  </a:ext>
                </a:extLst>
              </a:tr>
              <a:tr h="238381">
                <a:tc>
                  <a:txBody>
                    <a:bodyPr/>
                    <a:lstStyle/>
                    <a:p>
                      <a:pPr algn="ctr" fontAlgn="b"/>
                      <a:r>
                        <a:rPr lang="en-US" sz="1600" b="0" i="0" u="none" strike="noStrike">
                          <a:solidFill>
                            <a:srgbClr val="000000"/>
                          </a:solidFill>
                          <a:effectLst/>
                          <a:latin typeface="Calibri" panose="020F0502020204030204" pitchFamily="34" charset="0"/>
                        </a:rPr>
                        <a:t>XII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6,8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7653793"/>
                  </a:ext>
                </a:extLst>
              </a:tr>
              <a:tr h="238381">
                <a:tc>
                  <a:txBody>
                    <a:bodyPr/>
                    <a:lstStyle/>
                    <a:p>
                      <a:pPr algn="ctr" fontAlgn="b"/>
                      <a:r>
                        <a:rPr lang="en-US" sz="1600" b="0" i="0" u="none" strike="noStrike">
                          <a:solidFill>
                            <a:srgbClr val="000000"/>
                          </a:solidFill>
                          <a:effectLst/>
                          <a:latin typeface="Calibri" panose="020F0502020204030204" pitchFamily="34" charset="0"/>
                        </a:rPr>
                        <a:t>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6562914"/>
                  </a:ext>
                </a:extLst>
              </a:tr>
              <a:tr h="238381">
                <a:tc>
                  <a:txBody>
                    <a:bodyPr/>
                    <a:lstStyle/>
                    <a:p>
                      <a:pPr algn="ctr" fontAlgn="b"/>
                      <a:r>
                        <a:rPr lang="en-US" sz="1600" b="0" i="0" u="none" strike="noStrike">
                          <a:solidFill>
                            <a:srgbClr val="000000"/>
                          </a:solidFill>
                          <a:effectLst/>
                          <a:latin typeface="Calibri" panose="020F0502020204030204" pitchFamily="34" charset="0"/>
                        </a:rPr>
                        <a:t>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13,9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3326395"/>
                  </a:ext>
                </a:extLst>
              </a:tr>
              <a:tr h="238381">
                <a:tc>
                  <a:txBody>
                    <a:bodyPr/>
                    <a:lstStyle/>
                    <a:p>
                      <a:pPr algn="ctr" fontAlgn="b"/>
                      <a:r>
                        <a:rPr lang="en-US" sz="1600" b="0" i="0" u="none" strike="noStrike">
                          <a:solidFill>
                            <a:srgbClr val="000000"/>
                          </a:solidFill>
                          <a:effectLst/>
                          <a:latin typeface="Calibri" panose="020F0502020204030204" pitchFamily="34" charset="0"/>
                        </a:rPr>
                        <a:t>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7289734"/>
                  </a:ext>
                </a:extLst>
              </a:tr>
              <a:tr h="238381">
                <a:tc>
                  <a:txBody>
                    <a:bodyPr/>
                    <a:lstStyle/>
                    <a:p>
                      <a:pPr algn="ctr" fontAlgn="b"/>
                      <a:r>
                        <a:rPr lang="en-US" sz="1600" b="0" i="0" u="none" strike="noStrike">
                          <a:solidFill>
                            <a:srgbClr val="000000"/>
                          </a:solidFill>
                          <a:effectLst/>
                          <a:latin typeface="Calibri" panose="020F0502020204030204" pitchFamily="34" charset="0"/>
                        </a:rPr>
                        <a:t>IV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9,6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40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8922227"/>
                  </a:ext>
                </a:extLst>
              </a:tr>
              <a:tr h="238381">
                <a:tc>
                  <a:txBody>
                    <a:bodyPr/>
                    <a:lstStyle/>
                    <a:p>
                      <a:pPr algn="ctr" fontAlgn="b"/>
                      <a:r>
                        <a:rPr lang="en-US" sz="1600" b="0" i="0" u="none" strike="noStrike">
                          <a:solidFill>
                            <a:srgbClr val="000000"/>
                          </a:solidFill>
                          <a:effectLst/>
                          <a:latin typeface="Calibri" panose="020F0502020204030204" pitchFamily="34" charset="0"/>
                        </a:rPr>
                        <a:t>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5,8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7237412"/>
                  </a:ext>
                </a:extLst>
              </a:tr>
              <a:tr h="238381">
                <a:tc>
                  <a:txBody>
                    <a:bodyPr/>
                    <a:lstStyle/>
                    <a:p>
                      <a:pPr algn="ctr" fontAlgn="b"/>
                      <a:r>
                        <a:rPr lang="en-US" sz="1600" b="0" i="0" u="none" strike="noStrike">
                          <a:solidFill>
                            <a:srgbClr val="000000"/>
                          </a:solidFill>
                          <a:effectLst/>
                          <a:latin typeface="Calibri" panose="020F0502020204030204" pitchFamily="34" charset="0"/>
                        </a:rPr>
                        <a:t>VI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110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6985866"/>
                  </a:ext>
                </a:extLst>
              </a:tr>
              <a:tr h="238381">
                <a:tc>
                  <a:txBody>
                    <a:bodyPr/>
                    <a:lstStyle/>
                    <a:p>
                      <a:pPr algn="ctr" fontAlgn="b"/>
                      <a:r>
                        <a:rPr lang="en-US" sz="1600" b="0" i="0" u="none" strike="noStrike">
                          <a:solidFill>
                            <a:srgbClr val="000000"/>
                          </a:solidFill>
                          <a:effectLst/>
                          <a:latin typeface="Calibri" panose="020F0502020204030204" pitchFamily="34" charset="0"/>
                        </a:rPr>
                        <a:t>VII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03861511"/>
                  </a:ext>
                </a:extLst>
              </a:tr>
              <a:tr h="238381">
                <a:tc>
                  <a:txBody>
                    <a:bodyPr/>
                    <a:lstStyle/>
                    <a:p>
                      <a:pPr algn="ctr" fontAlgn="b"/>
                      <a:r>
                        <a:rPr lang="en-US" sz="1600" b="0" i="0" u="none" strike="noStrike">
                          <a:solidFill>
                            <a:srgbClr val="000000"/>
                          </a:solidFill>
                          <a:effectLst/>
                          <a:latin typeface="Calibri" panose="020F0502020204030204" pitchFamily="34" charset="0"/>
                        </a:rPr>
                        <a:t>VIII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80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4123593"/>
                  </a:ext>
                </a:extLst>
              </a:tr>
              <a:tr h="238381">
                <a:tc>
                  <a:txBody>
                    <a:bodyPr/>
                    <a:lstStyle/>
                    <a:p>
                      <a:pPr algn="ctr" fontAlgn="b"/>
                      <a:r>
                        <a:rPr lang="en-US" sz="1600" b="0" i="0" u="none" strike="noStrike">
                          <a:solidFill>
                            <a:srgbClr val="000000"/>
                          </a:solidFill>
                          <a:effectLst/>
                          <a:latin typeface="Calibri" panose="020F0502020204030204" pitchFamily="34" charset="0"/>
                        </a:rPr>
                        <a:t>IX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4975680"/>
                  </a:ext>
                </a:extLst>
              </a:tr>
              <a:tr h="238381">
                <a:tc>
                  <a:txBody>
                    <a:bodyPr/>
                    <a:lstStyle/>
                    <a:p>
                      <a:pPr algn="ctr" fontAlgn="b"/>
                      <a:r>
                        <a:rPr lang="en-US" sz="1600" b="0" i="0" u="none" strike="noStrike">
                          <a:solidFill>
                            <a:srgbClr val="000000"/>
                          </a:solidFill>
                          <a:effectLst/>
                          <a:latin typeface="Calibri" panose="020F0502020204030204" pitchFamily="34" charset="0"/>
                        </a:rPr>
                        <a:t>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6266855"/>
                  </a:ext>
                </a:extLst>
              </a:tr>
              <a:tr h="238381">
                <a:tc>
                  <a:txBody>
                    <a:bodyPr/>
                    <a:lstStyle/>
                    <a:p>
                      <a:pPr algn="ctr" fontAlgn="b"/>
                      <a:r>
                        <a:rPr lang="en-US" sz="1600" b="0" i="0" u="none" strike="noStrike">
                          <a:solidFill>
                            <a:srgbClr val="000000"/>
                          </a:solidFill>
                          <a:effectLst/>
                          <a:latin typeface="Calibri" panose="020F0502020204030204" pitchFamily="34" charset="0"/>
                        </a:rPr>
                        <a:t>XI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5,1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7996931"/>
                  </a:ext>
                </a:extLst>
              </a:tr>
              <a:tr h="238381">
                <a:tc>
                  <a:txBody>
                    <a:bodyPr/>
                    <a:lstStyle/>
                    <a:p>
                      <a:pPr algn="ctr" fontAlgn="b"/>
                      <a:r>
                        <a:rPr lang="en-US" sz="1600" b="0" i="0" u="none" strike="noStrike">
                          <a:solidFill>
                            <a:srgbClr val="000000"/>
                          </a:solidFill>
                          <a:effectLst/>
                          <a:latin typeface="Calibri" panose="020F0502020204030204" pitchFamily="34" charset="0"/>
                        </a:rPr>
                        <a:t>XII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6,8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1127797"/>
                  </a:ext>
                </a:extLst>
              </a:tr>
              <a:tr h="238381">
                <a:tc>
                  <a:txBody>
                    <a:bodyPr/>
                    <a:lstStyle/>
                    <a:p>
                      <a:pPr algn="ctr" fontAlgn="b"/>
                      <a:r>
                        <a:rPr lang="en-US" sz="1600" b="0" i="0" u="none" strike="noStrike">
                          <a:solidFill>
                            <a:srgbClr val="000000"/>
                          </a:solidFill>
                          <a:effectLst/>
                          <a:latin typeface="Calibri" panose="020F0502020204030204" pitchFamily="34" charset="0"/>
                        </a:rPr>
                        <a:t>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1"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2979041"/>
                  </a:ext>
                </a:extLst>
              </a:tr>
              <a:tr h="238381">
                <a:tc>
                  <a:txBody>
                    <a:bodyPr/>
                    <a:lstStyle/>
                    <a:p>
                      <a:pPr algn="ctr" fontAlgn="b"/>
                      <a:r>
                        <a:rPr lang="en-US" sz="1600" b="0" i="0" u="none" strike="noStrike">
                          <a:solidFill>
                            <a:srgbClr val="000000"/>
                          </a:solidFill>
                          <a:effectLst/>
                          <a:latin typeface="Calibri" panose="020F0502020204030204" pitchFamily="34" charset="0"/>
                        </a:rPr>
                        <a:t>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13,9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5080132"/>
                  </a:ext>
                </a:extLst>
              </a:tr>
              <a:tr h="238381">
                <a:tc>
                  <a:txBody>
                    <a:bodyPr/>
                    <a:lstStyle/>
                    <a:p>
                      <a:pPr algn="ctr" fontAlgn="b"/>
                      <a:r>
                        <a:rPr lang="en-US" sz="1600" b="0" i="0" u="none" strike="noStrike">
                          <a:solidFill>
                            <a:srgbClr val="000000"/>
                          </a:solidFill>
                          <a:effectLst/>
                          <a:latin typeface="Calibri" panose="020F0502020204030204" pitchFamily="34" charset="0"/>
                        </a:rPr>
                        <a:t>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2593070"/>
                  </a:ext>
                </a:extLst>
              </a:tr>
              <a:tr h="238381">
                <a:tc>
                  <a:txBody>
                    <a:bodyPr/>
                    <a:lstStyle/>
                    <a:p>
                      <a:pPr algn="ctr" fontAlgn="b"/>
                      <a:r>
                        <a:rPr lang="en-US" sz="1600" b="0" i="0" u="none" strike="noStrike">
                          <a:solidFill>
                            <a:srgbClr val="000000"/>
                          </a:solidFill>
                          <a:effectLst/>
                          <a:latin typeface="Calibri" panose="020F0502020204030204" pitchFamily="34" charset="0"/>
                        </a:rPr>
                        <a:t>IV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9,6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40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1344292"/>
                  </a:ext>
                </a:extLst>
              </a:tr>
              <a:tr h="238381">
                <a:tc>
                  <a:txBody>
                    <a:bodyPr/>
                    <a:lstStyle/>
                    <a:p>
                      <a:pPr algn="ctr" fontAlgn="b"/>
                      <a:r>
                        <a:rPr lang="en-US" sz="1600" b="0" i="0" u="none" strike="noStrike">
                          <a:solidFill>
                            <a:srgbClr val="000000"/>
                          </a:solidFill>
                          <a:effectLst/>
                          <a:latin typeface="Calibri" panose="020F0502020204030204" pitchFamily="34" charset="0"/>
                        </a:rPr>
                        <a:t>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5,8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0295974"/>
                  </a:ext>
                </a:extLst>
              </a:tr>
              <a:tr h="238381">
                <a:tc>
                  <a:txBody>
                    <a:bodyPr/>
                    <a:lstStyle/>
                    <a:p>
                      <a:pPr algn="ctr" fontAlgn="b"/>
                      <a:r>
                        <a:rPr lang="en-US" sz="1600" b="0" i="0" u="none" strike="noStrike">
                          <a:solidFill>
                            <a:srgbClr val="000000"/>
                          </a:solidFill>
                          <a:effectLst/>
                          <a:latin typeface="Calibri" panose="020F0502020204030204" pitchFamily="34" charset="0"/>
                        </a:rPr>
                        <a:t>VI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110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3801623"/>
                  </a:ext>
                </a:extLst>
              </a:tr>
              <a:tr h="238381">
                <a:tc>
                  <a:txBody>
                    <a:bodyPr/>
                    <a:lstStyle/>
                    <a:p>
                      <a:pPr algn="ctr" fontAlgn="b"/>
                      <a:r>
                        <a:rPr lang="en-US" sz="1600" b="0" i="0" u="none" strike="noStrike">
                          <a:solidFill>
                            <a:srgbClr val="000000"/>
                          </a:solidFill>
                          <a:effectLst/>
                          <a:latin typeface="Calibri" panose="020F0502020204030204" pitchFamily="34" charset="0"/>
                        </a:rPr>
                        <a:t>VII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0210014"/>
                  </a:ext>
                </a:extLst>
              </a:tr>
              <a:tr h="238381">
                <a:tc>
                  <a:txBody>
                    <a:bodyPr/>
                    <a:lstStyle/>
                    <a:p>
                      <a:pPr algn="ctr" fontAlgn="b"/>
                      <a:r>
                        <a:rPr lang="en-US" sz="1600" b="0" i="0" u="none" strike="noStrike">
                          <a:solidFill>
                            <a:srgbClr val="000000"/>
                          </a:solidFill>
                          <a:effectLst/>
                          <a:latin typeface="Calibri" panose="020F0502020204030204" pitchFamily="34" charset="0"/>
                        </a:rPr>
                        <a:t>VIII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80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3093461"/>
                  </a:ext>
                </a:extLst>
              </a:tr>
              <a:tr h="238381">
                <a:tc>
                  <a:txBody>
                    <a:bodyPr/>
                    <a:lstStyle/>
                    <a:p>
                      <a:pPr algn="ctr" fontAlgn="b"/>
                      <a:r>
                        <a:rPr lang="en-US" sz="1600" b="0" i="0" u="none" strike="noStrike">
                          <a:solidFill>
                            <a:srgbClr val="000000"/>
                          </a:solidFill>
                          <a:effectLst/>
                          <a:latin typeface="Calibri" panose="020F0502020204030204" pitchFamily="34" charset="0"/>
                        </a:rPr>
                        <a:t>IX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40996"/>
                  </a:ext>
                </a:extLst>
              </a:tr>
            </a:tbl>
          </a:graphicData>
        </a:graphic>
      </p:graphicFrame>
      <p:sp>
        <p:nvSpPr>
          <p:cNvPr id="5" name="Rectangle 4">
            <a:extLst>
              <a:ext uri="{FF2B5EF4-FFF2-40B4-BE49-F238E27FC236}">
                <a16:creationId xmlns:a16="http://schemas.microsoft.com/office/drawing/2014/main" id="{B8CACC99-5534-4F21-AD7F-7C9A18E572B9}"/>
              </a:ext>
            </a:extLst>
          </p:cNvPr>
          <p:cNvSpPr/>
          <p:nvPr/>
        </p:nvSpPr>
        <p:spPr>
          <a:xfrm>
            <a:off x="9272953" y="6514761"/>
            <a:ext cx="1922585" cy="368300"/>
          </a:xfrm>
          <a:prstGeom prst="rect">
            <a:avLst/>
          </a:prstGeom>
        </p:spPr>
        <p:txBody>
          <a:bodyPr wrap="square">
            <a:spAutoFit/>
          </a:bodyPr>
          <a:lstStyle/>
          <a:p>
            <a:r>
              <a:rPr lang="en-US" dirty="0">
                <a:solidFill>
                  <a:srgbClr val="000000"/>
                </a:solidFill>
                <a:latin typeface="Calibri" panose="020F0502020204030204" pitchFamily="34" charset="0"/>
              </a:rPr>
              <a:t>V</a:t>
            </a:r>
            <a:r>
              <a:rPr lang="en-US" baseline="-25000" dirty="0">
                <a:solidFill>
                  <a:srgbClr val="000000"/>
                </a:solidFill>
                <a:latin typeface="Calibri" panose="020F0502020204030204" pitchFamily="34" charset="0"/>
              </a:rPr>
              <a:t>0</a:t>
            </a:r>
            <a:r>
              <a:rPr lang="en-US" dirty="0"/>
              <a:t> </a:t>
            </a:r>
            <a:r>
              <a:rPr lang="hr-HR" dirty="0"/>
              <a:t>= </a:t>
            </a:r>
            <a:r>
              <a:rPr lang="en-US" dirty="0">
                <a:solidFill>
                  <a:srgbClr val="000000"/>
                </a:solidFill>
                <a:latin typeface="Calibri" panose="020F0502020204030204" pitchFamily="34" charset="0"/>
              </a:rPr>
              <a:t>30·10</a:t>
            </a:r>
            <a:r>
              <a:rPr lang="en-US" baseline="30000" dirty="0">
                <a:solidFill>
                  <a:srgbClr val="000000"/>
                </a:solidFill>
                <a:latin typeface="Calibri" panose="020F0502020204030204" pitchFamily="34" charset="0"/>
              </a:rPr>
              <a:t>6</a:t>
            </a:r>
            <a:r>
              <a:rPr lang="en-US" dirty="0">
                <a:solidFill>
                  <a:srgbClr val="000000"/>
                </a:solidFill>
                <a:latin typeface="Calibri" panose="020F0502020204030204" pitchFamily="34" charset="0"/>
              </a:rPr>
              <a:t> m</a:t>
            </a:r>
            <a:r>
              <a:rPr lang="en-US" baseline="30000" dirty="0">
                <a:solidFill>
                  <a:srgbClr val="000000"/>
                </a:solidFill>
                <a:latin typeface="Calibri" panose="020F0502020204030204" pitchFamily="34" charset="0"/>
              </a:rPr>
              <a:t>3</a:t>
            </a:r>
            <a:r>
              <a:rPr lang="en-US" dirty="0"/>
              <a:t> </a:t>
            </a:r>
          </a:p>
        </p:txBody>
      </p:sp>
    </p:spTree>
    <p:extLst>
      <p:ext uri="{BB962C8B-B14F-4D97-AF65-F5344CB8AC3E}">
        <p14:creationId xmlns:p14="http://schemas.microsoft.com/office/powerpoint/2010/main" val="743683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059A5B1-4BB2-4DDD-83F9-5D9A05FB7A81}"/>
              </a:ext>
            </a:extLst>
          </p:cNvPr>
          <p:cNvGraphicFramePr>
            <a:graphicFrameLocks noGrp="1"/>
          </p:cNvGraphicFramePr>
          <p:nvPr>
            <p:extLst>
              <p:ext uri="{D42A27DB-BD31-4B8C-83A1-F6EECF244321}">
                <p14:modId xmlns:p14="http://schemas.microsoft.com/office/powerpoint/2010/main" val="2309940100"/>
              </p:ext>
            </p:extLst>
          </p:nvPr>
        </p:nvGraphicFramePr>
        <p:xfrm>
          <a:off x="0" y="1"/>
          <a:ext cx="12191999" cy="6868207"/>
        </p:xfrm>
        <a:graphic>
          <a:graphicData uri="http://schemas.openxmlformats.org/drawingml/2006/table">
            <a:tbl>
              <a:tblPr/>
              <a:tblGrid>
                <a:gridCol w="842330">
                  <a:extLst>
                    <a:ext uri="{9D8B030D-6E8A-4147-A177-3AD203B41FA5}">
                      <a16:colId xmlns:a16="http://schemas.microsoft.com/office/drawing/2014/main" val="108737701"/>
                    </a:ext>
                  </a:extLst>
                </a:gridCol>
                <a:gridCol w="697101">
                  <a:extLst>
                    <a:ext uri="{9D8B030D-6E8A-4147-A177-3AD203B41FA5}">
                      <a16:colId xmlns:a16="http://schemas.microsoft.com/office/drawing/2014/main" val="2963119850"/>
                    </a:ext>
                  </a:extLst>
                </a:gridCol>
                <a:gridCol w="827808">
                  <a:extLst>
                    <a:ext uri="{9D8B030D-6E8A-4147-A177-3AD203B41FA5}">
                      <a16:colId xmlns:a16="http://schemas.microsoft.com/office/drawing/2014/main" val="3691393126"/>
                    </a:ext>
                  </a:extLst>
                </a:gridCol>
                <a:gridCol w="798761">
                  <a:extLst>
                    <a:ext uri="{9D8B030D-6E8A-4147-A177-3AD203B41FA5}">
                      <a16:colId xmlns:a16="http://schemas.microsoft.com/office/drawing/2014/main" val="3581127881"/>
                    </a:ext>
                  </a:extLst>
                </a:gridCol>
                <a:gridCol w="1060174">
                  <a:extLst>
                    <a:ext uri="{9D8B030D-6E8A-4147-A177-3AD203B41FA5}">
                      <a16:colId xmlns:a16="http://schemas.microsoft.com/office/drawing/2014/main" val="2828064854"/>
                    </a:ext>
                  </a:extLst>
                </a:gridCol>
                <a:gridCol w="1078327">
                  <a:extLst>
                    <a:ext uri="{9D8B030D-6E8A-4147-A177-3AD203B41FA5}">
                      <a16:colId xmlns:a16="http://schemas.microsoft.com/office/drawing/2014/main" val="487272173"/>
                    </a:ext>
                  </a:extLst>
                </a:gridCol>
                <a:gridCol w="900421">
                  <a:extLst>
                    <a:ext uri="{9D8B030D-6E8A-4147-A177-3AD203B41FA5}">
                      <a16:colId xmlns:a16="http://schemas.microsoft.com/office/drawing/2014/main" val="3679283329"/>
                    </a:ext>
                  </a:extLst>
                </a:gridCol>
                <a:gridCol w="900421">
                  <a:extLst>
                    <a:ext uri="{9D8B030D-6E8A-4147-A177-3AD203B41FA5}">
                      <a16:colId xmlns:a16="http://schemas.microsoft.com/office/drawing/2014/main" val="2618850067"/>
                    </a:ext>
                  </a:extLst>
                </a:gridCol>
                <a:gridCol w="813284">
                  <a:extLst>
                    <a:ext uri="{9D8B030D-6E8A-4147-A177-3AD203B41FA5}">
                      <a16:colId xmlns:a16="http://schemas.microsoft.com/office/drawing/2014/main" val="1537407620"/>
                    </a:ext>
                  </a:extLst>
                </a:gridCol>
                <a:gridCol w="904052">
                  <a:extLst>
                    <a:ext uri="{9D8B030D-6E8A-4147-A177-3AD203B41FA5}">
                      <a16:colId xmlns:a16="http://schemas.microsoft.com/office/drawing/2014/main" val="1712435582"/>
                    </a:ext>
                  </a:extLst>
                </a:gridCol>
                <a:gridCol w="914944">
                  <a:extLst>
                    <a:ext uri="{9D8B030D-6E8A-4147-A177-3AD203B41FA5}">
                      <a16:colId xmlns:a16="http://schemas.microsoft.com/office/drawing/2014/main" val="1279708393"/>
                    </a:ext>
                  </a:extLst>
                </a:gridCol>
                <a:gridCol w="973037">
                  <a:extLst>
                    <a:ext uri="{9D8B030D-6E8A-4147-A177-3AD203B41FA5}">
                      <a16:colId xmlns:a16="http://schemas.microsoft.com/office/drawing/2014/main" val="3759717772"/>
                    </a:ext>
                  </a:extLst>
                </a:gridCol>
                <a:gridCol w="1481339">
                  <a:extLst>
                    <a:ext uri="{9D8B030D-6E8A-4147-A177-3AD203B41FA5}">
                      <a16:colId xmlns:a16="http://schemas.microsoft.com/office/drawing/2014/main" val="477098772"/>
                    </a:ext>
                  </a:extLst>
                </a:gridCol>
              </a:tblGrid>
              <a:tr h="486081">
                <a:tc>
                  <a:txBody>
                    <a:bodyPr/>
                    <a:lstStyle/>
                    <a:p>
                      <a:pPr algn="ctr" fontAlgn="b"/>
                      <a:r>
                        <a:rPr lang="en-US" sz="1600" b="0" i="0" u="none" strike="noStrike" dirty="0">
                          <a:solidFill>
                            <a:srgbClr val="000000"/>
                          </a:solidFill>
                          <a:effectLst/>
                          <a:latin typeface="Calibri" panose="020F0502020204030204" pitchFamily="34" charset="0"/>
                        </a:rPr>
                        <a:t>T (mjesec)</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br. dana</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Q</a:t>
                      </a:r>
                      <a:r>
                        <a:rPr lang="en-US" sz="1600" b="0" i="0" u="none" strike="noStrike" baseline="-25000">
                          <a:solidFill>
                            <a:srgbClr val="000000"/>
                          </a:solidFill>
                          <a:effectLst/>
                          <a:latin typeface="Calibri" panose="020F0502020204030204" pitchFamily="34" charset="0"/>
                        </a:rPr>
                        <a:t>dot</a:t>
                      </a:r>
                      <a:r>
                        <a:rPr lang="en-US" sz="1600" b="0" i="0" u="none" strike="noStrike">
                          <a:solidFill>
                            <a:srgbClr val="000000"/>
                          </a:solidFill>
                          <a:effectLst/>
                          <a:latin typeface="Calibri" panose="020F0502020204030204" pitchFamily="34" charset="0"/>
                        </a:rPr>
                        <a:t> (m</a:t>
                      </a:r>
                      <a:r>
                        <a:rPr lang="en-US" sz="1600" b="0" i="0" u="none" strike="noStrike" baseline="30000">
                          <a:solidFill>
                            <a:srgbClr val="000000"/>
                          </a:solidFill>
                          <a:effectLst/>
                          <a:latin typeface="Calibri" panose="020F0502020204030204" pitchFamily="34" charset="0"/>
                        </a:rPr>
                        <a:t>3</a:t>
                      </a:r>
                      <a:r>
                        <a:rPr lang="en-US" sz="1600" b="0" i="0" u="none" strike="noStrike">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P</a:t>
                      </a:r>
                      <a:r>
                        <a:rPr lang="en-US" sz="1600" b="0" i="0" u="none" strike="noStrike" baseline="-25000">
                          <a:solidFill>
                            <a:srgbClr val="000000"/>
                          </a:solidFill>
                          <a:effectLst/>
                          <a:latin typeface="Calibri" panose="020F0502020204030204" pitchFamily="34" charset="0"/>
                        </a:rPr>
                        <a:t>nav</a:t>
                      </a:r>
                      <a:r>
                        <a:rPr lang="en-US" sz="1600" b="0" i="0" u="none" strike="noStrike">
                          <a:solidFill>
                            <a:srgbClr val="000000"/>
                          </a:solidFill>
                          <a:effectLst/>
                          <a:latin typeface="Calibri" panose="020F0502020204030204" pitchFamily="34" charset="0"/>
                        </a:rPr>
                        <a:t> (mm)</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1" i="0" u="none" strike="noStrike" dirty="0" err="1">
                          <a:solidFill>
                            <a:srgbClr val="000000"/>
                          </a:solidFill>
                          <a:effectLst/>
                          <a:latin typeface="Calibri" panose="020F0502020204030204" pitchFamily="34" charset="0"/>
                        </a:rPr>
                        <a:t>V</a:t>
                      </a:r>
                      <a:r>
                        <a:rPr lang="en-US" sz="1600" b="1" i="0" u="none" strike="noStrike" baseline="-25000" dirty="0" err="1">
                          <a:solidFill>
                            <a:srgbClr val="000000"/>
                          </a:solidFill>
                          <a:effectLst/>
                          <a:latin typeface="Calibri" panose="020F0502020204030204" pitchFamily="34" charset="0"/>
                        </a:rPr>
                        <a:t>dot</a:t>
                      </a:r>
                      <a:r>
                        <a:rPr lang="en-US" sz="1600" b="1" i="0" u="none" strike="noStrike" dirty="0">
                          <a:solidFill>
                            <a:srgbClr val="000000"/>
                          </a:solidFill>
                          <a:effectLst/>
                          <a:latin typeface="Calibri" panose="020F0502020204030204" pitchFamily="34" charset="0"/>
                        </a:rPr>
                        <a:t>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err="1">
                          <a:solidFill>
                            <a:srgbClr val="000000"/>
                          </a:solidFill>
                          <a:effectLst/>
                          <a:latin typeface="Calibri" panose="020F0502020204030204" pitchFamily="34" charset="0"/>
                        </a:rPr>
                        <a:t>Q</a:t>
                      </a:r>
                      <a:r>
                        <a:rPr lang="en-US" sz="1600" b="0" i="0" u="none" strike="noStrike" baseline="-25000" dirty="0" err="1">
                          <a:solidFill>
                            <a:srgbClr val="000000"/>
                          </a:solidFill>
                          <a:effectLst/>
                          <a:latin typeface="Calibri" panose="020F0502020204030204" pitchFamily="34" charset="0"/>
                        </a:rPr>
                        <a:t>nav</a:t>
                      </a:r>
                      <a:r>
                        <a:rPr lang="en-US" sz="1600" b="0" i="0" u="none" strike="noStrike" dirty="0">
                          <a:solidFill>
                            <a:srgbClr val="000000"/>
                          </a:solidFill>
                          <a:effectLst/>
                          <a:latin typeface="Calibri" panose="020F0502020204030204" pitchFamily="34" charset="0"/>
                        </a:rPr>
                        <a:t> </a:t>
                      </a:r>
                      <a:endParaRPr lang="hr-HR" sz="1600" b="0" i="0" u="none" strike="noStrike" dirty="0">
                        <a:solidFill>
                          <a:srgbClr val="000000"/>
                        </a:solidFill>
                        <a:effectLst/>
                        <a:latin typeface="Calibri" panose="020F0502020204030204" pitchFamily="34" charset="0"/>
                      </a:endParaRPr>
                    </a:p>
                    <a:p>
                      <a:pPr algn="ctr" fontAlgn="b"/>
                      <a:r>
                        <a:rPr lang="en-US" sz="1600" b="0" i="0" u="none" strike="noStrike" dirty="0">
                          <a:solidFill>
                            <a:srgbClr val="000000"/>
                          </a:solidFill>
                          <a:effectLst/>
                          <a:latin typeface="Calibri" panose="020F0502020204030204" pitchFamily="34" charset="0"/>
                        </a:rPr>
                        <a:t>(m</a:t>
                      </a:r>
                      <a:r>
                        <a:rPr lang="en-US" sz="1600" b="0" i="0" u="none" strike="noStrike" baseline="30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err="1">
                          <a:solidFill>
                            <a:srgbClr val="000000"/>
                          </a:solidFill>
                          <a:effectLst/>
                          <a:latin typeface="Calibri" panose="020F0502020204030204" pitchFamily="34" charset="0"/>
                        </a:rPr>
                        <a:t>Q</a:t>
                      </a:r>
                      <a:r>
                        <a:rPr lang="en-US" sz="1600" b="0" i="0" u="none" strike="noStrike" baseline="-25000" dirty="0" err="1">
                          <a:solidFill>
                            <a:srgbClr val="000000"/>
                          </a:solidFill>
                          <a:effectLst/>
                          <a:latin typeface="Calibri" panose="020F0502020204030204" pitchFamily="34" charset="0"/>
                        </a:rPr>
                        <a:t>he</a:t>
                      </a:r>
                      <a:r>
                        <a:rPr lang="en-US" sz="1600" b="0" i="0" u="none" strike="noStrike" dirty="0">
                          <a:solidFill>
                            <a:srgbClr val="000000"/>
                          </a:solidFill>
                          <a:effectLst/>
                          <a:latin typeface="Calibri" panose="020F0502020204030204" pitchFamily="34" charset="0"/>
                        </a:rPr>
                        <a:t> </a:t>
                      </a:r>
                      <a:endParaRPr lang="hr-HR" sz="1600" b="0" i="0" u="none" strike="noStrike" dirty="0">
                        <a:solidFill>
                          <a:srgbClr val="000000"/>
                        </a:solidFill>
                        <a:effectLst/>
                        <a:latin typeface="Calibri" panose="020F0502020204030204" pitchFamily="34" charset="0"/>
                      </a:endParaRPr>
                    </a:p>
                    <a:p>
                      <a:pPr algn="ctr" fontAlgn="b"/>
                      <a:r>
                        <a:rPr lang="en-US" sz="1600" b="0" i="0" u="none" strike="noStrike" dirty="0">
                          <a:solidFill>
                            <a:srgbClr val="000000"/>
                          </a:solidFill>
                          <a:effectLst/>
                          <a:latin typeface="Calibri" panose="020F0502020204030204" pitchFamily="34" charset="0"/>
                        </a:rPr>
                        <a:t>(m</a:t>
                      </a:r>
                      <a:r>
                        <a:rPr lang="en-US" sz="1600" b="0" i="0" u="none" strike="noStrike" baseline="30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Q</a:t>
                      </a:r>
                      <a:r>
                        <a:rPr lang="en-US" sz="1600" b="0" i="0" u="none" strike="noStrike" baseline="-25000">
                          <a:solidFill>
                            <a:srgbClr val="000000"/>
                          </a:solidFill>
                          <a:effectLst/>
                          <a:latin typeface="Calibri" panose="020F0502020204030204" pitchFamily="34" charset="0"/>
                        </a:rPr>
                        <a:t>tem</a:t>
                      </a:r>
                      <a:r>
                        <a:rPr lang="en-US" sz="1600" b="0" i="0" u="none" strike="noStrike">
                          <a:solidFill>
                            <a:srgbClr val="000000"/>
                          </a:solidFill>
                          <a:effectLst/>
                          <a:latin typeface="Calibri" panose="020F0502020204030204" pitchFamily="34" charset="0"/>
                        </a:rPr>
                        <a:t> (m</a:t>
                      </a:r>
                      <a:r>
                        <a:rPr lang="en-US" sz="1600" b="0" i="0" u="none" strike="noStrike" baseline="30000">
                          <a:solidFill>
                            <a:srgbClr val="000000"/>
                          </a:solidFill>
                          <a:effectLst/>
                          <a:latin typeface="Calibri" panose="020F0502020204030204" pitchFamily="34" charset="0"/>
                        </a:rPr>
                        <a:t>3</a:t>
                      </a:r>
                      <a:r>
                        <a:rPr lang="en-US" sz="1600" b="0" i="0" u="none" strike="noStrike">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Q</a:t>
                      </a:r>
                      <a:r>
                        <a:rPr lang="en-US" sz="1600" b="0" i="0" u="none" strike="noStrike" baseline="-25000">
                          <a:solidFill>
                            <a:srgbClr val="000000"/>
                          </a:solidFill>
                          <a:effectLst/>
                          <a:latin typeface="Calibri" panose="020F0502020204030204" pitchFamily="34" charset="0"/>
                        </a:rPr>
                        <a:t>pot</a:t>
                      </a:r>
                      <a:r>
                        <a:rPr lang="en-US" sz="1600" b="0" i="0" u="none" strike="noStrike">
                          <a:solidFill>
                            <a:srgbClr val="000000"/>
                          </a:solidFill>
                          <a:effectLst/>
                          <a:latin typeface="Calibri" panose="020F0502020204030204" pitchFamily="34" charset="0"/>
                        </a:rPr>
                        <a:t> (m</a:t>
                      </a:r>
                      <a:r>
                        <a:rPr lang="en-US" sz="1600" b="0" i="0" u="none" strike="noStrike" baseline="30000">
                          <a:solidFill>
                            <a:srgbClr val="000000"/>
                          </a:solidFill>
                          <a:effectLst/>
                          <a:latin typeface="Calibri" panose="020F0502020204030204" pitchFamily="34" charset="0"/>
                        </a:rPr>
                        <a:t>3</a:t>
                      </a:r>
                      <a:r>
                        <a:rPr lang="en-US" sz="1600" b="0" i="0" u="none" strike="noStrike">
                          <a:solidFill>
                            <a:srgbClr val="000000"/>
                          </a:solidFill>
                          <a:effectLst/>
                          <a:latin typeface="Calibri" panose="020F0502020204030204" pitchFamily="34" charset="0"/>
                        </a:rPr>
                        <a:t>/s)</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err="1">
                          <a:solidFill>
                            <a:srgbClr val="000000"/>
                          </a:solidFill>
                          <a:effectLst/>
                          <a:latin typeface="Calibri" panose="020F0502020204030204" pitchFamily="34" charset="0"/>
                        </a:rPr>
                        <a:t>V</a:t>
                      </a:r>
                      <a:r>
                        <a:rPr lang="en-US" sz="1600" b="1" i="0" u="none" strike="noStrike" baseline="-25000" dirty="0" err="1">
                          <a:solidFill>
                            <a:srgbClr val="000000"/>
                          </a:solidFill>
                          <a:effectLst/>
                          <a:latin typeface="Calibri" panose="020F0502020204030204" pitchFamily="34" charset="0"/>
                        </a:rPr>
                        <a:t>pot</a:t>
                      </a:r>
                      <a:r>
                        <a:rPr lang="en-US" sz="1600" b="1" i="0" u="none" strike="noStrike" dirty="0">
                          <a:solidFill>
                            <a:srgbClr val="000000"/>
                          </a:solidFill>
                          <a:effectLst/>
                          <a:latin typeface="Calibri" panose="020F0502020204030204" pitchFamily="34" charset="0"/>
                        </a:rPr>
                        <a:t>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600" b="1" i="0" u="none" strike="noStrike" dirty="0">
                          <a:solidFill>
                            <a:srgbClr val="000000"/>
                          </a:solidFill>
                          <a:effectLst/>
                          <a:latin typeface="Calibri" panose="020F0502020204030204" pitchFamily="34" charset="0"/>
                        </a:rPr>
                        <a:t>Δ</a:t>
                      </a:r>
                      <a:r>
                        <a:rPr lang="en-US" sz="1600" b="1" i="0" u="none" strike="noStrike" dirty="0">
                          <a:solidFill>
                            <a:srgbClr val="000000"/>
                          </a:solidFill>
                          <a:effectLst/>
                          <a:latin typeface="Calibri" panose="020F0502020204030204" pitchFamily="34" charset="0"/>
                        </a:rPr>
                        <a:t>V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1" i="0" u="none" strike="noStrike" dirty="0">
                          <a:solidFill>
                            <a:srgbClr val="000000"/>
                          </a:solidFill>
                          <a:effectLst/>
                          <a:latin typeface="Calibri" panose="020F0502020204030204" pitchFamily="34" charset="0"/>
                        </a:rPr>
                        <a:t>V(t)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1" i="0" u="none" strike="noStrike" dirty="0">
                          <a:solidFill>
                            <a:srgbClr val="000000"/>
                          </a:solidFill>
                          <a:effectLst/>
                          <a:latin typeface="Calibri" panose="020F0502020204030204" pitchFamily="34" charset="0"/>
                        </a:rPr>
                        <a:t>Preljevanje </a:t>
                      </a:r>
                      <a:endParaRPr lang="hr-HR" sz="1600" b="1" i="0" u="none" strike="noStrike" dirty="0">
                        <a:solidFill>
                          <a:srgbClr val="000000"/>
                        </a:solidFill>
                        <a:effectLst/>
                        <a:latin typeface="Calibri" panose="020F0502020204030204" pitchFamily="34" charset="0"/>
                      </a:endParaRPr>
                    </a:p>
                    <a:p>
                      <a:pPr algn="ctr"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4837877"/>
                  </a:ext>
                </a:extLst>
              </a:tr>
              <a:tr h="265497">
                <a:tc>
                  <a:txBody>
                    <a:bodyPr/>
                    <a:lstStyle/>
                    <a:p>
                      <a:pPr algn="ctr" fontAlgn="b"/>
                      <a:r>
                        <a:rPr lang="en-US" sz="1600" b="0" i="0" u="none" strike="noStrike" dirty="0">
                          <a:solidFill>
                            <a:srgbClr val="000000"/>
                          </a:solidFill>
                          <a:effectLst/>
                          <a:latin typeface="Calibri" panose="020F0502020204030204" pitchFamily="34" charset="0"/>
                        </a:rPr>
                        <a:t>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9,107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13,392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-4,285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25,715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2842757"/>
                  </a:ext>
                </a:extLst>
              </a:tr>
              <a:tr h="265497">
                <a:tc>
                  <a:txBody>
                    <a:bodyPr/>
                    <a:lstStyle/>
                    <a:p>
                      <a:pPr algn="ctr" fontAlgn="b"/>
                      <a:r>
                        <a:rPr lang="en-US" sz="1600" b="0" i="0" u="none" strike="noStrike" dirty="0">
                          <a:solidFill>
                            <a:srgbClr val="000000"/>
                          </a:solidFill>
                          <a:effectLst/>
                          <a:latin typeface="Calibri" panose="020F0502020204030204" pitchFamily="34" charset="0"/>
                        </a:rPr>
                        <a:t>XI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5,1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13,219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20,736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-7,517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18,198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0271721"/>
                  </a:ext>
                </a:extLst>
              </a:tr>
              <a:tr h="265497">
                <a:tc>
                  <a:txBody>
                    <a:bodyPr/>
                    <a:lstStyle/>
                    <a:p>
                      <a:pPr algn="ctr" fontAlgn="b"/>
                      <a:r>
                        <a:rPr lang="en-US" sz="1600" b="0" i="0" u="none" strike="noStrike" dirty="0">
                          <a:solidFill>
                            <a:srgbClr val="000000"/>
                          </a:solidFill>
                          <a:effectLst/>
                          <a:latin typeface="Calibri" panose="020F0502020204030204" pitchFamily="34" charset="0"/>
                        </a:rPr>
                        <a:t>XII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6,8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18,213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21,427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-3,214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14,984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7653793"/>
                  </a:ext>
                </a:extLst>
              </a:tr>
              <a:tr h="265497">
                <a:tc>
                  <a:txBody>
                    <a:bodyPr/>
                    <a:lstStyle/>
                    <a:p>
                      <a:pPr algn="ctr" fontAlgn="b"/>
                      <a:r>
                        <a:rPr lang="en-US" sz="1600" b="0" i="0" u="none" strike="noStrike" dirty="0">
                          <a:solidFill>
                            <a:srgbClr val="000000"/>
                          </a:solidFill>
                          <a:effectLst/>
                          <a:latin typeface="Calibri" panose="020F0502020204030204" pitchFamily="34" charset="0"/>
                        </a:rPr>
                        <a:t>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19,284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21,427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-2,143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12,841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6562914"/>
                  </a:ext>
                </a:extLst>
              </a:tr>
              <a:tr h="265497">
                <a:tc>
                  <a:txBody>
                    <a:bodyPr/>
                    <a:lstStyle/>
                    <a:p>
                      <a:pPr algn="ctr" fontAlgn="b"/>
                      <a:r>
                        <a:rPr lang="en-US" sz="1600" b="0" i="0" u="none" strike="noStrike">
                          <a:solidFill>
                            <a:srgbClr val="000000"/>
                          </a:solidFill>
                          <a:effectLst/>
                          <a:latin typeface="Calibri" panose="020F0502020204030204" pitchFamily="34" charset="0"/>
                        </a:rPr>
                        <a:t>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13,9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33,627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19,354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14,273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27,114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3326395"/>
                  </a:ext>
                </a:extLst>
              </a:tr>
              <a:tr h="265497">
                <a:tc>
                  <a:txBody>
                    <a:bodyPr/>
                    <a:lstStyle/>
                    <a:p>
                      <a:pPr algn="ctr" fontAlgn="b"/>
                      <a:r>
                        <a:rPr lang="en-US" sz="1600" b="0" i="0" u="none" strike="noStrike" dirty="0">
                          <a:solidFill>
                            <a:srgbClr val="000000"/>
                          </a:solidFill>
                          <a:effectLst/>
                          <a:latin typeface="Calibri" panose="020F0502020204030204" pitchFamily="34" charset="0"/>
                        </a:rPr>
                        <a:t>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41,247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21,427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19,820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30,000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16,934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7289734"/>
                  </a:ext>
                </a:extLst>
              </a:tr>
              <a:tr h="265497">
                <a:tc>
                  <a:txBody>
                    <a:bodyPr/>
                    <a:lstStyle/>
                    <a:p>
                      <a:pPr algn="ctr" fontAlgn="b"/>
                      <a:r>
                        <a:rPr lang="en-US" sz="1600" b="0" i="0" u="none" strike="noStrike" dirty="0">
                          <a:solidFill>
                            <a:srgbClr val="000000"/>
                          </a:solidFill>
                          <a:effectLst/>
                          <a:latin typeface="Calibri" panose="020F0502020204030204" pitchFamily="34" charset="0"/>
                        </a:rPr>
                        <a:t>IV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9,6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40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24,883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0,772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5,772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14,960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9,923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30,000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9,923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8922227"/>
                  </a:ext>
                </a:extLst>
              </a:tr>
              <a:tr h="265497">
                <a:tc>
                  <a:txBody>
                    <a:bodyPr/>
                    <a:lstStyle/>
                    <a:p>
                      <a:pPr algn="ctr" fontAlgn="b"/>
                      <a:r>
                        <a:rPr lang="en-US" sz="1600" b="0" i="0" u="none" strike="noStrike">
                          <a:solidFill>
                            <a:srgbClr val="000000"/>
                          </a:solidFill>
                          <a:effectLst/>
                          <a:latin typeface="Calibri" panose="020F0502020204030204" pitchFamily="34" charset="0"/>
                        </a:rPr>
                        <a:t>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5,8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15,535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1,307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6,307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16,892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-1,357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28,643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7237412"/>
                  </a:ext>
                </a:extLst>
              </a:tr>
              <a:tr h="265497">
                <a:tc>
                  <a:txBody>
                    <a:bodyPr/>
                    <a:lstStyle/>
                    <a:p>
                      <a:pPr algn="ctr" fontAlgn="b"/>
                      <a:r>
                        <a:rPr lang="en-US" sz="1600" b="0" i="0" u="none" strike="noStrike" dirty="0">
                          <a:solidFill>
                            <a:srgbClr val="000000"/>
                          </a:solidFill>
                          <a:effectLst/>
                          <a:latin typeface="Calibri" panose="020F0502020204030204" pitchFamily="34" charset="0"/>
                        </a:rPr>
                        <a:t>VI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110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8,035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2,122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3,122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-0,057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28,586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6985866"/>
                  </a:ext>
                </a:extLst>
              </a:tr>
              <a:tr h="265497">
                <a:tc>
                  <a:txBody>
                    <a:bodyPr/>
                    <a:lstStyle/>
                    <a:p>
                      <a:pPr algn="ctr" fontAlgn="b"/>
                      <a:r>
                        <a:rPr lang="en-US" sz="1600" b="0" i="0" u="none" strike="noStrike" dirty="0">
                          <a:solidFill>
                            <a:srgbClr val="000000"/>
                          </a:solidFill>
                          <a:effectLst/>
                          <a:latin typeface="Calibri" panose="020F0502020204030204" pitchFamily="34" charset="0"/>
                        </a:rPr>
                        <a:t>VII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7,500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2,800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3,800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10,178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-2,679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25,907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03861511"/>
                  </a:ext>
                </a:extLst>
              </a:tr>
              <a:tr h="265497">
                <a:tc>
                  <a:txBody>
                    <a:bodyPr/>
                    <a:lstStyle/>
                    <a:p>
                      <a:pPr algn="ctr" fontAlgn="b"/>
                      <a:r>
                        <a:rPr lang="en-US" sz="1600" b="0" i="0" u="none" strike="noStrike" dirty="0">
                          <a:solidFill>
                            <a:srgbClr val="000000"/>
                          </a:solidFill>
                          <a:effectLst/>
                          <a:latin typeface="Calibri" panose="020F0502020204030204" pitchFamily="34" charset="0"/>
                        </a:rPr>
                        <a:t>VIII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80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6,160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1,493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2,493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6,678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-0,518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25,389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4123593"/>
                  </a:ext>
                </a:extLst>
              </a:tr>
              <a:tr h="265497">
                <a:tc>
                  <a:txBody>
                    <a:bodyPr/>
                    <a:lstStyle/>
                    <a:p>
                      <a:pPr algn="ctr" fontAlgn="b"/>
                      <a:r>
                        <a:rPr lang="en-US" sz="1600" b="0" i="0" u="none" strike="noStrike" dirty="0">
                          <a:solidFill>
                            <a:srgbClr val="000000"/>
                          </a:solidFill>
                          <a:effectLst/>
                          <a:latin typeface="Calibri" panose="020F0502020204030204" pitchFamily="34" charset="0"/>
                        </a:rPr>
                        <a:t>IX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3,888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0,579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1,579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4,092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-0,204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25,185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4975680"/>
                  </a:ext>
                </a:extLst>
              </a:tr>
              <a:tr h="265497">
                <a:tc>
                  <a:txBody>
                    <a:bodyPr/>
                    <a:lstStyle/>
                    <a:p>
                      <a:pPr algn="ctr" fontAlgn="b"/>
                      <a:r>
                        <a:rPr lang="en-US" sz="1600" b="0" i="0" u="none" strike="noStrike">
                          <a:solidFill>
                            <a:srgbClr val="000000"/>
                          </a:solidFill>
                          <a:effectLst/>
                          <a:latin typeface="Calibri" panose="020F0502020204030204" pitchFamily="34" charset="0"/>
                        </a:rPr>
                        <a:t>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9,107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5,000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13,392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-4,285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20,900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6266855"/>
                  </a:ext>
                </a:extLst>
              </a:tr>
              <a:tr h="265497">
                <a:tc>
                  <a:txBody>
                    <a:bodyPr/>
                    <a:lstStyle/>
                    <a:p>
                      <a:pPr algn="ctr" fontAlgn="b"/>
                      <a:r>
                        <a:rPr lang="en-US" sz="1600" b="0" i="0" u="none" strike="noStrike">
                          <a:solidFill>
                            <a:srgbClr val="000000"/>
                          </a:solidFill>
                          <a:effectLst/>
                          <a:latin typeface="Calibri" panose="020F0502020204030204" pitchFamily="34" charset="0"/>
                        </a:rPr>
                        <a:t>XI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5,1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13,219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20,736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-7,517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13,383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7996931"/>
                  </a:ext>
                </a:extLst>
              </a:tr>
              <a:tr h="265497">
                <a:tc>
                  <a:txBody>
                    <a:bodyPr/>
                    <a:lstStyle/>
                    <a:p>
                      <a:pPr algn="ctr" fontAlgn="b"/>
                      <a:r>
                        <a:rPr lang="en-US" sz="1600" b="0" i="0" u="none" strike="noStrike">
                          <a:solidFill>
                            <a:srgbClr val="000000"/>
                          </a:solidFill>
                          <a:effectLst/>
                          <a:latin typeface="Calibri" panose="020F0502020204030204" pitchFamily="34" charset="0"/>
                        </a:rPr>
                        <a:t>XII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6,8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18,213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21,427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-3,214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10,169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1127797"/>
                  </a:ext>
                </a:extLst>
              </a:tr>
              <a:tr h="265497">
                <a:tc>
                  <a:txBody>
                    <a:bodyPr/>
                    <a:lstStyle/>
                    <a:p>
                      <a:pPr algn="ctr" fontAlgn="b"/>
                      <a:r>
                        <a:rPr lang="en-US" sz="1600" b="0" i="0" u="none" strike="noStrike">
                          <a:solidFill>
                            <a:srgbClr val="000000"/>
                          </a:solidFill>
                          <a:effectLst/>
                          <a:latin typeface="Calibri" panose="020F0502020204030204" pitchFamily="34" charset="0"/>
                        </a:rPr>
                        <a:t>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19,284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21,427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-2,143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1" i="0" u="none" strike="noStrike">
                          <a:solidFill>
                            <a:srgbClr val="000000"/>
                          </a:solidFill>
                          <a:effectLst/>
                          <a:latin typeface="Calibri" panose="020F0502020204030204" pitchFamily="34" charset="0"/>
                        </a:rPr>
                        <a:t>8,026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2979041"/>
                  </a:ext>
                </a:extLst>
              </a:tr>
              <a:tr h="265497">
                <a:tc>
                  <a:txBody>
                    <a:bodyPr/>
                    <a:lstStyle/>
                    <a:p>
                      <a:pPr algn="ctr" fontAlgn="b"/>
                      <a:r>
                        <a:rPr lang="en-US" sz="1600" b="0" i="0" u="none" strike="noStrike">
                          <a:solidFill>
                            <a:srgbClr val="000000"/>
                          </a:solidFill>
                          <a:effectLst/>
                          <a:latin typeface="Calibri" panose="020F0502020204030204" pitchFamily="34" charset="0"/>
                        </a:rPr>
                        <a:t>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13,9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33,627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19,354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14,273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22,299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5080132"/>
                  </a:ext>
                </a:extLst>
              </a:tr>
              <a:tr h="265497">
                <a:tc>
                  <a:txBody>
                    <a:bodyPr/>
                    <a:lstStyle/>
                    <a:p>
                      <a:pPr algn="ctr" fontAlgn="b"/>
                      <a:r>
                        <a:rPr lang="en-US" sz="1600" b="0" i="0" u="none" strike="noStrike">
                          <a:solidFill>
                            <a:srgbClr val="000000"/>
                          </a:solidFill>
                          <a:effectLst/>
                          <a:latin typeface="Calibri" panose="020F0502020204030204" pitchFamily="34" charset="0"/>
                        </a:rPr>
                        <a:t>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41,247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21,427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19,820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30,000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12,119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2593070"/>
                  </a:ext>
                </a:extLst>
              </a:tr>
              <a:tr h="265497">
                <a:tc>
                  <a:txBody>
                    <a:bodyPr/>
                    <a:lstStyle/>
                    <a:p>
                      <a:pPr algn="ctr" fontAlgn="b"/>
                      <a:r>
                        <a:rPr lang="en-US" sz="1600" b="0" i="0" u="none" strike="noStrike">
                          <a:solidFill>
                            <a:srgbClr val="000000"/>
                          </a:solidFill>
                          <a:effectLst/>
                          <a:latin typeface="Calibri" panose="020F0502020204030204" pitchFamily="34" charset="0"/>
                        </a:rPr>
                        <a:t>IV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9,6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40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24,883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0,772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5,772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14,960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9,923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30,000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9,923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1344292"/>
                  </a:ext>
                </a:extLst>
              </a:tr>
              <a:tr h="265497">
                <a:tc>
                  <a:txBody>
                    <a:bodyPr/>
                    <a:lstStyle/>
                    <a:p>
                      <a:pPr algn="ctr" fontAlgn="b"/>
                      <a:r>
                        <a:rPr lang="en-US" sz="1600" b="0" i="0" u="none" strike="noStrike">
                          <a:solidFill>
                            <a:srgbClr val="000000"/>
                          </a:solidFill>
                          <a:effectLst/>
                          <a:latin typeface="Calibri" panose="020F0502020204030204" pitchFamily="34" charset="0"/>
                        </a:rPr>
                        <a:t>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5,8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70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15,535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1,307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6,307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16,892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-1,357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28,643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0295974"/>
                  </a:ext>
                </a:extLst>
              </a:tr>
              <a:tr h="265497">
                <a:tc>
                  <a:txBody>
                    <a:bodyPr/>
                    <a:lstStyle/>
                    <a:p>
                      <a:pPr algn="ctr" fontAlgn="b"/>
                      <a:r>
                        <a:rPr lang="en-US" sz="1600" b="0" i="0" u="none" strike="noStrike">
                          <a:solidFill>
                            <a:srgbClr val="000000"/>
                          </a:solidFill>
                          <a:effectLst/>
                          <a:latin typeface="Calibri" panose="020F0502020204030204" pitchFamily="34" charset="0"/>
                        </a:rPr>
                        <a:t>VI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110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8,035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2,122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3,122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8,092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-0,057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a:solidFill>
                            <a:srgbClr val="000000"/>
                          </a:solidFill>
                          <a:effectLst/>
                          <a:latin typeface="Calibri" panose="020F0502020204030204" pitchFamily="34" charset="0"/>
                        </a:rPr>
                        <a:t>28,586</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3801623"/>
                  </a:ext>
                </a:extLst>
              </a:tr>
              <a:tr h="265497">
                <a:tc>
                  <a:txBody>
                    <a:bodyPr/>
                    <a:lstStyle/>
                    <a:p>
                      <a:pPr algn="ctr" fontAlgn="b"/>
                      <a:r>
                        <a:rPr lang="en-US" sz="1600" b="0" i="0" u="none" strike="noStrike">
                          <a:solidFill>
                            <a:srgbClr val="000000"/>
                          </a:solidFill>
                          <a:effectLst/>
                          <a:latin typeface="Calibri" panose="020F0502020204030204" pitchFamily="34" charset="0"/>
                        </a:rPr>
                        <a:t>VII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150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7,500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2,800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3,800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10,178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-2,679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dirty="0">
                          <a:solidFill>
                            <a:srgbClr val="000000"/>
                          </a:solidFill>
                          <a:effectLst/>
                          <a:latin typeface="Calibri" panose="020F0502020204030204" pitchFamily="34" charset="0"/>
                        </a:rPr>
                        <a:t>25,907</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0210014"/>
                  </a:ext>
                </a:extLst>
              </a:tr>
              <a:tr h="265497">
                <a:tc>
                  <a:txBody>
                    <a:bodyPr/>
                    <a:lstStyle/>
                    <a:p>
                      <a:pPr algn="ctr" fontAlgn="b"/>
                      <a:r>
                        <a:rPr lang="en-US" sz="1600" b="0" i="0" u="none" strike="noStrike">
                          <a:solidFill>
                            <a:srgbClr val="000000"/>
                          </a:solidFill>
                          <a:effectLst/>
                          <a:latin typeface="Calibri" panose="020F0502020204030204" pitchFamily="34" charset="0"/>
                        </a:rPr>
                        <a:t>VIII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2,3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80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6,160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1,493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panose="020F0502020204030204" pitchFamily="34" charset="0"/>
                      </a:endParaRP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2,493</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6,678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-0,518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dirty="0">
                          <a:solidFill>
                            <a:srgbClr val="000000"/>
                          </a:solidFill>
                          <a:effectLst/>
                          <a:latin typeface="Calibri" panose="020F0502020204030204" pitchFamily="34" charset="0"/>
                        </a:rPr>
                        <a:t>25,389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3093461"/>
                  </a:ext>
                </a:extLst>
              </a:tr>
              <a:tr h="265497">
                <a:tc>
                  <a:txBody>
                    <a:bodyPr/>
                    <a:lstStyle/>
                    <a:p>
                      <a:pPr algn="ctr" fontAlgn="b"/>
                      <a:r>
                        <a:rPr lang="en-US" sz="1600" b="0" i="0" u="none" strike="noStrike">
                          <a:solidFill>
                            <a:srgbClr val="000000"/>
                          </a:solidFill>
                          <a:effectLst/>
                          <a:latin typeface="Calibri" panose="020F0502020204030204" pitchFamily="34" charset="0"/>
                        </a:rPr>
                        <a:t>IX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a:solidFill>
                            <a:srgbClr val="000000"/>
                          </a:solidFill>
                          <a:effectLst/>
                          <a:latin typeface="Calibri" panose="020F0502020204030204" pitchFamily="34" charset="0"/>
                        </a:rPr>
                        <a:t>1,5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30</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EBF7"/>
                    </a:solidFill>
                  </a:tcPr>
                </a:tc>
                <a:tc>
                  <a:txBody>
                    <a:bodyPr/>
                    <a:lstStyle/>
                    <a:p>
                      <a:pPr algn="ctr" fontAlgn="b"/>
                      <a:r>
                        <a:rPr lang="en-US" sz="1600" b="0" i="0" u="none" strike="noStrike" dirty="0">
                          <a:solidFill>
                            <a:srgbClr val="000000"/>
                          </a:solidFill>
                          <a:effectLst/>
                          <a:latin typeface="Calibri" panose="020F0502020204030204" pitchFamily="34" charset="0"/>
                        </a:rPr>
                        <a:t>3,888</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0,579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1,579</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4,092</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-0,204</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1600" b="0" i="0" u="none" strike="noStrike" dirty="0">
                          <a:solidFill>
                            <a:srgbClr val="000000"/>
                          </a:solidFill>
                          <a:effectLst/>
                          <a:latin typeface="Calibri" panose="020F0502020204030204" pitchFamily="34" charset="0"/>
                        </a:rPr>
                        <a:t>25,185</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40996"/>
                  </a:ext>
                </a:extLst>
              </a:tr>
            </a:tbl>
          </a:graphicData>
        </a:graphic>
      </p:graphicFrame>
    </p:spTree>
    <p:extLst>
      <p:ext uri="{BB962C8B-B14F-4D97-AF65-F5344CB8AC3E}">
        <p14:creationId xmlns:p14="http://schemas.microsoft.com/office/powerpoint/2010/main" val="1442319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a:extLst>
              <a:ext uri="{FF2B5EF4-FFF2-40B4-BE49-F238E27FC236}">
                <a16:creationId xmlns:a16="http://schemas.microsoft.com/office/drawing/2014/main" id="{0641F7F1-C801-4FD3-A2D9-FBB986528F85}"/>
              </a:ext>
            </a:extLst>
          </p:cNvPr>
          <p:cNvGraphicFramePr>
            <a:graphicFrameLocks noGrp="1"/>
          </p:cNvGraphicFramePr>
          <p:nvPr>
            <p:ph idx="1"/>
            <p:extLst>
              <p:ext uri="{D42A27DB-BD31-4B8C-83A1-F6EECF244321}">
                <p14:modId xmlns:p14="http://schemas.microsoft.com/office/powerpoint/2010/main" val="1642902357"/>
              </p:ext>
            </p:extLst>
          </p:nvPr>
        </p:nvGraphicFramePr>
        <p:xfrm>
          <a:off x="838200" y="686484"/>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C84E863C-3ACE-4FC5-937D-DC23DEA807AC}"/>
              </a:ext>
            </a:extLst>
          </p:cNvPr>
          <p:cNvSpPr/>
          <p:nvPr/>
        </p:nvSpPr>
        <p:spPr>
          <a:xfrm>
            <a:off x="3628152" y="1432407"/>
            <a:ext cx="811441" cy="246221"/>
          </a:xfrm>
          <a:prstGeom prst="rect">
            <a:avLst/>
          </a:prstGeom>
        </p:spPr>
        <p:txBody>
          <a:bodyPr wrap="none">
            <a:spAutoFit/>
          </a:bodyPr>
          <a:lstStyle/>
          <a:p>
            <a:pPr algn="ctr">
              <a:defRPr sz="1600" b="1" i="0" u="none" strike="noStrike" kern="1200" spc="0" baseline="0">
                <a:solidFill>
                  <a:prstClr val="black">
                    <a:lumMod val="65000"/>
                    <a:lumOff val="35000"/>
                  </a:prstClr>
                </a:solidFill>
                <a:latin typeface="+mn-lt"/>
                <a:ea typeface="+mn-ea"/>
                <a:cs typeface="+mn-cs"/>
              </a:defRPr>
            </a:pPr>
            <a:r>
              <a:rPr lang="hr-HR" sz="1000" dirty="0"/>
              <a:t>Prelijevanje</a:t>
            </a:r>
            <a:endParaRPr lang="en-US" sz="1000" dirty="0"/>
          </a:p>
        </p:txBody>
      </p:sp>
      <p:sp>
        <p:nvSpPr>
          <p:cNvPr id="12" name="Rectangle 11">
            <a:extLst>
              <a:ext uri="{FF2B5EF4-FFF2-40B4-BE49-F238E27FC236}">
                <a16:creationId xmlns:a16="http://schemas.microsoft.com/office/drawing/2014/main" id="{CA4084D5-5441-43B9-86A2-EAD896E58CAE}"/>
              </a:ext>
            </a:extLst>
          </p:cNvPr>
          <p:cNvSpPr/>
          <p:nvPr/>
        </p:nvSpPr>
        <p:spPr>
          <a:xfrm>
            <a:off x="8447146" y="1432406"/>
            <a:ext cx="811441" cy="246221"/>
          </a:xfrm>
          <a:prstGeom prst="rect">
            <a:avLst/>
          </a:prstGeom>
        </p:spPr>
        <p:txBody>
          <a:bodyPr wrap="none">
            <a:spAutoFit/>
          </a:bodyPr>
          <a:lstStyle/>
          <a:p>
            <a:pPr algn="ctr">
              <a:defRPr sz="1600" b="1" i="0" u="none" strike="noStrike" kern="1200" spc="0" baseline="0">
                <a:solidFill>
                  <a:prstClr val="black">
                    <a:lumMod val="65000"/>
                    <a:lumOff val="35000"/>
                  </a:prstClr>
                </a:solidFill>
                <a:latin typeface="+mn-lt"/>
                <a:ea typeface="+mn-ea"/>
                <a:cs typeface="+mn-cs"/>
              </a:defRPr>
            </a:pPr>
            <a:r>
              <a:rPr lang="hr-HR" sz="1000" dirty="0"/>
              <a:t>Prelijevanje</a:t>
            </a:r>
            <a:endParaRPr lang="en-US" sz="1000" dirty="0"/>
          </a:p>
        </p:txBody>
      </p:sp>
      <p:cxnSp>
        <p:nvCxnSpPr>
          <p:cNvPr id="7" name="Straight Connector 6">
            <a:extLst>
              <a:ext uri="{FF2B5EF4-FFF2-40B4-BE49-F238E27FC236}">
                <a16:creationId xmlns:a16="http://schemas.microsoft.com/office/drawing/2014/main" id="{66EF0D6C-C2A5-415E-9DDE-95C6E6E04FE5}"/>
              </a:ext>
            </a:extLst>
          </p:cNvPr>
          <p:cNvCxnSpPr>
            <a:cxnSpLocks/>
          </p:cNvCxnSpPr>
          <p:nvPr/>
        </p:nvCxnSpPr>
        <p:spPr>
          <a:xfrm>
            <a:off x="6217920" y="1249979"/>
            <a:ext cx="0" cy="329814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 name="Rectangle 13">
            <a:extLst>
              <a:ext uri="{FF2B5EF4-FFF2-40B4-BE49-F238E27FC236}">
                <a16:creationId xmlns:a16="http://schemas.microsoft.com/office/drawing/2014/main" id="{A895BA9D-CBBB-42A0-B663-12B2A9866368}"/>
              </a:ext>
            </a:extLst>
          </p:cNvPr>
          <p:cNvSpPr/>
          <p:nvPr/>
        </p:nvSpPr>
        <p:spPr>
          <a:xfrm>
            <a:off x="6096000" y="4217257"/>
            <a:ext cx="1286465" cy="246221"/>
          </a:xfrm>
          <a:prstGeom prst="rect">
            <a:avLst/>
          </a:prstGeom>
        </p:spPr>
        <p:txBody>
          <a:bodyPr wrap="square">
            <a:spAutoFit/>
          </a:bodyPr>
          <a:lstStyle/>
          <a:p>
            <a:pPr algn="ctr">
              <a:defRPr sz="1600" b="1" i="0" u="none" strike="noStrike" kern="1200" spc="0" baseline="0">
                <a:solidFill>
                  <a:prstClr val="black">
                    <a:lumMod val="65000"/>
                    <a:lumOff val="35000"/>
                  </a:prstClr>
                </a:solidFill>
                <a:latin typeface="+mn-lt"/>
                <a:ea typeface="+mn-ea"/>
                <a:cs typeface="+mn-cs"/>
              </a:defRPr>
            </a:pPr>
            <a:r>
              <a:rPr lang="hr-HR" sz="1000" dirty="0"/>
              <a:t>Ponovljeni period</a:t>
            </a:r>
            <a:endParaRPr lang="en-US" sz="1000" dirty="0"/>
          </a:p>
        </p:txBody>
      </p:sp>
      <p:sp>
        <p:nvSpPr>
          <p:cNvPr id="18" name="Rectangle 17">
            <a:extLst>
              <a:ext uri="{FF2B5EF4-FFF2-40B4-BE49-F238E27FC236}">
                <a16:creationId xmlns:a16="http://schemas.microsoft.com/office/drawing/2014/main" id="{5B968725-1994-408D-A8CF-B51A86FB5707}"/>
              </a:ext>
            </a:extLst>
          </p:cNvPr>
          <p:cNvSpPr/>
          <p:nvPr/>
        </p:nvSpPr>
        <p:spPr>
          <a:xfrm>
            <a:off x="1341409" y="5945521"/>
            <a:ext cx="2139112" cy="369332"/>
          </a:xfrm>
          <a:prstGeom prst="rect">
            <a:avLst/>
          </a:prstGeom>
        </p:spPr>
        <p:txBody>
          <a:bodyPr wrap="none">
            <a:spAutoFit/>
          </a:bodyPr>
          <a:lstStyle/>
          <a:p>
            <a:r>
              <a:rPr lang="en-US" b="1" i="1" dirty="0">
                <a:solidFill>
                  <a:srgbClr val="000000"/>
                </a:solidFill>
                <a:effectLst>
                  <a:outerShdw blurRad="38100" dist="38100" dir="2700000" algn="tl">
                    <a:srgbClr val="000000">
                      <a:alpha val="43137"/>
                    </a:srgbClr>
                  </a:outerShdw>
                </a:effectLst>
                <a:latin typeface="Calibri" panose="020F0502020204030204" pitchFamily="34" charset="0"/>
              </a:rPr>
              <a:t>V</a:t>
            </a:r>
            <a:r>
              <a:rPr lang="hr-HR" b="1" i="1" baseline="-25000" dirty="0">
                <a:solidFill>
                  <a:srgbClr val="000000"/>
                </a:solidFill>
                <a:effectLst>
                  <a:outerShdw blurRad="38100" dist="38100" dir="2700000" algn="tl">
                    <a:srgbClr val="000000">
                      <a:alpha val="43137"/>
                    </a:srgbClr>
                  </a:outerShdw>
                </a:effectLst>
                <a:latin typeface="Calibri" panose="020F0502020204030204" pitchFamily="34" charset="0"/>
              </a:rPr>
              <a:t>kor</a:t>
            </a:r>
            <a:r>
              <a:rPr lang="en-US" b="1" dirty="0">
                <a:effectLst>
                  <a:outerShdw blurRad="38100" dist="38100" dir="2700000" algn="tl">
                    <a:srgbClr val="000000">
                      <a:alpha val="43137"/>
                    </a:srgbClr>
                  </a:outerShdw>
                </a:effectLst>
              </a:rPr>
              <a:t> </a:t>
            </a:r>
            <a:r>
              <a:rPr lang="hr-HR" b="1" dirty="0">
                <a:effectLst>
                  <a:outerShdw blurRad="38100" dist="38100" dir="2700000" algn="tl">
                    <a:srgbClr val="000000">
                      <a:alpha val="43137"/>
                    </a:srgbClr>
                  </a:outerShdw>
                </a:effectLst>
              </a:rPr>
              <a:t>= </a:t>
            </a:r>
            <a:r>
              <a:rPr lang="en-US" b="1" dirty="0">
                <a:solidFill>
                  <a:srgbClr val="000000"/>
                </a:solidFill>
                <a:effectLst>
                  <a:outerShdw blurRad="38100" dist="38100" dir="2700000" algn="tl">
                    <a:srgbClr val="000000">
                      <a:alpha val="43137"/>
                    </a:srgbClr>
                  </a:outerShdw>
                </a:effectLst>
                <a:latin typeface="Calibri" panose="020F0502020204030204" pitchFamily="34" charset="0"/>
              </a:rPr>
              <a:t>21,974</a:t>
            </a:r>
            <a:r>
              <a:rPr lang="hr-HR" b="1" dirty="0">
                <a:effectLst>
                  <a:outerShdw blurRad="38100" dist="38100" dir="2700000" algn="tl">
                    <a:srgbClr val="000000">
                      <a:alpha val="43137"/>
                    </a:srgbClr>
                  </a:outerShdw>
                </a:effectLst>
              </a:rPr>
              <a:t>·</a:t>
            </a:r>
            <a:r>
              <a:rPr lang="en-US" b="1" dirty="0">
                <a:solidFill>
                  <a:srgbClr val="000000"/>
                </a:solidFill>
                <a:effectLst>
                  <a:outerShdw blurRad="38100" dist="38100" dir="2700000" algn="tl">
                    <a:srgbClr val="000000">
                      <a:alpha val="43137"/>
                    </a:srgbClr>
                  </a:outerShdw>
                </a:effectLst>
                <a:latin typeface="Calibri" panose="020F0502020204030204" pitchFamily="34" charset="0"/>
              </a:rPr>
              <a:t>10</a:t>
            </a:r>
            <a:r>
              <a:rPr lang="en-US" b="1" baseline="30000" dirty="0">
                <a:solidFill>
                  <a:srgbClr val="000000"/>
                </a:solidFill>
                <a:effectLst>
                  <a:outerShdw blurRad="38100" dist="38100" dir="2700000" algn="tl">
                    <a:srgbClr val="000000">
                      <a:alpha val="43137"/>
                    </a:srgbClr>
                  </a:outerShdw>
                </a:effectLst>
                <a:latin typeface="Calibri" panose="020F0502020204030204" pitchFamily="34" charset="0"/>
              </a:rPr>
              <a:t>6</a:t>
            </a:r>
            <a:r>
              <a:rPr lang="en-US" b="1" dirty="0">
                <a:solidFill>
                  <a:srgbClr val="000000"/>
                </a:solidFill>
                <a:effectLst>
                  <a:outerShdw blurRad="38100" dist="38100" dir="2700000" algn="tl">
                    <a:srgbClr val="000000">
                      <a:alpha val="43137"/>
                    </a:srgbClr>
                  </a:outerShdw>
                </a:effectLst>
                <a:latin typeface="Calibri" panose="020F0502020204030204" pitchFamily="34" charset="0"/>
              </a:rPr>
              <a:t> m</a:t>
            </a:r>
            <a:r>
              <a:rPr lang="en-US" b="1" baseline="30000" dirty="0">
                <a:solidFill>
                  <a:srgbClr val="000000"/>
                </a:solidFill>
                <a:effectLst>
                  <a:outerShdw blurRad="38100" dist="38100" dir="2700000" algn="tl">
                    <a:srgbClr val="000000">
                      <a:alpha val="43137"/>
                    </a:srgbClr>
                  </a:outerShdw>
                </a:effectLst>
                <a:latin typeface="Calibri" panose="020F0502020204030204" pitchFamily="34" charset="0"/>
              </a:rPr>
              <a:t>3</a:t>
            </a:r>
            <a:r>
              <a:rPr lang="en-US" b="1" dirty="0">
                <a:effectLst>
                  <a:outerShdw blurRad="38100" dist="38100" dir="2700000" algn="tl">
                    <a:srgbClr val="000000">
                      <a:alpha val="43137"/>
                    </a:srgbClr>
                  </a:outerShdw>
                </a:effectLst>
              </a:rPr>
              <a:t> </a:t>
            </a:r>
          </a:p>
        </p:txBody>
      </p:sp>
      <p:sp>
        <p:nvSpPr>
          <p:cNvPr id="19" name="Rectangle 18">
            <a:extLst>
              <a:ext uri="{FF2B5EF4-FFF2-40B4-BE49-F238E27FC236}">
                <a16:creationId xmlns:a16="http://schemas.microsoft.com/office/drawing/2014/main" id="{8B69FFB0-BC57-4A46-8851-C3B0D934622A}"/>
              </a:ext>
            </a:extLst>
          </p:cNvPr>
          <p:cNvSpPr/>
          <p:nvPr/>
        </p:nvSpPr>
        <p:spPr>
          <a:xfrm>
            <a:off x="1341409" y="5502089"/>
            <a:ext cx="2040943" cy="369332"/>
          </a:xfrm>
          <a:prstGeom prst="rect">
            <a:avLst/>
          </a:prstGeom>
        </p:spPr>
        <p:txBody>
          <a:bodyPr wrap="none">
            <a:spAutoFit/>
          </a:bodyPr>
          <a:lstStyle/>
          <a:p>
            <a:r>
              <a:rPr lang="hr-HR" i="1" dirty="0" err="1">
                <a:solidFill>
                  <a:srgbClr val="000000"/>
                </a:solidFill>
                <a:latin typeface="Calibri" panose="020F0502020204030204" pitchFamily="34" charset="0"/>
              </a:rPr>
              <a:t>V</a:t>
            </a:r>
            <a:r>
              <a:rPr lang="hr-HR" baseline="-25000" dirty="0" err="1">
                <a:solidFill>
                  <a:srgbClr val="000000"/>
                </a:solidFill>
                <a:latin typeface="Calibri" panose="020F0502020204030204" pitchFamily="34" charset="0"/>
              </a:rPr>
              <a:t>min</a:t>
            </a:r>
            <a:r>
              <a:rPr lang="en-US" dirty="0"/>
              <a:t> </a:t>
            </a:r>
            <a:r>
              <a:rPr lang="hr-HR" dirty="0"/>
              <a:t>= </a:t>
            </a:r>
            <a:r>
              <a:rPr lang="hr-HR" dirty="0">
                <a:solidFill>
                  <a:srgbClr val="000000"/>
                </a:solidFill>
                <a:latin typeface="Calibri" panose="020F0502020204030204" pitchFamily="34" charset="0"/>
              </a:rPr>
              <a:t>8</a:t>
            </a:r>
            <a:r>
              <a:rPr lang="en-US" dirty="0">
                <a:solidFill>
                  <a:srgbClr val="000000"/>
                </a:solidFill>
                <a:latin typeface="Calibri" panose="020F0502020204030204" pitchFamily="34" charset="0"/>
              </a:rPr>
              <a:t>,</a:t>
            </a:r>
            <a:r>
              <a:rPr lang="hr-HR" dirty="0">
                <a:solidFill>
                  <a:srgbClr val="000000"/>
                </a:solidFill>
                <a:latin typeface="Calibri" panose="020F0502020204030204" pitchFamily="34" charset="0"/>
              </a:rPr>
              <a:t>026</a:t>
            </a:r>
            <a:r>
              <a:rPr lang="hr-HR" dirty="0"/>
              <a:t>·</a:t>
            </a:r>
            <a:r>
              <a:rPr lang="en-US" dirty="0">
                <a:solidFill>
                  <a:srgbClr val="000000"/>
                </a:solidFill>
                <a:latin typeface="Calibri" panose="020F0502020204030204" pitchFamily="34" charset="0"/>
              </a:rPr>
              <a:t>10</a:t>
            </a:r>
            <a:r>
              <a:rPr lang="en-US" baseline="30000" dirty="0">
                <a:solidFill>
                  <a:srgbClr val="000000"/>
                </a:solidFill>
                <a:latin typeface="Calibri" panose="020F0502020204030204" pitchFamily="34" charset="0"/>
              </a:rPr>
              <a:t>6</a:t>
            </a:r>
            <a:r>
              <a:rPr lang="en-US" dirty="0">
                <a:solidFill>
                  <a:srgbClr val="000000"/>
                </a:solidFill>
                <a:latin typeface="Calibri" panose="020F0502020204030204" pitchFamily="34" charset="0"/>
              </a:rPr>
              <a:t> m</a:t>
            </a:r>
            <a:r>
              <a:rPr lang="en-US" baseline="30000" dirty="0">
                <a:solidFill>
                  <a:srgbClr val="000000"/>
                </a:solidFill>
                <a:latin typeface="Calibri" panose="020F0502020204030204" pitchFamily="34" charset="0"/>
              </a:rPr>
              <a:t>3</a:t>
            </a:r>
            <a:r>
              <a:rPr lang="en-US" dirty="0"/>
              <a:t> </a:t>
            </a:r>
          </a:p>
        </p:txBody>
      </p:sp>
      <p:sp>
        <p:nvSpPr>
          <p:cNvPr id="20" name="Rectangle 19">
            <a:extLst>
              <a:ext uri="{FF2B5EF4-FFF2-40B4-BE49-F238E27FC236}">
                <a16:creationId xmlns:a16="http://schemas.microsoft.com/office/drawing/2014/main" id="{99C97F88-14EA-4608-BAED-E66D8FCD58EE}"/>
              </a:ext>
            </a:extLst>
          </p:cNvPr>
          <p:cNvSpPr/>
          <p:nvPr/>
        </p:nvSpPr>
        <p:spPr>
          <a:xfrm>
            <a:off x="1341409" y="5066258"/>
            <a:ext cx="1641796" cy="369332"/>
          </a:xfrm>
          <a:prstGeom prst="rect">
            <a:avLst/>
          </a:prstGeom>
        </p:spPr>
        <p:txBody>
          <a:bodyPr wrap="none">
            <a:spAutoFit/>
          </a:bodyPr>
          <a:lstStyle/>
          <a:p>
            <a:r>
              <a:rPr lang="en-US" i="1" dirty="0">
                <a:solidFill>
                  <a:srgbClr val="000000"/>
                </a:solidFill>
                <a:latin typeface="Calibri" panose="020F0502020204030204" pitchFamily="34" charset="0"/>
              </a:rPr>
              <a:t>V</a:t>
            </a:r>
            <a:r>
              <a:rPr lang="hr-HR" baseline="-25000" dirty="0">
                <a:solidFill>
                  <a:srgbClr val="000000"/>
                </a:solidFill>
                <a:latin typeface="Calibri" panose="020F0502020204030204" pitchFamily="34" charset="0"/>
              </a:rPr>
              <a:t>0</a:t>
            </a:r>
            <a:r>
              <a:rPr lang="en-US" dirty="0"/>
              <a:t> </a:t>
            </a:r>
            <a:r>
              <a:rPr lang="hr-HR" dirty="0"/>
              <a:t>= </a:t>
            </a:r>
            <a:r>
              <a:rPr lang="hr-HR" dirty="0">
                <a:solidFill>
                  <a:srgbClr val="000000"/>
                </a:solidFill>
                <a:latin typeface="Calibri" panose="020F0502020204030204" pitchFamily="34" charset="0"/>
              </a:rPr>
              <a:t>30</a:t>
            </a:r>
            <a:r>
              <a:rPr lang="hr-HR" dirty="0"/>
              <a:t>·</a:t>
            </a:r>
            <a:r>
              <a:rPr lang="en-US" dirty="0">
                <a:solidFill>
                  <a:srgbClr val="000000"/>
                </a:solidFill>
                <a:latin typeface="Calibri" panose="020F0502020204030204" pitchFamily="34" charset="0"/>
              </a:rPr>
              <a:t>10</a:t>
            </a:r>
            <a:r>
              <a:rPr lang="en-US" baseline="30000" dirty="0">
                <a:solidFill>
                  <a:srgbClr val="000000"/>
                </a:solidFill>
                <a:latin typeface="Calibri" panose="020F0502020204030204" pitchFamily="34" charset="0"/>
              </a:rPr>
              <a:t>6</a:t>
            </a:r>
            <a:r>
              <a:rPr lang="en-US" dirty="0">
                <a:solidFill>
                  <a:srgbClr val="000000"/>
                </a:solidFill>
                <a:latin typeface="Calibri" panose="020F0502020204030204" pitchFamily="34" charset="0"/>
              </a:rPr>
              <a:t> m</a:t>
            </a:r>
            <a:r>
              <a:rPr lang="en-US" baseline="30000" dirty="0">
                <a:solidFill>
                  <a:srgbClr val="000000"/>
                </a:solidFill>
                <a:latin typeface="Calibri" panose="020F0502020204030204" pitchFamily="34" charset="0"/>
              </a:rPr>
              <a:t>3</a:t>
            </a:r>
            <a:r>
              <a:rPr lang="en-US" dirty="0"/>
              <a:t> </a:t>
            </a:r>
          </a:p>
        </p:txBody>
      </p:sp>
    </p:spTree>
    <p:extLst>
      <p:ext uri="{BB962C8B-B14F-4D97-AF65-F5344CB8AC3E}">
        <p14:creationId xmlns:p14="http://schemas.microsoft.com/office/powerpoint/2010/main" val="4265520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4FD5C13-44F3-429D-80AB-BFBAB1984543}"/>
              </a:ext>
            </a:extLst>
          </p:cNvPr>
          <p:cNvGraphicFramePr>
            <a:graphicFrameLocks noGrp="1"/>
          </p:cNvGraphicFramePr>
          <p:nvPr>
            <p:extLst>
              <p:ext uri="{D42A27DB-BD31-4B8C-83A1-F6EECF244321}">
                <p14:modId xmlns:p14="http://schemas.microsoft.com/office/powerpoint/2010/main" val="3471443571"/>
              </p:ext>
            </p:extLst>
          </p:nvPr>
        </p:nvGraphicFramePr>
        <p:xfrm>
          <a:off x="361758" y="265885"/>
          <a:ext cx="3309224" cy="6326230"/>
        </p:xfrm>
        <a:graphic>
          <a:graphicData uri="http://schemas.openxmlformats.org/drawingml/2006/table">
            <a:tbl>
              <a:tblPr/>
              <a:tblGrid>
                <a:gridCol w="1654612">
                  <a:extLst>
                    <a:ext uri="{9D8B030D-6E8A-4147-A177-3AD203B41FA5}">
                      <a16:colId xmlns:a16="http://schemas.microsoft.com/office/drawing/2014/main" val="219983769"/>
                    </a:ext>
                  </a:extLst>
                </a:gridCol>
                <a:gridCol w="1654612">
                  <a:extLst>
                    <a:ext uri="{9D8B030D-6E8A-4147-A177-3AD203B41FA5}">
                      <a16:colId xmlns:a16="http://schemas.microsoft.com/office/drawing/2014/main" val="59205747"/>
                    </a:ext>
                  </a:extLst>
                </a:gridCol>
              </a:tblGrid>
              <a:tr h="265961">
                <a:tc>
                  <a:txBody>
                    <a:bodyPr/>
                    <a:lstStyle/>
                    <a:p>
                      <a:pPr algn="ctr" fontAlgn="b"/>
                      <a:r>
                        <a:rPr lang="el-GR" sz="1600" b="1" i="0" u="none" strike="noStrike" dirty="0">
                          <a:solidFill>
                            <a:srgbClr val="000000"/>
                          </a:solidFill>
                          <a:effectLst/>
                          <a:latin typeface="Calibri" panose="020F0502020204030204" pitchFamily="34" charset="0"/>
                        </a:rPr>
                        <a:t>Δ</a:t>
                      </a:r>
                      <a:r>
                        <a:rPr lang="en-US" sz="1600" b="1" i="0" u="none" strike="noStrike" dirty="0">
                          <a:solidFill>
                            <a:srgbClr val="000000"/>
                          </a:solidFill>
                          <a:effectLst/>
                          <a:latin typeface="Calibri" panose="020F0502020204030204" pitchFamily="34" charset="0"/>
                        </a:rPr>
                        <a:t>V (10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r>
                        <a:rPr lang="en-US" sz="1600" b="1" i="0" u="none" strike="noStrike" dirty="0">
                          <a:solidFill>
                            <a:srgbClr val="000000"/>
                          </a:solidFill>
                          <a:effectLst/>
                          <a:latin typeface="Calibri" panose="020F0502020204030204" pitchFamily="34" charset="0"/>
                        </a:rPr>
                        <a:t>)</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l-GR" sz="1600" b="1" i="0" u="none" strike="noStrike">
                          <a:solidFill>
                            <a:srgbClr val="000000"/>
                          </a:solidFill>
                          <a:effectLst/>
                          <a:latin typeface="Calibri" panose="020F0502020204030204" pitchFamily="34" charset="0"/>
                        </a:rPr>
                        <a:t>ΣΔ</a:t>
                      </a:r>
                      <a:r>
                        <a:rPr lang="en-US" sz="1600" b="1" i="0" u="none" strike="noStrike">
                          <a:solidFill>
                            <a:srgbClr val="000000"/>
                          </a:solidFill>
                          <a:effectLst/>
                          <a:latin typeface="Calibri" panose="020F0502020204030204" pitchFamily="34" charset="0"/>
                        </a:rPr>
                        <a:t>V (10</a:t>
                      </a:r>
                      <a:r>
                        <a:rPr lang="en-US" sz="1600" b="1" i="0" u="none" strike="noStrike" baseline="30000">
                          <a:solidFill>
                            <a:srgbClr val="000000"/>
                          </a:solidFill>
                          <a:effectLst/>
                          <a:latin typeface="Calibri" panose="020F0502020204030204" pitchFamily="34" charset="0"/>
                        </a:rPr>
                        <a:t>6</a:t>
                      </a:r>
                      <a:r>
                        <a:rPr lang="en-US" sz="1600" b="1" i="0" u="none" strike="noStrike">
                          <a:solidFill>
                            <a:srgbClr val="000000"/>
                          </a:solidFill>
                          <a:effectLst/>
                          <a:latin typeface="Calibri" panose="020F0502020204030204" pitchFamily="34" charset="0"/>
                        </a:rPr>
                        <a:t> m</a:t>
                      </a:r>
                      <a:r>
                        <a:rPr lang="en-US" sz="1600" b="1" i="0" u="none" strike="noStrike" baseline="30000">
                          <a:solidFill>
                            <a:srgbClr val="000000"/>
                          </a:solidFill>
                          <a:effectLst/>
                          <a:latin typeface="Calibri" panose="020F0502020204030204" pitchFamily="34" charset="0"/>
                        </a:rPr>
                        <a:t>3</a:t>
                      </a:r>
                      <a:r>
                        <a:rPr lang="en-US" sz="1600" b="1" i="0" u="none" strike="noStrike">
                          <a:solidFill>
                            <a:srgbClr val="000000"/>
                          </a:solidFill>
                          <a:effectLst/>
                          <a:latin typeface="Calibri" panose="020F0502020204030204" pitchFamily="34" charset="0"/>
                        </a:rPr>
                        <a:t>)</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6178773"/>
                  </a:ext>
                </a:extLst>
              </a:tr>
              <a:tr h="255322">
                <a:tc>
                  <a:txBody>
                    <a:bodyPr/>
                    <a:lstStyle/>
                    <a:p>
                      <a:pPr algn="ctr" fontAlgn="b"/>
                      <a:r>
                        <a:rPr lang="en-US" sz="1600" b="0" i="0" u="none" strike="noStrike" dirty="0">
                          <a:solidFill>
                            <a:srgbClr val="000000"/>
                          </a:solidFill>
                          <a:effectLst/>
                          <a:latin typeface="Calibri" panose="020F0502020204030204" pitchFamily="34" charset="0"/>
                        </a:rPr>
                        <a:t>-4,285</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a:solidFill>
                            <a:srgbClr val="000000"/>
                          </a:solidFill>
                          <a:effectLst/>
                          <a:latin typeface="Calibri" panose="020F0502020204030204" pitchFamily="34" charset="0"/>
                        </a:rPr>
                        <a:t>-4,285</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6608871"/>
                  </a:ext>
                </a:extLst>
              </a:tr>
              <a:tr h="212769">
                <a:tc>
                  <a:txBody>
                    <a:bodyPr/>
                    <a:lstStyle/>
                    <a:p>
                      <a:pPr algn="ctr" fontAlgn="b"/>
                      <a:r>
                        <a:rPr lang="en-US" sz="1600" b="0" i="0" u="none" strike="noStrike" dirty="0">
                          <a:solidFill>
                            <a:srgbClr val="000000"/>
                          </a:solidFill>
                          <a:effectLst/>
                          <a:latin typeface="Calibri" panose="020F0502020204030204" pitchFamily="34" charset="0"/>
                        </a:rPr>
                        <a:t>-7,517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-11,802</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59373958"/>
                  </a:ext>
                </a:extLst>
              </a:tr>
              <a:tr h="212769">
                <a:tc>
                  <a:txBody>
                    <a:bodyPr/>
                    <a:lstStyle/>
                    <a:p>
                      <a:pPr algn="ctr" fontAlgn="b"/>
                      <a:r>
                        <a:rPr lang="en-US" sz="1600" b="0" i="0" u="none" strike="noStrike">
                          <a:solidFill>
                            <a:srgbClr val="000000"/>
                          </a:solidFill>
                          <a:effectLst/>
                          <a:latin typeface="Calibri" panose="020F0502020204030204" pitchFamily="34" charset="0"/>
                        </a:rPr>
                        <a:t>-3,214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-15,016</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5251864"/>
                  </a:ext>
                </a:extLst>
              </a:tr>
              <a:tr h="212769">
                <a:tc>
                  <a:txBody>
                    <a:bodyPr/>
                    <a:lstStyle/>
                    <a:p>
                      <a:pPr algn="ctr" fontAlgn="b"/>
                      <a:r>
                        <a:rPr lang="en-US" sz="1600" b="0" i="0" u="none" strike="noStrike">
                          <a:solidFill>
                            <a:srgbClr val="000000"/>
                          </a:solidFill>
                          <a:effectLst/>
                          <a:latin typeface="Calibri" panose="020F0502020204030204" pitchFamily="34" charset="0"/>
                        </a:rPr>
                        <a:t>-2,143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-17,159</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42737808"/>
                  </a:ext>
                </a:extLst>
              </a:tr>
              <a:tr h="212769">
                <a:tc>
                  <a:txBody>
                    <a:bodyPr/>
                    <a:lstStyle/>
                    <a:p>
                      <a:pPr algn="ctr" fontAlgn="b"/>
                      <a:r>
                        <a:rPr lang="en-US" sz="1600" b="0" i="0" u="none" strike="noStrike">
                          <a:solidFill>
                            <a:srgbClr val="000000"/>
                          </a:solidFill>
                          <a:effectLst/>
                          <a:latin typeface="Calibri" panose="020F0502020204030204" pitchFamily="34" charset="0"/>
                        </a:rPr>
                        <a:t>14,273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-2,886</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3696507"/>
                  </a:ext>
                </a:extLst>
              </a:tr>
              <a:tr h="212769">
                <a:tc>
                  <a:txBody>
                    <a:bodyPr/>
                    <a:lstStyle/>
                    <a:p>
                      <a:pPr algn="ctr" fontAlgn="b"/>
                      <a:r>
                        <a:rPr lang="en-US" sz="1600" b="0" i="0" u="none" strike="noStrike">
                          <a:solidFill>
                            <a:srgbClr val="000000"/>
                          </a:solidFill>
                          <a:effectLst/>
                          <a:latin typeface="Calibri" panose="020F0502020204030204" pitchFamily="34" charset="0"/>
                        </a:rPr>
                        <a:t>19,820</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16,934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6440901"/>
                  </a:ext>
                </a:extLst>
              </a:tr>
              <a:tr h="212769">
                <a:tc>
                  <a:txBody>
                    <a:bodyPr/>
                    <a:lstStyle/>
                    <a:p>
                      <a:pPr algn="ctr" fontAlgn="b"/>
                      <a:r>
                        <a:rPr lang="en-US" sz="1600" b="0" i="0" u="none" strike="noStrike">
                          <a:solidFill>
                            <a:srgbClr val="000000"/>
                          </a:solidFill>
                          <a:effectLst/>
                          <a:latin typeface="Calibri" panose="020F0502020204030204" pitchFamily="34" charset="0"/>
                        </a:rPr>
                        <a:t>9,923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26,858</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000"/>
                    </a:solidFill>
                  </a:tcPr>
                </a:tc>
                <a:extLst>
                  <a:ext uri="{0D108BD9-81ED-4DB2-BD59-A6C34878D82A}">
                    <a16:rowId xmlns:a16="http://schemas.microsoft.com/office/drawing/2014/main" val="194136577"/>
                  </a:ext>
                </a:extLst>
              </a:tr>
              <a:tr h="212769">
                <a:tc>
                  <a:txBody>
                    <a:bodyPr/>
                    <a:lstStyle/>
                    <a:p>
                      <a:pPr algn="ctr" fontAlgn="b"/>
                      <a:r>
                        <a:rPr lang="en-US" sz="1600" b="0" i="0" u="none" strike="noStrike">
                          <a:solidFill>
                            <a:srgbClr val="000000"/>
                          </a:solidFill>
                          <a:effectLst/>
                          <a:latin typeface="Calibri" panose="020F0502020204030204" pitchFamily="34" charset="0"/>
                        </a:rPr>
                        <a:t>-1,357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25,500</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78461019"/>
                  </a:ext>
                </a:extLst>
              </a:tr>
              <a:tr h="212769">
                <a:tc>
                  <a:txBody>
                    <a:bodyPr/>
                    <a:lstStyle/>
                    <a:p>
                      <a:pPr algn="ctr" fontAlgn="b"/>
                      <a:r>
                        <a:rPr lang="en-US" sz="1600" b="0" i="0" u="none" strike="noStrike">
                          <a:solidFill>
                            <a:srgbClr val="000000"/>
                          </a:solidFill>
                          <a:effectLst/>
                          <a:latin typeface="Calibri" panose="020F0502020204030204" pitchFamily="34" charset="0"/>
                        </a:rPr>
                        <a:t>-0,057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25,444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42019244"/>
                  </a:ext>
                </a:extLst>
              </a:tr>
              <a:tr h="212769">
                <a:tc>
                  <a:txBody>
                    <a:bodyPr/>
                    <a:lstStyle/>
                    <a:p>
                      <a:pPr algn="ctr" fontAlgn="b"/>
                      <a:r>
                        <a:rPr lang="en-US" sz="1600" b="0" i="0" u="none" strike="noStrike">
                          <a:solidFill>
                            <a:srgbClr val="000000"/>
                          </a:solidFill>
                          <a:effectLst/>
                          <a:latin typeface="Calibri" panose="020F0502020204030204" pitchFamily="34" charset="0"/>
                        </a:rPr>
                        <a:t>-2,679</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22,765</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0053969"/>
                  </a:ext>
                </a:extLst>
              </a:tr>
              <a:tr h="212769">
                <a:tc>
                  <a:txBody>
                    <a:bodyPr/>
                    <a:lstStyle/>
                    <a:p>
                      <a:pPr algn="ctr" fontAlgn="b"/>
                      <a:r>
                        <a:rPr lang="en-US" sz="1600" b="0" i="0" u="none" strike="noStrike">
                          <a:solidFill>
                            <a:srgbClr val="000000"/>
                          </a:solidFill>
                          <a:effectLst/>
                          <a:latin typeface="Calibri" panose="020F0502020204030204" pitchFamily="34" charset="0"/>
                        </a:rPr>
                        <a:t>-0,518</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22,247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65671750"/>
                  </a:ext>
                </a:extLst>
              </a:tr>
              <a:tr h="212769">
                <a:tc>
                  <a:txBody>
                    <a:bodyPr/>
                    <a:lstStyle/>
                    <a:p>
                      <a:pPr algn="ctr" fontAlgn="b"/>
                      <a:r>
                        <a:rPr lang="en-US" sz="1600" b="0" i="0" u="none" strike="noStrike">
                          <a:solidFill>
                            <a:srgbClr val="000000"/>
                          </a:solidFill>
                          <a:effectLst/>
                          <a:latin typeface="Calibri" panose="020F0502020204030204" pitchFamily="34" charset="0"/>
                        </a:rPr>
                        <a:t>-0,204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22,043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9346851"/>
                  </a:ext>
                </a:extLst>
              </a:tr>
              <a:tr h="212769">
                <a:tc>
                  <a:txBody>
                    <a:bodyPr/>
                    <a:lstStyle/>
                    <a:p>
                      <a:pPr algn="ctr" fontAlgn="b"/>
                      <a:r>
                        <a:rPr lang="en-US" sz="1600" b="0" i="0" u="none" strike="noStrike">
                          <a:solidFill>
                            <a:srgbClr val="000000"/>
                          </a:solidFill>
                          <a:effectLst/>
                          <a:latin typeface="Calibri" panose="020F0502020204030204" pitchFamily="34" charset="0"/>
                        </a:rPr>
                        <a:t>-4,285</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17,757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92667755"/>
                  </a:ext>
                </a:extLst>
              </a:tr>
              <a:tr h="212769">
                <a:tc>
                  <a:txBody>
                    <a:bodyPr/>
                    <a:lstStyle/>
                    <a:p>
                      <a:pPr algn="ctr" fontAlgn="b"/>
                      <a:r>
                        <a:rPr lang="en-US" sz="1600" b="0" i="0" u="none" strike="noStrike">
                          <a:solidFill>
                            <a:srgbClr val="000000"/>
                          </a:solidFill>
                          <a:effectLst/>
                          <a:latin typeface="Calibri" panose="020F0502020204030204" pitchFamily="34" charset="0"/>
                        </a:rPr>
                        <a:t>-7,517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10,240</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1022869"/>
                  </a:ext>
                </a:extLst>
              </a:tr>
              <a:tr h="212769">
                <a:tc>
                  <a:txBody>
                    <a:bodyPr/>
                    <a:lstStyle/>
                    <a:p>
                      <a:pPr algn="ctr" fontAlgn="b"/>
                      <a:r>
                        <a:rPr lang="en-US" sz="1600" b="0" i="0" u="none" strike="noStrike">
                          <a:solidFill>
                            <a:srgbClr val="000000"/>
                          </a:solidFill>
                          <a:effectLst/>
                          <a:latin typeface="Calibri" panose="020F0502020204030204" pitchFamily="34" charset="0"/>
                        </a:rPr>
                        <a:t>-3,214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7,026</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65333314"/>
                  </a:ext>
                </a:extLst>
              </a:tr>
              <a:tr h="212769">
                <a:tc>
                  <a:txBody>
                    <a:bodyPr/>
                    <a:lstStyle/>
                    <a:p>
                      <a:pPr algn="ctr" fontAlgn="b"/>
                      <a:r>
                        <a:rPr lang="en-US" sz="1600" b="0" i="0" u="none" strike="noStrike">
                          <a:solidFill>
                            <a:srgbClr val="000000"/>
                          </a:solidFill>
                          <a:effectLst/>
                          <a:latin typeface="Calibri" panose="020F0502020204030204" pitchFamily="34" charset="0"/>
                        </a:rPr>
                        <a:t>-2,143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4,884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000"/>
                    </a:solidFill>
                  </a:tcPr>
                </a:tc>
                <a:extLst>
                  <a:ext uri="{0D108BD9-81ED-4DB2-BD59-A6C34878D82A}">
                    <a16:rowId xmlns:a16="http://schemas.microsoft.com/office/drawing/2014/main" val="3734295405"/>
                  </a:ext>
                </a:extLst>
              </a:tr>
              <a:tr h="212769">
                <a:tc>
                  <a:txBody>
                    <a:bodyPr/>
                    <a:lstStyle/>
                    <a:p>
                      <a:pPr algn="ctr" fontAlgn="b"/>
                      <a:r>
                        <a:rPr lang="en-US" sz="1600" b="0" i="0" u="none" strike="noStrike">
                          <a:solidFill>
                            <a:srgbClr val="000000"/>
                          </a:solidFill>
                          <a:effectLst/>
                          <a:latin typeface="Calibri" panose="020F0502020204030204" pitchFamily="34" charset="0"/>
                        </a:rPr>
                        <a:t>14,273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19,157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98497836"/>
                  </a:ext>
                </a:extLst>
              </a:tr>
              <a:tr h="212769">
                <a:tc>
                  <a:txBody>
                    <a:bodyPr/>
                    <a:lstStyle/>
                    <a:p>
                      <a:pPr algn="ctr" fontAlgn="b"/>
                      <a:r>
                        <a:rPr lang="en-US" sz="1600" b="0" i="0" u="none" strike="noStrike">
                          <a:solidFill>
                            <a:srgbClr val="000000"/>
                          </a:solidFill>
                          <a:effectLst/>
                          <a:latin typeface="Calibri" panose="020F0502020204030204" pitchFamily="34" charset="0"/>
                        </a:rPr>
                        <a:t>19,820</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38,977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66765902"/>
                  </a:ext>
                </a:extLst>
              </a:tr>
              <a:tr h="212769">
                <a:tc>
                  <a:txBody>
                    <a:bodyPr/>
                    <a:lstStyle/>
                    <a:p>
                      <a:pPr algn="ctr" fontAlgn="b"/>
                      <a:r>
                        <a:rPr lang="en-US" sz="1600" b="0" i="0" u="none" strike="noStrike">
                          <a:solidFill>
                            <a:srgbClr val="000000"/>
                          </a:solidFill>
                          <a:effectLst/>
                          <a:latin typeface="Calibri" panose="020F0502020204030204" pitchFamily="34" charset="0"/>
                        </a:rPr>
                        <a:t>9,923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48,900</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77295776"/>
                  </a:ext>
                </a:extLst>
              </a:tr>
              <a:tr h="212769">
                <a:tc>
                  <a:txBody>
                    <a:bodyPr/>
                    <a:lstStyle/>
                    <a:p>
                      <a:pPr algn="ctr" fontAlgn="b"/>
                      <a:r>
                        <a:rPr lang="en-US" sz="1600" b="0" i="0" u="none" strike="noStrike">
                          <a:solidFill>
                            <a:srgbClr val="000000"/>
                          </a:solidFill>
                          <a:effectLst/>
                          <a:latin typeface="Calibri" panose="020F0502020204030204" pitchFamily="34" charset="0"/>
                        </a:rPr>
                        <a:t>-1,357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47,543</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4434417"/>
                  </a:ext>
                </a:extLst>
              </a:tr>
              <a:tr h="212769">
                <a:tc>
                  <a:txBody>
                    <a:bodyPr/>
                    <a:lstStyle/>
                    <a:p>
                      <a:pPr algn="ctr" fontAlgn="b"/>
                      <a:r>
                        <a:rPr lang="en-US" sz="1600" b="0" i="0" u="none" strike="noStrike">
                          <a:solidFill>
                            <a:srgbClr val="000000"/>
                          </a:solidFill>
                          <a:effectLst/>
                          <a:latin typeface="Calibri" panose="020F0502020204030204" pitchFamily="34" charset="0"/>
                        </a:rPr>
                        <a:t>-0,057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47,486</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6931839"/>
                  </a:ext>
                </a:extLst>
              </a:tr>
              <a:tr h="212769">
                <a:tc>
                  <a:txBody>
                    <a:bodyPr/>
                    <a:lstStyle/>
                    <a:p>
                      <a:pPr algn="ctr" fontAlgn="b"/>
                      <a:r>
                        <a:rPr lang="en-US" sz="1600" b="0" i="0" u="none" strike="noStrike">
                          <a:solidFill>
                            <a:srgbClr val="000000"/>
                          </a:solidFill>
                          <a:effectLst/>
                          <a:latin typeface="Calibri" panose="020F0502020204030204" pitchFamily="34" charset="0"/>
                        </a:rPr>
                        <a:t>-2,679</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44,807</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63949411"/>
                  </a:ext>
                </a:extLst>
              </a:tr>
              <a:tr h="212769">
                <a:tc>
                  <a:txBody>
                    <a:bodyPr/>
                    <a:lstStyle/>
                    <a:p>
                      <a:pPr algn="ctr" fontAlgn="b"/>
                      <a:r>
                        <a:rPr lang="en-US" sz="1600" b="0" i="0" u="none" strike="noStrike">
                          <a:solidFill>
                            <a:srgbClr val="000000"/>
                          </a:solidFill>
                          <a:effectLst/>
                          <a:latin typeface="Calibri" panose="020F0502020204030204" pitchFamily="34" charset="0"/>
                        </a:rPr>
                        <a:t>-0,518</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44,289</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37109831"/>
                  </a:ext>
                </a:extLst>
              </a:tr>
              <a:tr h="212769">
                <a:tc>
                  <a:txBody>
                    <a:bodyPr/>
                    <a:lstStyle/>
                    <a:p>
                      <a:pPr algn="ctr" fontAlgn="b"/>
                      <a:r>
                        <a:rPr lang="en-US" sz="1600" b="0" i="0" u="none" strike="noStrike">
                          <a:solidFill>
                            <a:srgbClr val="000000"/>
                          </a:solidFill>
                          <a:effectLst/>
                          <a:latin typeface="Calibri" panose="020F0502020204030204" pitchFamily="34" charset="0"/>
                        </a:rPr>
                        <a:t>-0,204</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44,085</a:t>
                      </a:r>
                    </a:p>
                  </a:txBody>
                  <a:tcPr marL="8549" marR="8549" marT="85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5924341"/>
                  </a:ext>
                </a:extLst>
              </a:tr>
            </a:tbl>
          </a:graphicData>
        </a:graphic>
      </p:graphicFrame>
      <p:pic>
        <p:nvPicPr>
          <p:cNvPr id="5" name="Picture 6">
            <a:extLst>
              <a:ext uri="{FF2B5EF4-FFF2-40B4-BE49-F238E27FC236}">
                <a16:creationId xmlns:a16="http://schemas.microsoft.com/office/drawing/2014/main" id="{C47D5129-C963-4CE0-AB18-9231ACA83C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5232" y="1062782"/>
            <a:ext cx="8156768" cy="30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D78FB7D2-1DB2-48B7-85A8-418B0DC614E1}"/>
              </a:ext>
            </a:extLst>
          </p:cNvPr>
          <p:cNvSpPr/>
          <p:nvPr/>
        </p:nvSpPr>
        <p:spPr>
          <a:xfrm>
            <a:off x="5168900" y="4616450"/>
            <a:ext cx="2119106" cy="369332"/>
          </a:xfrm>
          <a:prstGeom prst="rect">
            <a:avLst/>
          </a:prstGeom>
        </p:spPr>
        <p:txBody>
          <a:bodyPr wrap="none">
            <a:spAutoFit/>
          </a:bodyPr>
          <a:lstStyle/>
          <a:p>
            <a:r>
              <a:rPr lang="en-US" i="1" dirty="0" err="1">
                <a:solidFill>
                  <a:srgbClr val="000000"/>
                </a:solidFill>
                <a:latin typeface="Calibri" panose="020F0502020204030204" pitchFamily="34" charset="0"/>
              </a:rPr>
              <a:t>V</a:t>
            </a:r>
            <a:r>
              <a:rPr lang="en-US" baseline="-25000" dirty="0" err="1">
                <a:solidFill>
                  <a:srgbClr val="000000"/>
                </a:solidFill>
                <a:latin typeface="Calibri" panose="020F0502020204030204" pitchFamily="34" charset="0"/>
              </a:rPr>
              <a:t>k</a:t>
            </a:r>
            <a:r>
              <a:rPr lang="hr-HR" baseline="-25000" dirty="0">
                <a:solidFill>
                  <a:srgbClr val="000000"/>
                </a:solidFill>
                <a:latin typeface="Calibri" panose="020F0502020204030204" pitchFamily="34" charset="0"/>
              </a:rPr>
              <a:t>or</a:t>
            </a:r>
            <a:r>
              <a:rPr lang="en-US" dirty="0"/>
              <a:t> </a:t>
            </a:r>
            <a:r>
              <a:rPr lang="hr-HR" dirty="0"/>
              <a:t>= </a:t>
            </a:r>
            <a:r>
              <a:rPr lang="en-US" dirty="0">
                <a:solidFill>
                  <a:srgbClr val="000000"/>
                </a:solidFill>
                <a:latin typeface="Calibri" panose="020F0502020204030204" pitchFamily="34" charset="0"/>
              </a:rPr>
              <a:t>21,974</a:t>
            </a:r>
            <a:r>
              <a:rPr lang="hr-HR" dirty="0"/>
              <a:t>·</a:t>
            </a:r>
            <a:r>
              <a:rPr lang="en-US" dirty="0">
                <a:solidFill>
                  <a:srgbClr val="000000"/>
                </a:solidFill>
                <a:latin typeface="Calibri" panose="020F0502020204030204" pitchFamily="34" charset="0"/>
              </a:rPr>
              <a:t>10</a:t>
            </a:r>
            <a:r>
              <a:rPr lang="en-US" baseline="30000" dirty="0">
                <a:solidFill>
                  <a:srgbClr val="000000"/>
                </a:solidFill>
                <a:latin typeface="Calibri" panose="020F0502020204030204" pitchFamily="34" charset="0"/>
              </a:rPr>
              <a:t>6</a:t>
            </a:r>
            <a:r>
              <a:rPr lang="en-US" dirty="0">
                <a:solidFill>
                  <a:srgbClr val="000000"/>
                </a:solidFill>
                <a:latin typeface="Calibri" panose="020F0502020204030204" pitchFamily="34" charset="0"/>
              </a:rPr>
              <a:t> m</a:t>
            </a:r>
            <a:r>
              <a:rPr lang="en-US" baseline="30000" dirty="0">
                <a:solidFill>
                  <a:srgbClr val="000000"/>
                </a:solidFill>
                <a:latin typeface="Calibri" panose="020F0502020204030204" pitchFamily="34" charset="0"/>
              </a:rPr>
              <a:t>3</a:t>
            </a:r>
            <a:r>
              <a:rPr lang="en-US" dirty="0"/>
              <a:t> </a:t>
            </a:r>
          </a:p>
        </p:txBody>
      </p:sp>
    </p:spTree>
    <p:extLst>
      <p:ext uri="{BB962C8B-B14F-4D97-AF65-F5344CB8AC3E}">
        <p14:creationId xmlns:p14="http://schemas.microsoft.com/office/powerpoint/2010/main" val="3084528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E5AFF22-75A5-4D58-B5AC-95CFA4B0FECF}"/>
              </a:ext>
            </a:extLst>
          </p:cNvPr>
          <p:cNvGraphicFramePr>
            <a:graphicFrameLocks noGrp="1"/>
          </p:cNvGraphicFramePr>
          <p:nvPr>
            <p:extLst>
              <p:ext uri="{D42A27DB-BD31-4B8C-83A1-F6EECF244321}">
                <p14:modId xmlns:p14="http://schemas.microsoft.com/office/powerpoint/2010/main" val="3839233109"/>
              </p:ext>
            </p:extLst>
          </p:nvPr>
        </p:nvGraphicFramePr>
        <p:xfrm>
          <a:off x="2625969" y="1711568"/>
          <a:ext cx="6940061" cy="4865985"/>
        </p:xfrm>
        <a:graphic>
          <a:graphicData uri="http://schemas.openxmlformats.org/drawingml/2006/table">
            <a:tbl>
              <a:tblPr/>
              <a:tblGrid>
                <a:gridCol w="1132704">
                  <a:extLst>
                    <a:ext uri="{9D8B030D-6E8A-4147-A177-3AD203B41FA5}">
                      <a16:colId xmlns:a16="http://schemas.microsoft.com/office/drawing/2014/main" val="2193273589"/>
                    </a:ext>
                  </a:extLst>
                </a:gridCol>
                <a:gridCol w="1132704">
                  <a:extLst>
                    <a:ext uri="{9D8B030D-6E8A-4147-A177-3AD203B41FA5}">
                      <a16:colId xmlns:a16="http://schemas.microsoft.com/office/drawing/2014/main" val="4013451602"/>
                    </a:ext>
                  </a:extLst>
                </a:gridCol>
                <a:gridCol w="1330478">
                  <a:extLst>
                    <a:ext uri="{9D8B030D-6E8A-4147-A177-3AD203B41FA5}">
                      <a16:colId xmlns:a16="http://schemas.microsoft.com/office/drawing/2014/main" val="2625300695"/>
                    </a:ext>
                  </a:extLst>
                </a:gridCol>
                <a:gridCol w="1431278">
                  <a:extLst>
                    <a:ext uri="{9D8B030D-6E8A-4147-A177-3AD203B41FA5}">
                      <a16:colId xmlns:a16="http://schemas.microsoft.com/office/drawing/2014/main" val="2927026464"/>
                    </a:ext>
                  </a:extLst>
                </a:gridCol>
                <a:gridCol w="1912897">
                  <a:extLst>
                    <a:ext uri="{9D8B030D-6E8A-4147-A177-3AD203B41FA5}">
                      <a16:colId xmlns:a16="http://schemas.microsoft.com/office/drawing/2014/main" val="3118540049"/>
                    </a:ext>
                  </a:extLst>
                </a:gridCol>
              </a:tblGrid>
              <a:tr h="442380">
                <a:tc>
                  <a:txBody>
                    <a:bodyPr/>
                    <a:lstStyle/>
                    <a:p>
                      <a:pPr algn="ctr" fontAlgn="b"/>
                      <a:r>
                        <a:rPr lang="hr-HR" sz="2000" b="1" i="0" u="none" strike="noStrike" dirty="0">
                          <a:solidFill>
                            <a:srgbClr val="000000"/>
                          </a:solidFill>
                          <a:effectLst/>
                          <a:latin typeface="Calibri" panose="020F0502020204030204" pitchFamily="34" charset="0"/>
                        </a:rPr>
                        <a:t>T</a:t>
                      </a:r>
                    </a:p>
                    <a:p>
                      <a:pPr algn="ctr" fontAlgn="b"/>
                      <a:r>
                        <a:rPr lang="hr-HR" sz="2000" b="1" i="0" u="none" strike="noStrike" dirty="0">
                          <a:solidFill>
                            <a:srgbClr val="000000"/>
                          </a:solidFill>
                          <a:effectLst/>
                          <a:latin typeface="Calibri" panose="020F0502020204030204" pitchFamily="34" charset="0"/>
                        </a:rPr>
                        <a:t>(mjeseci)</a:t>
                      </a:r>
                      <a:endParaRPr lang="en-US" sz="20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l-GR" sz="2000" b="1" i="0" u="none" strike="noStrike" dirty="0">
                          <a:solidFill>
                            <a:srgbClr val="000000"/>
                          </a:solidFill>
                          <a:effectLst/>
                          <a:latin typeface="Calibri" panose="020F0502020204030204" pitchFamily="34" charset="0"/>
                        </a:rPr>
                        <a:t>Δ</a:t>
                      </a:r>
                      <a:r>
                        <a:rPr lang="en-US" sz="2000" b="1" i="0" u="none" strike="noStrike" dirty="0">
                          <a:solidFill>
                            <a:srgbClr val="000000"/>
                          </a:solidFill>
                          <a:effectLst/>
                          <a:latin typeface="Calibri" panose="020F0502020204030204" pitchFamily="34" charset="0"/>
                        </a:rPr>
                        <a:t>V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(10</a:t>
                      </a:r>
                      <a:r>
                        <a:rPr lang="en-US" sz="2000" b="1" i="0" u="none" strike="noStrike" baseline="30000" dirty="0">
                          <a:solidFill>
                            <a:srgbClr val="000000"/>
                          </a:solidFill>
                          <a:effectLst/>
                          <a:latin typeface="Calibri" panose="020F0502020204030204" pitchFamily="34" charset="0"/>
                        </a:rPr>
                        <a:t>6</a:t>
                      </a:r>
                      <a:r>
                        <a:rPr lang="en-US" sz="2000" b="1" i="0" u="none" strike="noStrike" dirty="0">
                          <a:solidFill>
                            <a:srgbClr val="000000"/>
                          </a:solidFill>
                          <a:effectLst/>
                          <a:latin typeface="Calibri" panose="020F0502020204030204" pitchFamily="34" charset="0"/>
                        </a:rPr>
                        <a:t> m</a:t>
                      </a:r>
                      <a:r>
                        <a:rPr lang="en-US" sz="2000" b="1" i="0" u="none" strike="noStrike" baseline="30000" dirty="0">
                          <a:solidFill>
                            <a:srgbClr val="000000"/>
                          </a:solidFill>
                          <a:effectLst/>
                          <a:latin typeface="Calibri" panose="020F0502020204030204" pitchFamily="34" charset="0"/>
                        </a:rPr>
                        <a:t>3</a:t>
                      </a:r>
                      <a:r>
                        <a:rPr lang="en-US" sz="2000" b="1"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E4D6"/>
                    </a:solidFill>
                  </a:tcPr>
                </a:tc>
                <a:tc>
                  <a:txBody>
                    <a:bodyPr/>
                    <a:lstStyle/>
                    <a:p>
                      <a:pPr algn="ctr" fontAlgn="b"/>
                      <a:r>
                        <a:rPr lang="en-US" sz="2000" b="1" i="0" u="none" strike="noStrike" dirty="0" err="1">
                          <a:solidFill>
                            <a:srgbClr val="000000"/>
                          </a:solidFill>
                          <a:effectLst/>
                          <a:latin typeface="Calibri" panose="020F0502020204030204" pitchFamily="34" charset="0"/>
                        </a:rPr>
                        <a:t>V</a:t>
                      </a:r>
                      <a:r>
                        <a:rPr lang="en-US" sz="2000" b="1" i="0" u="none" strike="noStrike" baseline="-25000" dirty="0" err="1">
                          <a:solidFill>
                            <a:srgbClr val="000000"/>
                          </a:solidFill>
                          <a:effectLst/>
                          <a:latin typeface="Calibri" panose="020F0502020204030204" pitchFamily="34" charset="0"/>
                        </a:rPr>
                        <a:t>stv</a:t>
                      </a:r>
                      <a:r>
                        <a:rPr lang="en-US" sz="2000" b="1" i="0" u="none" strike="noStrike" dirty="0">
                          <a:solidFill>
                            <a:srgbClr val="000000"/>
                          </a:solidFill>
                          <a:effectLst/>
                          <a:latin typeface="Calibri" panose="020F0502020204030204" pitchFamily="34" charset="0"/>
                        </a:rPr>
                        <a:t>(t)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(10</a:t>
                      </a:r>
                      <a:r>
                        <a:rPr lang="en-US" sz="2000" b="1" i="0" u="none" strike="noStrike" baseline="30000" dirty="0">
                          <a:solidFill>
                            <a:srgbClr val="000000"/>
                          </a:solidFill>
                          <a:effectLst/>
                          <a:latin typeface="Calibri" panose="020F0502020204030204" pitchFamily="34" charset="0"/>
                        </a:rPr>
                        <a:t>6</a:t>
                      </a:r>
                      <a:r>
                        <a:rPr lang="en-US" sz="2000" b="1" i="0" u="none" strike="noStrike" dirty="0">
                          <a:solidFill>
                            <a:srgbClr val="000000"/>
                          </a:solidFill>
                          <a:effectLst/>
                          <a:latin typeface="Calibri" panose="020F0502020204030204" pitchFamily="34" charset="0"/>
                        </a:rPr>
                        <a:t> m</a:t>
                      </a:r>
                      <a:r>
                        <a:rPr lang="en-US" sz="2000" b="1" i="0" u="none" strike="noStrike" baseline="30000" dirty="0">
                          <a:solidFill>
                            <a:srgbClr val="000000"/>
                          </a:solidFill>
                          <a:effectLst/>
                          <a:latin typeface="Calibri" panose="020F0502020204030204" pitchFamily="34" charset="0"/>
                        </a:rPr>
                        <a:t>3</a:t>
                      </a:r>
                      <a:r>
                        <a:rPr lang="en-US" sz="2000" b="1"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Preljevanje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(10</a:t>
                      </a:r>
                      <a:r>
                        <a:rPr lang="en-US" sz="2000" b="1" i="0" u="none" strike="noStrike" baseline="30000" dirty="0">
                          <a:solidFill>
                            <a:srgbClr val="000000"/>
                          </a:solidFill>
                          <a:effectLst/>
                          <a:latin typeface="Calibri" panose="020F0502020204030204" pitchFamily="34" charset="0"/>
                        </a:rPr>
                        <a:t>6</a:t>
                      </a:r>
                      <a:r>
                        <a:rPr lang="en-US" sz="2000" b="1" i="0" u="none" strike="noStrike" dirty="0">
                          <a:solidFill>
                            <a:srgbClr val="000000"/>
                          </a:solidFill>
                          <a:effectLst/>
                          <a:latin typeface="Calibri" panose="020F0502020204030204" pitchFamily="34" charset="0"/>
                        </a:rPr>
                        <a:t> m</a:t>
                      </a:r>
                      <a:r>
                        <a:rPr lang="en-US" sz="2000" b="1" i="0" u="none" strike="noStrike" baseline="30000" dirty="0">
                          <a:solidFill>
                            <a:srgbClr val="000000"/>
                          </a:solidFill>
                          <a:effectLst/>
                          <a:latin typeface="Calibri" panose="020F0502020204030204" pitchFamily="34" charset="0"/>
                        </a:rPr>
                        <a:t>3</a:t>
                      </a:r>
                      <a:r>
                        <a:rPr lang="en-US" sz="2000" b="1"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HGV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 n.m.)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0731958"/>
                  </a:ext>
                </a:extLst>
              </a:tr>
              <a:tr h="353905">
                <a:tc>
                  <a:txBody>
                    <a:bodyPr/>
                    <a:lstStyle/>
                    <a:p>
                      <a:pPr algn="ctr" fontAlgn="b"/>
                      <a:r>
                        <a:rPr lang="en-US" sz="2000" b="0" i="0" u="none" strike="noStrike" dirty="0">
                          <a:solidFill>
                            <a:srgbClr val="000000"/>
                          </a:solidFill>
                          <a:effectLst/>
                          <a:latin typeface="Calibri" panose="020F0502020204030204" pitchFamily="34" charset="0"/>
                        </a:rPr>
                        <a:t>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-4,285</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11610775"/>
                  </a:ext>
                </a:extLst>
              </a:tr>
              <a:tr h="353905">
                <a:tc>
                  <a:txBody>
                    <a:bodyPr/>
                    <a:lstStyle/>
                    <a:p>
                      <a:pPr algn="ctr" fontAlgn="b"/>
                      <a:r>
                        <a:rPr lang="en-US" sz="2000" b="0" i="0" u="none" strike="noStrike" dirty="0">
                          <a:solidFill>
                            <a:srgbClr val="000000"/>
                          </a:solidFill>
                          <a:effectLst/>
                          <a:latin typeface="Calibri" panose="020F0502020204030204" pitchFamily="34" charset="0"/>
                        </a:rPr>
                        <a:t>XI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-7,517</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89228904"/>
                  </a:ext>
                </a:extLst>
              </a:tr>
              <a:tr h="353905">
                <a:tc>
                  <a:txBody>
                    <a:bodyPr/>
                    <a:lstStyle/>
                    <a:p>
                      <a:pPr algn="ctr" fontAlgn="b"/>
                      <a:r>
                        <a:rPr lang="en-US" sz="2000" b="0" i="0" u="none" strike="noStrike" dirty="0">
                          <a:solidFill>
                            <a:srgbClr val="000000"/>
                          </a:solidFill>
                          <a:effectLst/>
                          <a:latin typeface="Calibri" panose="020F0502020204030204" pitchFamily="34" charset="0"/>
                        </a:rPr>
                        <a:t>XII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-3,214</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60139324"/>
                  </a:ext>
                </a:extLst>
              </a:tr>
              <a:tr h="353905">
                <a:tc>
                  <a:txBody>
                    <a:bodyPr/>
                    <a:lstStyle/>
                    <a:p>
                      <a:pPr algn="ctr" fontAlgn="b"/>
                      <a:r>
                        <a:rPr lang="en-US" sz="2000" b="0" i="0" u="none" strike="noStrike" dirty="0">
                          <a:solidFill>
                            <a:srgbClr val="000000"/>
                          </a:solidFill>
                          <a:effectLst/>
                          <a:latin typeface="Calibri" panose="020F0502020204030204" pitchFamily="34" charset="0"/>
                        </a:rPr>
                        <a:t>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-2,143</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2302169"/>
                  </a:ext>
                </a:extLst>
              </a:tr>
              <a:tr h="353905">
                <a:tc>
                  <a:txBody>
                    <a:bodyPr/>
                    <a:lstStyle/>
                    <a:p>
                      <a:pPr algn="ctr" fontAlgn="b"/>
                      <a:r>
                        <a:rPr lang="en-US" sz="2000" b="0" i="0" u="none" strike="noStrike" dirty="0">
                          <a:solidFill>
                            <a:srgbClr val="000000"/>
                          </a:solidFill>
                          <a:effectLst/>
                          <a:latin typeface="Calibri" panose="020F0502020204030204" pitchFamily="34" charset="0"/>
                        </a:rPr>
                        <a:t>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14,273</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25202609"/>
                  </a:ext>
                </a:extLst>
              </a:tr>
              <a:tr h="353905">
                <a:tc>
                  <a:txBody>
                    <a:bodyPr/>
                    <a:lstStyle/>
                    <a:p>
                      <a:pPr algn="ctr" fontAlgn="b"/>
                      <a:r>
                        <a:rPr lang="en-US" sz="2000" b="0" i="0" u="none" strike="noStrike" dirty="0">
                          <a:solidFill>
                            <a:srgbClr val="000000"/>
                          </a:solidFill>
                          <a:effectLst/>
                          <a:latin typeface="Calibri" panose="020F0502020204030204" pitchFamily="34" charset="0"/>
                        </a:rPr>
                        <a:t>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19,820</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9591094"/>
                  </a:ext>
                </a:extLst>
              </a:tr>
              <a:tr h="353905">
                <a:tc>
                  <a:txBody>
                    <a:bodyPr/>
                    <a:lstStyle/>
                    <a:p>
                      <a:pPr algn="ctr" fontAlgn="b"/>
                      <a:r>
                        <a:rPr lang="en-US" sz="2000" b="0" i="0" u="none" strike="noStrike" dirty="0">
                          <a:solidFill>
                            <a:srgbClr val="000000"/>
                          </a:solidFill>
                          <a:effectLst/>
                          <a:latin typeface="Calibri" panose="020F0502020204030204" pitchFamily="34" charset="0"/>
                        </a:rPr>
                        <a:t>IV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9,923</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0201521"/>
                  </a:ext>
                </a:extLst>
              </a:tr>
              <a:tr h="353905">
                <a:tc>
                  <a:txBody>
                    <a:bodyPr/>
                    <a:lstStyle/>
                    <a:p>
                      <a:pPr algn="ctr" fontAlgn="b"/>
                      <a:r>
                        <a:rPr lang="en-US" sz="2000" b="0" i="0" u="none" strike="noStrike" dirty="0">
                          <a:solidFill>
                            <a:srgbClr val="000000"/>
                          </a:solidFill>
                          <a:effectLst/>
                          <a:latin typeface="Calibri" panose="020F0502020204030204" pitchFamily="34" charset="0"/>
                        </a:rPr>
                        <a:t>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-1,357</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5474765"/>
                  </a:ext>
                </a:extLst>
              </a:tr>
              <a:tr h="353905">
                <a:tc>
                  <a:txBody>
                    <a:bodyPr/>
                    <a:lstStyle/>
                    <a:p>
                      <a:pPr algn="ctr" fontAlgn="b"/>
                      <a:r>
                        <a:rPr lang="en-US" sz="2000" b="0" i="0" u="none" strike="noStrike" dirty="0">
                          <a:solidFill>
                            <a:srgbClr val="000000"/>
                          </a:solidFill>
                          <a:effectLst/>
                          <a:latin typeface="Calibri" panose="020F0502020204030204" pitchFamily="34" charset="0"/>
                        </a:rPr>
                        <a:t>VI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-0,057</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2143279"/>
                  </a:ext>
                </a:extLst>
              </a:tr>
              <a:tr h="353905">
                <a:tc>
                  <a:txBody>
                    <a:bodyPr/>
                    <a:lstStyle/>
                    <a:p>
                      <a:pPr algn="ctr" fontAlgn="b"/>
                      <a:r>
                        <a:rPr lang="en-US" sz="2000" b="0" i="0" u="none" strike="noStrike" dirty="0">
                          <a:solidFill>
                            <a:srgbClr val="000000"/>
                          </a:solidFill>
                          <a:effectLst/>
                          <a:latin typeface="Calibri" panose="020F0502020204030204" pitchFamily="34" charset="0"/>
                        </a:rPr>
                        <a:t>VII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-2,679</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15805685"/>
                  </a:ext>
                </a:extLst>
              </a:tr>
              <a:tr h="353905">
                <a:tc>
                  <a:txBody>
                    <a:bodyPr/>
                    <a:lstStyle/>
                    <a:p>
                      <a:pPr algn="ctr" fontAlgn="b"/>
                      <a:r>
                        <a:rPr lang="en-US" sz="2000" b="0" i="0" u="none" strike="noStrike" dirty="0">
                          <a:solidFill>
                            <a:srgbClr val="000000"/>
                          </a:solidFill>
                          <a:effectLst/>
                          <a:latin typeface="Calibri" panose="020F0502020204030204" pitchFamily="34" charset="0"/>
                        </a:rPr>
                        <a:t>VIII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a:solidFill>
                            <a:srgbClr val="000000"/>
                          </a:solidFill>
                          <a:effectLst/>
                          <a:latin typeface="Calibri" panose="020F0502020204030204" pitchFamily="34" charset="0"/>
                        </a:rPr>
                        <a:t>-0,518</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29212422"/>
                  </a:ext>
                </a:extLst>
              </a:tr>
              <a:tr h="353905">
                <a:tc>
                  <a:txBody>
                    <a:bodyPr/>
                    <a:lstStyle/>
                    <a:p>
                      <a:pPr algn="ctr" fontAlgn="b"/>
                      <a:r>
                        <a:rPr lang="en-US" sz="2000" b="0" i="0" u="none" strike="noStrike" dirty="0">
                          <a:solidFill>
                            <a:srgbClr val="000000"/>
                          </a:solidFill>
                          <a:effectLst/>
                          <a:latin typeface="Calibri" panose="020F0502020204030204" pitchFamily="34" charset="0"/>
                        </a:rPr>
                        <a:t>IX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00"/>
                          </a:solidFill>
                          <a:effectLst/>
                          <a:latin typeface="Calibri" panose="020F0502020204030204" pitchFamily="34" charset="0"/>
                        </a:rPr>
                        <a:t>-0,204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73135594"/>
                  </a:ext>
                </a:extLst>
              </a:tr>
            </a:tbl>
          </a:graphicData>
        </a:graphic>
      </p:graphicFrame>
      <p:graphicFrame>
        <p:nvGraphicFramePr>
          <p:cNvPr id="7" name="Table 6">
            <a:extLst>
              <a:ext uri="{FF2B5EF4-FFF2-40B4-BE49-F238E27FC236}">
                <a16:creationId xmlns:a16="http://schemas.microsoft.com/office/drawing/2014/main" id="{19A72A96-A02C-40F9-BBFF-6BA3FF6C01F3}"/>
              </a:ext>
            </a:extLst>
          </p:cNvPr>
          <p:cNvGraphicFramePr>
            <a:graphicFrameLocks noGrp="1"/>
          </p:cNvGraphicFramePr>
          <p:nvPr>
            <p:extLst>
              <p:ext uri="{D42A27DB-BD31-4B8C-83A1-F6EECF244321}">
                <p14:modId xmlns:p14="http://schemas.microsoft.com/office/powerpoint/2010/main" val="513835926"/>
              </p:ext>
            </p:extLst>
          </p:nvPr>
        </p:nvGraphicFramePr>
        <p:xfrm>
          <a:off x="205642" y="732"/>
          <a:ext cx="4131896" cy="1562100"/>
        </p:xfrm>
        <a:graphic>
          <a:graphicData uri="http://schemas.openxmlformats.org/drawingml/2006/table">
            <a:tbl>
              <a:tblPr/>
              <a:tblGrid>
                <a:gridCol w="1154235">
                  <a:extLst>
                    <a:ext uri="{9D8B030D-6E8A-4147-A177-3AD203B41FA5}">
                      <a16:colId xmlns:a16="http://schemas.microsoft.com/office/drawing/2014/main" val="3530720845"/>
                    </a:ext>
                  </a:extLst>
                </a:gridCol>
                <a:gridCol w="1214258">
                  <a:extLst>
                    <a:ext uri="{9D8B030D-6E8A-4147-A177-3AD203B41FA5}">
                      <a16:colId xmlns:a16="http://schemas.microsoft.com/office/drawing/2014/main" val="3494398768"/>
                    </a:ext>
                  </a:extLst>
                </a:gridCol>
                <a:gridCol w="1763403">
                  <a:extLst>
                    <a:ext uri="{9D8B030D-6E8A-4147-A177-3AD203B41FA5}">
                      <a16:colId xmlns:a16="http://schemas.microsoft.com/office/drawing/2014/main" val="2994943958"/>
                    </a:ext>
                  </a:extLst>
                </a:gridCol>
              </a:tblGrid>
              <a:tr h="295275">
                <a:tc>
                  <a:txBody>
                    <a:bodyPr/>
                    <a:lstStyle/>
                    <a:p>
                      <a:pPr algn="ctr" fontAlgn="b"/>
                      <a:r>
                        <a:rPr lang="en-US" sz="1600" b="1" i="0"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k</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926774165"/>
                  </a:ext>
                </a:extLst>
              </a:tr>
              <a:tr h="238125">
                <a:tc>
                  <a:txBody>
                    <a:bodyPr/>
                    <a:lstStyle/>
                    <a:p>
                      <a:pPr algn="ctr" fontAlgn="b"/>
                      <a:r>
                        <a:rPr lang="en-US" sz="1600" b="1" i="0" u="none" strike="noStrike">
                          <a:solidFill>
                            <a:srgbClr val="000000"/>
                          </a:solidFill>
                          <a:effectLst/>
                          <a:latin typeface="Calibri" panose="020F0502020204030204" pitchFamily="34" charset="0"/>
                        </a:rPr>
                        <a:t>V</a:t>
                      </a:r>
                      <a:r>
                        <a:rPr lang="en-US" sz="1600" b="1" i="0" u="none" strike="noStrike" baseline="-25000">
                          <a:solidFill>
                            <a:srgbClr val="000000"/>
                          </a:solidFill>
                          <a:effectLst/>
                          <a:latin typeface="Calibri" panose="020F0502020204030204" pitchFamily="34" charset="0"/>
                        </a:rPr>
                        <a:t>mv</a:t>
                      </a:r>
                      <a:endParaRPr lang="en-US" sz="1600" b="1"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1315231274"/>
                  </a:ext>
                </a:extLst>
              </a:tr>
              <a:tr h="238125">
                <a:tc>
                  <a:txBody>
                    <a:bodyPr/>
                    <a:lstStyle/>
                    <a:p>
                      <a:pPr algn="ctr" fontAlgn="b"/>
                      <a:r>
                        <a:rPr lang="en-US" sz="1600" b="1" i="0" u="none" strike="noStrike">
                          <a:solidFill>
                            <a:srgbClr val="000000"/>
                          </a:solidFill>
                          <a:effectLst/>
                          <a:latin typeface="Calibri" panose="020F0502020204030204" pitchFamily="34" charset="0"/>
                        </a:rPr>
                        <a:t>V</a:t>
                      </a:r>
                      <a:r>
                        <a:rPr lang="en-US" sz="1600" b="1" i="0" u="none" strike="noStrike" baseline="-25000">
                          <a:solidFill>
                            <a:srgbClr val="000000"/>
                          </a:solidFill>
                          <a:effectLst/>
                          <a:latin typeface="Calibri" panose="020F0502020204030204" pitchFamily="34" charset="0"/>
                        </a:rPr>
                        <a:t>akumulacije</a:t>
                      </a:r>
                      <a:endParaRPr lang="en-US" sz="1600" b="1"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44648405"/>
                  </a:ext>
                </a:extLst>
              </a:tr>
              <a:tr h="238125">
                <a:tc>
                  <a:txBody>
                    <a:bodyPr/>
                    <a:lstStyle/>
                    <a:p>
                      <a:pPr algn="ctr" fontAlgn="b"/>
                      <a:r>
                        <a:rPr lang="en-US" sz="1600" b="1" i="0"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0,k,stv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001266584"/>
                  </a:ext>
                </a:extLst>
              </a:tr>
              <a:tr h="238125">
                <a:tc>
                  <a:txBody>
                    <a:bodyPr/>
                    <a:lstStyle/>
                    <a:p>
                      <a:pPr algn="ctr" fontAlgn="b"/>
                      <a:r>
                        <a:rPr lang="en-US" sz="1600" b="1" i="0"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0,akumulacije,stv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979948723"/>
                  </a:ext>
                </a:extLst>
              </a:tr>
              <a:tr h="228600">
                <a:tc>
                  <a:txBody>
                    <a:bodyPr/>
                    <a:lstStyle/>
                    <a:p>
                      <a:pPr algn="ctr" fontAlgn="b"/>
                      <a:r>
                        <a:rPr lang="en-US" sz="1600" b="1" i="0" u="none" strike="noStrike">
                          <a:solidFill>
                            <a:srgbClr val="000000"/>
                          </a:solidFill>
                          <a:effectLst/>
                          <a:latin typeface="Calibri" panose="020F0502020204030204" pitchFamily="34" charset="0"/>
                        </a:rPr>
                        <a:t>HGV</a:t>
                      </a:r>
                      <a:r>
                        <a:rPr lang="en-US" sz="1600" b="1" i="0" u="none" strike="noStrike" baseline="-25000">
                          <a:solidFill>
                            <a:srgbClr val="000000"/>
                          </a:solidFill>
                          <a:effectLst/>
                          <a:latin typeface="Calibri" panose="020F0502020204030204" pitchFamily="34" charset="0"/>
                        </a:rPr>
                        <a:t>0,stv</a:t>
                      </a:r>
                      <a:endParaRPr lang="en-US" sz="1600" b="1"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m n.m.</a:t>
                      </a:r>
                    </a:p>
                  </a:txBody>
                  <a:tcPr marL="9525" marR="9525" marT="9525" marB="0" anchor="ctr">
                    <a:lnL>
                      <a:noFill/>
                    </a:lnL>
                    <a:lnR>
                      <a:noFill/>
                    </a:lnR>
                    <a:lnT>
                      <a:noFill/>
                    </a:lnT>
                    <a:lnB>
                      <a:noFill/>
                    </a:lnB>
                  </a:tcPr>
                </a:tc>
                <a:extLst>
                  <a:ext uri="{0D108BD9-81ED-4DB2-BD59-A6C34878D82A}">
                    <a16:rowId xmlns:a16="http://schemas.microsoft.com/office/drawing/2014/main" val="2585687150"/>
                  </a:ext>
                </a:extLst>
              </a:tr>
            </a:tbl>
          </a:graphicData>
        </a:graphic>
      </p:graphicFrame>
    </p:spTree>
    <p:extLst>
      <p:ext uri="{BB962C8B-B14F-4D97-AF65-F5344CB8AC3E}">
        <p14:creationId xmlns:p14="http://schemas.microsoft.com/office/powerpoint/2010/main" val="4052353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E5AFF22-75A5-4D58-B5AC-95CFA4B0FECF}"/>
              </a:ext>
            </a:extLst>
          </p:cNvPr>
          <p:cNvGraphicFramePr>
            <a:graphicFrameLocks noGrp="1"/>
          </p:cNvGraphicFramePr>
          <p:nvPr>
            <p:extLst>
              <p:ext uri="{D42A27DB-BD31-4B8C-83A1-F6EECF244321}">
                <p14:modId xmlns:p14="http://schemas.microsoft.com/office/powerpoint/2010/main" val="4036389476"/>
              </p:ext>
            </p:extLst>
          </p:nvPr>
        </p:nvGraphicFramePr>
        <p:xfrm>
          <a:off x="2625969" y="1711568"/>
          <a:ext cx="6940061" cy="4865985"/>
        </p:xfrm>
        <a:graphic>
          <a:graphicData uri="http://schemas.openxmlformats.org/drawingml/2006/table">
            <a:tbl>
              <a:tblPr/>
              <a:tblGrid>
                <a:gridCol w="1132704">
                  <a:extLst>
                    <a:ext uri="{9D8B030D-6E8A-4147-A177-3AD203B41FA5}">
                      <a16:colId xmlns:a16="http://schemas.microsoft.com/office/drawing/2014/main" val="795048556"/>
                    </a:ext>
                  </a:extLst>
                </a:gridCol>
                <a:gridCol w="1132704">
                  <a:extLst>
                    <a:ext uri="{9D8B030D-6E8A-4147-A177-3AD203B41FA5}">
                      <a16:colId xmlns:a16="http://schemas.microsoft.com/office/drawing/2014/main" val="4013451602"/>
                    </a:ext>
                  </a:extLst>
                </a:gridCol>
                <a:gridCol w="1330478">
                  <a:extLst>
                    <a:ext uri="{9D8B030D-6E8A-4147-A177-3AD203B41FA5}">
                      <a16:colId xmlns:a16="http://schemas.microsoft.com/office/drawing/2014/main" val="2625300695"/>
                    </a:ext>
                  </a:extLst>
                </a:gridCol>
                <a:gridCol w="1431278">
                  <a:extLst>
                    <a:ext uri="{9D8B030D-6E8A-4147-A177-3AD203B41FA5}">
                      <a16:colId xmlns:a16="http://schemas.microsoft.com/office/drawing/2014/main" val="2927026464"/>
                    </a:ext>
                  </a:extLst>
                </a:gridCol>
                <a:gridCol w="1912897">
                  <a:extLst>
                    <a:ext uri="{9D8B030D-6E8A-4147-A177-3AD203B41FA5}">
                      <a16:colId xmlns:a16="http://schemas.microsoft.com/office/drawing/2014/main" val="3118540049"/>
                    </a:ext>
                  </a:extLst>
                </a:gridCol>
              </a:tblGrid>
              <a:tr h="442380">
                <a:tc>
                  <a:txBody>
                    <a:bodyPr/>
                    <a:lstStyle/>
                    <a:p>
                      <a:pPr algn="ctr" fontAlgn="b"/>
                      <a:r>
                        <a:rPr lang="hr-HR" sz="2000" b="1" i="0" u="none" strike="noStrike" dirty="0">
                          <a:solidFill>
                            <a:srgbClr val="000000"/>
                          </a:solidFill>
                          <a:effectLst/>
                          <a:latin typeface="Calibri" panose="020F0502020204030204" pitchFamily="34" charset="0"/>
                        </a:rPr>
                        <a:t>T</a:t>
                      </a:r>
                    </a:p>
                    <a:p>
                      <a:pPr algn="ctr" fontAlgn="b"/>
                      <a:r>
                        <a:rPr lang="hr-HR" sz="2000" b="1" i="0" u="none" strike="noStrike" dirty="0">
                          <a:solidFill>
                            <a:srgbClr val="000000"/>
                          </a:solidFill>
                          <a:effectLst/>
                          <a:latin typeface="Calibri" panose="020F0502020204030204" pitchFamily="34" charset="0"/>
                        </a:rPr>
                        <a:t>(mjeseci)</a:t>
                      </a:r>
                      <a:endParaRPr lang="en-US" sz="20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l-GR" sz="2000" b="1" i="0" u="none" strike="noStrike" dirty="0">
                          <a:solidFill>
                            <a:srgbClr val="000000"/>
                          </a:solidFill>
                          <a:effectLst/>
                          <a:latin typeface="Calibri" panose="020F0502020204030204" pitchFamily="34" charset="0"/>
                        </a:rPr>
                        <a:t>Δ</a:t>
                      </a:r>
                      <a:r>
                        <a:rPr lang="en-US" sz="2000" b="1" i="0" u="none" strike="noStrike" dirty="0">
                          <a:solidFill>
                            <a:srgbClr val="000000"/>
                          </a:solidFill>
                          <a:effectLst/>
                          <a:latin typeface="Calibri" panose="020F0502020204030204" pitchFamily="34" charset="0"/>
                        </a:rPr>
                        <a:t>V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(10</a:t>
                      </a:r>
                      <a:r>
                        <a:rPr lang="en-US" sz="2000" b="1" i="0" u="none" strike="noStrike" baseline="30000" dirty="0">
                          <a:solidFill>
                            <a:srgbClr val="000000"/>
                          </a:solidFill>
                          <a:effectLst/>
                          <a:latin typeface="Calibri" panose="020F0502020204030204" pitchFamily="34" charset="0"/>
                        </a:rPr>
                        <a:t>6</a:t>
                      </a:r>
                      <a:r>
                        <a:rPr lang="en-US" sz="2000" b="1" i="0" u="none" strike="noStrike" dirty="0">
                          <a:solidFill>
                            <a:srgbClr val="000000"/>
                          </a:solidFill>
                          <a:effectLst/>
                          <a:latin typeface="Calibri" panose="020F0502020204030204" pitchFamily="34" charset="0"/>
                        </a:rPr>
                        <a:t> m</a:t>
                      </a:r>
                      <a:r>
                        <a:rPr lang="en-US" sz="2000" b="1" i="0" u="none" strike="noStrike" baseline="30000" dirty="0">
                          <a:solidFill>
                            <a:srgbClr val="000000"/>
                          </a:solidFill>
                          <a:effectLst/>
                          <a:latin typeface="Calibri" panose="020F0502020204030204" pitchFamily="34" charset="0"/>
                        </a:rPr>
                        <a:t>3</a:t>
                      </a:r>
                      <a:r>
                        <a:rPr lang="en-US" sz="2000" b="1"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2000" b="1" i="0" u="none" strike="noStrike" dirty="0" err="1">
                          <a:solidFill>
                            <a:srgbClr val="000000"/>
                          </a:solidFill>
                          <a:effectLst/>
                          <a:latin typeface="Calibri" panose="020F0502020204030204" pitchFamily="34" charset="0"/>
                        </a:rPr>
                        <a:t>V</a:t>
                      </a:r>
                      <a:r>
                        <a:rPr lang="en-US" sz="2000" b="1" i="0" u="none" strike="noStrike" baseline="-25000" dirty="0" err="1">
                          <a:solidFill>
                            <a:srgbClr val="000000"/>
                          </a:solidFill>
                          <a:effectLst/>
                          <a:latin typeface="Calibri" panose="020F0502020204030204" pitchFamily="34" charset="0"/>
                        </a:rPr>
                        <a:t>stv</a:t>
                      </a:r>
                      <a:r>
                        <a:rPr lang="en-US" sz="2000" b="1" i="0" u="none" strike="noStrike" dirty="0">
                          <a:solidFill>
                            <a:srgbClr val="000000"/>
                          </a:solidFill>
                          <a:effectLst/>
                          <a:latin typeface="Calibri" panose="020F0502020204030204" pitchFamily="34" charset="0"/>
                        </a:rPr>
                        <a:t>(t)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(10</a:t>
                      </a:r>
                      <a:r>
                        <a:rPr lang="en-US" sz="2000" b="1" i="0" u="none" strike="noStrike" baseline="30000" dirty="0">
                          <a:solidFill>
                            <a:srgbClr val="000000"/>
                          </a:solidFill>
                          <a:effectLst/>
                          <a:latin typeface="Calibri" panose="020F0502020204030204" pitchFamily="34" charset="0"/>
                        </a:rPr>
                        <a:t>6</a:t>
                      </a:r>
                      <a:r>
                        <a:rPr lang="en-US" sz="2000" b="1" i="0" u="none" strike="noStrike" dirty="0">
                          <a:solidFill>
                            <a:srgbClr val="000000"/>
                          </a:solidFill>
                          <a:effectLst/>
                          <a:latin typeface="Calibri" panose="020F0502020204030204" pitchFamily="34" charset="0"/>
                        </a:rPr>
                        <a:t> m</a:t>
                      </a:r>
                      <a:r>
                        <a:rPr lang="en-US" sz="2000" b="1" i="0" u="none" strike="noStrike" baseline="30000" dirty="0">
                          <a:solidFill>
                            <a:srgbClr val="000000"/>
                          </a:solidFill>
                          <a:effectLst/>
                          <a:latin typeface="Calibri" panose="020F0502020204030204" pitchFamily="34" charset="0"/>
                        </a:rPr>
                        <a:t>3</a:t>
                      </a:r>
                      <a:r>
                        <a:rPr lang="en-US" sz="2000" b="1"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Prel</a:t>
                      </a:r>
                      <a:r>
                        <a:rPr lang="hr-HR" sz="2000" b="1" i="0" u="none" strike="noStrike" dirty="0">
                          <a:solidFill>
                            <a:srgbClr val="000000"/>
                          </a:solidFill>
                          <a:effectLst/>
                          <a:latin typeface="Calibri" panose="020F0502020204030204" pitchFamily="34" charset="0"/>
                        </a:rPr>
                        <a:t>i</a:t>
                      </a:r>
                      <a:r>
                        <a:rPr lang="en-US" sz="2000" b="1" i="0" u="none" strike="noStrike" dirty="0">
                          <a:solidFill>
                            <a:srgbClr val="000000"/>
                          </a:solidFill>
                          <a:effectLst/>
                          <a:latin typeface="Calibri" panose="020F0502020204030204" pitchFamily="34" charset="0"/>
                        </a:rPr>
                        <a:t>jevanje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(10</a:t>
                      </a:r>
                      <a:r>
                        <a:rPr lang="en-US" sz="2000" b="1" i="0" u="none" strike="noStrike" baseline="30000" dirty="0">
                          <a:solidFill>
                            <a:srgbClr val="000000"/>
                          </a:solidFill>
                          <a:effectLst/>
                          <a:latin typeface="Calibri" panose="020F0502020204030204" pitchFamily="34" charset="0"/>
                        </a:rPr>
                        <a:t>6</a:t>
                      </a:r>
                      <a:r>
                        <a:rPr lang="en-US" sz="2000" b="1" i="0" u="none" strike="noStrike" dirty="0">
                          <a:solidFill>
                            <a:srgbClr val="000000"/>
                          </a:solidFill>
                          <a:effectLst/>
                          <a:latin typeface="Calibri" panose="020F0502020204030204" pitchFamily="34" charset="0"/>
                        </a:rPr>
                        <a:t> m</a:t>
                      </a:r>
                      <a:r>
                        <a:rPr lang="en-US" sz="2000" b="1" i="0" u="none" strike="noStrike" baseline="30000" dirty="0">
                          <a:solidFill>
                            <a:srgbClr val="000000"/>
                          </a:solidFill>
                          <a:effectLst/>
                          <a:latin typeface="Calibri" panose="020F0502020204030204" pitchFamily="34" charset="0"/>
                        </a:rPr>
                        <a:t>3</a:t>
                      </a:r>
                      <a:r>
                        <a:rPr lang="en-US" sz="2000" b="1" i="0" u="none" strike="noStrike" dirty="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HGV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 n.m.)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0731958"/>
                  </a:ext>
                </a:extLst>
              </a:tr>
              <a:tr h="353905">
                <a:tc>
                  <a:txBody>
                    <a:bodyPr/>
                    <a:lstStyle/>
                    <a:p>
                      <a:pPr algn="ctr" fontAlgn="b"/>
                      <a:r>
                        <a:rPr lang="en-US" sz="2000" b="0" i="0" u="none" strike="noStrike" dirty="0">
                          <a:solidFill>
                            <a:srgbClr val="000000"/>
                          </a:solidFill>
                          <a:effectLst/>
                          <a:latin typeface="Calibri" panose="020F0502020204030204" pitchFamily="34" charset="0"/>
                        </a:rPr>
                        <a:t>X</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-4,285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22,874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343,</a:t>
                      </a:r>
                      <a:r>
                        <a:rPr lang="hr-HR" sz="2000" b="0" i="0" u="none" strike="noStrike" dirty="0">
                          <a:solidFill>
                            <a:srgbClr val="000000"/>
                          </a:solidFill>
                          <a:effectLst/>
                          <a:latin typeface="Calibri" panose="020F0502020204030204" pitchFamily="34" charset="0"/>
                        </a:rPr>
                        <a:t>48</a:t>
                      </a:r>
                      <a:endParaRPr lang="en-US" sz="2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11610775"/>
                  </a:ext>
                </a:extLst>
              </a:tr>
              <a:tr h="353905">
                <a:tc>
                  <a:txBody>
                    <a:bodyPr/>
                    <a:lstStyle/>
                    <a:p>
                      <a:pPr algn="ctr" fontAlgn="b"/>
                      <a:r>
                        <a:rPr lang="en-US" sz="2000" b="0" i="0" u="none" strike="noStrike" dirty="0">
                          <a:solidFill>
                            <a:srgbClr val="000000"/>
                          </a:solidFill>
                          <a:effectLst/>
                          <a:latin typeface="Calibri" panose="020F0502020204030204" pitchFamily="34" charset="0"/>
                        </a:rPr>
                        <a:t>XI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-7,517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15,357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336,70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9228904"/>
                  </a:ext>
                </a:extLst>
              </a:tr>
              <a:tr h="353905">
                <a:tc>
                  <a:txBody>
                    <a:bodyPr/>
                    <a:lstStyle/>
                    <a:p>
                      <a:pPr algn="ctr" fontAlgn="b"/>
                      <a:r>
                        <a:rPr lang="en-US" sz="2000" b="0" i="0" u="none" strike="noStrike" dirty="0">
                          <a:solidFill>
                            <a:srgbClr val="000000"/>
                          </a:solidFill>
                          <a:effectLst/>
                          <a:latin typeface="Calibri" panose="020F0502020204030204" pitchFamily="34" charset="0"/>
                        </a:rPr>
                        <a:t>XII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-3,214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12,143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332,68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0139324"/>
                  </a:ext>
                </a:extLst>
              </a:tr>
              <a:tr h="353905">
                <a:tc>
                  <a:txBody>
                    <a:bodyPr/>
                    <a:lstStyle/>
                    <a:p>
                      <a:pPr algn="ctr" fontAlgn="b"/>
                      <a:r>
                        <a:rPr lang="en-US" sz="2000" b="0" i="0" u="none" strike="noStrike" dirty="0">
                          <a:solidFill>
                            <a:srgbClr val="000000"/>
                          </a:solidFill>
                          <a:effectLst/>
                          <a:latin typeface="Calibri" panose="020F0502020204030204" pitchFamily="34" charset="0"/>
                        </a:rPr>
                        <a:t>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-2,143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330,00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22302169"/>
                  </a:ext>
                </a:extLst>
              </a:tr>
              <a:tr h="353905">
                <a:tc>
                  <a:txBody>
                    <a:bodyPr/>
                    <a:lstStyle/>
                    <a:p>
                      <a:pPr algn="ctr" fontAlgn="b"/>
                      <a:r>
                        <a:rPr lang="en-US" sz="2000" b="0" i="0" u="none" strike="noStrike" dirty="0">
                          <a:solidFill>
                            <a:srgbClr val="000000"/>
                          </a:solidFill>
                          <a:effectLst/>
                          <a:latin typeface="Calibri" panose="020F0502020204030204" pitchFamily="34" charset="0"/>
                        </a:rPr>
                        <a:t>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14,273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24,273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344,38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25202609"/>
                  </a:ext>
                </a:extLst>
              </a:tr>
              <a:tr h="353905">
                <a:tc>
                  <a:txBody>
                    <a:bodyPr/>
                    <a:lstStyle/>
                    <a:p>
                      <a:pPr algn="ctr" fontAlgn="b"/>
                      <a:r>
                        <a:rPr lang="en-US" sz="2000" b="0" i="0" u="none" strike="noStrike" dirty="0">
                          <a:solidFill>
                            <a:srgbClr val="000000"/>
                          </a:solidFill>
                          <a:effectLst/>
                          <a:latin typeface="Calibri" panose="020F0502020204030204" pitchFamily="34" charset="0"/>
                        </a:rPr>
                        <a:t>III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19,820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31,974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12,119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348,50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69591094"/>
                  </a:ext>
                </a:extLst>
              </a:tr>
              <a:tr h="353905">
                <a:tc>
                  <a:txBody>
                    <a:bodyPr/>
                    <a:lstStyle/>
                    <a:p>
                      <a:pPr algn="ctr" fontAlgn="b"/>
                      <a:r>
                        <a:rPr lang="en-US" sz="2000" b="0" i="0" u="none" strike="noStrike" dirty="0">
                          <a:solidFill>
                            <a:srgbClr val="000000"/>
                          </a:solidFill>
                          <a:effectLst/>
                          <a:latin typeface="Calibri" panose="020F0502020204030204" pitchFamily="34" charset="0"/>
                        </a:rPr>
                        <a:t>IV</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9,923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31,974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9,923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348,50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70201521"/>
                  </a:ext>
                </a:extLst>
              </a:tr>
              <a:tr h="353905">
                <a:tc>
                  <a:txBody>
                    <a:bodyPr/>
                    <a:lstStyle/>
                    <a:p>
                      <a:pPr algn="ctr" fontAlgn="b"/>
                      <a:r>
                        <a:rPr lang="en-US" sz="2000" b="0" i="0" u="none" strike="noStrike" dirty="0">
                          <a:solidFill>
                            <a:srgbClr val="000000"/>
                          </a:solidFill>
                          <a:effectLst/>
                          <a:latin typeface="Calibri" panose="020F0502020204030204" pitchFamily="34" charset="0"/>
                        </a:rPr>
                        <a:t>V</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-1,357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30,617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347,82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5474765"/>
                  </a:ext>
                </a:extLst>
              </a:tr>
              <a:tr h="353905">
                <a:tc>
                  <a:txBody>
                    <a:bodyPr/>
                    <a:lstStyle/>
                    <a:p>
                      <a:pPr algn="ctr" fontAlgn="b"/>
                      <a:r>
                        <a:rPr lang="en-US" sz="2000" b="0" i="0" u="none" strike="noStrike" dirty="0">
                          <a:solidFill>
                            <a:srgbClr val="000000"/>
                          </a:solidFill>
                          <a:effectLst/>
                          <a:latin typeface="Calibri" panose="020F0502020204030204" pitchFamily="34" charset="0"/>
                        </a:rPr>
                        <a:t>VI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-0,057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30,560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347,79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2143279"/>
                  </a:ext>
                </a:extLst>
              </a:tr>
              <a:tr h="353905">
                <a:tc>
                  <a:txBody>
                    <a:bodyPr/>
                    <a:lstStyle/>
                    <a:p>
                      <a:pPr algn="ctr" fontAlgn="b"/>
                      <a:r>
                        <a:rPr lang="en-US" sz="2000" b="0" i="0" u="none" strike="noStrike" dirty="0">
                          <a:solidFill>
                            <a:srgbClr val="000000"/>
                          </a:solidFill>
                          <a:effectLst/>
                          <a:latin typeface="Calibri" panose="020F0502020204030204" pitchFamily="34" charset="0"/>
                        </a:rPr>
                        <a:t>VII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-2,679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27,881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346,45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15805685"/>
                  </a:ext>
                </a:extLst>
              </a:tr>
              <a:tr h="353905">
                <a:tc>
                  <a:txBody>
                    <a:bodyPr/>
                    <a:lstStyle/>
                    <a:p>
                      <a:pPr algn="ctr" fontAlgn="b"/>
                      <a:r>
                        <a:rPr lang="en-US" sz="2000" b="0" i="0" u="none" strike="noStrike" dirty="0">
                          <a:solidFill>
                            <a:srgbClr val="000000"/>
                          </a:solidFill>
                          <a:effectLst/>
                          <a:latin typeface="Calibri" panose="020F0502020204030204" pitchFamily="34" charset="0"/>
                        </a:rPr>
                        <a:t>VIII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-0,518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27,363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346,19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9212422"/>
                  </a:ext>
                </a:extLst>
              </a:tr>
              <a:tr h="353905">
                <a:tc>
                  <a:txBody>
                    <a:bodyPr/>
                    <a:lstStyle/>
                    <a:p>
                      <a:pPr algn="ctr" fontAlgn="b"/>
                      <a:r>
                        <a:rPr lang="en-US" sz="2000" b="0" i="0" u="none" strike="noStrike" dirty="0">
                          <a:solidFill>
                            <a:srgbClr val="000000"/>
                          </a:solidFill>
                          <a:effectLst/>
                          <a:latin typeface="Calibri" panose="020F0502020204030204" pitchFamily="34" charset="0"/>
                        </a:rPr>
                        <a:t>IX</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-0,204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27,159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346,09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3135594"/>
                  </a:ext>
                </a:extLst>
              </a:tr>
            </a:tbl>
          </a:graphicData>
        </a:graphic>
      </p:graphicFrame>
      <p:graphicFrame>
        <p:nvGraphicFramePr>
          <p:cNvPr id="7" name="Table 6">
            <a:extLst>
              <a:ext uri="{FF2B5EF4-FFF2-40B4-BE49-F238E27FC236}">
                <a16:creationId xmlns:a16="http://schemas.microsoft.com/office/drawing/2014/main" id="{19A72A96-A02C-40F9-BBFF-6BA3FF6C01F3}"/>
              </a:ext>
            </a:extLst>
          </p:cNvPr>
          <p:cNvGraphicFramePr>
            <a:graphicFrameLocks noGrp="1"/>
          </p:cNvGraphicFramePr>
          <p:nvPr/>
        </p:nvGraphicFramePr>
        <p:xfrm>
          <a:off x="205642" y="732"/>
          <a:ext cx="4131896" cy="1562100"/>
        </p:xfrm>
        <a:graphic>
          <a:graphicData uri="http://schemas.openxmlformats.org/drawingml/2006/table">
            <a:tbl>
              <a:tblPr/>
              <a:tblGrid>
                <a:gridCol w="1154235">
                  <a:extLst>
                    <a:ext uri="{9D8B030D-6E8A-4147-A177-3AD203B41FA5}">
                      <a16:colId xmlns:a16="http://schemas.microsoft.com/office/drawing/2014/main" val="3530720845"/>
                    </a:ext>
                  </a:extLst>
                </a:gridCol>
                <a:gridCol w="1214258">
                  <a:extLst>
                    <a:ext uri="{9D8B030D-6E8A-4147-A177-3AD203B41FA5}">
                      <a16:colId xmlns:a16="http://schemas.microsoft.com/office/drawing/2014/main" val="3494398768"/>
                    </a:ext>
                  </a:extLst>
                </a:gridCol>
                <a:gridCol w="1763403">
                  <a:extLst>
                    <a:ext uri="{9D8B030D-6E8A-4147-A177-3AD203B41FA5}">
                      <a16:colId xmlns:a16="http://schemas.microsoft.com/office/drawing/2014/main" val="2994943958"/>
                    </a:ext>
                  </a:extLst>
                </a:gridCol>
              </a:tblGrid>
              <a:tr h="295275">
                <a:tc>
                  <a:txBody>
                    <a:bodyPr/>
                    <a:lstStyle/>
                    <a:p>
                      <a:pPr algn="ctr" fontAlgn="b"/>
                      <a:r>
                        <a:rPr lang="en-US" sz="1600" b="1" i="0"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k</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21,974</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926774165"/>
                  </a:ext>
                </a:extLst>
              </a:tr>
              <a:tr h="238125">
                <a:tc>
                  <a:txBody>
                    <a:bodyPr/>
                    <a:lstStyle/>
                    <a:p>
                      <a:pPr algn="ctr" fontAlgn="b"/>
                      <a:r>
                        <a:rPr lang="en-US" sz="1600" b="1" i="0" u="none" strike="noStrike">
                          <a:solidFill>
                            <a:srgbClr val="000000"/>
                          </a:solidFill>
                          <a:effectLst/>
                          <a:latin typeface="Calibri" panose="020F0502020204030204" pitchFamily="34" charset="0"/>
                        </a:rPr>
                        <a:t>V</a:t>
                      </a:r>
                      <a:r>
                        <a:rPr lang="en-US" sz="1600" b="1" i="0" u="none" strike="noStrike" baseline="-25000">
                          <a:solidFill>
                            <a:srgbClr val="000000"/>
                          </a:solidFill>
                          <a:effectLst/>
                          <a:latin typeface="Calibri" panose="020F0502020204030204" pitchFamily="34" charset="0"/>
                        </a:rPr>
                        <a:t>mv</a:t>
                      </a:r>
                      <a:endParaRPr lang="en-US" sz="1600" b="1"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10</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1315231274"/>
                  </a:ext>
                </a:extLst>
              </a:tr>
              <a:tr h="238125">
                <a:tc>
                  <a:txBody>
                    <a:bodyPr/>
                    <a:lstStyle/>
                    <a:p>
                      <a:pPr algn="ctr" fontAlgn="b"/>
                      <a:r>
                        <a:rPr lang="en-US" sz="1600" b="1" i="0" u="none" strike="noStrike">
                          <a:solidFill>
                            <a:srgbClr val="000000"/>
                          </a:solidFill>
                          <a:effectLst/>
                          <a:latin typeface="Calibri" panose="020F0502020204030204" pitchFamily="34" charset="0"/>
                        </a:rPr>
                        <a:t>V</a:t>
                      </a:r>
                      <a:r>
                        <a:rPr lang="en-US" sz="1600" b="1" i="0" u="none" strike="noStrike" baseline="-25000">
                          <a:solidFill>
                            <a:srgbClr val="000000"/>
                          </a:solidFill>
                          <a:effectLst/>
                          <a:latin typeface="Calibri" panose="020F0502020204030204" pitchFamily="34" charset="0"/>
                        </a:rPr>
                        <a:t>akumulacije</a:t>
                      </a:r>
                      <a:endParaRPr lang="en-US" sz="1600" b="1" i="0" u="none" strike="noStrike">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31,974</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44648405"/>
                  </a:ext>
                </a:extLst>
              </a:tr>
              <a:tr h="238125">
                <a:tc>
                  <a:txBody>
                    <a:bodyPr/>
                    <a:lstStyle/>
                    <a:p>
                      <a:pPr algn="ctr" fontAlgn="b"/>
                      <a:r>
                        <a:rPr lang="en-US" sz="1600" b="1" i="0"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0,k,stv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17,159</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001266584"/>
                  </a:ext>
                </a:extLst>
              </a:tr>
              <a:tr h="238125">
                <a:tc>
                  <a:txBody>
                    <a:bodyPr/>
                    <a:lstStyle/>
                    <a:p>
                      <a:pPr algn="ctr" fontAlgn="b"/>
                      <a:r>
                        <a:rPr lang="en-US" sz="1600" b="1" i="0"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0,akumulacije,stv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27,159</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979948723"/>
                  </a:ext>
                </a:extLst>
              </a:tr>
              <a:tr h="228600">
                <a:tc>
                  <a:txBody>
                    <a:bodyPr/>
                    <a:lstStyle/>
                    <a:p>
                      <a:pPr algn="ctr" fontAlgn="b"/>
                      <a:r>
                        <a:rPr lang="en-US" sz="1600" b="1" i="0" u="none" strike="noStrike" dirty="0">
                          <a:solidFill>
                            <a:srgbClr val="000000"/>
                          </a:solidFill>
                          <a:effectLst/>
                          <a:latin typeface="Calibri" panose="020F0502020204030204" pitchFamily="34" charset="0"/>
                        </a:rPr>
                        <a:t>HGV</a:t>
                      </a:r>
                      <a:r>
                        <a:rPr lang="en-US" sz="1600" b="1" i="0" u="none" strike="noStrike" baseline="-25000" dirty="0">
                          <a:solidFill>
                            <a:srgbClr val="000000"/>
                          </a:solidFill>
                          <a:effectLst/>
                          <a:latin typeface="Calibri" panose="020F0502020204030204" pitchFamily="34" charset="0"/>
                        </a:rPr>
                        <a:t>0,stv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346,08</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m n.m.</a:t>
                      </a:r>
                    </a:p>
                  </a:txBody>
                  <a:tcPr marL="9525" marR="9525" marT="9525" marB="0" anchor="ctr">
                    <a:lnL>
                      <a:noFill/>
                    </a:lnL>
                    <a:lnR>
                      <a:noFill/>
                    </a:lnR>
                    <a:lnT>
                      <a:noFill/>
                    </a:lnT>
                    <a:lnB>
                      <a:noFill/>
                    </a:lnB>
                  </a:tcPr>
                </a:tc>
                <a:extLst>
                  <a:ext uri="{0D108BD9-81ED-4DB2-BD59-A6C34878D82A}">
                    <a16:rowId xmlns:a16="http://schemas.microsoft.com/office/drawing/2014/main" val="2585687150"/>
                  </a:ext>
                </a:extLst>
              </a:tr>
            </a:tbl>
          </a:graphicData>
        </a:graphic>
      </p:graphicFrame>
      <p:graphicFrame>
        <p:nvGraphicFramePr>
          <p:cNvPr id="4" name="Table 3">
            <a:extLst>
              <a:ext uri="{FF2B5EF4-FFF2-40B4-BE49-F238E27FC236}">
                <a16:creationId xmlns:a16="http://schemas.microsoft.com/office/drawing/2014/main" id="{5171F53C-F4DD-4731-BE23-5E2AFB9A9E9A}"/>
              </a:ext>
            </a:extLst>
          </p:cNvPr>
          <p:cNvGraphicFramePr>
            <a:graphicFrameLocks noGrp="1"/>
          </p:cNvGraphicFramePr>
          <p:nvPr>
            <p:extLst>
              <p:ext uri="{D42A27DB-BD31-4B8C-83A1-F6EECF244321}">
                <p14:modId xmlns:p14="http://schemas.microsoft.com/office/powerpoint/2010/main" val="1851592627"/>
              </p:ext>
            </p:extLst>
          </p:nvPr>
        </p:nvGraphicFramePr>
        <p:xfrm>
          <a:off x="4622520" y="280447"/>
          <a:ext cx="7363838" cy="718856"/>
        </p:xfrm>
        <a:graphic>
          <a:graphicData uri="http://schemas.openxmlformats.org/drawingml/2006/table">
            <a:tbl>
              <a:tblPr firstRow="1" firstCol="1" bandRow="1">
                <a:tableStyleId>{5C22544A-7EE6-4342-B048-85BDC9FD1C3A}</a:tableStyleId>
              </a:tblPr>
              <a:tblGrid>
                <a:gridCol w="1177047">
                  <a:extLst>
                    <a:ext uri="{9D8B030D-6E8A-4147-A177-3AD203B41FA5}">
                      <a16:colId xmlns:a16="http://schemas.microsoft.com/office/drawing/2014/main" val="715671659"/>
                    </a:ext>
                  </a:extLst>
                </a:gridCol>
                <a:gridCol w="642180">
                  <a:extLst>
                    <a:ext uri="{9D8B030D-6E8A-4147-A177-3AD203B41FA5}">
                      <a16:colId xmlns:a16="http://schemas.microsoft.com/office/drawing/2014/main" val="3837223587"/>
                    </a:ext>
                  </a:extLst>
                </a:gridCol>
                <a:gridCol w="791977">
                  <a:extLst>
                    <a:ext uri="{9D8B030D-6E8A-4147-A177-3AD203B41FA5}">
                      <a16:colId xmlns:a16="http://schemas.microsoft.com/office/drawing/2014/main" val="976931069"/>
                    </a:ext>
                  </a:extLst>
                </a:gridCol>
                <a:gridCol w="791977">
                  <a:extLst>
                    <a:ext uri="{9D8B030D-6E8A-4147-A177-3AD203B41FA5}">
                      <a16:colId xmlns:a16="http://schemas.microsoft.com/office/drawing/2014/main" val="743649375"/>
                    </a:ext>
                  </a:extLst>
                </a:gridCol>
                <a:gridCol w="791977">
                  <a:extLst>
                    <a:ext uri="{9D8B030D-6E8A-4147-A177-3AD203B41FA5}">
                      <a16:colId xmlns:a16="http://schemas.microsoft.com/office/drawing/2014/main" val="2871191063"/>
                    </a:ext>
                  </a:extLst>
                </a:gridCol>
                <a:gridCol w="791977">
                  <a:extLst>
                    <a:ext uri="{9D8B030D-6E8A-4147-A177-3AD203B41FA5}">
                      <a16:colId xmlns:a16="http://schemas.microsoft.com/office/drawing/2014/main" val="3924254576"/>
                    </a:ext>
                  </a:extLst>
                </a:gridCol>
                <a:gridCol w="791977">
                  <a:extLst>
                    <a:ext uri="{9D8B030D-6E8A-4147-A177-3AD203B41FA5}">
                      <a16:colId xmlns:a16="http://schemas.microsoft.com/office/drawing/2014/main" val="2367934874"/>
                    </a:ext>
                  </a:extLst>
                </a:gridCol>
                <a:gridCol w="791977">
                  <a:extLst>
                    <a:ext uri="{9D8B030D-6E8A-4147-A177-3AD203B41FA5}">
                      <a16:colId xmlns:a16="http://schemas.microsoft.com/office/drawing/2014/main" val="3659489850"/>
                    </a:ext>
                  </a:extLst>
                </a:gridCol>
                <a:gridCol w="792749">
                  <a:extLst>
                    <a:ext uri="{9D8B030D-6E8A-4147-A177-3AD203B41FA5}">
                      <a16:colId xmlns:a16="http://schemas.microsoft.com/office/drawing/2014/main" val="979439771"/>
                    </a:ext>
                  </a:extLst>
                </a:gridCol>
              </a:tblGrid>
              <a:tr h="359428">
                <a:tc>
                  <a:txBody>
                    <a:bodyPr/>
                    <a:lstStyle/>
                    <a:p>
                      <a:pPr algn="ctr">
                        <a:lnSpc>
                          <a:spcPct val="115000"/>
                        </a:lnSpc>
                        <a:spcAft>
                          <a:spcPts val="0"/>
                        </a:spcAft>
                        <a:tabLst>
                          <a:tab pos="990600" algn="l"/>
                        </a:tabLst>
                      </a:pPr>
                      <a:r>
                        <a:rPr lang="hr-HR" sz="1600" i="1" dirty="0">
                          <a:solidFill>
                            <a:schemeClr val="tx1"/>
                          </a:solidFill>
                          <a:effectLst/>
                        </a:rPr>
                        <a:t>H</a:t>
                      </a:r>
                      <a:r>
                        <a:rPr lang="hr-HR" sz="1600" dirty="0">
                          <a:solidFill>
                            <a:schemeClr val="tx1"/>
                          </a:solidFill>
                          <a:effectLst/>
                        </a:rPr>
                        <a:t> (m </a:t>
                      </a:r>
                      <a:r>
                        <a:rPr lang="hr-HR" sz="1600" dirty="0" err="1">
                          <a:solidFill>
                            <a:schemeClr val="tx1"/>
                          </a:solidFill>
                          <a:effectLst/>
                        </a:rPr>
                        <a:t>n.m</a:t>
                      </a:r>
                      <a:r>
                        <a:rPr lang="hr-HR" sz="1600" dirty="0">
                          <a:solidFill>
                            <a:schemeClr val="tx1"/>
                          </a:solidFill>
                          <a:effectLst/>
                        </a:rPr>
                        <a:t>.)</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b="0" dirty="0">
                          <a:solidFill>
                            <a:schemeClr val="tx1"/>
                          </a:solidFill>
                          <a:effectLst/>
                        </a:rPr>
                        <a:t>300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320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330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335</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340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345</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b="0" dirty="0">
                          <a:solidFill>
                            <a:schemeClr val="tx1"/>
                          </a:solidFill>
                          <a:effectLst/>
                        </a:rPr>
                        <a:t>350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b="0" dirty="0">
                          <a:solidFill>
                            <a:schemeClr val="tx1"/>
                          </a:solidFill>
                          <a:effectLst/>
                        </a:rPr>
                        <a:t>355</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5557805"/>
                  </a:ext>
                </a:extLst>
              </a:tr>
              <a:tr h="359428">
                <a:tc>
                  <a:txBody>
                    <a:bodyPr/>
                    <a:lstStyle/>
                    <a:p>
                      <a:pPr algn="ctr">
                        <a:lnSpc>
                          <a:spcPct val="115000"/>
                        </a:lnSpc>
                        <a:spcAft>
                          <a:spcPts val="0"/>
                        </a:spcAft>
                        <a:tabLst>
                          <a:tab pos="990600" algn="l"/>
                        </a:tabLst>
                      </a:pPr>
                      <a:r>
                        <a:rPr lang="hr-HR" sz="1600" i="1" dirty="0">
                          <a:solidFill>
                            <a:schemeClr val="tx1"/>
                          </a:solidFill>
                          <a:effectLst/>
                        </a:rPr>
                        <a:t>V</a:t>
                      </a:r>
                      <a:r>
                        <a:rPr lang="hr-HR" sz="1600" dirty="0">
                          <a:solidFill>
                            <a:schemeClr val="tx1"/>
                          </a:solidFill>
                          <a:effectLst/>
                        </a:rPr>
                        <a:t> (10</a:t>
                      </a:r>
                      <a:r>
                        <a:rPr lang="hr-HR" sz="1600" baseline="30000" dirty="0">
                          <a:solidFill>
                            <a:schemeClr val="tx1"/>
                          </a:solidFill>
                          <a:effectLst/>
                        </a:rPr>
                        <a:t>6</a:t>
                      </a:r>
                      <a:r>
                        <a:rPr lang="hr-HR" sz="1600" dirty="0">
                          <a:solidFill>
                            <a:schemeClr val="tx1"/>
                          </a:solidFill>
                          <a:effectLst/>
                        </a:rPr>
                        <a:t>m</a:t>
                      </a:r>
                      <a:r>
                        <a:rPr lang="hr-HR" sz="1600" baseline="30000" dirty="0">
                          <a:solidFill>
                            <a:schemeClr val="tx1"/>
                          </a:solidFill>
                          <a:effectLst/>
                        </a:rPr>
                        <a:t>3</a:t>
                      </a:r>
                      <a:r>
                        <a:rPr lang="hr-HR" sz="1600" dirty="0">
                          <a:solidFill>
                            <a:schemeClr val="tx1"/>
                          </a:solidFill>
                          <a:effectLst/>
                        </a:rPr>
                        <a:t>)</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0</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5</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10</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14</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18</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25</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35</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50</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6652817"/>
                  </a:ext>
                </a:extLst>
              </a:tr>
            </a:tbl>
          </a:graphicData>
        </a:graphic>
      </p:graphicFrame>
    </p:spTree>
    <p:extLst>
      <p:ext uri="{BB962C8B-B14F-4D97-AF65-F5344CB8AC3E}">
        <p14:creationId xmlns:p14="http://schemas.microsoft.com/office/powerpoint/2010/main" val="617981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0B39A60-3F60-4D78-A197-08C877905F80}"/>
              </a:ext>
            </a:extLst>
          </p:cNvPr>
          <p:cNvSpPr>
            <a:spLocks noChangeArrowheads="1"/>
          </p:cNvSpPr>
          <p:nvPr/>
        </p:nvSpPr>
        <p:spPr bwMode="auto">
          <a:xfrm>
            <a:off x="4660741" y="5516533"/>
            <a:ext cx="28101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1000"/>
              </a:spcBef>
              <a:buClr>
                <a:schemeClr val="accent1"/>
              </a:buClr>
              <a:buFont typeface="Wingdings 3" panose="05040102010807070707" pitchFamily="18" charset="2"/>
              <a:buChar char=""/>
              <a:tabLst>
                <a:tab pos="990600" algn="l"/>
              </a:tabLst>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tabLst>
                <a:tab pos="990600" algn="l"/>
              </a:tabLst>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tabLst>
                <a:tab pos="990600" algn="l"/>
              </a:tabLst>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tabLst>
                <a:tab pos="990600" algn="l"/>
              </a:tabLst>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tabLst>
                <a:tab pos="990600" algn="l"/>
              </a:tabLst>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tabLst>
                <a:tab pos="990600" algn="l"/>
              </a:tabLst>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tabLst>
                <a:tab pos="990600" algn="l"/>
              </a:tabLst>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tabLst>
                <a:tab pos="990600" algn="l"/>
              </a:tabLst>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tabLst>
                <a:tab pos="990600" algn="l"/>
              </a:tabLst>
              <a:defRPr sz="1200">
                <a:solidFill>
                  <a:srgbClr val="404040"/>
                </a:solidFill>
                <a:latin typeface="Century Gothic" panose="020B0502020202020204" pitchFamily="34" charset="0"/>
              </a:defRPr>
            </a:lvl9pPr>
          </a:lstStyle>
          <a:p>
            <a:pPr algn="ctr">
              <a:spcBef>
                <a:spcPct val="0"/>
              </a:spcBef>
              <a:buClrTx/>
              <a:buFontTx/>
              <a:buNone/>
            </a:pPr>
            <a:r>
              <a:rPr lang="hr-HR" altLang="sr-Latn-RS" sz="2000" i="1" dirty="0" err="1">
                <a:solidFill>
                  <a:schemeClr val="tx1"/>
                </a:solidFill>
                <a:latin typeface="+mn-lt"/>
              </a:rPr>
              <a:t>Nivogram</a:t>
            </a:r>
            <a:r>
              <a:rPr lang="hr-HR" altLang="sr-Latn-RS" sz="2000" i="1" dirty="0">
                <a:solidFill>
                  <a:schemeClr val="tx1"/>
                </a:solidFill>
                <a:latin typeface="+mn-lt"/>
              </a:rPr>
              <a:t> za akumulaciju</a:t>
            </a:r>
          </a:p>
        </p:txBody>
      </p:sp>
      <p:graphicFrame>
        <p:nvGraphicFramePr>
          <p:cNvPr id="4" name="Chart 3">
            <a:extLst>
              <a:ext uri="{FF2B5EF4-FFF2-40B4-BE49-F238E27FC236}">
                <a16:creationId xmlns:a16="http://schemas.microsoft.com/office/drawing/2014/main" id="{20C6248A-8250-402E-9A08-7ED37D2FAE39}"/>
              </a:ext>
            </a:extLst>
          </p:cNvPr>
          <p:cNvGraphicFramePr>
            <a:graphicFrameLocks/>
          </p:cNvGraphicFramePr>
          <p:nvPr>
            <p:extLst>
              <p:ext uri="{D42A27DB-BD31-4B8C-83A1-F6EECF244321}">
                <p14:modId xmlns:p14="http://schemas.microsoft.com/office/powerpoint/2010/main" val="3115863509"/>
              </p:ext>
            </p:extLst>
          </p:nvPr>
        </p:nvGraphicFramePr>
        <p:xfrm>
          <a:off x="2270234" y="1469346"/>
          <a:ext cx="6888053" cy="379003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7380317-4D5C-49D8-975C-98CB01C39F66}"/>
              </a:ext>
            </a:extLst>
          </p:cNvPr>
          <p:cNvGraphicFramePr>
            <a:graphicFrameLocks noGrp="1"/>
          </p:cNvGraphicFramePr>
          <p:nvPr>
            <p:extLst>
              <p:ext uri="{D42A27DB-BD31-4B8C-83A1-F6EECF244321}">
                <p14:modId xmlns:p14="http://schemas.microsoft.com/office/powerpoint/2010/main" val="2910943943"/>
              </p:ext>
            </p:extLst>
          </p:nvPr>
        </p:nvGraphicFramePr>
        <p:xfrm>
          <a:off x="2446948" y="1414597"/>
          <a:ext cx="7227279" cy="4831233"/>
        </p:xfrm>
        <a:graphic>
          <a:graphicData uri="http://schemas.openxmlformats.org/drawingml/2006/table">
            <a:tbl>
              <a:tblPr/>
              <a:tblGrid>
                <a:gridCol w="1353125">
                  <a:extLst>
                    <a:ext uri="{9D8B030D-6E8A-4147-A177-3AD203B41FA5}">
                      <a16:colId xmlns:a16="http://schemas.microsoft.com/office/drawing/2014/main" val="1537520423"/>
                    </a:ext>
                  </a:extLst>
                </a:gridCol>
                <a:gridCol w="1353125">
                  <a:extLst>
                    <a:ext uri="{9D8B030D-6E8A-4147-A177-3AD203B41FA5}">
                      <a16:colId xmlns:a16="http://schemas.microsoft.com/office/drawing/2014/main" val="926796387"/>
                    </a:ext>
                  </a:extLst>
                </a:gridCol>
                <a:gridCol w="1353125">
                  <a:extLst>
                    <a:ext uri="{9D8B030D-6E8A-4147-A177-3AD203B41FA5}">
                      <a16:colId xmlns:a16="http://schemas.microsoft.com/office/drawing/2014/main" val="3733658377"/>
                    </a:ext>
                  </a:extLst>
                </a:gridCol>
                <a:gridCol w="1193934">
                  <a:extLst>
                    <a:ext uri="{9D8B030D-6E8A-4147-A177-3AD203B41FA5}">
                      <a16:colId xmlns:a16="http://schemas.microsoft.com/office/drawing/2014/main" val="1987105231"/>
                    </a:ext>
                  </a:extLst>
                </a:gridCol>
                <a:gridCol w="971066">
                  <a:extLst>
                    <a:ext uri="{9D8B030D-6E8A-4147-A177-3AD203B41FA5}">
                      <a16:colId xmlns:a16="http://schemas.microsoft.com/office/drawing/2014/main" val="1744521500"/>
                    </a:ext>
                  </a:extLst>
                </a:gridCol>
                <a:gridCol w="1002904">
                  <a:extLst>
                    <a:ext uri="{9D8B030D-6E8A-4147-A177-3AD203B41FA5}">
                      <a16:colId xmlns:a16="http://schemas.microsoft.com/office/drawing/2014/main" val="1334164899"/>
                    </a:ext>
                  </a:extLst>
                </a:gridCol>
              </a:tblGrid>
              <a:tr h="456311">
                <a:tc>
                  <a:txBody>
                    <a:bodyPr/>
                    <a:lstStyle/>
                    <a:p>
                      <a:pPr algn="ctr" fontAlgn="b"/>
                      <a:r>
                        <a:rPr lang="hr-HR" sz="2000" b="1" i="0" u="none" strike="noStrike" dirty="0">
                          <a:solidFill>
                            <a:srgbClr val="000000"/>
                          </a:solidFill>
                          <a:effectLst/>
                          <a:latin typeface="Calibri" panose="020F0502020204030204" pitchFamily="34" charset="0"/>
                        </a:rPr>
                        <a:t>T</a:t>
                      </a:r>
                    </a:p>
                    <a:p>
                      <a:pPr algn="ctr" fontAlgn="b"/>
                      <a:r>
                        <a:rPr lang="hr-HR" sz="2000" b="1" i="0" u="none" strike="noStrike" dirty="0">
                          <a:solidFill>
                            <a:srgbClr val="000000"/>
                          </a:solidFill>
                          <a:effectLst/>
                          <a:latin typeface="Calibri" panose="020F0502020204030204" pitchFamily="34" charset="0"/>
                        </a:rPr>
                        <a:t>(mjeseci)</a:t>
                      </a:r>
                      <a:endParaRPr lang="en-US" sz="20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HGV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 n.m.)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HGVsr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 n.m.)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err="1">
                          <a:solidFill>
                            <a:srgbClr val="000000"/>
                          </a:solidFill>
                          <a:effectLst/>
                          <a:latin typeface="Calibri" panose="020F0502020204030204" pitchFamily="34" charset="0"/>
                        </a:rPr>
                        <a:t>H</a:t>
                      </a:r>
                      <a:r>
                        <a:rPr lang="en-US" sz="2000" b="1" i="0" u="none" strike="noStrike" baseline="-25000" dirty="0" err="1">
                          <a:solidFill>
                            <a:srgbClr val="000000"/>
                          </a:solidFill>
                          <a:effectLst/>
                          <a:latin typeface="Calibri" panose="020F0502020204030204" pitchFamily="34" charset="0"/>
                        </a:rPr>
                        <a:t>netto</a:t>
                      </a:r>
                      <a:r>
                        <a:rPr lang="hr-HR" sz="2000" b="1" i="0" u="none" strike="noStrike" baseline="-25000" dirty="0">
                          <a:solidFill>
                            <a:srgbClr val="000000"/>
                          </a:solidFill>
                          <a:effectLst/>
                          <a:latin typeface="Calibri" panose="020F0502020204030204" pitchFamily="34" charset="0"/>
                        </a:rPr>
                        <a:t> </a:t>
                      </a:r>
                    </a:p>
                    <a:p>
                      <a:pPr algn="ctr" fontAlgn="b"/>
                      <a:r>
                        <a:rPr lang="hr-HR" sz="2000" b="1" i="0" u="none" strike="noStrike" baseline="0" dirty="0">
                          <a:solidFill>
                            <a:srgbClr val="000000"/>
                          </a:solidFill>
                          <a:effectLst/>
                          <a:latin typeface="Calibri" panose="020F0502020204030204" pitchFamily="34" charset="0"/>
                        </a:rPr>
                        <a:t>(m)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P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E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(GWh)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5829033"/>
                  </a:ext>
                </a:extLst>
              </a:tr>
              <a:tr h="351009">
                <a:tc>
                  <a:txBody>
                    <a:bodyPr/>
                    <a:lstStyle/>
                    <a:p>
                      <a:pPr algn="ctr" fontAlgn="b"/>
                      <a:r>
                        <a:rPr lang="en-US" sz="2000" b="0" i="0" u="none" strike="noStrike" dirty="0">
                          <a:solidFill>
                            <a:srgbClr val="000000"/>
                          </a:solidFill>
                          <a:effectLst/>
                          <a:latin typeface="Calibri" panose="020F0502020204030204" pitchFamily="34" charset="0"/>
                        </a:rPr>
                        <a:t>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343,</a:t>
                      </a:r>
                      <a:r>
                        <a:rPr lang="hr-HR" sz="2000" b="0" i="0" u="none" strike="noStrike" dirty="0">
                          <a:solidFill>
                            <a:srgbClr val="000000"/>
                          </a:solidFill>
                          <a:effectLst/>
                          <a:latin typeface="Calibri" panose="020F0502020204030204" pitchFamily="34" charset="0"/>
                        </a:rPr>
                        <a:t>48</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6313907"/>
                  </a:ext>
                </a:extLst>
              </a:tr>
              <a:tr h="351009">
                <a:tc>
                  <a:txBody>
                    <a:bodyPr/>
                    <a:lstStyle/>
                    <a:p>
                      <a:pPr algn="ctr" fontAlgn="b"/>
                      <a:r>
                        <a:rPr lang="en-US" sz="2000" b="0" i="0" u="none" strike="noStrike" dirty="0">
                          <a:solidFill>
                            <a:srgbClr val="000000"/>
                          </a:solidFill>
                          <a:effectLst/>
                          <a:latin typeface="Calibri" panose="020F0502020204030204" pitchFamily="34" charset="0"/>
                        </a:rPr>
                        <a:t>XI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336,7</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0842386"/>
                  </a:ext>
                </a:extLst>
              </a:tr>
              <a:tr h="351009">
                <a:tc>
                  <a:txBody>
                    <a:bodyPr/>
                    <a:lstStyle/>
                    <a:p>
                      <a:pPr algn="ctr" fontAlgn="b"/>
                      <a:r>
                        <a:rPr lang="en-US" sz="2000" b="0" i="0" u="none" strike="noStrike" dirty="0">
                          <a:solidFill>
                            <a:srgbClr val="000000"/>
                          </a:solidFill>
                          <a:effectLst/>
                          <a:latin typeface="Calibri" panose="020F0502020204030204" pitchFamily="34" charset="0"/>
                        </a:rPr>
                        <a:t>XII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332,68</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802013"/>
                  </a:ext>
                </a:extLst>
              </a:tr>
              <a:tr h="351009">
                <a:tc>
                  <a:txBody>
                    <a:bodyPr/>
                    <a:lstStyle/>
                    <a:p>
                      <a:pPr algn="ctr" fontAlgn="b"/>
                      <a:r>
                        <a:rPr lang="en-US" sz="2000" b="0" i="0" u="none" strike="noStrike" dirty="0">
                          <a:solidFill>
                            <a:srgbClr val="000000"/>
                          </a:solidFill>
                          <a:effectLst/>
                          <a:latin typeface="Calibri" panose="020F0502020204030204" pitchFamily="34" charset="0"/>
                        </a:rPr>
                        <a:t>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330</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912739"/>
                  </a:ext>
                </a:extLst>
              </a:tr>
              <a:tr h="351009">
                <a:tc>
                  <a:txBody>
                    <a:bodyPr/>
                    <a:lstStyle/>
                    <a:p>
                      <a:pPr algn="ctr" fontAlgn="b"/>
                      <a:r>
                        <a:rPr lang="en-US" sz="2000" b="0" i="0" u="none" strike="noStrike" dirty="0">
                          <a:solidFill>
                            <a:srgbClr val="000000"/>
                          </a:solidFill>
                          <a:effectLst/>
                          <a:latin typeface="Calibri" panose="020F0502020204030204" pitchFamily="34" charset="0"/>
                        </a:rPr>
                        <a:t>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344,38</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5534935"/>
                  </a:ext>
                </a:extLst>
              </a:tr>
              <a:tr h="351009">
                <a:tc>
                  <a:txBody>
                    <a:bodyPr/>
                    <a:lstStyle/>
                    <a:p>
                      <a:pPr algn="ctr" fontAlgn="b"/>
                      <a:r>
                        <a:rPr lang="en-US" sz="2000" b="0" i="0" u="none" strike="noStrike" dirty="0">
                          <a:solidFill>
                            <a:srgbClr val="000000"/>
                          </a:solidFill>
                          <a:effectLst/>
                          <a:latin typeface="Calibri" panose="020F0502020204030204" pitchFamily="34" charset="0"/>
                        </a:rPr>
                        <a:t>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348,5</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4498770"/>
                  </a:ext>
                </a:extLst>
              </a:tr>
              <a:tr h="351009">
                <a:tc>
                  <a:txBody>
                    <a:bodyPr/>
                    <a:lstStyle/>
                    <a:p>
                      <a:pPr algn="ctr" fontAlgn="b"/>
                      <a:r>
                        <a:rPr lang="en-US" sz="2000" b="0" i="0" u="none" strike="noStrike" dirty="0">
                          <a:solidFill>
                            <a:srgbClr val="000000"/>
                          </a:solidFill>
                          <a:effectLst/>
                          <a:latin typeface="Calibri" panose="020F0502020204030204" pitchFamily="34" charset="0"/>
                        </a:rPr>
                        <a:t>IV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348,5</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6817472"/>
                  </a:ext>
                </a:extLst>
              </a:tr>
              <a:tr h="351009">
                <a:tc>
                  <a:txBody>
                    <a:bodyPr/>
                    <a:lstStyle/>
                    <a:p>
                      <a:pPr algn="ctr" fontAlgn="b"/>
                      <a:r>
                        <a:rPr lang="en-US" sz="2000" b="0" i="0" u="none" strike="noStrike" dirty="0">
                          <a:solidFill>
                            <a:srgbClr val="000000"/>
                          </a:solidFill>
                          <a:effectLst/>
                          <a:latin typeface="Calibri" panose="020F0502020204030204" pitchFamily="34" charset="0"/>
                        </a:rPr>
                        <a:t>V</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347,82</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3943012"/>
                  </a:ext>
                </a:extLst>
              </a:tr>
              <a:tr h="351009">
                <a:tc>
                  <a:txBody>
                    <a:bodyPr/>
                    <a:lstStyle/>
                    <a:p>
                      <a:pPr algn="ctr" fontAlgn="b"/>
                      <a:r>
                        <a:rPr lang="en-US" sz="2000" b="0" i="0" u="none" strike="noStrike" dirty="0">
                          <a:solidFill>
                            <a:srgbClr val="000000"/>
                          </a:solidFill>
                          <a:effectLst/>
                          <a:latin typeface="Calibri" panose="020F0502020204030204" pitchFamily="34" charset="0"/>
                        </a:rPr>
                        <a:t>VI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347,79</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88435729"/>
                  </a:ext>
                </a:extLst>
              </a:tr>
              <a:tr h="351009">
                <a:tc>
                  <a:txBody>
                    <a:bodyPr/>
                    <a:lstStyle/>
                    <a:p>
                      <a:pPr algn="ctr" fontAlgn="b"/>
                      <a:r>
                        <a:rPr lang="en-US" sz="2000" b="0" i="0" u="none" strike="noStrike" dirty="0">
                          <a:solidFill>
                            <a:srgbClr val="000000"/>
                          </a:solidFill>
                          <a:effectLst/>
                          <a:latin typeface="Calibri" panose="020F0502020204030204" pitchFamily="34" charset="0"/>
                        </a:rPr>
                        <a:t>VII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346,45</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740299"/>
                  </a:ext>
                </a:extLst>
              </a:tr>
              <a:tr h="351009">
                <a:tc>
                  <a:txBody>
                    <a:bodyPr/>
                    <a:lstStyle/>
                    <a:p>
                      <a:pPr algn="ctr" fontAlgn="b"/>
                      <a:r>
                        <a:rPr lang="en-US" sz="2000" b="0" i="0" u="none" strike="noStrike" dirty="0">
                          <a:solidFill>
                            <a:srgbClr val="000000"/>
                          </a:solidFill>
                          <a:effectLst/>
                          <a:latin typeface="Calibri" panose="020F0502020204030204" pitchFamily="34" charset="0"/>
                        </a:rPr>
                        <a:t>VIII</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346,19</a:t>
                      </a:r>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8329688"/>
                  </a:ext>
                </a:extLst>
              </a:tr>
              <a:tr h="351009">
                <a:tc>
                  <a:txBody>
                    <a:bodyPr/>
                    <a:lstStyle/>
                    <a:p>
                      <a:pPr algn="ctr" fontAlgn="b"/>
                      <a:r>
                        <a:rPr lang="en-US" sz="2000" b="0" i="0" u="none" strike="noStrike" dirty="0">
                          <a:solidFill>
                            <a:srgbClr val="000000"/>
                          </a:solidFill>
                          <a:effectLst/>
                          <a:latin typeface="Calibri" panose="020F0502020204030204" pitchFamily="34" charset="0"/>
                        </a:rPr>
                        <a:t>IX</a:t>
                      </a:r>
                    </a:p>
                  </a:txBody>
                  <a:tcPr marL="8599" marR="8599" marT="85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346,09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3548743"/>
                  </a:ext>
                </a:extLst>
              </a:tr>
            </a:tbl>
          </a:graphicData>
        </a:graphic>
      </p:graphicFrame>
      <p:graphicFrame>
        <p:nvGraphicFramePr>
          <p:cNvPr id="6" name="Table 5">
            <a:extLst>
              <a:ext uri="{FF2B5EF4-FFF2-40B4-BE49-F238E27FC236}">
                <a16:creationId xmlns:a16="http://schemas.microsoft.com/office/drawing/2014/main" id="{31C2A5F9-9007-4D21-B125-CA72996E728C}"/>
              </a:ext>
            </a:extLst>
          </p:cNvPr>
          <p:cNvGraphicFramePr>
            <a:graphicFrameLocks noGrp="1"/>
          </p:cNvGraphicFramePr>
          <p:nvPr>
            <p:extLst>
              <p:ext uri="{D42A27DB-BD31-4B8C-83A1-F6EECF244321}">
                <p14:modId xmlns:p14="http://schemas.microsoft.com/office/powerpoint/2010/main" val="2773209824"/>
              </p:ext>
            </p:extLst>
          </p:nvPr>
        </p:nvGraphicFramePr>
        <p:xfrm>
          <a:off x="381000" y="313348"/>
          <a:ext cx="4131896" cy="534377"/>
        </p:xfrm>
        <a:graphic>
          <a:graphicData uri="http://schemas.openxmlformats.org/drawingml/2006/table">
            <a:tbl>
              <a:tblPr/>
              <a:tblGrid>
                <a:gridCol w="1154235">
                  <a:extLst>
                    <a:ext uri="{9D8B030D-6E8A-4147-A177-3AD203B41FA5}">
                      <a16:colId xmlns:a16="http://schemas.microsoft.com/office/drawing/2014/main" val="685923380"/>
                    </a:ext>
                  </a:extLst>
                </a:gridCol>
                <a:gridCol w="1214258">
                  <a:extLst>
                    <a:ext uri="{9D8B030D-6E8A-4147-A177-3AD203B41FA5}">
                      <a16:colId xmlns:a16="http://schemas.microsoft.com/office/drawing/2014/main" val="1793222513"/>
                    </a:ext>
                  </a:extLst>
                </a:gridCol>
                <a:gridCol w="1763403">
                  <a:extLst>
                    <a:ext uri="{9D8B030D-6E8A-4147-A177-3AD203B41FA5}">
                      <a16:colId xmlns:a16="http://schemas.microsoft.com/office/drawing/2014/main" val="3867578486"/>
                    </a:ext>
                  </a:extLst>
                </a:gridCol>
              </a:tblGrid>
              <a:tr h="281012">
                <a:tc>
                  <a:txBody>
                    <a:bodyPr/>
                    <a:lstStyle/>
                    <a:p>
                      <a:pPr algn="ctr" fontAlgn="b"/>
                      <a:r>
                        <a:rPr lang="en-US" sz="1600" b="1" i="1"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0,akumulacije,stv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27,159</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833184177"/>
                  </a:ext>
                </a:extLst>
              </a:tr>
              <a:tr h="228600">
                <a:tc>
                  <a:txBody>
                    <a:bodyPr/>
                    <a:lstStyle/>
                    <a:p>
                      <a:pPr algn="ctr" fontAlgn="b"/>
                      <a:r>
                        <a:rPr lang="en-US" sz="1600" b="1" i="0" u="none" strike="noStrike" dirty="0">
                          <a:solidFill>
                            <a:srgbClr val="000000"/>
                          </a:solidFill>
                          <a:effectLst/>
                          <a:latin typeface="Calibri" panose="020F0502020204030204" pitchFamily="34" charset="0"/>
                        </a:rPr>
                        <a:t>HGV</a:t>
                      </a:r>
                      <a:r>
                        <a:rPr lang="en-US" sz="1600" b="1" i="0" u="none" strike="noStrike" baseline="-25000" dirty="0">
                          <a:solidFill>
                            <a:srgbClr val="000000"/>
                          </a:solidFill>
                          <a:effectLst/>
                          <a:latin typeface="Calibri" panose="020F0502020204030204" pitchFamily="34" charset="0"/>
                        </a:rPr>
                        <a:t>0,stv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346,08</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m n.m.</a:t>
                      </a:r>
                      <a:endParaRPr lang="hr-HR"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339818301"/>
                  </a:ext>
                </a:extLst>
              </a:tr>
            </a:tbl>
          </a:graphicData>
        </a:graphic>
      </p:graphicFrame>
      <p:graphicFrame>
        <p:nvGraphicFramePr>
          <p:cNvPr id="7" name="Table 6">
            <a:extLst>
              <a:ext uri="{FF2B5EF4-FFF2-40B4-BE49-F238E27FC236}">
                <a16:creationId xmlns:a16="http://schemas.microsoft.com/office/drawing/2014/main" id="{253C9782-1BBB-40F3-9177-02740D7E1F94}"/>
              </a:ext>
            </a:extLst>
          </p:cNvPr>
          <p:cNvGraphicFramePr>
            <a:graphicFrameLocks noGrp="1"/>
          </p:cNvGraphicFramePr>
          <p:nvPr>
            <p:extLst>
              <p:ext uri="{D42A27DB-BD31-4B8C-83A1-F6EECF244321}">
                <p14:modId xmlns:p14="http://schemas.microsoft.com/office/powerpoint/2010/main" val="2283748975"/>
              </p:ext>
            </p:extLst>
          </p:nvPr>
        </p:nvGraphicFramePr>
        <p:xfrm>
          <a:off x="380998" y="907867"/>
          <a:ext cx="3452447" cy="506730"/>
        </p:xfrm>
        <a:graphic>
          <a:graphicData uri="http://schemas.openxmlformats.org/drawingml/2006/table">
            <a:tbl>
              <a:tblPr/>
              <a:tblGrid>
                <a:gridCol w="1189894">
                  <a:extLst>
                    <a:ext uri="{9D8B030D-6E8A-4147-A177-3AD203B41FA5}">
                      <a16:colId xmlns:a16="http://schemas.microsoft.com/office/drawing/2014/main" val="1981795572"/>
                    </a:ext>
                  </a:extLst>
                </a:gridCol>
                <a:gridCol w="900236">
                  <a:extLst>
                    <a:ext uri="{9D8B030D-6E8A-4147-A177-3AD203B41FA5}">
                      <a16:colId xmlns:a16="http://schemas.microsoft.com/office/drawing/2014/main" val="3823253690"/>
                    </a:ext>
                  </a:extLst>
                </a:gridCol>
                <a:gridCol w="1362317">
                  <a:extLst>
                    <a:ext uri="{9D8B030D-6E8A-4147-A177-3AD203B41FA5}">
                      <a16:colId xmlns:a16="http://schemas.microsoft.com/office/drawing/2014/main" val="509806707"/>
                    </a:ext>
                  </a:extLst>
                </a:gridCol>
              </a:tblGrid>
              <a:tr h="228600">
                <a:tc>
                  <a:txBody>
                    <a:bodyPr/>
                    <a:lstStyle/>
                    <a:p>
                      <a:pPr algn="ctr" fontAlgn="b"/>
                      <a:r>
                        <a:rPr lang="en-US" sz="1600" b="1" i="0" u="none" strike="noStrike" dirty="0">
                          <a:solidFill>
                            <a:srgbClr val="000000"/>
                          </a:solidFill>
                          <a:effectLst/>
                          <a:latin typeface="Calibri" panose="020F0502020204030204" pitchFamily="34" charset="0"/>
                        </a:rPr>
                        <a:t>HDV</a:t>
                      </a:r>
                    </a:p>
                  </a:txBody>
                  <a:tcPr marL="9525" marR="9525" marT="9525" marB="0" anchor="b">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150</a:t>
                      </a:r>
                    </a:p>
                  </a:txBody>
                  <a:tcPr marL="9525" marR="9525" marT="9525" marB="0" anchor="b">
                    <a:lnL>
                      <a:noFill/>
                    </a:lnL>
                    <a:lnR>
                      <a:noFill/>
                    </a:lnR>
                    <a:lnT>
                      <a:noFill/>
                    </a:lnT>
                    <a:lnB>
                      <a:noFill/>
                    </a:lnB>
                  </a:tcPr>
                </a:tc>
                <a:tc>
                  <a:txBody>
                    <a:bodyPr/>
                    <a:lstStyle/>
                    <a:p>
                      <a:pPr algn="l" fontAlgn="b"/>
                      <a:r>
                        <a:rPr lang="hr-HR" sz="1600" b="1" i="0" u="none" strike="noStrike" dirty="0">
                          <a:solidFill>
                            <a:srgbClr val="000000"/>
                          </a:solidFill>
                          <a:effectLst/>
                          <a:latin typeface="Calibri" panose="020F0502020204030204" pitchFamily="34" charset="0"/>
                        </a:rPr>
                        <a:t>      </a:t>
                      </a:r>
                      <a:r>
                        <a:rPr lang="en-US" sz="1600" b="1" i="0" u="none" strike="noStrike" dirty="0">
                          <a:solidFill>
                            <a:srgbClr val="000000"/>
                          </a:solidFill>
                          <a:effectLst/>
                          <a:latin typeface="Calibri" panose="020F0502020204030204" pitchFamily="34" charset="0"/>
                        </a:rPr>
                        <a:t>m n.m.</a:t>
                      </a:r>
                    </a:p>
                  </a:txBody>
                  <a:tcPr marL="9525" marR="9525" marT="9525" marB="0" anchor="b">
                    <a:lnL>
                      <a:noFill/>
                    </a:lnL>
                    <a:lnR>
                      <a:noFill/>
                    </a:lnR>
                    <a:lnT>
                      <a:noFill/>
                    </a:lnT>
                    <a:lnB>
                      <a:noFill/>
                    </a:lnB>
                  </a:tcPr>
                </a:tc>
                <a:extLst>
                  <a:ext uri="{0D108BD9-81ED-4DB2-BD59-A6C34878D82A}">
                    <a16:rowId xmlns:a16="http://schemas.microsoft.com/office/drawing/2014/main" val="3997433103"/>
                  </a:ext>
                </a:extLst>
              </a:tr>
              <a:tr h="190500">
                <a:tc>
                  <a:txBody>
                    <a:bodyPr/>
                    <a:lstStyle/>
                    <a:p>
                      <a:pPr algn="ctr" fontAlgn="b"/>
                      <a:r>
                        <a:rPr lang="el-GR" sz="1600" b="1" i="0" u="none" strike="noStrike" dirty="0">
                          <a:solidFill>
                            <a:srgbClr val="000000"/>
                          </a:solidFill>
                          <a:effectLst/>
                          <a:latin typeface="Calibri" panose="020F0502020204030204" pitchFamily="34" charset="0"/>
                        </a:rPr>
                        <a:t>η</a:t>
                      </a:r>
                    </a:p>
                  </a:txBody>
                  <a:tcPr marL="9525" marR="9525" marT="9525" marB="0" anchor="b">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0,8</a:t>
                      </a:r>
                    </a:p>
                  </a:txBody>
                  <a:tcPr marL="9525" marR="9525" marT="9525" marB="0" anchor="b">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812998384"/>
                  </a:ext>
                </a:extLst>
              </a:tr>
            </a:tbl>
          </a:graphicData>
        </a:graphic>
      </p:graphicFrame>
    </p:spTree>
    <p:extLst>
      <p:ext uri="{BB962C8B-B14F-4D97-AF65-F5344CB8AC3E}">
        <p14:creationId xmlns:p14="http://schemas.microsoft.com/office/powerpoint/2010/main" val="2311571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7380317-4D5C-49D8-975C-98CB01C39F66}"/>
              </a:ext>
            </a:extLst>
          </p:cNvPr>
          <p:cNvGraphicFramePr>
            <a:graphicFrameLocks noGrp="1"/>
          </p:cNvGraphicFramePr>
          <p:nvPr>
            <p:extLst>
              <p:ext uri="{D42A27DB-BD31-4B8C-83A1-F6EECF244321}">
                <p14:modId xmlns:p14="http://schemas.microsoft.com/office/powerpoint/2010/main" val="4103556680"/>
              </p:ext>
            </p:extLst>
          </p:nvPr>
        </p:nvGraphicFramePr>
        <p:xfrm>
          <a:off x="2446948" y="1414597"/>
          <a:ext cx="7227279" cy="4831233"/>
        </p:xfrm>
        <a:graphic>
          <a:graphicData uri="http://schemas.openxmlformats.org/drawingml/2006/table">
            <a:tbl>
              <a:tblPr/>
              <a:tblGrid>
                <a:gridCol w="1353125">
                  <a:extLst>
                    <a:ext uri="{9D8B030D-6E8A-4147-A177-3AD203B41FA5}">
                      <a16:colId xmlns:a16="http://schemas.microsoft.com/office/drawing/2014/main" val="665467564"/>
                    </a:ext>
                  </a:extLst>
                </a:gridCol>
                <a:gridCol w="1353125">
                  <a:extLst>
                    <a:ext uri="{9D8B030D-6E8A-4147-A177-3AD203B41FA5}">
                      <a16:colId xmlns:a16="http://schemas.microsoft.com/office/drawing/2014/main" val="926796387"/>
                    </a:ext>
                  </a:extLst>
                </a:gridCol>
                <a:gridCol w="1353125">
                  <a:extLst>
                    <a:ext uri="{9D8B030D-6E8A-4147-A177-3AD203B41FA5}">
                      <a16:colId xmlns:a16="http://schemas.microsoft.com/office/drawing/2014/main" val="3733658377"/>
                    </a:ext>
                  </a:extLst>
                </a:gridCol>
                <a:gridCol w="1193934">
                  <a:extLst>
                    <a:ext uri="{9D8B030D-6E8A-4147-A177-3AD203B41FA5}">
                      <a16:colId xmlns:a16="http://schemas.microsoft.com/office/drawing/2014/main" val="1987105231"/>
                    </a:ext>
                  </a:extLst>
                </a:gridCol>
                <a:gridCol w="971066">
                  <a:extLst>
                    <a:ext uri="{9D8B030D-6E8A-4147-A177-3AD203B41FA5}">
                      <a16:colId xmlns:a16="http://schemas.microsoft.com/office/drawing/2014/main" val="1744521500"/>
                    </a:ext>
                  </a:extLst>
                </a:gridCol>
                <a:gridCol w="1002904">
                  <a:extLst>
                    <a:ext uri="{9D8B030D-6E8A-4147-A177-3AD203B41FA5}">
                      <a16:colId xmlns:a16="http://schemas.microsoft.com/office/drawing/2014/main" val="1334164899"/>
                    </a:ext>
                  </a:extLst>
                </a:gridCol>
              </a:tblGrid>
              <a:tr h="456311">
                <a:tc>
                  <a:txBody>
                    <a:bodyPr/>
                    <a:lstStyle/>
                    <a:p>
                      <a:pPr algn="ctr" fontAlgn="b"/>
                      <a:r>
                        <a:rPr lang="hr-HR" sz="2000" b="1" i="0" u="none" strike="noStrike" dirty="0">
                          <a:solidFill>
                            <a:srgbClr val="000000"/>
                          </a:solidFill>
                          <a:effectLst/>
                          <a:latin typeface="Calibri" panose="020F0502020204030204" pitchFamily="34" charset="0"/>
                        </a:rPr>
                        <a:t>T</a:t>
                      </a:r>
                    </a:p>
                    <a:p>
                      <a:pPr algn="ctr" fontAlgn="b"/>
                      <a:r>
                        <a:rPr lang="hr-HR" sz="2000" b="1" i="0" u="none" strike="noStrike" dirty="0">
                          <a:solidFill>
                            <a:srgbClr val="000000"/>
                          </a:solidFill>
                          <a:effectLst/>
                          <a:latin typeface="Calibri" panose="020F0502020204030204" pitchFamily="34" charset="0"/>
                        </a:rPr>
                        <a:t>(mjeseci)</a:t>
                      </a:r>
                      <a:endParaRPr lang="en-US" sz="20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HGV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 n.m.)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HGVsr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 n.m.)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err="1">
                          <a:solidFill>
                            <a:srgbClr val="000000"/>
                          </a:solidFill>
                          <a:effectLst/>
                          <a:latin typeface="Calibri" panose="020F0502020204030204" pitchFamily="34" charset="0"/>
                        </a:rPr>
                        <a:t>H</a:t>
                      </a:r>
                      <a:r>
                        <a:rPr lang="en-US" sz="2000" b="1" i="0" u="none" strike="noStrike" baseline="-25000" dirty="0" err="1">
                          <a:solidFill>
                            <a:srgbClr val="000000"/>
                          </a:solidFill>
                          <a:effectLst/>
                          <a:latin typeface="Calibri" panose="020F0502020204030204" pitchFamily="34" charset="0"/>
                        </a:rPr>
                        <a:t>netto</a:t>
                      </a:r>
                      <a:r>
                        <a:rPr lang="hr-HR" sz="2000" b="1" i="0" u="none" strike="noStrike" baseline="-25000" dirty="0">
                          <a:solidFill>
                            <a:srgbClr val="000000"/>
                          </a:solidFill>
                          <a:effectLst/>
                          <a:latin typeface="Calibri" panose="020F0502020204030204" pitchFamily="34" charset="0"/>
                        </a:rPr>
                        <a:t> </a:t>
                      </a:r>
                    </a:p>
                    <a:p>
                      <a:pPr algn="ctr" fontAlgn="b"/>
                      <a:r>
                        <a:rPr lang="hr-HR" sz="2000" b="1" i="0" u="none" strike="noStrike" baseline="0" dirty="0">
                          <a:solidFill>
                            <a:srgbClr val="000000"/>
                          </a:solidFill>
                          <a:effectLst/>
                          <a:latin typeface="Calibri" panose="020F0502020204030204" pitchFamily="34" charset="0"/>
                        </a:rPr>
                        <a:t>(m)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P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(MW)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E </a:t>
                      </a:r>
                      <a:endParaRPr lang="hr-HR" sz="2000" b="1" i="0" u="none" strike="noStrike" dirty="0">
                        <a:solidFill>
                          <a:srgbClr val="000000"/>
                        </a:solidFill>
                        <a:effectLst/>
                        <a:latin typeface="Calibri" panose="020F0502020204030204" pitchFamily="34" charset="0"/>
                      </a:endParaRPr>
                    </a:p>
                    <a:p>
                      <a:pPr algn="ctr" fontAlgn="b"/>
                      <a:r>
                        <a:rPr lang="en-US" sz="2000" b="1" i="0" u="none" strike="noStrike" dirty="0">
                          <a:solidFill>
                            <a:srgbClr val="000000"/>
                          </a:solidFill>
                          <a:effectLst/>
                          <a:latin typeface="Calibri" panose="020F0502020204030204" pitchFamily="34" charset="0"/>
                        </a:rPr>
                        <a:t>(GWh)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5829033"/>
                  </a:ext>
                </a:extLst>
              </a:tr>
              <a:tr h="351009">
                <a:tc>
                  <a:txBody>
                    <a:bodyPr/>
                    <a:lstStyle/>
                    <a:p>
                      <a:pPr algn="ctr" fontAlgn="b"/>
                      <a:r>
                        <a:rPr lang="en-US" sz="2000" b="0" i="0" u="none" strike="noStrike" dirty="0">
                          <a:solidFill>
                            <a:srgbClr val="000000"/>
                          </a:solidFill>
                          <a:effectLst/>
                          <a:latin typeface="Calibri" panose="020F0502020204030204" pitchFamily="34" charset="0"/>
                        </a:rPr>
                        <a:t>X</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hr-HR" sz="2000" b="0" i="0" u="none" strike="noStrike" dirty="0">
                          <a:solidFill>
                            <a:srgbClr val="000000"/>
                          </a:solidFill>
                          <a:effectLst/>
                          <a:latin typeface="Calibri" panose="020F0502020204030204" pitchFamily="34" charset="0"/>
                        </a:rPr>
                        <a:t>343,48</a:t>
                      </a:r>
                      <a:endParaRPr lang="en-US" sz="2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hr-HR" sz="2000" b="0" i="0" u="none" strike="noStrike" dirty="0">
                          <a:solidFill>
                            <a:srgbClr val="000000"/>
                          </a:solidFill>
                          <a:effectLst/>
                          <a:latin typeface="Calibri" panose="020F0502020204030204" pitchFamily="34" charset="0"/>
                        </a:rPr>
                        <a:t>344,78</a:t>
                      </a:r>
                      <a:endParaRPr lang="en-US" sz="2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kern="1200" dirty="0">
                          <a:solidFill>
                            <a:srgbClr val="000000"/>
                          </a:solidFill>
                          <a:effectLst/>
                          <a:latin typeface="Calibri" panose="020F0502020204030204" pitchFamily="34" charset="0"/>
                          <a:ea typeface="+mn-ea"/>
                          <a:cs typeface="+mn-cs"/>
                        </a:rPr>
                        <a:t>194,78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kern="1200" dirty="0">
                          <a:solidFill>
                            <a:srgbClr val="000000"/>
                          </a:solidFill>
                          <a:effectLst/>
                          <a:latin typeface="Calibri" panose="020F0502020204030204" pitchFamily="34" charset="0"/>
                          <a:ea typeface="+mn-ea"/>
                          <a:cs typeface="+mn-cs"/>
                        </a:rPr>
                        <a:t>7,643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kern="1200" dirty="0">
                          <a:solidFill>
                            <a:srgbClr val="000000"/>
                          </a:solidFill>
                          <a:effectLst/>
                          <a:latin typeface="Calibri" panose="020F0502020204030204" pitchFamily="34" charset="0"/>
                          <a:ea typeface="+mn-ea"/>
                          <a:cs typeface="+mn-cs"/>
                        </a:rPr>
                        <a:t>5,687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26313907"/>
                  </a:ext>
                </a:extLst>
              </a:tr>
              <a:tr h="351009">
                <a:tc>
                  <a:txBody>
                    <a:bodyPr/>
                    <a:lstStyle/>
                    <a:p>
                      <a:pPr algn="ctr" fontAlgn="b"/>
                      <a:r>
                        <a:rPr lang="en-US" sz="2000" b="0" i="0" u="none" strike="noStrike" dirty="0">
                          <a:solidFill>
                            <a:srgbClr val="000000"/>
                          </a:solidFill>
                          <a:effectLst/>
                          <a:latin typeface="Calibri" panose="020F0502020204030204" pitchFamily="34" charset="0"/>
                        </a:rPr>
                        <a:t>XI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336,7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340,32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190,32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11,949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8,603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0842386"/>
                  </a:ext>
                </a:extLst>
              </a:tr>
              <a:tr h="351009">
                <a:tc>
                  <a:txBody>
                    <a:bodyPr/>
                    <a:lstStyle/>
                    <a:p>
                      <a:pPr algn="ctr" fontAlgn="b"/>
                      <a:r>
                        <a:rPr lang="en-US" sz="2000" b="0" i="0" u="none" strike="noStrike" dirty="0">
                          <a:solidFill>
                            <a:srgbClr val="000000"/>
                          </a:solidFill>
                          <a:effectLst/>
                          <a:latin typeface="Calibri" panose="020F0502020204030204" pitchFamily="34" charset="0"/>
                        </a:rPr>
                        <a:t>XII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332,68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334,69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184,69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11,596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8,627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802013"/>
                  </a:ext>
                </a:extLst>
              </a:tr>
              <a:tr h="351009">
                <a:tc>
                  <a:txBody>
                    <a:bodyPr/>
                    <a:lstStyle/>
                    <a:p>
                      <a:pPr algn="ctr" fontAlgn="b"/>
                      <a:r>
                        <a:rPr lang="en-US" sz="2000" b="0" i="0" u="none" strike="noStrike" dirty="0">
                          <a:solidFill>
                            <a:srgbClr val="000000"/>
                          </a:solidFill>
                          <a:effectLst/>
                          <a:latin typeface="Calibri" panose="020F0502020204030204" pitchFamily="34" charset="0"/>
                        </a:rPr>
                        <a:t>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331,34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181,34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11,385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8,471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49912739"/>
                  </a:ext>
                </a:extLst>
              </a:tr>
              <a:tr h="351009">
                <a:tc>
                  <a:txBody>
                    <a:bodyPr/>
                    <a:lstStyle/>
                    <a:p>
                      <a:pPr algn="ctr" fontAlgn="b"/>
                      <a:r>
                        <a:rPr lang="en-US" sz="2000" b="0" i="0" u="none" strike="noStrike" dirty="0">
                          <a:solidFill>
                            <a:srgbClr val="000000"/>
                          </a:solidFill>
                          <a:effectLst/>
                          <a:latin typeface="Calibri" panose="020F0502020204030204" pitchFamily="34" charset="0"/>
                        </a:rPr>
                        <a:t>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344,38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337,19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187,19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11,753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7,898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85534935"/>
                  </a:ext>
                </a:extLst>
              </a:tr>
              <a:tr h="351009">
                <a:tc>
                  <a:txBody>
                    <a:bodyPr/>
                    <a:lstStyle/>
                    <a:p>
                      <a:pPr algn="ctr" fontAlgn="b"/>
                      <a:r>
                        <a:rPr lang="en-US" sz="2000" b="0" i="0" u="none" strike="noStrike" dirty="0">
                          <a:solidFill>
                            <a:srgbClr val="000000"/>
                          </a:solidFill>
                          <a:effectLst/>
                          <a:latin typeface="Calibri" panose="020F0502020204030204" pitchFamily="34" charset="0"/>
                        </a:rPr>
                        <a:t>III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346,44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196,44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12,333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9,176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44498770"/>
                  </a:ext>
                </a:extLst>
              </a:tr>
              <a:tr h="351009">
                <a:tc>
                  <a:txBody>
                    <a:bodyPr/>
                    <a:lstStyle/>
                    <a:p>
                      <a:pPr algn="ctr" fontAlgn="b"/>
                      <a:r>
                        <a:rPr lang="en-US" sz="2000" b="0" i="0" u="none" strike="noStrike" dirty="0">
                          <a:solidFill>
                            <a:srgbClr val="000000"/>
                          </a:solidFill>
                          <a:effectLst/>
                          <a:latin typeface="Calibri" panose="020F0502020204030204" pitchFamily="34" charset="0"/>
                        </a:rPr>
                        <a:t>IV</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348,5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198,5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7,789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5,608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46817472"/>
                  </a:ext>
                </a:extLst>
              </a:tr>
              <a:tr h="351009">
                <a:tc>
                  <a:txBody>
                    <a:bodyPr/>
                    <a:lstStyle/>
                    <a:p>
                      <a:pPr algn="ctr" fontAlgn="b"/>
                      <a:r>
                        <a:rPr lang="en-US" sz="2000" b="0" i="0" u="none" strike="noStrike" dirty="0">
                          <a:solidFill>
                            <a:srgbClr val="000000"/>
                          </a:solidFill>
                          <a:effectLst/>
                          <a:latin typeface="Calibri" panose="020F0502020204030204" pitchFamily="34" charset="0"/>
                        </a:rPr>
                        <a:t>V</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347,82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348,16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198,16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7,776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5,785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03943012"/>
                  </a:ext>
                </a:extLst>
              </a:tr>
              <a:tr h="351009">
                <a:tc>
                  <a:txBody>
                    <a:bodyPr/>
                    <a:lstStyle/>
                    <a:p>
                      <a:pPr algn="ctr" fontAlgn="b"/>
                      <a:r>
                        <a:rPr lang="en-US" sz="2000" b="0" i="0" u="none" strike="noStrike" dirty="0">
                          <a:solidFill>
                            <a:srgbClr val="000000"/>
                          </a:solidFill>
                          <a:effectLst/>
                          <a:latin typeface="Calibri" panose="020F0502020204030204" pitchFamily="34" charset="0"/>
                        </a:rPr>
                        <a:t>VI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347,79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347,805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197,805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88435729"/>
                  </a:ext>
                </a:extLst>
              </a:tr>
              <a:tr h="351009">
                <a:tc>
                  <a:txBody>
                    <a:bodyPr/>
                    <a:lstStyle/>
                    <a:p>
                      <a:pPr algn="ctr" fontAlgn="b"/>
                      <a:r>
                        <a:rPr lang="en-US" sz="2000" b="0" i="0" u="none" strike="noStrike" dirty="0">
                          <a:solidFill>
                            <a:srgbClr val="000000"/>
                          </a:solidFill>
                          <a:effectLst/>
                          <a:latin typeface="Calibri" panose="020F0502020204030204" pitchFamily="34" charset="0"/>
                        </a:rPr>
                        <a:t>VII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346,45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347,12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197,12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7740299"/>
                  </a:ext>
                </a:extLst>
              </a:tr>
              <a:tr h="351009">
                <a:tc>
                  <a:txBody>
                    <a:bodyPr/>
                    <a:lstStyle/>
                    <a:p>
                      <a:pPr algn="ctr" fontAlgn="b"/>
                      <a:r>
                        <a:rPr lang="en-US" sz="2000" b="0" i="0" u="none" strike="noStrike" dirty="0">
                          <a:solidFill>
                            <a:srgbClr val="000000"/>
                          </a:solidFill>
                          <a:effectLst/>
                          <a:latin typeface="Calibri" panose="020F0502020204030204" pitchFamily="34" charset="0"/>
                        </a:rPr>
                        <a:t>VIII</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346,19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346,32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196,32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8329688"/>
                  </a:ext>
                </a:extLst>
              </a:tr>
              <a:tr h="351009">
                <a:tc>
                  <a:txBody>
                    <a:bodyPr/>
                    <a:lstStyle/>
                    <a:p>
                      <a:pPr algn="ctr" fontAlgn="b"/>
                      <a:r>
                        <a:rPr lang="en-US" sz="2000" b="0" i="0" u="none" strike="noStrike" dirty="0">
                          <a:solidFill>
                            <a:srgbClr val="000000"/>
                          </a:solidFill>
                          <a:effectLst/>
                          <a:latin typeface="Calibri" panose="020F0502020204030204" pitchFamily="34" charset="0"/>
                        </a:rPr>
                        <a:t>IX</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346,09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346,14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196,14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3548743"/>
                  </a:ext>
                </a:extLst>
              </a:tr>
            </a:tbl>
          </a:graphicData>
        </a:graphic>
      </p:graphicFrame>
      <p:graphicFrame>
        <p:nvGraphicFramePr>
          <p:cNvPr id="6" name="Table 5">
            <a:extLst>
              <a:ext uri="{FF2B5EF4-FFF2-40B4-BE49-F238E27FC236}">
                <a16:creationId xmlns:a16="http://schemas.microsoft.com/office/drawing/2014/main" id="{31C2A5F9-9007-4D21-B125-CA72996E728C}"/>
              </a:ext>
            </a:extLst>
          </p:cNvPr>
          <p:cNvGraphicFramePr>
            <a:graphicFrameLocks noGrp="1"/>
          </p:cNvGraphicFramePr>
          <p:nvPr>
            <p:extLst>
              <p:ext uri="{D42A27DB-BD31-4B8C-83A1-F6EECF244321}">
                <p14:modId xmlns:p14="http://schemas.microsoft.com/office/powerpoint/2010/main" val="3431485483"/>
              </p:ext>
            </p:extLst>
          </p:nvPr>
        </p:nvGraphicFramePr>
        <p:xfrm>
          <a:off x="381000" y="313348"/>
          <a:ext cx="4131896" cy="534377"/>
        </p:xfrm>
        <a:graphic>
          <a:graphicData uri="http://schemas.openxmlformats.org/drawingml/2006/table">
            <a:tbl>
              <a:tblPr/>
              <a:tblGrid>
                <a:gridCol w="1154235">
                  <a:extLst>
                    <a:ext uri="{9D8B030D-6E8A-4147-A177-3AD203B41FA5}">
                      <a16:colId xmlns:a16="http://schemas.microsoft.com/office/drawing/2014/main" val="685923380"/>
                    </a:ext>
                  </a:extLst>
                </a:gridCol>
                <a:gridCol w="1214258">
                  <a:extLst>
                    <a:ext uri="{9D8B030D-6E8A-4147-A177-3AD203B41FA5}">
                      <a16:colId xmlns:a16="http://schemas.microsoft.com/office/drawing/2014/main" val="1793222513"/>
                    </a:ext>
                  </a:extLst>
                </a:gridCol>
                <a:gridCol w="1763403">
                  <a:extLst>
                    <a:ext uri="{9D8B030D-6E8A-4147-A177-3AD203B41FA5}">
                      <a16:colId xmlns:a16="http://schemas.microsoft.com/office/drawing/2014/main" val="3867578486"/>
                    </a:ext>
                  </a:extLst>
                </a:gridCol>
              </a:tblGrid>
              <a:tr h="281012">
                <a:tc>
                  <a:txBody>
                    <a:bodyPr/>
                    <a:lstStyle/>
                    <a:p>
                      <a:pPr algn="ctr" fontAlgn="b"/>
                      <a:r>
                        <a:rPr lang="en-US" sz="1600" b="1" i="1" u="none" strike="noStrike" dirty="0">
                          <a:solidFill>
                            <a:srgbClr val="000000"/>
                          </a:solidFill>
                          <a:effectLst/>
                          <a:latin typeface="Calibri" panose="020F0502020204030204" pitchFamily="34" charset="0"/>
                        </a:rPr>
                        <a:t>V</a:t>
                      </a:r>
                      <a:r>
                        <a:rPr lang="en-US" sz="1600" b="1" i="0" u="none" strike="noStrike" baseline="-25000" dirty="0">
                          <a:solidFill>
                            <a:srgbClr val="000000"/>
                          </a:solidFill>
                          <a:effectLst/>
                          <a:latin typeface="Calibri" panose="020F0502020204030204" pitchFamily="34" charset="0"/>
                        </a:rPr>
                        <a:t>0,akumulacije,stv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27,159</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10</a:t>
                      </a:r>
                      <a:r>
                        <a:rPr lang="en-US" sz="1600" b="1" i="0" u="none" strike="noStrike" baseline="30000" dirty="0">
                          <a:solidFill>
                            <a:srgbClr val="000000"/>
                          </a:solidFill>
                          <a:effectLst/>
                          <a:latin typeface="Calibri" panose="020F0502020204030204" pitchFamily="34" charset="0"/>
                        </a:rPr>
                        <a:t>6</a:t>
                      </a:r>
                      <a:r>
                        <a:rPr lang="en-US" sz="1600" b="1" i="0" u="none" strike="noStrike" dirty="0">
                          <a:solidFill>
                            <a:srgbClr val="000000"/>
                          </a:solidFill>
                          <a:effectLst/>
                          <a:latin typeface="Calibri" panose="020F0502020204030204" pitchFamily="34" charset="0"/>
                        </a:rPr>
                        <a:t> m</a:t>
                      </a:r>
                      <a:r>
                        <a:rPr lang="en-US" sz="1600" b="1" i="0" u="none" strike="noStrike" baseline="30000" dirty="0">
                          <a:solidFill>
                            <a:srgbClr val="000000"/>
                          </a:solidFill>
                          <a:effectLst/>
                          <a:latin typeface="Calibri" panose="020F0502020204030204" pitchFamily="34" charset="0"/>
                        </a:rPr>
                        <a:t>3</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833184177"/>
                  </a:ext>
                </a:extLst>
              </a:tr>
              <a:tr h="228600">
                <a:tc>
                  <a:txBody>
                    <a:bodyPr/>
                    <a:lstStyle/>
                    <a:p>
                      <a:pPr algn="ctr" fontAlgn="b"/>
                      <a:r>
                        <a:rPr lang="en-US" sz="1600" b="1" i="0" u="none" strike="noStrike" dirty="0">
                          <a:solidFill>
                            <a:srgbClr val="000000"/>
                          </a:solidFill>
                          <a:effectLst/>
                          <a:latin typeface="Calibri" panose="020F0502020204030204" pitchFamily="34" charset="0"/>
                        </a:rPr>
                        <a:t>HGV</a:t>
                      </a:r>
                      <a:r>
                        <a:rPr lang="en-US" sz="1600" b="1" i="0" u="none" strike="noStrike" baseline="-25000" dirty="0">
                          <a:solidFill>
                            <a:srgbClr val="000000"/>
                          </a:solidFill>
                          <a:effectLst/>
                          <a:latin typeface="Calibri" panose="020F0502020204030204" pitchFamily="34" charset="0"/>
                        </a:rPr>
                        <a:t>0,stv</a:t>
                      </a:r>
                      <a:endParaRPr lang="en-US"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346,08</a:t>
                      </a:r>
                    </a:p>
                  </a:txBody>
                  <a:tcPr marL="9525" marR="9525" marT="9525" marB="0" anchor="ctr">
                    <a:lnL>
                      <a:noFill/>
                    </a:lnL>
                    <a:lnR>
                      <a:noFill/>
                    </a:lnR>
                    <a:lnT>
                      <a:noFill/>
                    </a:lnT>
                    <a:lnB>
                      <a:noFill/>
                    </a:lnB>
                  </a:tcPr>
                </a:tc>
                <a:tc>
                  <a:txBody>
                    <a:bodyPr/>
                    <a:lstStyle/>
                    <a:p>
                      <a:pPr algn="l" fontAlgn="b"/>
                      <a:r>
                        <a:rPr lang="en-US" sz="1600" b="1" i="0" u="none" strike="noStrike" dirty="0">
                          <a:solidFill>
                            <a:srgbClr val="000000"/>
                          </a:solidFill>
                          <a:effectLst/>
                          <a:latin typeface="Calibri" panose="020F0502020204030204" pitchFamily="34" charset="0"/>
                        </a:rPr>
                        <a:t>m n.m.</a:t>
                      </a:r>
                      <a:endParaRPr lang="hr-HR" sz="1600" b="1" i="0" u="none" strike="noStrike" dirty="0">
                        <a:solidFill>
                          <a:srgbClr val="000000"/>
                        </a:solidFill>
                        <a:effectLst/>
                        <a:latin typeface="Calibri" panose="020F050202020403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339818301"/>
                  </a:ext>
                </a:extLst>
              </a:tr>
            </a:tbl>
          </a:graphicData>
        </a:graphic>
      </p:graphicFrame>
      <p:graphicFrame>
        <p:nvGraphicFramePr>
          <p:cNvPr id="7" name="Table 6">
            <a:extLst>
              <a:ext uri="{FF2B5EF4-FFF2-40B4-BE49-F238E27FC236}">
                <a16:creationId xmlns:a16="http://schemas.microsoft.com/office/drawing/2014/main" id="{253C9782-1BBB-40F3-9177-02740D7E1F94}"/>
              </a:ext>
            </a:extLst>
          </p:cNvPr>
          <p:cNvGraphicFramePr>
            <a:graphicFrameLocks noGrp="1"/>
          </p:cNvGraphicFramePr>
          <p:nvPr/>
        </p:nvGraphicFramePr>
        <p:xfrm>
          <a:off x="380998" y="907867"/>
          <a:ext cx="3452447" cy="506730"/>
        </p:xfrm>
        <a:graphic>
          <a:graphicData uri="http://schemas.openxmlformats.org/drawingml/2006/table">
            <a:tbl>
              <a:tblPr/>
              <a:tblGrid>
                <a:gridCol w="1189894">
                  <a:extLst>
                    <a:ext uri="{9D8B030D-6E8A-4147-A177-3AD203B41FA5}">
                      <a16:colId xmlns:a16="http://schemas.microsoft.com/office/drawing/2014/main" val="1981795572"/>
                    </a:ext>
                  </a:extLst>
                </a:gridCol>
                <a:gridCol w="900236">
                  <a:extLst>
                    <a:ext uri="{9D8B030D-6E8A-4147-A177-3AD203B41FA5}">
                      <a16:colId xmlns:a16="http://schemas.microsoft.com/office/drawing/2014/main" val="3823253690"/>
                    </a:ext>
                  </a:extLst>
                </a:gridCol>
                <a:gridCol w="1362317">
                  <a:extLst>
                    <a:ext uri="{9D8B030D-6E8A-4147-A177-3AD203B41FA5}">
                      <a16:colId xmlns:a16="http://schemas.microsoft.com/office/drawing/2014/main" val="509806707"/>
                    </a:ext>
                  </a:extLst>
                </a:gridCol>
              </a:tblGrid>
              <a:tr h="228600">
                <a:tc>
                  <a:txBody>
                    <a:bodyPr/>
                    <a:lstStyle/>
                    <a:p>
                      <a:pPr algn="ctr" fontAlgn="b"/>
                      <a:r>
                        <a:rPr lang="en-US" sz="1600" b="1" i="0" u="none" strike="noStrike" dirty="0">
                          <a:solidFill>
                            <a:srgbClr val="000000"/>
                          </a:solidFill>
                          <a:effectLst/>
                          <a:latin typeface="Calibri" panose="020F0502020204030204" pitchFamily="34" charset="0"/>
                        </a:rPr>
                        <a:t>HDV</a:t>
                      </a:r>
                    </a:p>
                  </a:txBody>
                  <a:tcPr marL="9525" marR="9525" marT="9525" marB="0" anchor="b">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150</a:t>
                      </a:r>
                    </a:p>
                  </a:txBody>
                  <a:tcPr marL="9525" marR="9525" marT="9525" marB="0" anchor="b">
                    <a:lnL>
                      <a:noFill/>
                    </a:lnL>
                    <a:lnR>
                      <a:noFill/>
                    </a:lnR>
                    <a:lnT>
                      <a:noFill/>
                    </a:lnT>
                    <a:lnB>
                      <a:noFill/>
                    </a:lnB>
                  </a:tcPr>
                </a:tc>
                <a:tc>
                  <a:txBody>
                    <a:bodyPr/>
                    <a:lstStyle/>
                    <a:p>
                      <a:pPr algn="l" fontAlgn="b"/>
                      <a:r>
                        <a:rPr lang="hr-HR" sz="1600" b="1" i="0" u="none" strike="noStrike" dirty="0">
                          <a:solidFill>
                            <a:srgbClr val="000000"/>
                          </a:solidFill>
                          <a:effectLst/>
                          <a:latin typeface="Calibri" panose="020F0502020204030204" pitchFamily="34" charset="0"/>
                        </a:rPr>
                        <a:t>      </a:t>
                      </a:r>
                      <a:r>
                        <a:rPr lang="en-US" sz="1600" b="1" i="0" u="none" strike="noStrike" dirty="0">
                          <a:solidFill>
                            <a:srgbClr val="000000"/>
                          </a:solidFill>
                          <a:effectLst/>
                          <a:latin typeface="Calibri" panose="020F0502020204030204" pitchFamily="34" charset="0"/>
                        </a:rPr>
                        <a:t>m n.m.</a:t>
                      </a:r>
                    </a:p>
                  </a:txBody>
                  <a:tcPr marL="9525" marR="9525" marT="9525" marB="0" anchor="b">
                    <a:lnL>
                      <a:noFill/>
                    </a:lnL>
                    <a:lnR>
                      <a:noFill/>
                    </a:lnR>
                    <a:lnT>
                      <a:noFill/>
                    </a:lnT>
                    <a:lnB>
                      <a:noFill/>
                    </a:lnB>
                  </a:tcPr>
                </a:tc>
                <a:extLst>
                  <a:ext uri="{0D108BD9-81ED-4DB2-BD59-A6C34878D82A}">
                    <a16:rowId xmlns:a16="http://schemas.microsoft.com/office/drawing/2014/main" val="3997433103"/>
                  </a:ext>
                </a:extLst>
              </a:tr>
              <a:tr h="190500">
                <a:tc>
                  <a:txBody>
                    <a:bodyPr/>
                    <a:lstStyle/>
                    <a:p>
                      <a:pPr algn="ctr" fontAlgn="b"/>
                      <a:r>
                        <a:rPr lang="el-GR" sz="1600" b="1" i="0" u="none" strike="noStrike" dirty="0">
                          <a:solidFill>
                            <a:srgbClr val="000000"/>
                          </a:solidFill>
                          <a:effectLst/>
                          <a:latin typeface="Calibri" panose="020F0502020204030204" pitchFamily="34" charset="0"/>
                        </a:rPr>
                        <a:t>η</a:t>
                      </a:r>
                    </a:p>
                  </a:txBody>
                  <a:tcPr marL="9525" marR="9525" marT="9525" marB="0" anchor="b">
                    <a:lnL>
                      <a:noFill/>
                    </a:lnL>
                    <a:lnR>
                      <a:noFill/>
                    </a:lnR>
                    <a:lnT>
                      <a:noFill/>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0,8</a:t>
                      </a:r>
                    </a:p>
                  </a:txBody>
                  <a:tcPr marL="9525" marR="9525" marT="9525" marB="0" anchor="b">
                    <a:lnL>
                      <a:noFill/>
                    </a:lnL>
                    <a:lnR>
                      <a:noFill/>
                    </a:lnR>
                    <a:lnT>
                      <a:noFill/>
                    </a:lnT>
                    <a:lnB>
                      <a:noFill/>
                    </a:lnB>
                  </a:tcPr>
                </a:tc>
                <a:tc>
                  <a:txBody>
                    <a:bodyPr/>
                    <a:lstStyle/>
                    <a:p>
                      <a:pPr algn="ctr" fontAlgn="b"/>
                      <a:endParaRPr lang="en-US" sz="16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812998384"/>
                  </a:ext>
                </a:extLst>
              </a:tr>
            </a:tbl>
          </a:graphicData>
        </a:graphic>
      </p:graphicFrame>
      <p:sp>
        <p:nvSpPr>
          <p:cNvPr id="2" name="Rectangle 1">
            <a:extLst>
              <a:ext uri="{FF2B5EF4-FFF2-40B4-BE49-F238E27FC236}">
                <a16:creationId xmlns:a16="http://schemas.microsoft.com/office/drawing/2014/main" id="{DF68A939-F796-4D3B-9421-73E372A9DCD2}"/>
              </a:ext>
            </a:extLst>
          </p:cNvPr>
          <p:cNvSpPr/>
          <p:nvPr/>
        </p:nvSpPr>
        <p:spPr>
          <a:xfrm>
            <a:off x="8222152" y="6384260"/>
            <a:ext cx="1688989" cy="369332"/>
          </a:xfrm>
          <a:prstGeom prst="rect">
            <a:avLst/>
          </a:prstGeom>
        </p:spPr>
        <p:txBody>
          <a:bodyPr wrap="none">
            <a:spAutoFit/>
          </a:bodyPr>
          <a:lstStyle/>
          <a:p>
            <a:r>
              <a:rPr lang="el-GR" b="1" dirty="0">
                <a:solidFill>
                  <a:srgbClr val="000000"/>
                </a:solidFill>
                <a:latin typeface="Calibri" panose="020F0502020204030204" pitchFamily="34" charset="0"/>
              </a:rPr>
              <a:t>Σ</a:t>
            </a:r>
            <a:r>
              <a:rPr lang="en-US" b="1" dirty="0">
                <a:solidFill>
                  <a:srgbClr val="000000"/>
                </a:solidFill>
                <a:latin typeface="Calibri" panose="020F0502020204030204" pitchFamily="34" charset="0"/>
              </a:rPr>
              <a:t>E</a:t>
            </a:r>
            <a:r>
              <a:rPr lang="en-US" dirty="0"/>
              <a:t> </a:t>
            </a:r>
            <a:r>
              <a:rPr lang="en-US" b="1" dirty="0">
                <a:solidFill>
                  <a:srgbClr val="000000"/>
                </a:solidFill>
                <a:latin typeface="Calibri" panose="020F0502020204030204" pitchFamily="34" charset="0"/>
              </a:rPr>
              <a:t>59,</a:t>
            </a:r>
            <a:r>
              <a:rPr lang="hr-HR" b="1" dirty="0">
                <a:solidFill>
                  <a:srgbClr val="000000"/>
                </a:solidFill>
                <a:latin typeface="Calibri" panose="020F0502020204030204" pitchFamily="34" charset="0"/>
              </a:rPr>
              <a:t>844</a:t>
            </a:r>
            <a:r>
              <a:rPr lang="en-US" dirty="0"/>
              <a:t> </a:t>
            </a:r>
            <a:r>
              <a:rPr lang="en-US" b="1" dirty="0">
                <a:solidFill>
                  <a:srgbClr val="000000"/>
                </a:solidFill>
                <a:latin typeface="Calibri" panose="020F0502020204030204" pitchFamily="34" charset="0"/>
              </a:rPr>
              <a:t>GWh</a:t>
            </a:r>
            <a:r>
              <a:rPr lang="en-US" dirty="0"/>
              <a:t> </a:t>
            </a:r>
          </a:p>
        </p:txBody>
      </p:sp>
    </p:spTree>
    <p:extLst>
      <p:ext uri="{BB962C8B-B14F-4D97-AF65-F5344CB8AC3E}">
        <p14:creationId xmlns:p14="http://schemas.microsoft.com/office/powerpoint/2010/main" val="292461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4232D0-2C55-4B1B-98AA-F619902571A3}"/>
              </a:ext>
            </a:extLst>
          </p:cNvPr>
          <p:cNvSpPr>
            <a:spLocks noGrp="1"/>
          </p:cNvSpPr>
          <p:nvPr>
            <p:ph idx="1"/>
          </p:nvPr>
        </p:nvSpPr>
        <p:spPr>
          <a:xfrm>
            <a:off x="390458" y="504496"/>
            <a:ext cx="11389535" cy="4988209"/>
          </a:xfrm>
        </p:spPr>
        <p:txBody>
          <a:bodyPr/>
          <a:lstStyle/>
          <a:p>
            <a:pPr marL="0" indent="0">
              <a:buNone/>
            </a:pPr>
            <a:r>
              <a:rPr lang="hr-HR" dirty="0"/>
              <a:t>Zadatak gospodarenja vodama – osigurati potrošaču zahtjevanu količinu vode, zahtjevane kvalitete i u zahtjevano vrijeme.</a:t>
            </a:r>
          </a:p>
          <a:p>
            <a:pPr marL="0" indent="0">
              <a:buNone/>
            </a:pPr>
            <a:r>
              <a:rPr lang="hr-HR" i="1" dirty="0"/>
              <a:t>Neusklađeni režim dotoka i potrošnje </a:t>
            </a:r>
          </a:p>
          <a:p>
            <a:pPr marL="0" indent="0">
              <a:buNone/>
            </a:pPr>
            <a:r>
              <a:rPr lang="en-US" dirty="0"/>
              <a:t>Prebacivanje </a:t>
            </a:r>
            <a:r>
              <a:rPr lang="hr-HR" dirty="0"/>
              <a:t>vode iz vodnog u sušni </a:t>
            </a:r>
            <a:r>
              <a:rPr lang="en-US" dirty="0"/>
              <a:t>period naziva se </a:t>
            </a:r>
            <a:r>
              <a:rPr lang="en-US" b="1" dirty="0"/>
              <a:t>REGULIRANJE (IZRAVNAVANJE) PROTOKA. </a:t>
            </a:r>
            <a:r>
              <a:rPr lang="hr-HR" dirty="0"/>
              <a:t>Voda potrebna za sušni period tijekom kišnog perioda akumulira se u određenu zapremninu-akumulaciju, gdje se čuva sve dok potrošnja ne postane veća od dotoka.</a:t>
            </a:r>
          </a:p>
          <a:p>
            <a:pPr marL="0" indent="0">
              <a:buNone/>
            </a:pPr>
            <a:endParaRPr lang="hr-HR" dirty="0"/>
          </a:p>
          <a:p>
            <a:pPr marL="0" indent="0">
              <a:buNone/>
            </a:pPr>
            <a:r>
              <a:rPr lang="hr-HR" i="1" dirty="0">
                <a:solidFill>
                  <a:srgbClr val="C00000"/>
                </a:solidFill>
              </a:rPr>
              <a:t>Koristan volumen V</a:t>
            </a:r>
            <a:r>
              <a:rPr lang="hr-HR" i="1" baseline="-25000" dirty="0">
                <a:solidFill>
                  <a:srgbClr val="C00000"/>
                </a:solidFill>
              </a:rPr>
              <a:t>K</a:t>
            </a:r>
            <a:r>
              <a:rPr lang="hr-HR" i="1" dirty="0">
                <a:solidFill>
                  <a:srgbClr val="C00000"/>
                </a:solidFill>
              </a:rPr>
              <a:t> akumulacije je volumen predviđen za osiguranje potreba korisnika, za poznati hidrogram dotoka u akumulaciju.  </a:t>
            </a:r>
          </a:p>
          <a:p>
            <a:endParaRPr lang="en-US" dirty="0"/>
          </a:p>
        </p:txBody>
      </p:sp>
    </p:spTree>
    <p:extLst>
      <p:ext uri="{BB962C8B-B14F-4D97-AF65-F5344CB8AC3E}">
        <p14:creationId xmlns:p14="http://schemas.microsoft.com/office/powerpoint/2010/main" val="3244027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4D3F1F-B606-4DFD-A644-F80F07CE0D5E}"/>
              </a:ext>
            </a:extLst>
          </p:cNvPr>
          <p:cNvSpPr>
            <a:spLocks noGrp="1"/>
          </p:cNvSpPr>
          <p:nvPr>
            <p:ph idx="1"/>
          </p:nvPr>
        </p:nvSpPr>
        <p:spPr>
          <a:xfrm>
            <a:off x="0" y="557784"/>
            <a:ext cx="4639056" cy="5855628"/>
          </a:xfrm>
        </p:spPr>
        <p:txBody>
          <a:bodyPr>
            <a:normAutofit/>
          </a:bodyPr>
          <a:lstStyle/>
          <a:p>
            <a:pPr marL="0" indent="0">
              <a:buNone/>
            </a:pPr>
            <a:r>
              <a:rPr lang="hr-HR" sz="1400" b="1" dirty="0"/>
              <a:t>Osnovni parametri akumulacije</a:t>
            </a:r>
          </a:p>
          <a:p>
            <a:pPr marL="342900" indent="-342900">
              <a:buAutoNum type="arabicPeriod"/>
            </a:pPr>
            <a:r>
              <a:rPr lang="hr-HR" sz="1400" dirty="0"/>
              <a:t>Krivulja volumena i površine akumulacije</a:t>
            </a:r>
          </a:p>
          <a:p>
            <a:pPr marL="342900" indent="-342900">
              <a:buAutoNum type="arabicPeriod"/>
            </a:pPr>
            <a:r>
              <a:rPr lang="hr-HR" sz="1400" dirty="0"/>
              <a:t>Koristan volumen – za zadovoljenje potreba korisnika </a:t>
            </a:r>
            <a:r>
              <a:rPr lang="hr-HR" sz="1400" i="1" dirty="0"/>
              <a:t>V</a:t>
            </a:r>
            <a:r>
              <a:rPr lang="hr-HR" sz="1400" baseline="-25000" dirty="0"/>
              <a:t>K</a:t>
            </a:r>
          </a:p>
          <a:p>
            <a:pPr marL="342900" indent="-342900">
              <a:buAutoNum type="arabicPeriod"/>
            </a:pPr>
            <a:r>
              <a:rPr lang="hr-HR" sz="1400" dirty="0"/>
              <a:t>Volumen mrtvog prostora </a:t>
            </a:r>
            <a:r>
              <a:rPr lang="hr-HR" sz="1400" i="1" dirty="0"/>
              <a:t>V</a:t>
            </a:r>
            <a:r>
              <a:rPr lang="hr-HR" sz="1400" baseline="-25000" dirty="0"/>
              <a:t>M</a:t>
            </a:r>
          </a:p>
          <a:p>
            <a:pPr marL="342900" indent="-342900">
              <a:buAutoNum type="arabicPeriod"/>
            </a:pPr>
            <a:r>
              <a:rPr lang="hr-HR" sz="1400" dirty="0"/>
              <a:t>Volumen rezervnog prostora – za smještan poplavnih valova</a:t>
            </a:r>
          </a:p>
          <a:p>
            <a:pPr marL="342900" indent="-342900">
              <a:buAutoNum type="arabicPeriod"/>
            </a:pPr>
            <a:r>
              <a:rPr lang="hr-HR" sz="1400" dirty="0"/>
              <a:t>Kota normalnog uspora </a:t>
            </a:r>
            <a:r>
              <a:rPr lang="hr-HR" sz="1400" i="1" dirty="0"/>
              <a:t>Z</a:t>
            </a:r>
            <a:r>
              <a:rPr lang="hr-HR" sz="1400" baseline="-25000" dirty="0"/>
              <a:t>NU</a:t>
            </a:r>
          </a:p>
          <a:p>
            <a:pPr marL="342900" indent="-342900">
              <a:buAutoNum type="arabicPeriod"/>
            </a:pPr>
            <a:r>
              <a:rPr lang="hr-HR" sz="1400" dirty="0"/>
              <a:t>Kota minimalnog radnog nivoa </a:t>
            </a:r>
            <a:r>
              <a:rPr lang="hr-HR" sz="1400" i="1" dirty="0" err="1"/>
              <a:t>Z</a:t>
            </a:r>
            <a:r>
              <a:rPr lang="hr-HR" sz="1400" baseline="-25000" dirty="0" err="1"/>
              <a:t>min</a:t>
            </a:r>
            <a:endParaRPr lang="hr-HR" sz="1400" baseline="-25000" dirty="0"/>
          </a:p>
          <a:p>
            <a:pPr marL="342900" indent="-342900">
              <a:buAutoNum type="arabicPeriod"/>
            </a:pPr>
            <a:r>
              <a:rPr lang="hr-HR" sz="1400" dirty="0"/>
              <a:t>Kota maksimalnog uspora – kota maksimalnog nivoa vode u akumulaciji </a:t>
            </a:r>
            <a:r>
              <a:rPr lang="hr-HR" sz="1400" i="1" dirty="0"/>
              <a:t>Z</a:t>
            </a:r>
            <a:r>
              <a:rPr lang="hr-HR" sz="1400" baseline="-25000" dirty="0"/>
              <a:t>MU</a:t>
            </a:r>
          </a:p>
          <a:p>
            <a:pPr marL="342900" indent="-342900">
              <a:buAutoNum type="arabicPeriod"/>
            </a:pPr>
            <a:r>
              <a:rPr lang="hr-HR" sz="1400" dirty="0"/>
              <a:t>Hidraulički režim brane – krivulje protoka evakuacijskih organa i zahvata</a:t>
            </a:r>
          </a:p>
          <a:p>
            <a:pPr marL="342900" indent="-342900">
              <a:buAutoNum type="arabicPeriod"/>
            </a:pPr>
            <a:r>
              <a:rPr lang="hr-HR" sz="1400" dirty="0"/>
              <a:t>Krivulja protoka donje vode</a:t>
            </a:r>
          </a:p>
          <a:p>
            <a:pPr marL="342900" indent="-342900">
              <a:buAutoNum type="arabicPeriod"/>
            </a:pPr>
            <a:r>
              <a:rPr lang="hr-HR" sz="1400" dirty="0"/>
              <a:t>Režim upravljanja akumulacijom</a:t>
            </a:r>
            <a:endParaRPr lang="en-US" sz="1400" dirty="0"/>
          </a:p>
          <a:p>
            <a:pPr marL="0" indent="0">
              <a:buNone/>
            </a:pPr>
            <a:endParaRPr lang="hr-HR" sz="1100" dirty="0"/>
          </a:p>
          <a:p>
            <a:pPr marL="0" indent="0">
              <a:buNone/>
            </a:pPr>
            <a:endParaRPr lang="hr-HR" sz="1100" dirty="0"/>
          </a:p>
          <a:p>
            <a:pPr marL="0" indent="0">
              <a:buNone/>
            </a:pPr>
            <a:endParaRPr lang="en-US" sz="1100" dirty="0"/>
          </a:p>
          <a:p>
            <a:pPr marL="0" indent="0">
              <a:buNone/>
            </a:pPr>
            <a:endParaRPr lang="hr-HR" sz="1100" dirty="0"/>
          </a:p>
        </p:txBody>
      </p:sp>
      <p:sp>
        <p:nvSpPr>
          <p:cNvPr id="19" name="Rectangle 18">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FF2008E-0726-4D8B-BBFE-41B7AAC5DDBF}"/>
              </a:ext>
            </a:extLst>
          </p:cNvPr>
          <p:cNvPicPr>
            <a:picLocks noChangeAspect="1"/>
          </p:cNvPicPr>
          <p:nvPr/>
        </p:nvPicPr>
        <p:blipFill rotWithShape="1">
          <a:blip r:embed="rId2">
            <a:extLst>
              <a:ext uri="{28A0092B-C50C-407E-A947-70E740481C1C}">
                <a14:useLocalDpi xmlns:a14="http://schemas.microsoft.com/office/drawing/2010/main" val="0"/>
              </a:ext>
            </a:extLst>
          </a:blip>
          <a:srcRect b="17522"/>
          <a:stretch/>
        </p:blipFill>
        <p:spPr>
          <a:xfrm>
            <a:off x="5123688" y="1969004"/>
            <a:ext cx="6584098" cy="2919992"/>
          </a:xfrm>
          <a:prstGeom prst="rect">
            <a:avLst/>
          </a:prstGeom>
          <a:effectLst/>
        </p:spPr>
      </p:pic>
    </p:spTree>
    <p:extLst>
      <p:ext uri="{BB962C8B-B14F-4D97-AF65-F5344CB8AC3E}">
        <p14:creationId xmlns:p14="http://schemas.microsoft.com/office/powerpoint/2010/main" val="3802428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E4D3F1F-B606-4DFD-A644-F80F07CE0D5E}"/>
                  </a:ext>
                </a:extLst>
              </p:cNvPr>
              <p:cNvSpPr>
                <a:spLocks noGrp="1"/>
              </p:cNvSpPr>
              <p:nvPr>
                <p:ph idx="1"/>
              </p:nvPr>
            </p:nvSpPr>
            <p:spPr>
              <a:xfrm>
                <a:off x="132440" y="726976"/>
                <a:ext cx="11808178" cy="5036897"/>
              </a:xfrm>
            </p:spPr>
            <p:txBody>
              <a:bodyPr>
                <a:normAutofit/>
              </a:bodyPr>
              <a:lstStyle/>
              <a:p>
                <a:pPr marL="0" indent="0" algn="just">
                  <a:buNone/>
                </a:pPr>
                <a:r>
                  <a:rPr lang="hr-HR" sz="2400" dirty="0"/>
                  <a:t>Promatra se period vremena u kome je poznat hidrogram dotoka </a:t>
                </a:r>
                <a:r>
                  <a:rPr lang="hr-HR" sz="2400" i="1" dirty="0"/>
                  <a:t>Q</a:t>
                </a:r>
                <a:r>
                  <a:rPr lang="hr-HR" sz="2400" dirty="0"/>
                  <a:t>(t) i potrošnja korisnika </a:t>
                </a:r>
                <a:r>
                  <a:rPr lang="hr-HR" sz="2400" i="1" dirty="0"/>
                  <a:t>P</a:t>
                </a:r>
                <a:r>
                  <a:rPr lang="hr-HR" sz="2400" dirty="0"/>
                  <a:t>(t). Trajanje (dužina) vremenskog intervala </a:t>
                </a:r>
                <a:r>
                  <a:rPr lang="hr-HR" sz="2400" i="1" dirty="0"/>
                  <a:t>t</a:t>
                </a:r>
                <a:r>
                  <a:rPr lang="hr-HR" sz="2400" baseline="-25000" dirty="0"/>
                  <a:t>i</a:t>
                </a:r>
                <a:r>
                  <a:rPr lang="hr-HR" sz="2400" dirty="0"/>
                  <a:t>=</a:t>
                </a:r>
                <a:r>
                  <a:rPr lang="hr-HR" sz="2400" i="1" dirty="0"/>
                  <a:t>i</a:t>
                </a:r>
                <a:r>
                  <a:rPr lang="en-US" sz="2400" dirty="0"/>
                  <a:t>*</a:t>
                </a:r>
                <a:r>
                  <a:rPr lang="el-GR" sz="2400" dirty="0"/>
                  <a:t>Δ</a:t>
                </a:r>
                <a:r>
                  <a:rPr lang="en-US" sz="2400" i="1" dirty="0"/>
                  <a:t>t</a:t>
                </a:r>
                <a:r>
                  <a:rPr lang="en-US" sz="2400" dirty="0"/>
                  <a:t> </a:t>
                </a:r>
                <a:r>
                  <a:rPr lang="hr-HR" sz="2400" dirty="0"/>
                  <a:t>može biti mjesec, tjedan, </a:t>
                </a:r>
                <a:r>
                  <a:rPr lang="en-US" sz="2400" dirty="0"/>
                  <a:t>dan. </a:t>
                </a:r>
              </a:p>
              <a:p>
                <a:pPr marL="0" indent="0" algn="just">
                  <a:buNone/>
                </a:pPr>
                <a:r>
                  <a:rPr lang="hr-HR" sz="2400" dirty="0"/>
                  <a:t>Na kraju svakog vremenskog intervala javlja se manjak (deficit) ili višak (suficit) vode, uslijed neusklađenosti </a:t>
                </a:r>
                <a:r>
                  <a:rPr lang="hr-HR" sz="2400" i="1" dirty="0"/>
                  <a:t>Q</a:t>
                </a:r>
                <a:r>
                  <a:rPr lang="hr-HR" sz="2400" baseline="-25000" dirty="0"/>
                  <a:t>i</a:t>
                </a:r>
                <a:r>
                  <a:rPr lang="hr-HR" sz="2400" dirty="0"/>
                  <a:t> i </a:t>
                </a:r>
                <a:r>
                  <a:rPr lang="hr-HR" sz="2400" i="1" dirty="0"/>
                  <a:t>P</a:t>
                </a:r>
                <a:r>
                  <a:rPr lang="hr-HR" sz="2400" baseline="-25000" dirty="0"/>
                  <a:t>i</a:t>
                </a:r>
                <a:r>
                  <a:rPr lang="hr-HR" sz="2400" dirty="0"/>
                  <a:t>. </a:t>
                </a:r>
              </a:p>
              <a:p>
                <a:pPr marL="0" indent="0" algn="just">
                  <a:buNone/>
                </a:pPr>
                <a:endParaRPr lang="hr-HR" altLang="en-US" sz="1200" dirty="0">
                  <a:latin typeface="Calibri (body)"/>
                </a:endParaRPr>
              </a:p>
              <a:p>
                <a:pPr marL="0" indent="0" algn="just">
                  <a:buNone/>
                </a:pPr>
                <a:r>
                  <a:rPr lang="hr-HR" altLang="en-US" sz="2400" dirty="0">
                    <a:latin typeface="Calibri (body)"/>
                  </a:rPr>
                  <a:t>Najveći manjak u cijelom promatranom periodu (maksimalni deficit), </a:t>
                </a:r>
                <a:r>
                  <a:rPr lang="hr-HR" altLang="en-US" sz="2400" i="1" dirty="0">
                    <a:solidFill>
                      <a:srgbClr val="C00000"/>
                    </a:solidFill>
                    <a:latin typeface="Calibri (body)"/>
                  </a:rPr>
                  <a:t>D</a:t>
                </a:r>
                <a:r>
                  <a:rPr lang="hr-HR" altLang="en-US" sz="2400" baseline="-25000" dirty="0">
                    <a:solidFill>
                      <a:srgbClr val="C00000"/>
                    </a:solidFill>
                    <a:latin typeface="Calibri (body)"/>
                  </a:rPr>
                  <a:t>max</a:t>
                </a:r>
                <a:r>
                  <a:rPr lang="hr-HR" altLang="en-US" sz="2400" dirty="0">
                    <a:latin typeface="Calibri (body)"/>
                  </a:rPr>
                  <a:t>, predstavlja volumen vode koju je neophodno sačuvati da bi se osigurale potrebe potrošača:</a:t>
                </a:r>
              </a:p>
              <a:p>
                <a:pPr marL="0" indent="0" algn="just">
                  <a:buNone/>
                </a:pPr>
                <a:endParaRPr lang="hr-HR" altLang="en-US" sz="2400" dirty="0">
                  <a:latin typeface="Calibri (body)"/>
                </a:endParaRPr>
              </a:p>
              <a:p>
                <a:pPr marL="0" indent="0" algn="just">
                  <a:buNone/>
                </a:pPr>
                <a14:m>
                  <m:oMathPara xmlns:m="http://schemas.openxmlformats.org/officeDocument/2006/math">
                    <m:oMathParaPr>
                      <m:jc m:val="centerGroup"/>
                    </m:oMathParaPr>
                    <m:oMath xmlns:m="http://schemas.openxmlformats.org/officeDocument/2006/math">
                      <m:sSub>
                        <m:sSubPr>
                          <m:ctrlPr>
                            <a:rPr lang="en-US" i="1">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𝑉</m:t>
                          </m:r>
                        </m:e>
                        <m:sub>
                          <m:r>
                            <a:rPr lang="en-US" i="1">
                              <a:solidFill>
                                <a:srgbClr val="C00000"/>
                              </a:solidFill>
                              <a:latin typeface="Cambria Math" panose="02040503050406030204" pitchFamily="18" charset="0"/>
                            </a:rPr>
                            <m:t>𝐾</m:t>
                          </m:r>
                        </m:sub>
                      </m:sSub>
                      <m:r>
                        <a:rPr lang="en-US" i="1">
                          <a:solidFill>
                            <a:srgbClr val="C00000"/>
                          </a:solidFill>
                          <a:latin typeface="Cambria Math" panose="02040503050406030204" pitchFamily="18" charset="0"/>
                        </a:rPr>
                        <m:t>=</m:t>
                      </m:r>
                      <m:sSub>
                        <m:sSubPr>
                          <m:ctrlPr>
                            <a:rPr lang="hr-HR" i="1">
                              <a:solidFill>
                                <a:srgbClr val="C00000"/>
                              </a:solidFill>
                              <a:latin typeface="Cambria Math" panose="02040503050406030204" pitchFamily="18" charset="0"/>
                            </a:rPr>
                          </m:ctrlPr>
                        </m:sSubPr>
                        <m:e>
                          <m:r>
                            <a:rPr lang="hr-HR" i="1">
                              <a:solidFill>
                                <a:srgbClr val="C00000"/>
                              </a:solidFill>
                              <a:latin typeface="Cambria Math" panose="02040503050406030204" pitchFamily="18" charset="0"/>
                            </a:rPr>
                            <m:t>𝐷</m:t>
                          </m:r>
                        </m:e>
                        <m:sub>
                          <m:r>
                            <a:rPr lang="hr-HR" i="1">
                              <a:solidFill>
                                <a:srgbClr val="C00000"/>
                              </a:solidFill>
                              <a:latin typeface="Cambria Math" panose="02040503050406030204" pitchFamily="18" charset="0"/>
                            </a:rPr>
                            <m:t>𝑚𝑎𝑥</m:t>
                          </m:r>
                        </m:sub>
                      </m:sSub>
                    </m:oMath>
                  </m:oMathPara>
                </a14:m>
                <a:endParaRPr lang="en-US" dirty="0"/>
              </a:p>
              <a:p>
                <a:pPr marL="0" indent="0" algn="just">
                  <a:buNone/>
                </a:pPr>
                <a:r>
                  <a:rPr lang="hr-HR" sz="2400" dirty="0"/>
                  <a:t>Maksimalni deficit može se odrediti na više načina, a svi se zasnivaju na jednadžbi vodne bilance (jednadžbi održanja mase). </a:t>
                </a:r>
              </a:p>
              <a:p>
                <a:pPr marL="0" indent="0">
                  <a:buNone/>
                </a:pPr>
                <a:endParaRPr lang="hr-HR" sz="1400" dirty="0"/>
              </a:p>
              <a:p>
                <a:pPr marL="0" indent="0">
                  <a:buNone/>
                </a:pPr>
                <a14:m>
                  <m:oMathPara xmlns:m="http://schemas.openxmlformats.org/officeDocument/2006/math">
                    <m:oMathParaPr>
                      <m:jc m:val="centerGroup"/>
                    </m:oMathParaPr>
                    <m:oMath xmlns:m="http://schemas.openxmlformats.org/officeDocument/2006/math">
                      <m:r>
                        <a:rPr lang="hr-HR" i="1">
                          <a:solidFill>
                            <a:srgbClr val="C00000"/>
                          </a:solidFill>
                          <a:latin typeface="Cambria Math" panose="02040503050406030204" pitchFamily="18" charset="0"/>
                        </a:rPr>
                        <m:t>𝑑𝑉</m:t>
                      </m:r>
                      <m:r>
                        <a:rPr lang="en-US" i="1">
                          <a:solidFill>
                            <a:srgbClr val="C00000"/>
                          </a:solidFill>
                          <a:latin typeface="Cambria Math" panose="02040503050406030204" pitchFamily="18" charset="0"/>
                        </a:rPr>
                        <m:t>=</m:t>
                      </m:r>
                      <m:d>
                        <m:dPr>
                          <m:begChr m:val="["/>
                          <m:endChr m:val="]"/>
                          <m:ctrlPr>
                            <a:rPr lang="en-US" i="1">
                              <a:solidFill>
                                <a:srgbClr val="C00000"/>
                              </a:solidFill>
                              <a:latin typeface="Cambria Math" panose="02040503050406030204" pitchFamily="18" charset="0"/>
                            </a:rPr>
                          </m:ctrlPr>
                        </m:dPr>
                        <m:e>
                          <m:r>
                            <a:rPr lang="hr-HR" i="1">
                              <a:solidFill>
                                <a:srgbClr val="C00000"/>
                              </a:solidFill>
                              <a:latin typeface="Cambria Math" panose="02040503050406030204" pitchFamily="18" charset="0"/>
                            </a:rPr>
                            <m:t>𝑄</m:t>
                          </m:r>
                          <m:r>
                            <a:rPr lang="hr-HR" i="1">
                              <a:solidFill>
                                <a:srgbClr val="C00000"/>
                              </a:solidFill>
                              <a:latin typeface="Cambria Math" panose="02040503050406030204" pitchFamily="18" charset="0"/>
                            </a:rPr>
                            <m:t>−(</m:t>
                          </m:r>
                          <m:r>
                            <a:rPr lang="hr-HR" i="1">
                              <a:solidFill>
                                <a:srgbClr val="C00000"/>
                              </a:solidFill>
                              <a:latin typeface="Cambria Math" panose="02040503050406030204" pitchFamily="18" charset="0"/>
                            </a:rPr>
                            <m:t>𝑃</m:t>
                          </m:r>
                          <m:r>
                            <a:rPr lang="hr-HR" i="1">
                              <a:solidFill>
                                <a:srgbClr val="C00000"/>
                              </a:solidFill>
                              <a:latin typeface="Cambria Math" panose="02040503050406030204" pitchFamily="18" charset="0"/>
                            </a:rPr>
                            <m:t>+</m:t>
                          </m:r>
                          <m:r>
                            <a:rPr lang="hr-HR" i="1">
                              <a:solidFill>
                                <a:srgbClr val="C00000"/>
                              </a:solidFill>
                              <a:latin typeface="Cambria Math" panose="02040503050406030204" pitchFamily="18" charset="0"/>
                            </a:rPr>
                            <m:t>𝐺</m:t>
                          </m:r>
                          <m:r>
                            <a:rPr lang="hr-HR" i="1">
                              <a:solidFill>
                                <a:srgbClr val="C00000"/>
                              </a:solidFill>
                              <a:latin typeface="Cambria Math" panose="02040503050406030204" pitchFamily="18" charset="0"/>
                            </a:rPr>
                            <m:t>)</m:t>
                          </m:r>
                        </m:e>
                      </m:d>
                      <m:r>
                        <a:rPr lang="hr-HR" i="1">
                          <a:solidFill>
                            <a:srgbClr val="C00000"/>
                          </a:solidFill>
                          <a:latin typeface="Cambria Math" panose="02040503050406030204" pitchFamily="18" charset="0"/>
                        </a:rPr>
                        <m:t>𝑑𝑡</m:t>
                      </m:r>
                    </m:oMath>
                  </m:oMathPara>
                </a14:m>
                <a:endParaRPr lang="hr-HR" dirty="0"/>
              </a:p>
              <a:p>
                <a:endParaRPr lang="en-US" dirty="0"/>
              </a:p>
            </p:txBody>
          </p:sp>
        </mc:Choice>
        <mc:Fallback xmlns="">
          <p:sp>
            <p:nvSpPr>
              <p:cNvPr id="3" name="Content Placeholder 2">
                <a:extLst>
                  <a:ext uri="{FF2B5EF4-FFF2-40B4-BE49-F238E27FC236}">
                    <a16:creationId xmlns:a16="http://schemas.microsoft.com/office/drawing/2014/main" id="{AE4D3F1F-B606-4DFD-A644-F80F07CE0D5E}"/>
                  </a:ext>
                </a:extLst>
              </p:cNvPr>
              <p:cNvSpPr>
                <a:spLocks noGrp="1" noRot="1" noChangeAspect="1" noMove="1" noResize="1" noEditPoints="1" noAdjustHandles="1" noChangeArrowheads="1" noChangeShapeType="1" noTextEdit="1"/>
              </p:cNvSpPr>
              <p:nvPr>
                <p:ph idx="1"/>
              </p:nvPr>
            </p:nvSpPr>
            <p:spPr>
              <a:xfrm>
                <a:off x="132440" y="726976"/>
                <a:ext cx="11808178" cy="5036897"/>
              </a:xfrm>
              <a:blipFill>
                <a:blip r:embed="rId2"/>
                <a:stretch>
                  <a:fillRect l="-826" t="-1693" r="-774" b="-121"/>
                </a:stretch>
              </a:blipFill>
            </p:spPr>
            <p:txBody>
              <a:bodyPr/>
              <a:lstStyle/>
              <a:p>
                <a:r>
                  <a:rPr lang="en-US">
                    <a:noFill/>
                  </a:rPr>
                  <a:t> </a:t>
                </a:r>
              </a:p>
            </p:txBody>
          </p:sp>
        </mc:Fallback>
      </mc:AlternateContent>
    </p:spTree>
    <p:extLst>
      <p:ext uri="{BB962C8B-B14F-4D97-AF65-F5344CB8AC3E}">
        <p14:creationId xmlns:p14="http://schemas.microsoft.com/office/powerpoint/2010/main" val="237031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4D3F1F-B606-4DFD-A644-F80F07CE0D5E}"/>
              </a:ext>
            </a:extLst>
          </p:cNvPr>
          <p:cNvSpPr>
            <a:spLocks noGrp="1"/>
          </p:cNvSpPr>
          <p:nvPr>
            <p:ph idx="1"/>
          </p:nvPr>
        </p:nvSpPr>
        <p:spPr>
          <a:xfrm>
            <a:off x="0" y="22796"/>
            <a:ext cx="12191999" cy="6835204"/>
          </a:xfrm>
        </p:spPr>
        <p:txBody>
          <a:bodyPr>
            <a:normAutofit/>
          </a:bodyPr>
          <a:lstStyle/>
          <a:p>
            <a:pPr marL="0" indent="0">
              <a:buNone/>
            </a:pPr>
            <a:r>
              <a:rPr lang="hr-HR" sz="2000" dirty="0">
                <a:solidFill>
                  <a:srgbClr val="C00000"/>
                </a:solidFill>
              </a:rPr>
              <a:t>Metoda sumarne krivulje promjene volumena </a:t>
            </a:r>
            <a:r>
              <a:rPr lang="hr-HR" sz="2000" dirty="0"/>
              <a:t>(</a:t>
            </a:r>
            <a:r>
              <a:rPr lang="hr-HR" sz="2000" dirty="0">
                <a:solidFill>
                  <a:schemeClr val="accent1">
                    <a:lumMod val="75000"/>
                  </a:schemeClr>
                </a:solidFill>
              </a:rPr>
              <a:t>sekventni posupak</a:t>
            </a:r>
            <a:r>
              <a:rPr lang="hr-HR" sz="2000" dirty="0"/>
              <a:t>); često korištena, sumiraju se promjene volumena po intervalima za promatrani period</a:t>
            </a:r>
            <a:r>
              <a:rPr lang="en-US" sz="2000" dirty="0"/>
              <a:t>:</a:t>
            </a:r>
            <a:endParaRPr lang="hr-HR" sz="2000" dirty="0"/>
          </a:p>
          <a:p>
            <a:pPr marL="0" indent="0" defTabSz="447675">
              <a:buNone/>
            </a:pPr>
            <a:r>
              <a:rPr lang="sr-Cyrl-RS" altLang="en-US" sz="2000" dirty="0"/>
              <a:t>→ </a:t>
            </a:r>
            <a:r>
              <a:rPr lang="hr-HR" altLang="en-US" sz="2000" dirty="0"/>
              <a:t>  najprije se pretpostavi neki početni volumen akumulacije </a:t>
            </a:r>
            <a:r>
              <a:rPr lang="en-US" altLang="en-US" sz="2000" i="1" dirty="0"/>
              <a:t>V</a:t>
            </a:r>
            <a:r>
              <a:rPr lang="en-US" altLang="en-US" sz="2000" baseline="-25000" dirty="0"/>
              <a:t>o</a:t>
            </a:r>
            <a:r>
              <a:rPr lang="sr-Cyrl-RS" altLang="en-US" sz="2000" b="1" dirty="0"/>
              <a:t> (</a:t>
            </a:r>
            <a:r>
              <a:rPr lang="hr-HR" altLang="en-US" sz="2000" b="1" dirty="0"/>
              <a:t>bilo koja</a:t>
            </a:r>
            <a:r>
              <a:rPr lang="sr-Cyrl-RS" altLang="en-US" sz="2000" b="1" dirty="0"/>
              <a:t>)</a:t>
            </a:r>
            <a:endParaRPr lang="en-US" altLang="en-US" sz="2000" dirty="0"/>
          </a:p>
          <a:p>
            <a:pPr>
              <a:lnSpc>
                <a:spcPct val="80000"/>
              </a:lnSpc>
              <a:buNone/>
            </a:pPr>
            <a:endParaRPr lang="en-US" altLang="en-US" sz="2000" dirty="0"/>
          </a:p>
        </p:txBody>
      </p:sp>
      <p:sp>
        <p:nvSpPr>
          <p:cNvPr id="8" name="Object 17">
            <a:extLst>
              <a:ext uri="{FF2B5EF4-FFF2-40B4-BE49-F238E27FC236}">
                <a16:creationId xmlns:a16="http://schemas.microsoft.com/office/drawing/2014/main" id="{F75D7592-2ACA-4CC1-A408-41D2024E1C68}"/>
              </a:ext>
            </a:extLst>
          </p:cNvPr>
          <p:cNvSpPr txBox="1"/>
          <p:nvPr/>
        </p:nvSpPr>
        <p:spPr bwMode="auto">
          <a:xfrm>
            <a:off x="6319265" y="964611"/>
            <a:ext cx="1033771" cy="485817"/>
          </a:xfrm>
          <a:prstGeom prst="rect">
            <a:avLst/>
          </a:prstGeom>
          <a:noFill/>
          <a:ln>
            <a:noFill/>
          </a:ln>
        </p:spPr>
        <p:txBody>
          <a:bodyPr>
            <a:normAutofit/>
          </a:bodyPr>
          <a:lstStyle/>
          <a:p>
            <a:endParaRPr lang="en-US" sz="2000" dirty="0"/>
          </a:p>
        </p:txBody>
      </p:sp>
      <p:pic>
        <p:nvPicPr>
          <p:cNvPr id="5" name="Picture 4">
            <a:extLst>
              <a:ext uri="{FF2B5EF4-FFF2-40B4-BE49-F238E27FC236}">
                <a16:creationId xmlns:a16="http://schemas.microsoft.com/office/drawing/2014/main" id="{0E1B8C31-A96D-426B-AA82-D13C7B2296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4964" y="3197856"/>
            <a:ext cx="6197906" cy="3637348"/>
          </a:xfrm>
          <a:prstGeom prst="rect">
            <a:avLst/>
          </a:prstGeom>
        </p:spPr>
      </p:pic>
      <p:pic>
        <p:nvPicPr>
          <p:cNvPr id="9" name="Picture 8">
            <a:extLst>
              <a:ext uri="{FF2B5EF4-FFF2-40B4-BE49-F238E27FC236}">
                <a16:creationId xmlns:a16="http://schemas.microsoft.com/office/drawing/2014/main" id="{4AF5867D-CF3B-480C-9379-6941B9E4BB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3711" y="1042494"/>
            <a:ext cx="6279159" cy="2155362"/>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9EE34D2-5618-41C7-888B-FBD1E6165BF0}"/>
                  </a:ext>
                </a:extLst>
              </p:cNvPr>
              <p:cNvSpPr txBox="1"/>
              <p:nvPr/>
            </p:nvSpPr>
            <p:spPr>
              <a:xfrm>
                <a:off x="0" y="1207519"/>
                <a:ext cx="5723711" cy="5601533"/>
              </a:xfrm>
              <a:prstGeom prst="rect">
                <a:avLst/>
              </a:prstGeom>
              <a:noFill/>
            </p:spPr>
            <p:txBody>
              <a:bodyPr wrap="square" rtlCol="0">
                <a:spAutoFit/>
              </a:bodyPr>
              <a:lstStyle/>
              <a:p>
                <a:pPr algn="just">
                  <a:tabLst>
                    <a:tab pos="447675" algn="l"/>
                  </a:tabLst>
                </a:pPr>
                <a:r>
                  <a:rPr lang="sr-Cyrl-RS" altLang="en-US" sz="2000" dirty="0"/>
                  <a:t>→</a:t>
                </a:r>
                <a:r>
                  <a:rPr lang="hr-HR" altLang="en-US" sz="2000" dirty="0"/>
                  <a:t> pretpostavi se da je akumulacija na početku promatranja </a:t>
                </a:r>
                <a:r>
                  <a:rPr lang="hr-HR" altLang="en-US" sz="2000" dirty="0">
                    <a:solidFill>
                      <a:srgbClr val="C00000"/>
                    </a:solidFill>
                  </a:rPr>
                  <a:t>puna</a:t>
                </a:r>
                <a:r>
                  <a:rPr lang="hr-HR" altLang="en-US" sz="2000" dirty="0"/>
                  <a:t> (početan je volumen jednak maksimalnom volumenu akumulacije) </a:t>
                </a:r>
                <a14:m>
                  <m:oMath xmlns:m="http://schemas.openxmlformats.org/officeDocument/2006/math">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0</m:t>
                        </m:r>
                      </m:sub>
                    </m:sSub>
                    <m:r>
                      <a:rPr lang="en-US" sz="2000">
                        <a:solidFill>
                          <a:srgbClr val="C00000"/>
                        </a:solidFill>
                        <a:latin typeface="Cambria Math" panose="02040503050406030204" pitchFamily="18" charset="0"/>
                      </a:rPr>
                      <m:t> </m:t>
                    </m:r>
                  </m:oMath>
                </a14:m>
                <a:r>
                  <a:rPr lang="hr-HR" altLang="en-US" sz="2000" dirty="0">
                    <a:solidFill>
                      <a:srgbClr val="C00000"/>
                    </a:solidFill>
                  </a:rPr>
                  <a:t>= </a:t>
                </a:r>
                <a14:m>
                  <m:oMath xmlns:m="http://schemas.openxmlformats.org/officeDocument/2006/math">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hr-HR" sz="2000" i="1">
                            <a:solidFill>
                              <a:srgbClr val="C00000"/>
                            </a:solidFill>
                            <a:latin typeface="Cambria Math" panose="02040503050406030204" pitchFamily="18" charset="0"/>
                          </a:rPr>
                          <m:t>𝑚𝑎𝑥</m:t>
                        </m:r>
                      </m:sub>
                    </m:sSub>
                    <m:r>
                      <a:rPr lang="en-US" sz="2000">
                        <a:solidFill>
                          <a:srgbClr val="000000"/>
                        </a:solidFill>
                        <a:latin typeface="Cambria Math" panose="02040503050406030204" pitchFamily="18" charset="0"/>
                      </a:rPr>
                      <m:t> </m:t>
                    </m:r>
                  </m:oMath>
                </a14:m>
                <a:endParaRPr lang="hr-HR" altLang="en-US" sz="2000" dirty="0"/>
              </a:p>
              <a:p>
                <a:pPr algn="just">
                  <a:tabLst>
                    <a:tab pos="447675" algn="l"/>
                  </a:tabLst>
                </a:pPr>
                <a:r>
                  <a:rPr lang="sr-Cyrl-RS" altLang="en-US" sz="2000" dirty="0"/>
                  <a:t>→</a:t>
                </a:r>
                <a:r>
                  <a:rPr lang="hr-HR" altLang="en-US" sz="2000" dirty="0"/>
                  <a:t> ako se proračunom dobije volumen </a:t>
                </a:r>
                <a14:m>
                  <m:oMath xmlns:m="http://schemas.openxmlformats.org/officeDocument/2006/math">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𝑖</m:t>
                        </m:r>
                      </m:sub>
                    </m:sSub>
                  </m:oMath>
                </a14:m>
                <a:r>
                  <a:rPr lang="hr-HR" altLang="en-US" sz="2000" dirty="0"/>
                  <a:t> veći od maksimalnog </a:t>
                </a:r>
                <a14:m>
                  <m:oMath xmlns:m="http://schemas.openxmlformats.org/officeDocument/2006/math">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0</m:t>
                        </m:r>
                      </m:sub>
                    </m:sSub>
                    <m:r>
                      <a:rPr lang="en-US" sz="2000">
                        <a:solidFill>
                          <a:srgbClr val="C00000"/>
                        </a:solidFill>
                        <a:latin typeface="Cambria Math" panose="02040503050406030204" pitchFamily="18" charset="0"/>
                      </a:rPr>
                      <m:t> </m:t>
                    </m:r>
                  </m:oMath>
                </a14:m>
                <a:r>
                  <a:rPr lang="hr-HR" altLang="en-US" sz="2000" dirty="0">
                    <a:solidFill>
                      <a:srgbClr val="C00000"/>
                    </a:solidFill>
                  </a:rPr>
                  <a:t>= </a:t>
                </a:r>
                <a14:m>
                  <m:oMath xmlns:m="http://schemas.openxmlformats.org/officeDocument/2006/math">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hr-HR" sz="2000" i="1">
                            <a:solidFill>
                              <a:srgbClr val="C00000"/>
                            </a:solidFill>
                            <a:latin typeface="Cambria Math" panose="02040503050406030204" pitchFamily="18" charset="0"/>
                          </a:rPr>
                          <m:t>𝑚𝑎𝑥</m:t>
                        </m:r>
                      </m:sub>
                    </m:sSub>
                  </m:oMath>
                </a14:m>
                <a:r>
                  <a:rPr lang="hr-HR" altLang="en-US" sz="2000" dirty="0"/>
                  <a:t>, dio dotekle vode se mora preliti iz rezervoara čime se zadovoljava fizičko ograničenje </a:t>
                </a:r>
                <a14:m>
                  <m:oMath xmlns:m="http://schemas.openxmlformats.org/officeDocument/2006/math">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𝑖</m:t>
                        </m:r>
                      </m:sub>
                    </m:sSub>
                    <m:r>
                      <a:rPr lang="en-US" sz="2000" i="1">
                        <a:solidFill>
                          <a:srgbClr val="C00000"/>
                        </a:solidFill>
                        <a:latin typeface="Cambria Math" panose="02040503050406030204" pitchFamily="18" charset="0"/>
                      </a:rPr>
                      <m:t>≤</m:t>
                    </m:r>
                    <m:sSub>
                      <m:sSubPr>
                        <m:ctrlPr>
                          <a:rPr lang="en-US" sz="2000" i="1">
                            <a:solidFill>
                              <a:srgbClr val="C00000"/>
                            </a:solidFill>
                            <a:latin typeface="Cambria Math" panose="02040503050406030204" pitchFamily="18" charset="0"/>
                          </a:rPr>
                        </m:ctrlPr>
                      </m:sSubPr>
                      <m:e>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0</m:t>
                        </m:r>
                      </m:sub>
                    </m:sSub>
                  </m:oMath>
                </a14:m>
                <a:endParaRPr lang="hr-HR" altLang="en-US" sz="2000" dirty="0"/>
              </a:p>
              <a:p>
                <a:pPr algn="just" defTabSz="447675"/>
                <a:r>
                  <a:rPr lang="sr-Cyrl-RS" altLang="en-US" sz="2000" dirty="0"/>
                  <a:t>→</a:t>
                </a:r>
                <a:r>
                  <a:rPr lang="hr-HR" altLang="en-US" sz="2000" dirty="0"/>
                  <a:t> na slici se promatrani period ponavlja jer se započeti manjak može produžiti i povećati u ponovljenom periodu</a:t>
                </a:r>
              </a:p>
              <a:p>
                <a:pPr algn="just" defTabSz="447675"/>
                <a:r>
                  <a:rPr lang="sr-Cyrl-RS" altLang="en-US" sz="2000" dirty="0"/>
                  <a:t>→ </a:t>
                </a:r>
                <a:r>
                  <a:rPr lang="hr-HR" altLang="en-US" sz="2000" dirty="0"/>
                  <a:t>ciklus pražnjenja počinje u trenutku kada se akumulacija počne prazniti, a završava čim volumen ponovno dostigne početnu, tj. maksimalnu vrijednost</a:t>
                </a:r>
              </a:p>
              <a:p>
                <a:pPr algn="just" defTabSz="447675"/>
                <a:r>
                  <a:rPr lang="sr-Cyrl-RS" altLang="en-US" sz="2000" dirty="0"/>
                  <a:t>→ </a:t>
                </a:r>
                <a:r>
                  <a:rPr lang="hr-HR" altLang="en-US" sz="2000" dirty="0"/>
                  <a:t>očito je da se maksimalni deficit ostvaruje pri minimalnom volumenu vode u akumulaciji</a:t>
                </a:r>
                <a:r>
                  <a:rPr lang="hr-HR" altLang="en-US" sz="2000" i="1" dirty="0">
                    <a:solidFill>
                      <a:srgbClr val="C00000"/>
                    </a:solidFill>
                    <a:latin typeface="Cambria Math" panose="02040503050406030204" pitchFamily="18" charset="0"/>
                  </a:rPr>
                  <a:t> </a:t>
                </a:r>
                <a14:m>
                  <m:oMath xmlns:m="http://schemas.openxmlformats.org/officeDocument/2006/math">
                    <m:sSub>
                      <m:sSubPr>
                        <m:ctrlPr>
                          <a:rPr lang="en-US" sz="2000" i="1">
                            <a:solidFill>
                              <a:srgbClr val="C00000"/>
                            </a:solidFill>
                            <a:latin typeface="Cambria Math" panose="02040503050406030204" pitchFamily="18" charset="0"/>
                          </a:rPr>
                        </m:ctrlPr>
                      </m:sSubPr>
                      <m:e>
                        <m:sSub>
                          <m:sSubPr>
                            <m:ctrlPr>
                              <a:rPr lang="hr-HR" sz="2000" i="1">
                                <a:solidFill>
                                  <a:srgbClr val="C00000"/>
                                </a:solidFill>
                                <a:latin typeface="Cambria Math" panose="02040503050406030204" pitchFamily="18" charset="0"/>
                              </a:rPr>
                            </m:ctrlPr>
                          </m:sSubPr>
                          <m:e>
                            <m:r>
                              <a:rPr lang="hr-HR" sz="2000" i="1">
                                <a:solidFill>
                                  <a:srgbClr val="C00000"/>
                                </a:solidFill>
                                <a:latin typeface="Cambria Math" panose="02040503050406030204" pitchFamily="18" charset="0"/>
                              </a:rPr>
                              <m:t>𝐷</m:t>
                            </m:r>
                          </m:e>
                          <m:sub>
                            <m:r>
                              <a:rPr lang="hr-HR" sz="2000" i="1">
                                <a:solidFill>
                                  <a:srgbClr val="C00000"/>
                                </a:solidFill>
                                <a:latin typeface="Cambria Math" panose="02040503050406030204" pitchFamily="18" charset="0"/>
                              </a:rPr>
                              <m:t>𝑚𝑎𝑥</m:t>
                            </m:r>
                          </m:sub>
                        </m:sSub>
                        <m:r>
                          <a:rPr lang="hr-HR" sz="2000" i="1">
                            <a:solidFill>
                              <a:srgbClr val="C00000"/>
                            </a:solidFill>
                            <a:latin typeface="Cambria Math" panose="02040503050406030204" pitchFamily="18" charset="0"/>
                          </a:rPr>
                          <m:t>=</m:t>
                        </m:r>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0</m:t>
                        </m:r>
                      </m:sub>
                    </m:sSub>
                    <m:r>
                      <a:rPr lang="en-US" sz="2000" i="1">
                        <a:solidFill>
                          <a:srgbClr val="C00000"/>
                        </a:solidFill>
                        <a:latin typeface="Cambria Math" panose="02040503050406030204" pitchFamily="18" charset="0"/>
                      </a:rPr>
                      <m:t>−</m:t>
                    </m:r>
                    <m:sSub>
                      <m:sSubPr>
                        <m:ctrlPr>
                          <a:rPr lang="en-US" sz="2000" i="1">
                            <a:solidFill>
                              <a:srgbClr val="C00000"/>
                            </a:solidFill>
                            <a:latin typeface="Cambria Math" panose="02040503050406030204" pitchFamily="18" charset="0"/>
                          </a:rPr>
                        </m:ctrlPr>
                      </m:sSubPr>
                      <m:e>
                        <m:r>
                          <a:rPr lang="hr-HR" sz="2000" i="1">
                            <a:solidFill>
                              <a:srgbClr val="C00000"/>
                            </a:solidFill>
                            <a:latin typeface="Cambria Math" panose="02040503050406030204" pitchFamily="18" charset="0"/>
                          </a:rPr>
                          <m:t>𝑉</m:t>
                        </m:r>
                      </m:e>
                      <m:sub>
                        <m:r>
                          <a:rPr lang="hr-HR" sz="2000" i="1">
                            <a:solidFill>
                              <a:srgbClr val="C00000"/>
                            </a:solidFill>
                            <a:latin typeface="Cambria Math" panose="02040503050406030204" pitchFamily="18" charset="0"/>
                          </a:rPr>
                          <m:t>𝑚𝑖𝑛</m:t>
                        </m:r>
                      </m:sub>
                    </m:sSub>
                  </m:oMath>
                </a14:m>
                <a:endParaRPr lang="hr-HR" altLang="en-US" sz="2000" dirty="0"/>
              </a:p>
              <a:p>
                <a:pPr defTabSz="447675"/>
                <a:endParaRPr lang="en-US" altLang="en-US" sz="2000" dirty="0"/>
              </a:p>
              <a:p>
                <a:endParaRPr lang="en-US" dirty="0"/>
              </a:p>
            </p:txBody>
          </p:sp>
        </mc:Choice>
        <mc:Fallback xmlns="">
          <p:sp>
            <p:nvSpPr>
              <p:cNvPr id="11" name="TextBox 10">
                <a:extLst>
                  <a:ext uri="{FF2B5EF4-FFF2-40B4-BE49-F238E27FC236}">
                    <a16:creationId xmlns:a16="http://schemas.microsoft.com/office/drawing/2014/main" id="{29EE34D2-5618-41C7-888B-FBD1E6165BF0}"/>
                  </a:ext>
                </a:extLst>
              </p:cNvPr>
              <p:cNvSpPr txBox="1">
                <a:spLocks noRot="1" noChangeAspect="1" noMove="1" noResize="1" noEditPoints="1" noAdjustHandles="1" noChangeArrowheads="1" noChangeShapeType="1" noTextEdit="1"/>
              </p:cNvSpPr>
              <p:nvPr/>
            </p:nvSpPr>
            <p:spPr>
              <a:xfrm>
                <a:off x="0" y="1207519"/>
                <a:ext cx="5723711" cy="5601533"/>
              </a:xfrm>
              <a:prstGeom prst="rect">
                <a:avLst/>
              </a:prstGeom>
              <a:blipFill>
                <a:blip r:embed="rId5"/>
                <a:stretch>
                  <a:fillRect l="-1065" t="-544" r="-1065"/>
                </a:stretch>
              </a:blipFill>
            </p:spPr>
            <p:txBody>
              <a:bodyPr/>
              <a:lstStyle/>
              <a:p>
                <a:r>
                  <a:rPr lang="en-US">
                    <a:noFill/>
                  </a:rPr>
                  <a:t> </a:t>
                </a:r>
              </a:p>
            </p:txBody>
          </p:sp>
        </mc:Fallback>
      </mc:AlternateContent>
    </p:spTree>
    <p:extLst>
      <p:ext uri="{BB962C8B-B14F-4D97-AF65-F5344CB8AC3E}">
        <p14:creationId xmlns:p14="http://schemas.microsoft.com/office/powerpoint/2010/main" val="2687791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E4D3F1F-B606-4DFD-A644-F80F07CE0D5E}"/>
                  </a:ext>
                </a:extLst>
              </p:cNvPr>
              <p:cNvSpPr>
                <a:spLocks noGrp="1"/>
              </p:cNvSpPr>
              <p:nvPr>
                <p:ph idx="1"/>
              </p:nvPr>
            </p:nvSpPr>
            <p:spPr>
              <a:xfrm>
                <a:off x="44697" y="22796"/>
                <a:ext cx="11864390" cy="6735678"/>
              </a:xfrm>
            </p:spPr>
            <p:txBody>
              <a:bodyPr>
                <a:normAutofit/>
              </a:bodyPr>
              <a:lstStyle/>
              <a:p>
                <a:pPr>
                  <a:lnSpc>
                    <a:spcPct val="80000"/>
                  </a:lnSpc>
                  <a:buNone/>
                </a:pPr>
                <a:endParaRPr lang="hr-HR" altLang="en-US" sz="2000" dirty="0"/>
              </a:p>
              <a:p>
                <a:pPr marL="0" indent="0">
                  <a:lnSpc>
                    <a:spcPct val="80000"/>
                  </a:lnSpc>
                  <a:buNone/>
                </a:pPr>
                <a:r>
                  <a:rPr lang="hr-HR" altLang="en-US" sz="2000" dirty="0"/>
                  <a:t>Koristan volumen jednak je najvećoj vrijenosti </a:t>
                </a:r>
                <a:r>
                  <a:rPr lang="hr-HR" altLang="en-US" sz="2000" i="1" dirty="0"/>
                  <a:t>manjka-deficita</a:t>
                </a:r>
                <a:r>
                  <a:rPr lang="hr-HR" altLang="en-US" sz="2000" dirty="0"/>
                  <a:t> u promatranom periodu, odnosno razlici početnog (maksimalnog) i minimalnog volumena akumulacije koja se ostvari: </a:t>
                </a:r>
                <a14:m>
                  <m:oMath xmlns:m="http://schemas.openxmlformats.org/officeDocument/2006/math">
                    <m:sSub>
                      <m:sSubPr>
                        <m:ctrlPr>
                          <a:rPr lang="en-US" sz="2000" i="1">
                            <a:solidFill>
                              <a:srgbClr val="C00000"/>
                            </a:solidFill>
                            <a:latin typeface="Cambria Math" panose="02040503050406030204" pitchFamily="18" charset="0"/>
                          </a:rPr>
                        </m:ctrlPr>
                      </m:sSubPr>
                      <m:e>
                        <m:sSub>
                          <m:sSubPr>
                            <m:ctrlPr>
                              <a:rPr lang="hr-HR" sz="2000" i="1">
                                <a:solidFill>
                                  <a:srgbClr val="C00000"/>
                                </a:solidFill>
                                <a:latin typeface="Cambria Math" panose="02040503050406030204" pitchFamily="18" charset="0"/>
                              </a:rPr>
                            </m:ctrlPr>
                          </m:sSubPr>
                          <m:e>
                            <m:r>
                              <a:rPr lang="hr-HR" sz="2000" i="1">
                                <a:solidFill>
                                  <a:srgbClr val="C00000"/>
                                </a:solidFill>
                                <a:latin typeface="Cambria Math" panose="02040503050406030204" pitchFamily="18" charset="0"/>
                              </a:rPr>
                              <m:t>𝐷</m:t>
                            </m:r>
                          </m:e>
                          <m:sub>
                            <m:r>
                              <a:rPr lang="hr-HR" sz="2000" i="1">
                                <a:solidFill>
                                  <a:srgbClr val="C00000"/>
                                </a:solidFill>
                                <a:latin typeface="Cambria Math" panose="02040503050406030204" pitchFamily="18" charset="0"/>
                              </a:rPr>
                              <m:t>𝑚𝑎𝑥</m:t>
                            </m:r>
                          </m:sub>
                        </m:sSub>
                        <m:r>
                          <a:rPr lang="hr-HR" sz="2000" i="1">
                            <a:solidFill>
                              <a:srgbClr val="C00000"/>
                            </a:solidFill>
                            <a:latin typeface="Cambria Math" panose="02040503050406030204" pitchFamily="18" charset="0"/>
                          </a:rPr>
                          <m:t>=</m:t>
                        </m:r>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0</m:t>
                        </m:r>
                      </m:sub>
                    </m:sSub>
                    <m:r>
                      <a:rPr lang="en-US" sz="2000" i="1">
                        <a:solidFill>
                          <a:srgbClr val="C00000"/>
                        </a:solidFill>
                        <a:latin typeface="Cambria Math" panose="02040503050406030204" pitchFamily="18" charset="0"/>
                      </a:rPr>
                      <m:t>−</m:t>
                    </m:r>
                    <m:sSub>
                      <m:sSubPr>
                        <m:ctrlPr>
                          <a:rPr lang="en-US" sz="2000" i="1">
                            <a:solidFill>
                              <a:srgbClr val="C00000"/>
                            </a:solidFill>
                            <a:latin typeface="Cambria Math" panose="02040503050406030204" pitchFamily="18" charset="0"/>
                          </a:rPr>
                        </m:ctrlPr>
                      </m:sSubPr>
                      <m:e>
                        <m:r>
                          <a:rPr lang="hr-HR" sz="2000" i="1">
                            <a:solidFill>
                              <a:srgbClr val="C00000"/>
                            </a:solidFill>
                            <a:latin typeface="Cambria Math" panose="02040503050406030204" pitchFamily="18" charset="0"/>
                          </a:rPr>
                          <m:t>𝑉</m:t>
                        </m:r>
                      </m:e>
                      <m:sub>
                        <m:r>
                          <a:rPr lang="hr-HR" sz="2000" i="1">
                            <a:solidFill>
                              <a:srgbClr val="C00000"/>
                            </a:solidFill>
                            <a:latin typeface="Cambria Math" panose="02040503050406030204" pitchFamily="18" charset="0"/>
                          </a:rPr>
                          <m:t>𝑚𝑖𝑛</m:t>
                        </m:r>
                      </m:sub>
                    </m:sSub>
                    <m:sSub>
                      <m:sSubPr>
                        <m:ctrlPr>
                          <a:rPr lang="en-US" sz="2000" i="1">
                            <a:solidFill>
                              <a:srgbClr val="C00000"/>
                            </a:solidFill>
                            <a:latin typeface="Cambria Math" panose="02040503050406030204" pitchFamily="18" charset="0"/>
                          </a:rPr>
                        </m:ctrlPr>
                      </m:sSubPr>
                      <m:e>
                        <m:r>
                          <a:rPr lang="hr-HR" sz="2000" i="1">
                            <a:solidFill>
                              <a:srgbClr val="C00000"/>
                            </a:solidFill>
                            <a:latin typeface="Cambria Math" panose="02040503050406030204" pitchFamily="18" charset="0"/>
                          </a:rPr>
                          <m:t>=</m:t>
                        </m:r>
                        <m:r>
                          <a:rPr lang="en-US" sz="2000" i="1">
                            <a:solidFill>
                              <a:srgbClr val="C00000"/>
                            </a:solidFill>
                            <a:latin typeface="Cambria Math" panose="02040503050406030204" pitchFamily="18" charset="0"/>
                          </a:rPr>
                          <m:t>𝑉</m:t>
                        </m:r>
                      </m:e>
                      <m:sub>
                        <m:r>
                          <a:rPr lang="en-US" sz="2000" i="1">
                            <a:solidFill>
                              <a:srgbClr val="C00000"/>
                            </a:solidFill>
                            <a:latin typeface="Cambria Math" panose="02040503050406030204" pitchFamily="18" charset="0"/>
                          </a:rPr>
                          <m:t>𝐾</m:t>
                        </m:r>
                      </m:sub>
                    </m:sSub>
                  </m:oMath>
                </a14:m>
                <a:endParaRPr lang="en-US" altLang="en-US" sz="2000" dirty="0"/>
              </a:p>
            </p:txBody>
          </p:sp>
        </mc:Choice>
        <mc:Fallback xmlns="">
          <p:sp>
            <p:nvSpPr>
              <p:cNvPr id="3" name="Content Placeholder 2">
                <a:extLst>
                  <a:ext uri="{FF2B5EF4-FFF2-40B4-BE49-F238E27FC236}">
                    <a16:creationId xmlns:a16="http://schemas.microsoft.com/office/drawing/2014/main" id="{AE4D3F1F-B606-4DFD-A644-F80F07CE0D5E}"/>
                  </a:ext>
                </a:extLst>
              </p:cNvPr>
              <p:cNvSpPr>
                <a:spLocks noGrp="1" noRot="1" noChangeAspect="1" noMove="1" noResize="1" noEditPoints="1" noAdjustHandles="1" noChangeArrowheads="1" noChangeShapeType="1" noTextEdit="1"/>
              </p:cNvSpPr>
              <p:nvPr>
                <p:ph idx="1"/>
              </p:nvPr>
            </p:nvSpPr>
            <p:spPr>
              <a:xfrm>
                <a:off x="44697" y="22796"/>
                <a:ext cx="11864390" cy="6735678"/>
              </a:xfrm>
              <a:blipFill>
                <a:blip r:embed="rId3"/>
                <a:stretch>
                  <a:fillRect l="-514" r="-565"/>
                </a:stretch>
              </a:blipFill>
            </p:spPr>
            <p:txBody>
              <a:bodyPr/>
              <a:lstStyle/>
              <a:p>
                <a:r>
                  <a:rPr lang="hr-HR">
                    <a:noFill/>
                  </a:rPr>
                  <a:t> </a:t>
                </a:r>
              </a:p>
            </p:txBody>
          </p:sp>
        </mc:Fallback>
      </mc:AlternateContent>
      <p:graphicFrame>
        <p:nvGraphicFramePr>
          <p:cNvPr id="7" name="Table 6">
            <a:extLst>
              <a:ext uri="{FF2B5EF4-FFF2-40B4-BE49-F238E27FC236}">
                <a16:creationId xmlns:a16="http://schemas.microsoft.com/office/drawing/2014/main" id="{8005DB61-99D5-4EB0-96D8-D80BFD29CEC4}"/>
              </a:ext>
            </a:extLst>
          </p:cNvPr>
          <p:cNvGraphicFramePr>
            <a:graphicFrameLocks noGrp="1"/>
          </p:cNvGraphicFramePr>
          <p:nvPr>
            <p:extLst>
              <p:ext uri="{D42A27DB-BD31-4B8C-83A1-F6EECF244321}">
                <p14:modId xmlns:p14="http://schemas.microsoft.com/office/powerpoint/2010/main" val="1667756644"/>
              </p:ext>
            </p:extLst>
          </p:nvPr>
        </p:nvGraphicFramePr>
        <p:xfrm>
          <a:off x="5612522" y="1301947"/>
          <a:ext cx="6164135" cy="4947496"/>
        </p:xfrm>
        <a:graphic>
          <a:graphicData uri="http://schemas.openxmlformats.org/drawingml/2006/table">
            <a:tbl>
              <a:tblPr/>
              <a:tblGrid>
                <a:gridCol w="460352">
                  <a:extLst>
                    <a:ext uri="{9D8B030D-6E8A-4147-A177-3AD203B41FA5}">
                      <a16:colId xmlns:a16="http://schemas.microsoft.com/office/drawing/2014/main" val="108737701"/>
                    </a:ext>
                  </a:extLst>
                </a:gridCol>
                <a:gridCol w="317966">
                  <a:extLst>
                    <a:ext uri="{9D8B030D-6E8A-4147-A177-3AD203B41FA5}">
                      <a16:colId xmlns:a16="http://schemas.microsoft.com/office/drawing/2014/main" val="2963119850"/>
                    </a:ext>
                  </a:extLst>
                </a:gridCol>
                <a:gridCol w="418530">
                  <a:extLst>
                    <a:ext uri="{9D8B030D-6E8A-4147-A177-3AD203B41FA5}">
                      <a16:colId xmlns:a16="http://schemas.microsoft.com/office/drawing/2014/main" val="3691393126"/>
                    </a:ext>
                  </a:extLst>
                </a:gridCol>
                <a:gridCol w="403845">
                  <a:extLst>
                    <a:ext uri="{9D8B030D-6E8A-4147-A177-3AD203B41FA5}">
                      <a16:colId xmlns:a16="http://schemas.microsoft.com/office/drawing/2014/main" val="3581127881"/>
                    </a:ext>
                  </a:extLst>
                </a:gridCol>
                <a:gridCol w="536012">
                  <a:extLst>
                    <a:ext uri="{9D8B030D-6E8A-4147-A177-3AD203B41FA5}">
                      <a16:colId xmlns:a16="http://schemas.microsoft.com/office/drawing/2014/main" val="2828064854"/>
                    </a:ext>
                  </a:extLst>
                </a:gridCol>
                <a:gridCol w="545190">
                  <a:extLst>
                    <a:ext uri="{9D8B030D-6E8A-4147-A177-3AD203B41FA5}">
                      <a16:colId xmlns:a16="http://schemas.microsoft.com/office/drawing/2014/main" val="487272173"/>
                    </a:ext>
                  </a:extLst>
                </a:gridCol>
                <a:gridCol w="455243">
                  <a:extLst>
                    <a:ext uri="{9D8B030D-6E8A-4147-A177-3AD203B41FA5}">
                      <a16:colId xmlns:a16="http://schemas.microsoft.com/office/drawing/2014/main" val="3679283329"/>
                    </a:ext>
                  </a:extLst>
                </a:gridCol>
                <a:gridCol w="455243">
                  <a:extLst>
                    <a:ext uri="{9D8B030D-6E8A-4147-A177-3AD203B41FA5}">
                      <a16:colId xmlns:a16="http://schemas.microsoft.com/office/drawing/2014/main" val="2618850067"/>
                    </a:ext>
                  </a:extLst>
                </a:gridCol>
                <a:gridCol w="411188">
                  <a:extLst>
                    <a:ext uri="{9D8B030D-6E8A-4147-A177-3AD203B41FA5}">
                      <a16:colId xmlns:a16="http://schemas.microsoft.com/office/drawing/2014/main" val="1537407620"/>
                    </a:ext>
                  </a:extLst>
                </a:gridCol>
                <a:gridCol w="457078">
                  <a:extLst>
                    <a:ext uri="{9D8B030D-6E8A-4147-A177-3AD203B41FA5}">
                      <a16:colId xmlns:a16="http://schemas.microsoft.com/office/drawing/2014/main" val="1712435582"/>
                    </a:ext>
                  </a:extLst>
                </a:gridCol>
                <a:gridCol w="462585">
                  <a:extLst>
                    <a:ext uri="{9D8B030D-6E8A-4147-A177-3AD203B41FA5}">
                      <a16:colId xmlns:a16="http://schemas.microsoft.com/office/drawing/2014/main" val="1279708393"/>
                    </a:ext>
                  </a:extLst>
                </a:gridCol>
                <a:gridCol w="491955">
                  <a:extLst>
                    <a:ext uri="{9D8B030D-6E8A-4147-A177-3AD203B41FA5}">
                      <a16:colId xmlns:a16="http://schemas.microsoft.com/office/drawing/2014/main" val="3759717772"/>
                    </a:ext>
                  </a:extLst>
                </a:gridCol>
                <a:gridCol w="748948">
                  <a:extLst>
                    <a:ext uri="{9D8B030D-6E8A-4147-A177-3AD203B41FA5}">
                      <a16:colId xmlns:a16="http://schemas.microsoft.com/office/drawing/2014/main" val="477098772"/>
                    </a:ext>
                  </a:extLst>
                </a:gridCol>
              </a:tblGrid>
              <a:tr h="371176">
                <a:tc>
                  <a:txBody>
                    <a:bodyPr/>
                    <a:lstStyle/>
                    <a:p>
                      <a:pPr algn="ctr" fontAlgn="b"/>
                      <a:r>
                        <a:rPr lang="en-US" sz="1000" b="0" i="0" u="none" strike="noStrike" dirty="0">
                          <a:solidFill>
                            <a:srgbClr val="000000"/>
                          </a:solidFill>
                          <a:effectLst/>
                          <a:latin typeface="Calibri" panose="020F0502020204030204" pitchFamily="34" charset="0"/>
                        </a:rPr>
                        <a:t>T (mjesec)</a:t>
                      </a:r>
                    </a:p>
                  </a:txBody>
                  <a:tcPr marL="8599" marR="8599" marT="859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br. dana</a:t>
                      </a:r>
                    </a:p>
                  </a:txBody>
                  <a:tcPr marL="8599" marR="8599" marT="859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dirty="0" err="1">
                          <a:solidFill>
                            <a:srgbClr val="000000"/>
                          </a:solidFill>
                          <a:effectLst/>
                          <a:latin typeface="Calibri" panose="020F0502020204030204" pitchFamily="34" charset="0"/>
                        </a:rPr>
                        <a:t>Q</a:t>
                      </a:r>
                      <a:r>
                        <a:rPr lang="en-US" sz="1000" b="0" i="0" u="none" strike="noStrike" baseline="-25000" dirty="0" err="1">
                          <a:solidFill>
                            <a:srgbClr val="000000"/>
                          </a:solidFill>
                          <a:effectLst/>
                          <a:latin typeface="Calibri" panose="020F0502020204030204" pitchFamily="34" charset="0"/>
                        </a:rPr>
                        <a:t>dot</a:t>
                      </a:r>
                      <a:r>
                        <a:rPr lang="en-US" sz="1000" b="0" i="0" u="none" strike="noStrike" dirty="0">
                          <a:solidFill>
                            <a:srgbClr val="000000"/>
                          </a:solidFill>
                          <a:effectLst/>
                          <a:latin typeface="Calibri" panose="020F0502020204030204" pitchFamily="34" charset="0"/>
                        </a:rPr>
                        <a:t> (m</a:t>
                      </a:r>
                      <a:r>
                        <a:rPr lang="en-US" sz="1000" b="0" i="0" u="none" strike="noStrike" baseline="30000" dirty="0">
                          <a:solidFill>
                            <a:srgbClr val="000000"/>
                          </a:solidFill>
                          <a:effectLst/>
                          <a:latin typeface="Calibri" panose="020F0502020204030204" pitchFamily="34" charset="0"/>
                        </a:rPr>
                        <a:t>3</a:t>
                      </a:r>
                      <a:r>
                        <a:rPr lang="en-US" sz="1000" b="0" i="0" u="none" strike="noStrike" dirty="0">
                          <a:solidFill>
                            <a:srgbClr val="000000"/>
                          </a:solidFill>
                          <a:effectLst/>
                          <a:latin typeface="Calibri" panose="020F0502020204030204" pitchFamily="34" charset="0"/>
                        </a:rPr>
                        <a:t>/s)</a:t>
                      </a:r>
                    </a:p>
                  </a:txBody>
                  <a:tcPr marL="8599" marR="8599" marT="859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P</a:t>
                      </a:r>
                      <a:r>
                        <a:rPr lang="en-US" sz="1000" b="0" i="0" u="none" strike="noStrike" baseline="-25000">
                          <a:solidFill>
                            <a:srgbClr val="000000"/>
                          </a:solidFill>
                          <a:effectLst/>
                          <a:latin typeface="Calibri" panose="020F0502020204030204" pitchFamily="34" charset="0"/>
                        </a:rPr>
                        <a:t>nav</a:t>
                      </a:r>
                      <a:r>
                        <a:rPr lang="en-US" sz="1000" b="0" i="0" u="none" strike="noStrike">
                          <a:solidFill>
                            <a:srgbClr val="000000"/>
                          </a:solidFill>
                          <a:effectLst/>
                          <a:latin typeface="Calibri" panose="020F0502020204030204" pitchFamily="34" charset="0"/>
                        </a:rPr>
                        <a:t> (mm)</a:t>
                      </a:r>
                    </a:p>
                  </a:txBody>
                  <a:tcPr marL="8599" marR="8599" marT="859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1" i="0" u="none" strike="noStrike" dirty="0" err="1">
                          <a:solidFill>
                            <a:srgbClr val="000000"/>
                          </a:solidFill>
                          <a:effectLst/>
                          <a:latin typeface="Calibri" panose="020F0502020204030204" pitchFamily="34" charset="0"/>
                        </a:rPr>
                        <a:t>V</a:t>
                      </a:r>
                      <a:r>
                        <a:rPr lang="en-US" sz="1000" b="1" i="0" u="none" strike="noStrike" baseline="-25000" dirty="0" err="1">
                          <a:solidFill>
                            <a:srgbClr val="000000"/>
                          </a:solidFill>
                          <a:effectLst/>
                          <a:latin typeface="Calibri" panose="020F0502020204030204" pitchFamily="34" charset="0"/>
                        </a:rPr>
                        <a:t>dot</a:t>
                      </a:r>
                      <a:r>
                        <a:rPr lang="en-US" sz="1000" b="1" i="0" u="none" strike="noStrike" dirty="0">
                          <a:solidFill>
                            <a:srgbClr val="000000"/>
                          </a:solidFill>
                          <a:effectLst/>
                          <a:latin typeface="Calibri" panose="020F0502020204030204" pitchFamily="34" charset="0"/>
                        </a:rPr>
                        <a:t> </a:t>
                      </a:r>
                      <a:endParaRPr lang="hr-HR" sz="1000" b="1" i="0" u="none" strike="noStrike" dirty="0">
                        <a:solidFill>
                          <a:srgbClr val="000000"/>
                        </a:solidFill>
                        <a:effectLst/>
                        <a:latin typeface="Calibri" panose="020F0502020204030204" pitchFamily="34" charset="0"/>
                      </a:endParaRPr>
                    </a:p>
                    <a:p>
                      <a:pPr algn="ctr" fontAlgn="b"/>
                      <a:r>
                        <a:rPr lang="en-US" sz="1000" b="1" i="0" u="none" strike="noStrike" dirty="0">
                          <a:solidFill>
                            <a:srgbClr val="000000"/>
                          </a:solidFill>
                          <a:effectLst/>
                          <a:latin typeface="Calibri" panose="020F0502020204030204" pitchFamily="34" charset="0"/>
                        </a:rPr>
                        <a:t>(10</a:t>
                      </a:r>
                      <a:r>
                        <a:rPr lang="en-US" sz="1000" b="1" i="0" u="none" strike="noStrike" baseline="30000" dirty="0">
                          <a:solidFill>
                            <a:srgbClr val="000000"/>
                          </a:solidFill>
                          <a:effectLst/>
                          <a:latin typeface="Calibri" panose="020F0502020204030204" pitchFamily="34" charset="0"/>
                        </a:rPr>
                        <a:t>6</a:t>
                      </a:r>
                      <a:r>
                        <a:rPr lang="en-US" sz="1000" b="1" i="0" u="none" strike="noStrike" dirty="0">
                          <a:solidFill>
                            <a:srgbClr val="000000"/>
                          </a:solidFill>
                          <a:effectLst/>
                          <a:latin typeface="Calibri" panose="020F0502020204030204" pitchFamily="34" charset="0"/>
                        </a:rPr>
                        <a:t> m</a:t>
                      </a:r>
                      <a:r>
                        <a:rPr lang="en-US" sz="1000" b="1" i="0" u="none" strike="noStrike" baseline="30000" dirty="0">
                          <a:solidFill>
                            <a:srgbClr val="000000"/>
                          </a:solidFill>
                          <a:effectLst/>
                          <a:latin typeface="Calibri" panose="020F0502020204030204" pitchFamily="34" charset="0"/>
                        </a:rPr>
                        <a:t>3</a:t>
                      </a:r>
                      <a:r>
                        <a:rPr lang="en-US" sz="1000" b="1" i="0" u="none" strike="noStrike" dirty="0">
                          <a:solidFill>
                            <a:srgbClr val="000000"/>
                          </a:solidFill>
                          <a:effectLst/>
                          <a:latin typeface="Calibri" panose="020F0502020204030204" pitchFamily="34" charset="0"/>
                        </a:rPr>
                        <a:t>)</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err="1">
                          <a:solidFill>
                            <a:srgbClr val="000000"/>
                          </a:solidFill>
                          <a:effectLst/>
                          <a:latin typeface="Calibri" panose="020F0502020204030204" pitchFamily="34" charset="0"/>
                        </a:rPr>
                        <a:t>Q</a:t>
                      </a:r>
                      <a:r>
                        <a:rPr lang="en-US" sz="1000" b="0" i="0" u="none" strike="noStrike" baseline="-25000" dirty="0" err="1">
                          <a:solidFill>
                            <a:srgbClr val="000000"/>
                          </a:solidFill>
                          <a:effectLst/>
                          <a:latin typeface="Calibri" panose="020F0502020204030204" pitchFamily="34" charset="0"/>
                        </a:rPr>
                        <a:t>nav</a:t>
                      </a:r>
                      <a:r>
                        <a:rPr lang="en-US" sz="1000" b="0" i="0" u="none" strike="noStrike" dirty="0">
                          <a:solidFill>
                            <a:srgbClr val="000000"/>
                          </a:solidFill>
                          <a:effectLst/>
                          <a:latin typeface="Calibri" panose="020F0502020204030204" pitchFamily="34" charset="0"/>
                        </a:rPr>
                        <a:t> </a:t>
                      </a:r>
                      <a:endParaRPr lang="hr-HR" sz="1000" b="0" i="0" u="none" strike="noStrike" dirty="0">
                        <a:solidFill>
                          <a:srgbClr val="000000"/>
                        </a:solidFill>
                        <a:effectLst/>
                        <a:latin typeface="Calibri" panose="020F0502020204030204" pitchFamily="34" charset="0"/>
                      </a:endParaRPr>
                    </a:p>
                    <a:p>
                      <a:pPr algn="ctr" fontAlgn="b"/>
                      <a:r>
                        <a:rPr lang="en-US" sz="1000" b="0" i="0" u="none" strike="noStrike" dirty="0">
                          <a:solidFill>
                            <a:srgbClr val="000000"/>
                          </a:solidFill>
                          <a:effectLst/>
                          <a:latin typeface="Calibri" panose="020F0502020204030204" pitchFamily="34" charset="0"/>
                        </a:rPr>
                        <a:t>(m</a:t>
                      </a:r>
                      <a:r>
                        <a:rPr lang="en-US" sz="1000" b="0" i="0" u="none" strike="noStrike" baseline="30000" dirty="0">
                          <a:solidFill>
                            <a:srgbClr val="000000"/>
                          </a:solidFill>
                          <a:effectLst/>
                          <a:latin typeface="Calibri" panose="020F0502020204030204" pitchFamily="34" charset="0"/>
                        </a:rPr>
                        <a:t>3</a:t>
                      </a:r>
                      <a:r>
                        <a:rPr lang="en-US" sz="1000" b="0" i="0" u="none" strike="noStrike" dirty="0">
                          <a:solidFill>
                            <a:srgbClr val="000000"/>
                          </a:solidFill>
                          <a:effectLst/>
                          <a:latin typeface="Calibri" panose="020F0502020204030204" pitchFamily="34" charset="0"/>
                        </a:rPr>
                        <a:t>/s)</a:t>
                      </a:r>
                    </a:p>
                  </a:txBody>
                  <a:tcPr marL="8599" marR="8599" marT="859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err="1">
                          <a:solidFill>
                            <a:srgbClr val="000000"/>
                          </a:solidFill>
                          <a:effectLst/>
                          <a:latin typeface="Calibri" panose="020F0502020204030204" pitchFamily="34" charset="0"/>
                        </a:rPr>
                        <a:t>Q</a:t>
                      </a:r>
                      <a:r>
                        <a:rPr lang="en-US" sz="1000" b="0" i="0" u="none" strike="noStrike" baseline="-25000" dirty="0" err="1">
                          <a:solidFill>
                            <a:srgbClr val="000000"/>
                          </a:solidFill>
                          <a:effectLst/>
                          <a:latin typeface="Calibri" panose="020F0502020204030204" pitchFamily="34" charset="0"/>
                        </a:rPr>
                        <a:t>he</a:t>
                      </a:r>
                      <a:r>
                        <a:rPr lang="en-US" sz="1000" b="0" i="0" u="none" strike="noStrike" dirty="0">
                          <a:solidFill>
                            <a:srgbClr val="000000"/>
                          </a:solidFill>
                          <a:effectLst/>
                          <a:latin typeface="Calibri" panose="020F0502020204030204" pitchFamily="34" charset="0"/>
                        </a:rPr>
                        <a:t> </a:t>
                      </a:r>
                      <a:endParaRPr lang="hr-HR" sz="1000" b="0" i="0" u="none" strike="noStrike" dirty="0">
                        <a:solidFill>
                          <a:srgbClr val="000000"/>
                        </a:solidFill>
                        <a:effectLst/>
                        <a:latin typeface="Calibri" panose="020F0502020204030204" pitchFamily="34" charset="0"/>
                      </a:endParaRPr>
                    </a:p>
                    <a:p>
                      <a:pPr algn="ctr" fontAlgn="b"/>
                      <a:r>
                        <a:rPr lang="en-US" sz="1000" b="0" i="0" u="none" strike="noStrike" dirty="0">
                          <a:solidFill>
                            <a:srgbClr val="000000"/>
                          </a:solidFill>
                          <a:effectLst/>
                          <a:latin typeface="Calibri" panose="020F0502020204030204" pitchFamily="34" charset="0"/>
                        </a:rPr>
                        <a:t>(m</a:t>
                      </a:r>
                      <a:r>
                        <a:rPr lang="en-US" sz="1000" b="0" i="0" u="none" strike="noStrike" baseline="30000" dirty="0">
                          <a:solidFill>
                            <a:srgbClr val="000000"/>
                          </a:solidFill>
                          <a:effectLst/>
                          <a:latin typeface="Calibri" panose="020F0502020204030204" pitchFamily="34" charset="0"/>
                        </a:rPr>
                        <a:t>3</a:t>
                      </a:r>
                      <a:r>
                        <a:rPr lang="en-US" sz="1000" b="0" i="0" u="none" strike="noStrike" dirty="0">
                          <a:solidFill>
                            <a:srgbClr val="000000"/>
                          </a:solidFill>
                          <a:effectLst/>
                          <a:latin typeface="Calibri" panose="020F0502020204030204" pitchFamily="34" charset="0"/>
                        </a:rPr>
                        <a:t>/s)</a:t>
                      </a:r>
                    </a:p>
                  </a:txBody>
                  <a:tcPr marL="8599" marR="8599" marT="859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Q</a:t>
                      </a:r>
                      <a:r>
                        <a:rPr lang="en-US" sz="1000" b="0" i="0" u="none" strike="noStrike" baseline="-25000">
                          <a:solidFill>
                            <a:srgbClr val="000000"/>
                          </a:solidFill>
                          <a:effectLst/>
                          <a:latin typeface="Calibri" panose="020F0502020204030204" pitchFamily="34" charset="0"/>
                        </a:rPr>
                        <a:t>tem</a:t>
                      </a:r>
                      <a:r>
                        <a:rPr lang="en-US" sz="1000" b="0" i="0" u="none" strike="noStrike">
                          <a:solidFill>
                            <a:srgbClr val="000000"/>
                          </a:solidFill>
                          <a:effectLst/>
                          <a:latin typeface="Calibri" panose="020F0502020204030204" pitchFamily="34" charset="0"/>
                        </a:rPr>
                        <a:t> (m</a:t>
                      </a:r>
                      <a:r>
                        <a:rPr lang="en-US" sz="1000" b="0" i="0" u="none" strike="noStrike" baseline="30000">
                          <a:solidFill>
                            <a:srgbClr val="000000"/>
                          </a:solidFill>
                          <a:effectLst/>
                          <a:latin typeface="Calibri" panose="020F0502020204030204" pitchFamily="34" charset="0"/>
                        </a:rPr>
                        <a:t>3</a:t>
                      </a:r>
                      <a:r>
                        <a:rPr lang="en-US" sz="1000" b="0" i="0" u="none" strike="noStrike">
                          <a:solidFill>
                            <a:srgbClr val="000000"/>
                          </a:solidFill>
                          <a:effectLst/>
                          <a:latin typeface="Calibri" panose="020F0502020204030204" pitchFamily="34" charset="0"/>
                        </a:rPr>
                        <a:t>/s)</a:t>
                      </a:r>
                    </a:p>
                  </a:txBody>
                  <a:tcPr marL="8599" marR="8599" marT="859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Q</a:t>
                      </a:r>
                      <a:r>
                        <a:rPr lang="en-US" sz="1000" b="0" i="0" u="none" strike="noStrike" baseline="-25000">
                          <a:solidFill>
                            <a:srgbClr val="000000"/>
                          </a:solidFill>
                          <a:effectLst/>
                          <a:latin typeface="Calibri" panose="020F0502020204030204" pitchFamily="34" charset="0"/>
                        </a:rPr>
                        <a:t>pot</a:t>
                      </a:r>
                      <a:r>
                        <a:rPr lang="en-US" sz="1000" b="0" i="0" u="none" strike="noStrike">
                          <a:solidFill>
                            <a:srgbClr val="000000"/>
                          </a:solidFill>
                          <a:effectLst/>
                          <a:latin typeface="Calibri" panose="020F0502020204030204" pitchFamily="34" charset="0"/>
                        </a:rPr>
                        <a:t> (m</a:t>
                      </a:r>
                      <a:r>
                        <a:rPr lang="en-US" sz="1000" b="0" i="0" u="none" strike="noStrike" baseline="30000">
                          <a:solidFill>
                            <a:srgbClr val="000000"/>
                          </a:solidFill>
                          <a:effectLst/>
                          <a:latin typeface="Calibri" panose="020F0502020204030204" pitchFamily="34" charset="0"/>
                        </a:rPr>
                        <a:t>3</a:t>
                      </a:r>
                      <a:r>
                        <a:rPr lang="en-US" sz="1000" b="0" i="0" u="none" strike="noStrike">
                          <a:solidFill>
                            <a:srgbClr val="000000"/>
                          </a:solidFill>
                          <a:effectLst/>
                          <a:latin typeface="Calibri" panose="020F0502020204030204" pitchFamily="34" charset="0"/>
                        </a:rPr>
                        <a:t>/s)</a:t>
                      </a:r>
                    </a:p>
                  </a:txBody>
                  <a:tcPr marL="8599" marR="8599" marT="859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err="1">
                          <a:solidFill>
                            <a:srgbClr val="000000"/>
                          </a:solidFill>
                          <a:effectLst/>
                          <a:latin typeface="Calibri" panose="020F0502020204030204" pitchFamily="34" charset="0"/>
                        </a:rPr>
                        <a:t>V</a:t>
                      </a:r>
                      <a:r>
                        <a:rPr lang="en-US" sz="1000" b="1" i="0" u="none" strike="noStrike" baseline="-25000" dirty="0" err="1">
                          <a:solidFill>
                            <a:srgbClr val="000000"/>
                          </a:solidFill>
                          <a:effectLst/>
                          <a:latin typeface="Calibri" panose="020F0502020204030204" pitchFamily="34" charset="0"/>
                        </a:rPr>
                        <a:t>pot</a:t>
                      </a:r>
                      <a:r>
                        <a:rPr lang="en-US" sz="1000" b="1" i="0" u="none" strike="noStrike" dirty="0">
                          <a:solidFill>
                            <a:srgbClr val="000000"/>
                          </a:solidFill>
                          <a:effectLst/>
                          <a:latin typeface="Calibri" panose="020F0502020204030204" pitchFamily="34" charset="0"/>
                        </a:rPr>
                        <a:t> </a:t>
                      </a:r>
                      <a:endParaRPr lang="hr-HR" sz="1000" b="1" i="0" u="none" strike="noStrike" dirty="0">
                        <a:solidFill>
                          <a:srgbClr val="000000"/>
                        </a:solidFill>
                        <a:effectLst/>
                        <a:latin typeface="Calibri" panose="020F0502020204030204" pitchFamily="34" charset="0"/>
                      </a:endParaRPr>
                    </a:p>
                    <a:p>
                      <a:pPr algn="ctr" fontAlgn="b"/>
                      <a:r>
                        <a:rPr lang="en-US" sz="1000" b="1" i="0" u="none" strike="noStrike" dirty="0">
                          <a:solidFill>
                            <a:srgbClr val="000000"/>
                          </a:solidFill>
                          <a:effectLst/>
                          <a:latin typeface="Calibri" panose="020F0502020204030204" pitchFamily="34" charset="0"/>
                        </a:rPr>
                        <a:t>(10</a:t>
                      </a:r>
                      <a:r>
                        <a:rPr lang="en-US" sz="1000" b="1" i="0" u="none" strike="noStrike" baseline="30000" dirty="0">
                          <a:solidFill>
                            <a:srgbClr val="000000"/>
                          </a:solidFill>
                          <a:effectLst/>
                          <a:latin typeface="Calibri" panose="020F0502020204030204" pitchFamily="34" charset="0"/>
                        </a:rPr>
                        <a:t>6</a:t>
                      </a:r>
                      <a:r>
                        <a:rPr lang="en-US" sz="1000" b="1" i="0" u="none" strike="noStrike" dirty="0">
                          <a:solidFill>
                            <a:srgbClr val="000000"/>
                          </a:solidFill>
                          <a:effectLst/>
                          <a:latin typeface="Calibri" panose="020F0502020204030204" pitchFamily="34" charset="0"/>
                        </a:rPr>
                        <a:t> m</a:t>
                      </a:r>
                      <a:r>
                        <a:rPr lang="en-US" sz="1000" b="1" i="0" u="none" strike="noStrike" baseline="30000" dirty="0">
                          <a:solidFill>
                            <a:srgbClr val="000000"/>
                          </a:solidFill>
                          <a:effectLst/>
                          <a:latin typeface="Calibri" panose="020F0502020204030204" pitchFamily="34" charset="0"/>
                        </a:rPr>
                        <a:t>3</a:t>
                      </a:r>
                      <a:r>
                        <a:rPr lang="en-US" sz="1000" b="1" i="0" u="none" strike="noStrike" dirty="0">
                          <a:solidFill>
                            <a:srgbClr val="000000"/>
                          </a:solidFill>
                          <a:effectLst/>
                          <a:latin typeface="Calibri" panose="020F0502020204030204" pitchFamily="34" charset="0"/>
                        </a:rPr>
                        <a:t>)</a:t>
                      </a:r>
                    </a:p>
                  </a:txBody>
                  <a:tcPr marL="8599" marR="8599" marT="859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l-GR" sz="1000" b="1" i="0" u="none" strike="noStrike" dirty="0">
                          <a:solidFill>
                            <a:srgbClr val="000000"/>
                          </a:solidFill>
                          <a:effectLst/>
                          <a:latin typeface="Calibri" panose="020F0502020204030204" pitchFamily="34" charset="0"/>
                        </a:rPr>
                        <a:t>Δ</a:t>
                      </a:r>
                      <a:r>
                        <a:rPr lang="en-US" sz="1000" b="1" i="0" u="none" strike="noStrike" dirty="0">
                          <a:solidFill>
                            <a:srgbClr val="000000"/>
                          </a:solidFill>
                          <a:effectLst/>
                          <a:latin typeface="Calibri" panose="020F0502020204030204" pitchFamily="34" charset="0"/>
                        </a:rPr>
                        <a:t>V </a:t>
                      </a:r>
                      <a:endParaRPr lang="hr-HR" sz="1000" b="1" i="0" u="none" strike="noStrike" dirty="0">
                        <a:solidFill>
                          <a:srgbClr val="000000"/>
                        </a:solidFill>
                        <a:effectLst/>
                        <a:latin typeface="Calibri" panose="020F0502020204030204" pitchFamily="34" charset="0"/>
                      </a:endParaRPr>
                    </a:p>
                    <a:p>
                      <a:pPr algn="ctr" fontAlgn="b"/>
                      <a:r>
                        <a:rPr lang="en-US" sz="1000" b="1" i="0" u="none" strike="noStrike" dirty="0">
                          <a:solidFill>
                            <a:srgbClr val="000000"/>
                          </a:solidFill>
                          <a:effectLst/>
                          <a:latin typeface="Calibri" panose="020F0502020204030204" pitchFamily="34" charset="0"/>
                        </a:rPr>
                        <a:t>(10</a:t>
                      </a:r>
                      <a:r>
                        <a:rPr lang="en-US" sz="1000" b="1" i="0" u="none" strike="noStrike" baseline="30000" dirty="0">
                          <a:solidFill>
                            <a:srgbClr val="000000"/>
                          </a:solidFill>
                          <a:effectLst/>
                          <a:latin typeface="Calibri" panose="020F0502020204030204" pitchFamily="34" charset="0"/>
                        </a:rPr>
                        <a:t>6</a:t>
                      </a:r>
                      <a:r>
                        <a:rPr lang="en-US" sz="1000" b="1" i="0" u="none" strike="noStrike" dirty="0">
                          <a:solidFill>
                            <a:srgbClr val="000000"/>
                          </a:solidFill>
                          <a:effectLst/>
                          <a:latin typeface="Calibri" panose="020F0502020204030204" pitchFamily="34" charset="0"/>
                        </a:rPr>
                        <a:t> m</a:t>
                      </a:r>
                      <a:r>
                        <a:rPr lang="en-US" sz="1000" b="1" i="0" u="none" strike="noStrike" baseline="30000" dirty="0">
                          <a:solidFill>
                            <a:srgbClr val="000000"/>
                          </a:solidFill>
                          <a:effectLst/>
                          <a:latin typeface="Calibri" panose="020F0502020204030204" pitchFamily="34" charset="0"/>
                        </a:rPr>
                        <a:t>3</a:t>
                      </a:r>
                      <a:r>
                        <a:rPr lang="en-US" sz="1000" b="1" i="0" u="none" strike="noStrike" dirty="0">
                          <a:solidFill>
                            <a:srgbClr val="000000"/>
                          </a:solidFill>
                          <a:effectLst/>
                          <a:latin typeface="Calibri" panose="020F0502020204030204" pitchFamily="34" charset="0"/>
                        </a:rPr>
                        <a:t>)</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000" b="1" i="0" u="none" strike="noStrike" dirty="0">
                          <a:solidFill>
                            <a:srgbClr val="000000"/>
                          </a:solidFill>
                          <a:effectLst/>
                          <a:latin typeface="Calibri" panose="020F0502020204030204" pitchFamily="34" charset="0"/>
                        </a:rPr>
                        <a:t>V(t) </a:t>
                      </a:r>
                      <a:endParaRPr lang="hr-HR" sz="1000" b="1" i="0" u="none" strike="noStrike" dirty="0">
                        <a:solidFill>
                          <a:srgbClr val="000000"/>
                        </a:solidFill>
                        <a:effectLst/>
                        <a:latin typeface="Calibri" panose="020F0502020204030204" pitchFamily="34" charset="0"/>
                      </a:endParaRPr>
                    </a:p>
                    <a:p>
                      <a:pPr algn="ctr" fontAlgn="b"/>
                      <a:r>
                        <a:rPr lang="en-US" sz="1000" b="1" i="0" u="none" strike="noStrike" dirty="0">
                          <a:solidFill>
                            <a:srgbClr val="000000"/>
                          </a:solidFill>
                          <a:effectLst/>
                          <a:latin typeface="Calibri" panose="020F0502020204030204" pitchFamily="34" charset="0"/>
                        </a:rPr>
                        <a:t>(10</a:t>
                      </a:r>
                      <a:r>
                        <a:rPr lang="en-US" sz="1000" b="1" i="0" u="none" strike="noStrike" baseline="30000" dirty="0">
                          <a:solidFill>
                            <a:srgbClr val="000000"/>
                          </a:solidFill>
                          <a:effectLst/>
                          <a:latin typeface="Calibri" panose="020F0502020204030204" pitchFamily="34" charset="0"/>
                        </a:rPr>
                        <a:t>6</a:t>
                      </a:r>
                      <a:r>
                        <a:rPr lang="en-US" sz="1000" b="1" i="0" u="none" strike="noStrike" dirty="0">
                          <a:solidFill>
                            <a:srgbClr val="000000"/>
                          </a:solidFill>
                          <a:effectLst/>
                          <a:latin typeface="Calibri" panose="020F0502020204030204" pitchFamily="34" charset="0"/>
                        </a:rPr>
                        <a:t> m</a:t>
                      </a:r>
                      <a:r>
                        <a:rPr lang="en-US" sz="1000" b="1" i="0" u="none" strike="noStrike" baseline="30000" dirty="0">
                          <a:solidFill>
                            <a:srgbClr val="000000"/>
                          </a:solidFill>
                          <a:effectLst/>
                          <a:latin typeface="Calibri" panose="020F0502020204030204" pitchFamily="34" charset="0"/>
                        </a:rPr>
                        <a:t>3</a:t>
                      </a:r>
                      <a:r>
                        <a:rPr lang="en-US" sz="1000" b="1" i="0" u="none" strike="noStrike" dirty="0">
                          <a:solidFill>
                            <a:srgbClr val="000000"/>
                          </a:solidFill>
                          <a:effectLst/>
                          <a:latin typeface="Calibri" panose="020F0502020204030204" pitchFamily="34" charset="0"/>
                        </a:rPr>
                        <a:t>)</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1000" b="1" i="0" u="none" strike="noStrike" dirty="0">
                          <a:solidFill>
                            <a:srgbClr val="000000"/>
                          </a:solidFill>
                          <a:effectLst/>
                          <a:latin typeface="Calibri" panose="020F0502020204030204" pitchFamily="34" charset="0"/>
                        </a:rPr>
                        <a:t>Preljevanje </a:t>
                      </a:r>
                      <a:endParaRPr lang="hr-HR" sz="1000" b="1" i="0" u="none" strike="noStrike" dirty="0">
                        <a:solidFill>
                          <a:srgbClr val="000000"/>
                        </a:solidFill>
                        <a:effectLst/>
                        <a:latin typeface="Calibri" panose="020F0502020204030204" pitchFamily="34" charset="0"/>
                      </a:endParaRPr>
                    </a:p>
                    <a:p>
                      <a:pPr algn="ctr" fontAlgn="b"/>
                      <a:r>
                        <a:rPr lang="en-US" sz="1000" b="1" i="0" u="none" strike="noStrike" dirty="0">
                          <a:solidFill>
                            <a:srgbClr val="000000"/>
                          </a:solidFill>
                          <a:effectLst/>
                          <a:latin typeface="Calibri" panose="020F0502020204030204" pitchFamily="34" charset="0"/>
                        </a:rPr>
                        <a:t>(10</a:t>
                      </a:r>
                      <a:r>
                        <a:rPr lang="en-US" sz="1000" b="1" i="0" u="none" strike="noStrike" baseline="30000" dirty="0">
                          <a:solidFill>
                            <a:srgbClr val="000000"/>
                          </a:solidFill>
                          <a:effectLst/>
                          <a:latin typeface="Calibri" panose="020F0502020204030204" pitchFamily="34" charset="0"/>
                        </a:rPr>
                        <a:t>6</a:t>
                      </a:r>
                      <a:r>
                        <a:rPr lang="en-US" sz="1000" b="1" i="0" u="none" strike="noStrike" dirty="0">
                          <a:solidFill>
                            <a:srgbClr val="000000"/>
                          </a:solidFill>
                          <a:effectLst/>
                          <a:latin typeface="Calibri" panose="020F0502020204030204" pitchFamily="34" charset="0"/>
                        </a:rPr>
                        <a:t> m</a:t>
                      </a:r>
                      <a:r>
                        <a:rPr lang="en-US" sz="1000" b="1" i="0" u="none" strike="noStrike" baseline="30000" dirty="0">
                          <a:solidFill>
                            <a:srgbClr val="000000"/>
                          </a:solidFill>
                          <a:effectLst/>
                          <a:latin typeface="Calibri" panose="020F0502020204030204" pitchFamily="34" charset="0"/>
                        </a:rPr>
                        <a:t>3</a:t>
                      </a:r>
                      <a:r>
                        <a:rPr lang="en-US" sz="1000" b="1" i="0" u="none" strike="noStrike" dirty="0">
                          <a:solidFill>
                            <a:srgbClr val="000000"/>
                          </a:solidFill>
                          <a:effectLst/>
                          <a:latin typeface="Calibri" panose="020F0502020204030204" pitchFamily="34" charset="0"/>
                        </a:rPr>
                        <a:t>)</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4837877"/>
                  </a:ext>
                </a:extLst>
              </a:tr>
              <a:tr h="190680">
                <a:tc>
                  <a:txBody>
                    <a:bodyPr/>
                    <a:lstStyle/>
                    <a:p>
                      <a:pPr algn="ctr" fontAlgn="b"/>
                      <a:r>
                        <a:rPr lang="en-US" sz="1000" b="0" i="0" u="none" strike="noStrike" dirty="0">
                          <a:solidFill>
                            <a:srgbClr val="000000"/>
                          </a:solidFill>
                          <a:effectLst/>
                          <a:latin typeface="Calibri" panose="020F0502020204030204" pitchFamily="34" charset="0"/>
                        </a:rPr>
                        <a:t>X</a:t>
                      </a:r>
                    </a:p>
                  </a:txBody>
                  <a:tcPr marL="8599" marR="8599" marT="8599"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w="1270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3,4</a:t>
                      </a:r>
                    </a:p>
                  </a:txBody>
                  <a:tcPr marL="8599" marR="8599" marT="8599" marB="0" anchor="ctr">
                    <a:lnL>
                      <a:noFill/>
                    </a:lnL>
                    <a:lnR>
                      <a:noFill/>
                    </a:lnR>
                    <a:lnT w="1270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9,107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5</a:t>
                      </a:r>
                    </a:p>
                  </a:txBody>
                  <a:tcPr marL="8599" marR="8599" marT="859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5,000</a:t>
                      </a:r>
                    </a:p>
                  </a:txBody>
                  <a:tcPr marL="8599" marR="8599" marT="8599"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13,392</a:t>
                      </a:r>
                    </a:p>
                  </a:txBody>
                  <a:tcPr marL="8599" marR="8599" marT="8599"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-4,285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25,715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42842757"/>
                  </a:ext>
                </a:extLst>
              </a:tr>
              <a:tr h="190680">
                <a:tc>
                  <a:txBody>
                    <a:bodyPr/>
                    <a:lstStyle/>
                    <a:p>
                      <a:pPr algn="ctr" fontAlgn="b"/>
                      <a:r>
                        <a:rPr lang="en-US" sz="1000" b="0" i="0" u="none" strike="noStrike">
                          <a:solidFill>
                            <a:srgbClr val="000000"/>
                          </a:solidFill>
                          <a:effectLst/>
                          <a:latin typeface="Calibri" panose="020F0502020204030204" pitchFamily="34" charset="0"/>
                        </a:rPr>
                        <a:t>XI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dirty="0">
                          <a:solidFill>
                            <a:srgbClr val="000000"/>
                          </a:solidFill>
                          <a:effectLst/>
                          <a:latin typeface="Calibri" panose="020F0502020204030204" pitchFamily="34" charset="0"/>
                        </a:rPr>
                        <a:t>5,1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13,219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20,736</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-7,517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18,198</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50271721"/>
                  </a:ext>
                </a:extLst>
              </a:tr>
              <a:tr h="190680">
                <a:tc>
                  <a:txBody>
                    <a:bodyPr/>
                    <a:lstStyle/>
                    <a:p>
                      <a:pPr algn="ctr" fontAlgn="b"/>
                      <a:r>
                        <a:rPr lang="en-US" sz="1000" b="0" i="0" u="none" strike="noStrike">
                          <a:solidFill>
                            <a:srgbClr val="000000"/>
                          </a:solidFill>
                          <a:effectLst/>
                          <a:latin typeface="Calibri" panose="020F0502020204030204" pitchFamily="34" charset="0"/>
                        </a:rPr>
                        <a:t>XII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6,8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18,213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21,427</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-3,214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14,984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67653793"/>
                  </a:ext>
                </a:extLst>
              </a:tr>
              <a:tr h="190680">
                <a:tc>
                  <a:txBody>
                    <a:bodyPr/>
                    <a:lstStyle/>
                    <a:p>
                      <a:pPr algn="ctr" fontAlgn="b"/>
                      <a:r>
                        <a:rPr lang="en-US" sz="1000" b="0" i="0" u="none" strike="noStrike">
                          <a:solidFill>
                            <a:srgbClr val="000000"/>
                          </a:solidFill>
                          <a:effectLst/>
                          <a:latin typeface="Calibri" panose="020F0502020204030204" pitchFamily="34" charset="0"/>
                        </a:rPr>
                        <a:t>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7,2</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19,284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21,427</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-2,143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12,841</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86562914"/>
                  </a:ext>
                </a:extLst>
              </a:tr>
              <a:tr h="190680">
                <a:tc>
                  <a:txBody>
                    <a:bodyPr/>
                    <a:lstStyle/>
                    <a:p>
                      <a:pPr algn="ctr" fontAlgn="b"/>
                      <a:r>
                        <a:rPr lang="en-US" sz="1000" b="0" i="0" u="none" strike="noStrike">
                          <a:solidFill>
                            <a:srgbClr val="000000"/>
                          </a:solidFill>
                          <a:effectLst/>
                          <a:latin typeface="Calibri" panose="020F0502020204030204" pitchFamily="34" charset="0"/>
                        </a:rPr>
                        <a:t>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13,9</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33,627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19,354</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14,273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27,114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3326395"/>
                  </a:ext>
                </a:extLst>
              </a:tr>
              <a:tr h="190680">
                <a:tc>
                  <a:txBody>
                    <a:bodyPr/>
                    <a:lstStyle/>
                    <a:p>
                      <a:pPr algn="ctr" fontAlgn="b"/>
                      <a:r>
                        <a:rPr lang="en-US" sz="1000" b="0" i="0" u="none" strike="noStrike">
                          <a:solidFill>
                            <a:srgbClr val="000000"/>
                          </a:solidFill>
                          <a:effectLst/>
                          <a:latin typeface="Calibri" panose="020F0502020204030204" pitchFamily="34" charset="0"/>
                        </a:rPr>
                        <a:t>III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15,4</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dirty="0">
                          <a:solidFill>
                            <a:srgbClr val="000000"/>
                          </a:solidFill>
                          <a:effectLst/>
                          <a:latin typeface="Calibri" panose="020F0502020204030204" pitchFamily="34" charset="0"/>
                        </a:rPr>
                        <a:t>41,247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21,427</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19,820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30,000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16,934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67289734"/>
                  </a:ext>
                </a:extLst>
              </a:tr>
              <a:tr h="190680">
                <a:tc>
                  <a:txBody>
                    <a:bodyPr/>
                    <a:lstStyle/>
                    <a:p>
                      <a:pPr algn="ctr" fontAlgn="b"/>
                      <a:r>
                        <a:rPr lang="en-US" sz="1000" b="0" i="0" u="none" strike="noStrike">
                          <a:solidFill>
                            <a:srgbClr val="000000"/>
                          </a:solidFill>
                          <a:effectLst/>
                          <a:latin typeface="Calibri" panose="020F0502020204030204" pitchFamily="34" charset="0"/>
                        </a:rPr>
                        <a:t>IV</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9,6</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40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24,883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0,772</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5</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5,772</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14,960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9,923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30,000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9,923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78922227"/>
                  </a:ext>
                </a:extLst>
              </a:tr>
              <a:tr h="190680">
                <a:tc>
                  <a:txBody>
                    <a:bodyPr/>
                    <a:lstStyle/>
                    <a:p>
                      <a:pPr algn="ctr" fontAlgn="b"/>
                      <a:r>
                        <a:rPr lang="en-US" sz="1000" b="0" i="0" u="none" strike="noStrike">
                          <a:solidFill>
                            <a:srgbClr val="000000"/>
                          </a:solidFill>
                          <a:effectLst/>
                          <a:latin typeface="Calibri" panose="020F0502020204030204" pitchFamily="34" charset="0"/>
                        </a:rPr>
                        <a:t>V</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5,8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70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15,535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1,307</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5</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6,307</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16,892</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-1,357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28,643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37237412"/>
                  </a:ext>
                </a:extLst>
              </a:tr>
              <a:tr h="190680">
                <a:tc>
                  <a:txBody>
                    <a:bodyPr/>
                    <a:lstStyle/>
                    <a:p>
                      <a:pPr algn="ctr" fontAlgn="b"/>
                      <a:r>
                        <a:rPr lang="en-US" sz="1000" b="0" i="0" u="none" strike="noStrike">
                          <a:solidFill>
                            <a:srgbClr val="000000"/>
                          </a:solidFill>
                          <a:effectLst/>
                          <a:latin typeface="Calibri" panose="020F0502020204030204" pitchFamily="34" charset="0"/>
                        </a:rPr>
                        <a:t>VI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110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8,035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2,122</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000" b="0" i="0" u="none" strike="noStrike" dirty="0">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3,122</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8,092</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-0,057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28,586</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6985866"/>
                  </a:ext>
                </a:extLst>
              </a:tr>
              <a:tr h="190680">
                <a:tc>
                  <a:txBody>
                    <a:bodyPr/>
                    <a:lstStyle/>
                    <a:p>
                      <a:pPr algn="ctr" fontAlgn="b"/>
                      <a:r>
                        <a:rPr lang="en-US" sz="1000" b="0" i="0" u="none" strike="noStrike">
                          <a:solidFill>
                            <a:srgbClr val="000000"/>
                          </a:solidFill>
                          <a:effectLst/>
                          <a:latin typeface="Calibri" panose="020F0502020204030204" pitchFamily="34" charset="0"/>
                        </a:rPr>
                        <a:t>VII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7,500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2,800</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1</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3,800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10,178</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-2,679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25,907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03861511"/>
                  </a:ext>
                </a:extLst>
              </a:tr>
              <a:tr h="190680">
                <a:tc>
                  <a:txBody>
                    <a:bodyPr/>
                    <a:lstStyle/>
                    <a:p>
                      <a:pPr algn="ctr" fontAlgn="b"/>
                      <a:r>
                        <a:rPr lang="en-US" sz="1000" b="0" i="0" u="none" strike="noStrike">
                          <a:solidFill>
                            <a:srgbClr val="000000"/>
                          </a:solidFill>
                          <a:effectLst/>
                          <a:latin typeface="Calibri" panose="020F0502020204030204" pitchFamily="34" charset="0"/>
                        </a:rPr>
                        <a:t>VIII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2,3</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80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6,160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1,493</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1</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2,493</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6,678</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-0,518</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25,389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14123593"/>
                  </a:ext>
                </a:extLst>
              </a:tr>
              <a:tr h="190680">
                <a:tc>
                  <a:txBody>
                    <a:bodyPr/>
                    <a:lstStyle/>
                    <a:p>
                      <a:pPr algn="ctr" fontAlgn="b"/>
                      <a:r>
                        <a:rPr lang="en-US" sz="1000" b="0" i="0" u="none" strike="noStrike" dirty="0">
                          <a:solidFill>
                            <a:srgbClr val="000000"/>
                          </a:solidFill>
                          <a:effectLst/>
                          <a:latin typeface="Calibri" panose="020F0502020204030204" pitchFamily="34" charset="0"/>
                        </a:rPr>
                        <a:t>IX</a:t>
                      </a:r>
                    </a:p>
                  </a:txBody>
                  <a:tcPr marL="8599" marR="8599" marT="8599"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3,888</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0,579</a:t>
                      </a:r>
                    </a:p>
                  </a:txBody>
                  <a:tcPr marL="8599" marR="8599" marT="8599"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solidFill>
                            <a:srgbClr val="000000"/>
                          </a:solidFill>
                          <a:effectLst/>
                          <a:latin typeface="Calibri" panose="020F0502020204030204" pitchFamily="34" charset="0"/>
                        </a:rPr>
                        <a:t>1,579</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4,092</a:t>
                      </a:r>
                    </a:p>
                  </a:txBody>
                  <a:tcPr marL="8599" marR="8599" marT="8599"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-0,204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000" b="0" i="1" u="none" strike="noStrike" dirty="0">
                          <a:solidFill>
                            <a:srgbClr val="000000"/>
                          </a:solidFill>
                          <a:effectLst/>
                          <a:latin typeface="Calibri" panose="020F0502020204030204" pitchFamily="34" charset="0"/>
                        </a:rPr>
                        <a:t>25,185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4975680"/>
                  </a:ext>
                </a:extLst>
              </a:tr>
              <a:tr h="190680">
                <a:tc>
                  <a:txBody>
                    <a:bodyPr/>
                    <a:lstStyle/>
                    <a:p>
                      <a:pPr algn="ctr" fontAlgn="b"/>
                      <a:r>
                        <a:rPr lang="en-US" sz="1000" b="0" i="0" u="none" strike="noStrike">
                          <a:solidFill>
                            <a:srgbClr val="000000"/>
                          </a:solidFill>
                          <a:effectLst/>
                          <a:latin typeface="Calibri" panose="020F0502020204030204" pitchFamily="34" charset="0"/>
                        </a:rPr>
                        <a:t>X</a:t>
                      </a:r>
                    </a:p>
                  </a:txBody>
                  <a:tcPr marL="8599" marR="8599" marT="859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w="635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3,4</a:t>
                      </a:r>
                    </a:p>
                  </a:txBody>
                  <a:tcPr marL="8599" marR="8599" marT="8599" marB="0" anchor="ctr">
                    <a:lnL>
                      <a:noFill/>
                    </a:lnL>
                    <a:lnR>
                      <a:noFill/>
                    </a:lnR>
                    <a:lnT w="635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9,107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5</a:t>
                      </a:r>
                    </a:p>
                  </a:txBody>
                  <a:tcPr marL="8599" marR="8599" marT="859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5,000</a:t>
                      </a:r>
                    </a:p>
                  </a:txBody>
                  <a:tcPr marL="8599" marR="8599" marT="8599"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13,392</a:t>
                      </a:r>
                    </a:p>
                  </a:txBody>
                  <a:tcPr marL="8599" marR="8599" marT="859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solidFill>
                            <a:srgbClr val="000000"/>
                          </a:solidFill>
                          <a:effectLst/>
                          <a:latin typeface="Calibri" panose="020F0502020204030204" pitchFamily="34" charset="0"/>
                        </a:rPr>
                        <a:t>-4,285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20,900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36266855"/>
                  </a:ext>
                </a:extLst>
              </a:tr>
              <a:tr h="190680">
                <a:tc>
                  <a:txBody>
                    <a:bodyPr/>
                    <a:lstStyle/>
                    <a:p>
                      <a:pPr algn="ctr" fontAlgn="b"/>
                      <a:r>
                        <a:rPr lang="en-US" sz="1000" b="0" i="0" u="none" strike="noStrike">
                          <a:solidFill>
                            <a:srgbClr val="000000"/>
                          </a:solidFill>
                          <a:effectLst/>
                          <a:latin typeface="Calibri" panose="020F0502020204030204" pitchFamily="34" charset="0"/>
                        </a:rPr>
                        <a:t>XI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5,1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13,219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20,736</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-7,517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13,383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17996931"/>
                  </a:ext>
                </a:extLst>
              </a:tr>
              <a:tr h="190680">
                <a:tc>
                  <a:txBody>
                    <a:bodyPr/>
                    <a:lstStyle/>
                    <a:p>
                      <a:pPr algn="ctr" fontAlgn="b"/>
                      <a:r>
                        <a:rPr lang="en-US" sz="1000" b="0" i="0" u="none" strike="noStrike">
                          <a:solidFill>
                            <a:srgbClr val="000000"/>
                          </a:solidFill>
                          <a:effectLst/>
                          <a:latin typeface="Calibri" panose="020F0502020204030204" pitchFamily="34" charset="0"/>
                        </a:rPr>
                        <a:t>XII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6,8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18,213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21,427</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-3,214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a:solidFill>
                            <a:srgbClr val="000000"/>
                          </a:solidFill>
                          <a:effectLst/>
                          <a:latin typeface="Calibri" panose="020F0502020204030204" pitchFamily="34" charset="0"/>
                        </a:rPr>
                        <a:t>10,169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1127797"/>
                  </a:ext>
                </a:extLst>
              </a:tr>
              <a:tr h="190680">
                <a:tc>
                  <a:txBody>
                    <a:bodyPr/>
                    <a:lstStyle/>
                    <a:p>
                      <a:pPr algn="ctr" fontAlgn="b"/>
                      <a:r>
                        <a:rPr lang="en-US" sz="1000" b="0" i="0" u="none" strike="noStrike">
                          <a:solidFill>
                            <a:srgbClr val="000000"/>
                          </a:solidFill>
                          <a:effectLst/>
                          <a:latin typeface="Calibri" panose="020F0502020204030204" pitchFamily="34" charset="0"/>
                        </a:rPr>
                        <a:t>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7,2</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19,284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21,427</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-2,143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1" i="0" u="none" strike="noStrike" dirty="0">
                          <a:solidFill>
                            <a:srgbClr val="000000"/>
                          </a:solidFill>
                          <a:effectLst/>
                          <a:latin typeface="Calibri" panose="020F0502020204030204" pitchFamily="34" charset="0"/>
                        </a:rPr>
                        <a:t>8,026</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82979041"/>
                  </a:ext>
                </a:extLst>
              </a:tr>
              <a:tr h="190680">
                <a:tc>
                  <a:txBody>
                    <a:bodyPr/>
                    <a:lstStyle/>
                    <a:p>
                      <a:pPr algn="ctr" fontAlgn="b"/>
                      <a:r>
                        <a:rPr lang="en-US" sz="1000" b="0" i="0" u="none" strike="noStrike">
                          <a:solidFill>
                            <a:srgbClr val="000000"/>
                          </a:solidFill>
                          <a:effectLst/>
                          <a:latin typeface="Calibri" panose="020F0502020204030204" pitchFamily="34" charset="0"/>
                        </a:rPr>
                        <a:t>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13,9</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33,627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19,354</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14,273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22,299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5080132"/>
                  </a:ext>
                </a:extLst>
              </a:tr>
              <a:tr h="190680">
                <a:tc>
                  <a:txBody>
                    <a:bodyPr/>
                    <a:lstStyle/>
                    <a:p>
                      <a:pPr algn="ctr" fontAlgn="b"/>
                      <a:r>
                        <a:rPr lang="en-US" sz="1000" b="0" i="0" u="none" strike="noStrike">
                          <a:solidFill>
                            <a:srgbClr val="000000"/>
                          </a:solidFill>
                          <a:effectLst/>
                          <a:latin typeface="Calibri" panose="020F0502020204030204" pitchFamily="34" charset="0"/>
                        </a:rPr>
                        <a:t>III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15,4</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41,247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21,427</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19,820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30,000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12,119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52593070"/>
                  </a:ext>
                </a:extLst>
              </a:tr>
              <a:tr h="190680">
                <a:tc>
                  <a:txBody>
                    <a:bodyPr/>
                    <a:lstStyle/>
                    <a:p>
                      <a:pPr algn="ctr" fontAlgn="b"/>
                      <a:r>
                        <a:rPr lang="en-US" sz="1000" b="0" i="0" u="none" strike="noStrike">
                          <a:solidFill>
                            <a:srgbClr val="000000"/>
                          </a:solidFill>
                          <a:effectLst/>
                          <a:latin typeface="Calibri" panose="020F0502020204030204" pitchFamily="34" charset="0"/>
                        </a:rPr>
                        <a:t>IV</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9,6</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40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24,883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0,772</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5</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5,772</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14,960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9,923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30,000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9,923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21344292"/>
                  </a:ext>
                </a:extLst>
              </a:tr>
              <a:tr h="190680">
                <a:tc>
                  <a:txBody>
                    <a:bodyPr/>
                    <a:lstStyle/>
                    <a:p>
                      <a:pPr algn="ctr" fontAlgn="b"/>
                      <a:r>
                        <a:rPr lang="en-US" sz="1000" b="0" i="0" u="none" strike="noStrike">
                          <a:solidFill>
                            <a:srgbClr val="000000"/>
                          </a:solidFill>
                          <a:effectLst/>
                          <a:latin typeface="Calibri" panose="020F0502020204030204" pitchFamily="34" charset="0"/>
                        </a:rPr>
                        <a:t>V</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5,8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70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15,535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1,307</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5</a:t>
                      </a:r>
                    </a:p>
                  </a:txBody>
                  <a:tcPr marL="8599" marR="8599" marT="8599" marB="0" anchor="ctr">
                    <a:lnL>
                      <a:noFill/>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6,307</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16,892</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-1,357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28,643</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90295974"/>
                  </a:ext>
                </a:extLst>
              </a:tr>
              <a:tr h="190680">
                <a:tc>
                  <a:txBody>
                    <a:bodyPr/>
                    <a:lstStyle/>
                    <a:p>
                      <a:pPr algn="ctr" fontAlgn="b"/>
                      <a:r>
                        <a:rPr lang="en-US" sz="1000" b="0" i="0" u="none" strike="noStrike">
                          <a:solidFill>
                            <a:srgbClr val="000000"/>
                          </a:solidFill>
                          <a:effectLst/>
                          <a:latin typeface="Calibri" panose="020F0502020204030204" pitchFamily="34" charset="0"/>
                        </a:rPr>
                        <a:t>VI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110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8,035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2,122</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3,122</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8,092</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dirty="0">
                          <a:solidFill>
                            <a:srgbClr val="000000"/>
                          </a:solidFill>
                          <a:effectLst/>
                          <a:latin typeface="Calibri" panose="020F0502020204030204" pitchFamily="34" charset="0"/>
                        </a:rPr>
                        <a:t>-0,057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28,586</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63801623"/>
                  </a:ext>
                </a:extLst>
              </a:tr>
              <a:tr h="190680">
                <a:tc>
                  <a:txBody>
                    <a:bodyPr/>
                    <a:lstStyle/>
                    <a:p>
                      <a:pPr algn="ctr" fontAlgn="b"/>
                      <a:r>
                        <a:rPr lang="en-US" sz="1000" b="0" i="0" u="none" strike="noStrike">
                          <a:solidFill>
                            <a:srgbClr val="000000"/>
                          </a:solidFill>
                          <a:effectLst/>
                          <a:latin typeface="Calibri" panose="020F0502020204030204" pitchFamily="34" charset="0"/>
                        </a:rPr>
                        <a:t>VII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2,8</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7,500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2,800</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3,800</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10,178</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-2,679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25,907</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0210014"/>
                  </a:ext>
                </a:extLst>
              </a:tr>
              <a:tr h="190680">
                <a:tc>
                  <a:txBody>
                    <a:bodyPr/>
                    <a:lstStyle/>
                    <a:p>
                      <a:pPr algn="ctr" fontAlgn="b"/>
                      <a:r>
                        <a:rPr lang="en-US" sz="1000" b="0" i="0" u="none" strike="noStrike">
                          <a:solidFill>
                            <a:srgbClr val="000000"/>
                          </a:solidFill>
                          <a:effectLst/>
                          <a:latin typeface="Calibri" panose="020F0502020204030204" pitchFamily="34" charset="0"/>
                        </a:rPr>
                        <a:t>VIII</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31</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2,3</a:t>
                      </a:r>
                    </a:p>
                  </a:txBody>
                  <a:tcPr marL="8599" marR="8599" marT="8599" marB="0" anchor="ctr">
                    <a:lnL>
                      <a:noFill/>
                    </a:lnL>
                    <a:lnR>
                      <a:noFill/>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80</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6,160</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1,493</a:t>
                      </a:r>
                    </a:p>
                  </a:txBody>
                  <a:tcPr marL="8599" marR="8599" marT="8599"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000" b="0" i="0" u="none" strike="noStrike">
                        <a:solidFill>
                          <a:srgbClr val="000000"/>
                        </a:solidFill>
                        <a:effectLst/>
                        <a:latin typeface="Calibri" panose="020F0502020204030204" pitchFamily="34" charset="0"/>
                      </a:endParaRP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2,493</a:t>
                      </a:r>
                    </a:p>
                  </a:txBody>
                  <a:tcPr marL="8599" marR="8599" marT="8599" marB="0" anchor="ctr">
                    <a:lnL>
                      <a:noFill/>
                    </a:lnL>
                    <a:lnR>
                      <a:noFill/>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6,678</a:t>
                      </a:r>
                    </a:p>
                  </a:txBody>
                  <a:tcPr marL="8599" marR="8599" marT="8599"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panose="020F0502020204030204" pitchFamily="34" charset="0"/>
                        </a:rPr>
                        <a:t>-0,518</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CE4D6"/>
                    </a:solidFill>
                  </a:tcPr>
                </a:tc>
                <a:tc>
                  <a:txBody>
                    <a:bodyPr/>
                    <a:lstStyle/>
                    <a:p>
                      <a:pPr algn="ctr" fontAlgn="b"/>
                      <a:r>
                        <a:rPr lang="en-US" sz="1000" b="0" i="0" u="none" strike="noStrike" dirty="0">
                          <a:solidFill>
                            <a:srgbClr val="000000"/>
                          </a:solidFill>
                          <a:effectLst/>
                          <a:latin typeface="Calibri" panose="020F0502020204030204" pitchFamily="34" charset="0"/>
                        </a:rPr>
                        <a:t>25,389</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2EFDA"/>
                    </a:solidFill>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13093461"/>
                  </a:ext>
                </a:extLst>
              </a:tr>
              <a:tr h="190680">
                <a:tc>
                  <a:txBody>
                    <a:bodyPr/>
                    <a:lstStyle/>
                    <a:p>
                      <a:pPr algn="ctr" fontAlgn="b"/>
                      <a:r>
                        <a:rPr lang="en-US" sz="1000" b="0" i="0" u="none" strike="noStrike">
                          <a:solidFill>
                            <a:srgbClr val="000000"/>
                          </a:solidFill>
                          <a:effectLst/>
                          <a:latin typeface="Calibri" panose="020F0502020204030204" pitchFamily="34" charset="0"/>
                        </a:rPr>
                        <a:t>IX</a:t>
                      </a:r>
                    </a:p>
                  </a:txBody>
                  <a:tcPr marL="8599" marR="8599" marT="8599"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1,5</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30</a:t>
                      </a:r>
                    </a:p>
                  </a:txBody>
                  <a:tcPr marL="8599" marR="8599" marT="8599"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000" b="0" i="0" u="none" strike="noStrike">
                          <a:solidFill>
                            <a:srgbClr val="000000"/>
                          </a:solidFill>
                          <a:effectLst/>
                          <a:latin typeface="Calibri" panose="020F0502020204030204" pitchFamily="34" charset="0"/>
                        </a:rPr>
                        <a:t>3,888</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0,579</a:t>
                      </a:r>
                    </a:p>
                  </a:txBody>
                  <a:tcPr marL="8599" marR="8599" marT="8599"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 </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1,579</a:t>
                      </a:r>
                    </a:p>
                  </a:txBody>
                  <a:tcPr marL="8599" marR="8599" marT="859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4,092</a:t>
                      </a:r>
                    </a:p>
                  </a:txBody>
                  <a:tcPr marL="8599" marR="8599" marT="8599"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-0,204</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000" b="0" i="1" u="none" strike="noStrike" dirty="0">
                          <a:solidFill>
                            <a:srgbClr val="000000"/>
                          </a:solidFill>
                          <a:effectLst/>
                          <a:latin typeface="Calibri" panose="020F0502020204030204" pitchFamily="34" charset="0"/>
                        </a:rPr>
                        <a:t>25,185</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599" marR="8599" marT="85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440996"/>
                  </a:ext>
                </a:extLst>
              </a:tr>
            </a:tbl>
          </a:graphicData>
        </a:graphic>
      </p:graphicFrame>
      <p:sp>
        <p:nvSpPr>
          <p:cNvPr id="13" name="TextBox 12">
            <a:extLst>
              <a:ext uri="{FF2B5EF4-FFF2-40B4-BE49-F238E27FC236}">
                <a16:creationId xmlns:a16="http://schemas.microsoft.com/office/drawing/2014/main" id="{CD011B6D-EA0B-4FD8-B4CF-BE2EB7BB0B2C}"/>
              </a:ext>
            </a:extLst>
          </p:cNvPr>
          <p:cNvSpPr txBox="1"/>
          <p:nvPr/>
        </p:nvSpPr>
        <p:spPr>
          <a:xfrm>
            <a:off x="0" y="1301947"/>
            <a:ext cx="5391807" cy="5053691"/>
          </a:xfrm>
          <a:prstGeom prst="rect">
            <a:avLst/>
          </a:prstGeom>
          <a:noFill/>
        </p:spPr>
        <p:txBody>
          <a:bodyPr wrap="square" rtlCol="0">
            <a:spAutoFit/>
          </a:bodyPr>
          <a:lstStyle/>
          <a:p>
            <a:pPr algn="just" defTabSz="447675"/>
            <a:r>
              <a:rPr lang="sr-Cyrl-RS" altLang="en-US" dirty="0"/>
              <a:t>→</a:t>
            </a:r>
            <a:r>
              <a:rPr lang="hr-HR" altLang="en-US" dirty="0"/>
              <a:t> najzgodnije je proračun raditi tablično</a:t>
            </a:r>
          </a:p>
          <a:p>
            <a:pPr algn="just" defTabSz="447675"/>
            <a:endParaRPr lang="en-US" altLang="en-US" sz="1100" dirty="0"/>
          </a:p>
          <a:p>
            <a:pPr algn="just" defTabSz="271463"/>
            <a:r>
              <a:rPr lang="sr-Cyrl-RS" altLang="en-US" dirty="0"/>
              <a:t>→</a:t>
            </a:r>
            <a:r>
              <a:rPr lang="hr-HR" altLang="en-US" sz="1000" dirty="0"/>
              <a:t> </a:t>
            </a:r>
            <a:r>
              <a:rPr lang="hr-HR" altLang="en-US" dirty="0"/>
              <a:t>na kraju intervala zadanog hidrograma, potrebno je vidjeti je li volumen vode u akumulaciji jednak pretpostavljenoj, odnosno „početnoj”</a:t>
            </a:r>
            <a:r>
              <a:rPr lang="sr-Cyrl-RS" altLang="en-US" dirty="0"/>
              <a:t> </a:t>
            </a:r>
            <a:r>
              <a:rPr lang="en-US" altLang="en-US" i="1" dirty="0"/>
              <a:t>V</a:t>
            </a:r>
            <a:r>
              <a:rPr lang="en-US" altLang="en-US" baseline="-25000" dirty="0"/>
              <a:t>o</a:t>
            </a:r>
            <a:r>
              <a:rPr lang="en-US" altLang="en-US" dirty="0"/>
              <a:t>!  </a:t>
            </a:r>
            <a:endParaRPr lang="hr-HR" altLang="en-US" dirty="0"/>
          </a:p>
          <a:p>
            <a:pPr algn="just" defTabSz="271463"/>
            <a:endParaRPr lang="en-US" altLang="en-US" sz="1100" dirty="0"/>
          </a:p>
          <a:p>
            <a:pPr algn="just" defTabSz="447675">
              <a:lnSpc>
                <a:spcPct val="80000"/>
              </a:lnSpc>
            </a:pPr>
            <a:r>
              <a:rPr lang="sr-Cyrl-RS" altLang="en-US" dirty="0"/>
              <a:t>→</a:t>
            </a:r>
            <a:r>
              <a:rPr lang="hr-HR" altLang="en-US" dirty="0"/>
              <a:t> ukoliko je </a:t>
            </a:r>
            <a:r>
              <a:rPr lang="en-US" altLang="en-US" i="1" dirty="0" err="1"/>
              <a:t>V</a:t>
            </a:r>
            <a:r>
              <a:rPr lang="en-US" altLang="en-US" baseline="-25000" dirty="0" err="1"/>
              <a:t>n</a:t>
            </a:r>
            <a:r>
              <a:rPr lang="sr-Cyrl-RS" altLang="en-US" dirty="0"/>
              <a:t>=</a:t>
            </a:r>
            <a:r>
              <a:rPr lang="en-US" altLang="en-US" i="1" dirty="0"/>
              <a:t>V</a:t>
            </a:r>
            <a:r>
              <a:rPr lang="en-US" altLang="en-US" baseline="-25000" dirty="0"/>
              <a:t>o</a:t>
            </a:r>
            <a:r>
              <a:rPr lang="sr-Cyrl-RS" altLang="en-US" dirty="0"/>
              <a:t>,</a:t>
            </a:r>
            <a:r>
              <a:rPr lang="en-US" altLang="en-US" dirty="0"/>
              <a:t> </a:t>
            </a:r>
            <a:r>
              <a:rPr lang="hr-HR" altLang="en-US" dirty="0"/>
              <a:t>bilanca je izravnata</a:t>
            </a:r>
            <a:r>
              <a:rPr lang="sr-Cyrl-RS" altLang="en-US" dirty="0"/>
              <a:t>, </a:t>
            </a:r>
            <a:r>
              <a:rPr lang="hr-HR" altLang="en-US" dirty="0"/>
              <a:t>period se zatvara i ne treba ponavljati!</a:t>
            </a:r>
          </a:p>
          <a:p>
            <a:pPr algn="just" defTabSz="447675">
              <a:lnSpc>
                <a:spcPct val="80000"/>
              </a:lnSpc>
            </a:pPr>
            <a:endParaRPr lang="hr-HR" altLang="en-US" sz="1100" dirty="0"/>
          </a:p>
          <a:p>
            <a:pPr algn="just" defTabSz="447675">
              <a:lnSpc>
                <a:spcPct val="80000"/>
              </a:lnSpc>
            </a:pPr>
            <a:r>
              <a:rPr lang="sr-Cyrl-RS" altLang="en-US" dirty="0"/>
              <a:t>→ </a:t>
            </a:r>
            <a:r>
              <a:rPr lang="hr-HR" altLang="en-US" dirty="0"/>
              <a:t>ukoliko</a:t>
            </a:r>
            <a:r>
              <a:rPr lang="sr-Cyrl-RS" altLang="en-US" dirty="0"/>
              <a:t> је </a:t>
            </a:r>
            <a:r>
              <a:rPr lang="en-US" altLang="en-US" i="1" dirty="0" err="1"/>
              <a:t>V</a:t>
            </a:r>
            <a:r>
              <a:rPr lang="en-US" altLang="en-US" baseline="-25000" dirty="0" err="1"/>
              <a:t>n</a:t>
            </a:r>
            <a:r>
              <a:rPr lang="sr-Cyrl-RS" altLang="en-US" dirty="0"/>
              <a:t> </a:t>
            </a:r>
            <a:r>
              <a:rPr lang="en-US" altLang="en-US" dirty="0"/>
              <a:t>&lt;</a:t>
            </a:r>
            <a:r>
              <a:rPr lang="sr-Cyrl-RS" altLang="en-US" dirty="0"/>
              <a:t> </a:t>
            </a:r>
            <a:r>
              <a:rPr lang="en-US" altLang="en-US" i="1" dirty="0"/>
              <a:t>V</a:t>
            </a:r>
            <a:r>
              <a:rPr lang="en-US" altLang="en-US" baseline="-25000" dirty="0"/>
              <a:t>o</a:t>
            </a:r>
            <a:r>
              <a:rPr lang="sr-Cyrl-RS" altLang="en-US" dirty="0"/>
              <a:t>,</a:t>
            </a:r>
            <a:r>
              <a:rPr lang="en-US" altLang="en-US" dirty="0"/>
              <a:t> </a:t>
            </a:r>
            <a:r>
              <a:rPr lang="hr-HR" altLang="en-US" dirty="0"/>
              <a:t>bilanca nije izravnata</a:t>
            </a:r>
            <a:r>
              <a:rPr lang="sr-Cyrl-RS" altLang="en-US" dirty="0"/>
              <a:t>, </a:t>
            </a:r>
            <a:r>
              <a:rPr lang="hr-HR" altLang="en-US" dirty="0"/>
              <a:t>početni uvjet je nepovoljniji i treba nastaviti rad na ponovljenom periodu hidrograma</a:t>
            </a:r>
            <a:r>
              <a:rPr lang="sr-Cyrl-RS" altLang="en-US" dirty="0"/>
              <a:t>!</a:t>
            </a:r>
            <a:r>
              <a:rPr lang="en-US" altLang="en-US" dirty="0"/>
              <a:t> </a:t>
            </a:r>
            <a:r>
              <a:rPr lang="sr-Cyrl-RS" altLang="en-US" dirty="0"/>
              <a:t>(</a:t>
            </a:r>
            <a:r>
              <a:rPr lang="hr-HR" altLang="en-US" dirty="0"/>
              <a:t>primjetiti da se po prvom potpunom punjenju akumulacije u ponovljenom periodu </a:t>
            </a:r>
            <a:r>
              <a:rPr lang="en-US" altLang="en-US" i="1" dirty="0"/>
              <a:t>V</a:t>
            </a:r>
            <a:r>
              <a:rPr lang="en-US" altLang="en-US" baseline="-25000" dirty="0"/>
              <a:t>i</a:t>
            </a:r>
            <a:r>
              <a:rPr lang="sr-Cyrl-RS" altLang="en-US" dirty="0"/>
              <a:t> = </a:t>
            </a:r>
            <a:r>
              <a:rPr lang="en-US" altLang="en-US" i="1" dirty="0"/>
              <a:t>V</a:t>
            </a:r>
            <a:r>
              <a:rPr lang="en-US" altLang="en-US" baseline="-25000" dirty="0"/>
              <a:t>o</a:t>
            </a:r>
            <a:r>
              <a:rPr lang="sr-Cyrl-RS" altLang="en-US" dirty="0"/>
              <a:t> </a:t>
            </a:r>
            <a:r>
              <a:rPr lang="hr-HR" altLang="en-US" dirty="0"/>
              <a:t>rezultati nadalje ponavljaju te se proračun tu završava</a:t>
            </a:r>
            <a:r>
              <a:rPr lang="sr-Cyrl-RS" altLang="en-US" dirty="0"/>
              <a:t>) </a:t>
            </a:r>
            <a:endParaRPr lang="hr-HR" altLang="en-US" dirty="0"/>
          </a:p>
          <a:p>
            <a:pPr algn="just" defTabSz="447675">
              <a:lnSpc>
                <a:spcPct val="80000"/>
              </a:lnSpc>
            </a:pPr>
            <a:endParaRPr lang="en-US" altLang="en-US" dirty="0"/>
          </a:p>
          <a:p>
            <a:pPr algn="just">
              <a:lnSpc>
                <a:spcPct val="80000"/>
              </a:lnSpc>
              <a:buNone/>
              <a:tabLst>
                <a:tab pos="447675" algn="l"/>
              </a:tabLst>
            </a:pPr>
            <a:r>
              <a:rPr lang="sr-Cyrl-RS" altLang="en-US" dirty="0"/>
              <a:t>→</a:t>
            </a:r>
            <a:r>
              <a:rPr lang="hr-HR" altLang="en-US" dirty="0"/>
              <a:t> ukoliko se ni u ponovljenom periodu nijednom ne popuni akumulacija, tada nije moguće postići  izravnavanje, dakle treba konstatirati da se s takvim hidrogramom dotoka, u danom profilu</a:t>
            </a:r>
            <a:r>
              <a:rPr lang="sr-Cyrl-RS" altLang="en-US" dirty="0"/>
              <a:t> </a:t>
            </a:r>
            <a:r>
              <a:rPr lang="hr-HR" altLang="en-US" dirty="0"/>
              <a:t>ne mogu zadovoljiti potrebe korisnika</a:t>
            </a:r>
            <a:r>
              <a:rPr lang="sr-Cyrl-RS" altLang="en-US" dirty="0"/>
              <a:t>!</a:t>
            </a:r>
            <a:r>
              <a:rPr lang="en-US" altLang="en-US" dirty="0"/>
              <a:t> </a:t>
            </a:r>
          </a:p>
          <a:p>
            <a:pPr algn="just"/>
            <a:endParaRPr lang="en-US" dirty="0"/>
          </a:p>
        </p:txBody>
      </p:sp>
    </p:spTree>
    <p:extLst>
      <p:ext uri="{BB962C8B-B14F-4D97-AF65-F5344CB8AC3E}">
        <p14:creationId xmlns:p14="http://schemas.microsoft.com/office/powerpoint/2010/main" val="3969178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4D3F1F-B606-4DFD-A644-F80F07CE0D5E}"/>
              </a:ext>
            </a:extLst>
          </p:cNvPr>
          <p:cNvSpPr>
            <a:spLocks noGrp="1"/>
          </p:cNvSpPr>
          <p:nvPr>
            <p:ph idx="1"/>
          </p:nvPr>
        </p:nvSpPr>
        <p:spPr>
          <a:xfrm>
            <a:off x="44697" y="268738"/>
            <a:ext cx="11864390" cy="6735678"/>
          </a:xfrm>
        </p:spPr>
        <p:txBody>
          <a:bodyPr>
            <a:normAutofit/>
          </a:bodyPr>
          <a:lstStyle/>
          <a:p>
            <a:pPr marL="0" indent="0" algn="just" defTabSz="447675">
              <a:lnSpc>
                <a:spcPct val="80000"/>
              </a:lnSpc>
              <a:buNone/>
            </a:pPr>
            <a:r>
              <a:rPr lang="sr-Cyrl-RS" altLang="en-US" sz="2000" dirty="0">
                <a:latin typeface="Calibri (body)"/>
              </a:rPr>
              <a:t>→	</a:t>
            </a:r>
            <a:r>
              <a:rPr lang="hr-HR" altLang="en-US" sz="2000" dirty="0">
                <a:latin typeface="Calibri (body)"/>
              </a:rPr>
              <a:t>kako s vodom u akumulaciju dospjeva i nanos, koji se u njoj i taloži to se zapremina akumulacije stalno smanjuje. Ovo smanjenje ne smije ugroziti korisni volumen akumulacije tokom njenog „vjeka trajanja”, od interesa nam je da predvidimo ukupan volumen nanosa ili „mrtvi prostor”! </a:t>
            </a:r>
            <a:endParaRPr lang="en-US" altLang="en-US" sz="2000" dirty="0">
              <a:latin typeface="Calibri (body)"/>
            </a:endParaRPr>
          </a:p>
          <a:p>
            <a:pPr marL="0" indent="0" algn="just" defTabSz="447675">
              <a:lnSpc>
                <a:spcPct val="80000"/>
              </a:lnSpc>
              <a:buNone/>
            </a:pPr>
            <a:r>
              <a:rPr lang="sr-Cyrl-RS" altLang="en-US" sz="2000" dirty="0">
                <a:latin typeface="Calibri (body)"/>
              </a:rPr>
              <a:t>→	</a:t>
            </a:r>
            <a:r>
              <a:rPr lang="hr-HR" altLang="en-US" sz="2000" dirty="0">
                <a:latin typeface="Calibri (body)"/>
              </a:rPr>
              <a:t>volumen mrtvog prostora nije koristan i tek iznad njega se može smjestiti koristan volumen te treba odrediti kotu do koje se taloži nanos, a od koje počinje koristan volumen, odnosno „kotu minimalnog radnog nivoa”!</a:t>
            </a:r>
          </a:p>
          <a:p>
            <a:pPr marL="0" indent="0" algn="just" defTabSz="447675">
              <a:lnSpc>
                <a:spcPct val="80000"/>
              </a:lnSpc>
              <a:buNone/>
            </a:pPr>
            <a:endParaRPr lang="en-US" altLang="en-US" sz="2000" dirty="0">
              <a:latin typeface="Calibri (body)"/>
            </a:endParaRPr>
          </a:p>
          <a:p>
            <a:pPr>
              <a:lnSpc>
                <a:spcPct val="80000"/>
              </a:lnSpc>
              <a:buNone/>
            </a:pPr>
            <a:endParaRPr lang="en-US" altLang="en-US" sz="2000" dirty="0"/>
          </a:p>
        </p:txBody>
      </p:sp>
      <mc:AlternateContent xmlns:mc="http://schemas.openxmlformats.org/markup-compatibility/2006" xmlns:a14="http://schemas.microsoft.com/office/drawing/2010/main">
        <mc:Choice Requires="a14">
          <p:sp>
            <p:nvSpPr>
              <p:cNvPr id="9" name="Object 17">
                <a:extLst>
                  <a:ext uri="{FF2B5EF4-FFF2-40B4-BE49-F238E27FC236}">
                    <a16:creationId xmlns:a16="http://schemas.microsoft.com/office/drawing/2014/main" id="{E0DEEF4B-F5DC-4E26-90F5-C0826E64944F}"/>
                  </a:ext>
                </a:extLst>
              </p:cNvPr>
              <p:cNvSpPr txBox="1"/>
              <p:nvPr/>
            </p:nvSpPr>
            <p:spPr bwMode="auto">
              <a:xfrm>
                <a:off x="7801666" y="748032"/>
                <a:ext cx="1871662" cy="368300"/>
              </a:xfrm>
              <a:prstGeom prst="rect">
                <a:avLst/>
              </a:prstGeom>
              <a:noFill/>
              <a:ln>
                <a:noFill/>
              </a:ln>
            </p:spPr>
            <p:txBody>
              <a:bodyPr>
                <a:normAutofit fontScale="70000" lnSpcReduction="20000"/>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𝑉</m:t>
                          </m:r>
                        </m:e>
                        <m:sub>
                          <m:r>
                            <a:rPr lang="en-US" i="1">
                              <a:solidFill>
                                <a:srgbClr val="C00000"/>
                              </a:solidFill>
                              <a:latin typeface="Cambria Math" panose="02040503050406030204" pitchFamily="18" charset="0"/>
                            </a:rPr>
                            <m:t>𝑀</m:t>
                          </m:r>
                        </m:sub>
                      </m:sSub>
                      <m:r>
                        <a:rPr lang="en-US" i="1">
                          <a:solidFill>
                            <a:srgbClr val="C00000"/>
                          </a:solidFill>
                          <a:latin typeface="Cambria Math" panose="02040503050406030204" pitchFamily="18" charset="0"/>
                        </a:rPr>
                        <m:t>=</m:t>
                      </m:r>
                      <m:sSub>
                        <m:sSubPr>
                          <m:ctrlPr>
                            <a:rPr lang="en-US" i="1">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𝑛</m:t>
                          </m:r>
                        </m:e>
                        <m:sub>
                          <m:r>
                            <a:rPr lang="en-US" i="1">
                              <a:solidFill>
                                <a:srgbClr val="C00000"/>
                              </a:solidFill>
                              <a:latin typeface="Cambria Math" panose="02040503050406030204" pitchFamily="18" charset="0"/>
                            </a:rPr>
                            <m:t>𝑔</m:t>
                          </m:r>
                          <m:r>
                            <a:rPr lang="en-US" i="1">
                              <a:solidFill>
                                <a:srgbClr val="C00000"/>
                              </a:solidFill>
                              <a:latin typeface="Cambria Math" panose="02040503050406030204" pitchFamily="18" charset="0"/>
                            </a:rPr>
                            <m:t>,</m:t>
                          </m:r>
                          <m:r>
                            <a:rPr lang="en-US" i="1">
                              <a:solidFill>
                                <a:srgbClr val="C00000"/>
                              </a:solidFill>
                              <a:latin typeface="Cambria Math" panose="02040503050406030204" pitchFamily="18" charset="0"/>
                            </a:rPr>
                            <m:t>𝑣𝑖𝑗𝑒𝑘</m:t>
                          </m:r>
                        </m:sub>
                      </m:sSub>
                      <m:r>
                        <a:rPr lang="en-US" i="1">
                          <a:solidFill>
                            <a:srgbClr val="C00000"/>
                          </a:solidFill>
                          <a:latin typeface="Cambria Math" panose="02040503050406030204" pitchFamily="18" charset="0"/>
                        </a:rPr>
                        <m:t>×</m:t>
                      </m:r>
                      <m:sSub>
                        <m:sSubPr>
                          <m:ctrlPr>
                            <a:rPr lang="en-US" i="1">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𝑉</m:t>
                          </m:r>
                        </m:e>
                        <m:sub>
                          <m:r>
                            <a:rPr lang="en-US" i="1">
                              <a:solidFill>
                                <a:srgbClr val="C00000"/>
                              </a:solidFill>
                              <a:latin typeface="Cambria Math" panose="02040503050406030204" pitchFamily="18" charset="0"/>
                            </a:rPr>
                            <m:t>𝑁</m:t>
                          </m:r>
                          <m:r>
                            <a:rPr lang="en-US" i="1">
                              <a:solidFill>
                                <a:srgbClr val="C00000"/>
                              </a:solidFill>
                              <a:latin typeface="Cambria Math" panose="02040503050406030204" pitchFamily="18" charset="0"/>
                            </a:rPr>
                            <m:t>/</m:t>
                          </m:r>
                          <m:r>
                            <a:rPr lang="en-US" i="1">
                              <a:solidFill>
                                <a:srgbClr val="C00000"/>
                              </a:solidFill>
                              <a:latin typeface="Cambria Math" panose="02040503050406030204" pitchFamily="18" charset="0"/>
                            </a:rPr>
                            <m:t>𝑔𝑜𝑑</m:t>
                          </m:r>
                          <m:r>
                            <a:rPr lang="en-US" i="1">
                              <a:solidFill>
                                <a:srgbClr val="C00000"/>
                              </a:solidFill>
                              <a:latin typeface="Cambria Math" panose="02040503050406030204" pitchFamily="18" charset="0"/>
                            </a:rPr>
                            <m:t>.</m:t>
                          </m:r>
                        </m:sub>
                      </m:sSub>
                    </m:oMath>
                  </m:oMathPara>
                </a14:m>
                <a:endParaRPr lang="en-US" dirty="0">
                  <a:solidFill>
                    <a:srgbClr val="C00000"/>
                  </a:solidFill>
                </a:endParaRPr>
              </a:p>
            </p:txBody>
          </p:sp>
        </mc:Choice>
        <mc:Fallback xmlns="">
          <p:sp>
            <p:nvSpPr>
              <p:cNvPr id="9" name="Object 17">
                <a:extLst>
                  <a:ext uri="{FF2B5EF4-FFF2-40B4-BE49-F238E27FC236}">
                    <a16:creationId xmlns:a16="http://schemas.microsoft.com/office/drawing/2014/main" id="{E0DEEF4B-F5DC-4E26-90F5-C0826E64944F}"/>
                  </a:ext>
                </a:extLst>
              </p:cNvPr>
              <p:cNvSpPr txBox="1">
                <a:spLocks noRot="1" noChangeAspect="1" noMove="1" noResize="1" noEditPoints="1" noAdjustHandles="1" noChangeArrowheads="1" noChangeShapeType="1" noTextEdit="1"/>
              </p:cNvSpPr>
              <p:nvPr/>
            </p:nvSpPr>
            <p:spPr bwMode="auto">
              <a:xfrm>
                <a:off x="7801666" y="748032"/>
                <a:ext cx="1871662" cy="368300"/>
              </a:xfrm>
              <a:prstGeom prst="rect">
                <a:avLst/>
              </a:prstGeom>
              <a:blipFill>
                <a:blip r:embed="rId3"/>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Object 19">
                <a:extLst>
                  <a:ext uri="{FF2B5EF4-FFF2-40B4-BE49-F238E27FC236}">
                    <a16:creationId xmlns:a16="http://schemas.microsoft.com/office/drawing/2014/main" id="{C2B8CB5F-7637-47E1-ADCE-89E9B73FB3F7}"/>
                  </a:ext>
                </a:extLst>
              </p:cNvPr>
              <p:cNvSpPr txBox="1"/>
              <p:nvPr/>
            </p:nvSpPr>
            <p:spPr bwMode="auto">
              <a:xfrm>
                <a:off x="2458367" y="2907816"/>
                <a:ext cx="1223962" cy="303212"/>
              </a:xfrm>
              <a:prstGeom prst="rect">
                <a:avLst/>
              </a:prstGeom>
              <a:noFill/>
              <a:ln>
                <a:noFill/>
              </a:ln>
            </p:spPr>
            <p:txBody>
              <a:bodyPr>
                <a:normAutofit fontScale="70000" lnSpcReduction="20000"/>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𝑍</m:t>
                          </m:r>
                        </m:e>
                        <m:sub>
                          <m:r>
                            <a:rPr lang="en-US" i="1">
                              <a:solidFill>
                                <a:srgbClr val="C00000"/>
                              </a:solidFill>
                              <a:latin typeface="Cambria Math" panose="02040503050406030204" pitchFamily="18" charset="0"/>
                            </a:rPr>
                            <m:t>𝑀𝑅𝑁</m:t>
                          </m:r>
                        </m:sub>
                      </m:sSub>
                      <m:r>
                        <a:rPr lang="en-US" i="1">
                          <a:solidFill>
                            <a:srgbClr val="C00000"/>
                          </a:solidFill>
                          <a:latin typeface="Cambria Math" panose="02040503050406030204" pitchFamily="18" charset="0"/>
                        </a:rPr>
                        <m:t>=</m:t>
                      </m:r>
                      <m:r>
                        <a:rPr lang="en-US" i="1">
                          <a:solidFill>
                            <a:srgbClr val="C00000"/>
                          </a:solidFill>
                          <a:latin typeface="Cambria Math" panose="02040503050406030204" pitchFamily="18" charset="0"/>
                        </a:rPr>
                        <m:t>𝑍</m:t>
                      </m:r>
                      <m:d>
                        <m:dPr>
                          <m:ctrlPr>
                            <a:rPr lang="en-US" i="1">
                              <a:solidFill>
                                <a:srgbClr val="C00000"/>
                              </a:solidFill>
                              <a:latin typeface="Cambria Math" panose="02040503050406030204" pitchFamily="18" charset="0"/>
                            </a:rPr>
                          </m:ctrlPr>
                        </m:dPr>
                        <m:e>
                          <m:sSub>
                            <m:sSubPr>
                              <m:ctrlPr>
                                <a:rPr lang="en-US" i="1">
                                  <a:solidFill>
                                    <a:srgbClr val="C00000"/>
                                  </a:solidFill>
                                  <a:latin typeface="Cambria Math" panose="02040503050406030204" pitchFamily="18" charset="0"/>
                                </a:rPr>
                              </m:ctrlPr>
                            </m:sSubPr>
                            <m:e>
                              <m:r>
                                <a:rPr lang="en-US" i="1">
                                  <a:solidFill>
                                    <a:srgbClr val="C00000"/>
                                  </a:solidFill>
                                  <a:latin typeface="Cambria Math" panose="02040503050406030204" pitchFamily="18" charset="0"/>
                                </a:rPr>
                                <m:t>𝑉</m:t>
                              </m:r>
                            </m:e>
                            <m:sub>
                              <m:r>
                                <a:rPr lang="en-US" i="1">
                                  <a:solidFill>
                                    <a:srgbClr val="C00000"/>
                                  </a:solidFill>
                                  <a:latin typeface="Cambria Math" panose="02040503050406030204" pitchFamily="18" charset="0"/>
                                </a:rPr>
                                <m:t>𝑀</m:t>
                              </m:r>
                            </m:sub>
                          </m:sSub>
                        </m:e>
                      </m:d>
                    </m:oMath>
                  </m:oMathPara>
                </a14:m>
                <a:endParaRPr lang="en-US" dirty="0"/>
              </a:p>
            </p:txBody>
          </p:sp>
        </mc:Choice>
        <mc:Fallback xmlns="">
          <p:sp>
            <p:nvSpPr>
              <p:cNvPr id="10" name="Object 19">
                <a:extLst>
                  <a:ext uri="{FF2B5EF4-FFF2-40B4-BE49-F238E27FC236}">
                    <a16:creationId xmlns:a16="http://schemas.microsoft.com/office/drawing/2014/main" id="{C2B8CB5F-7637-47E1-ADCE-89E9B73FB3F7}"/>
                  </a:ext>
                </a:extLst>
              </p:cNvPr>
              <p:cNvSpPr txBox="1">
                <a:spLocks noRot="1" noChangeAspect="1" noMove="1" noResize="1" noEditPoints="1" noAdjustHandles="1" noChangeArrowheads="1" noChangeShapeType="1" noTextEdit="1"/>
              </p:cNvSpPr>
              <p:nvPr/>
            </p:nvSpPr>
            <p:spPr bwMode="auto">
              <a:xfrm>
                <a:off x="2458367" y="2907816"/>
                <a:ext cx="1223962" cy="303212"/>
              </a:xfrm>
              <a:prstGeom prst="rect">
                <a:avLst/>
              </a:prstGeom>
              <a:blipFill>
                <a:blip r:embed="rId4"/>
                <a:stretch>
                  <a:fillRect/>
                </a:stretch>
              </a:blipFill>
              <a:ln>
                <a:noFill/>
              </a:ln>
            </p:spPr>
            <p:txBody>
              <a:bodyPr/>
              <a:lstStyle/>
              <a:p>
                <a:r>
                  <a:rPr lang="en-US">
                    <a:noFill/>
                  </a:rPr>
                  <a:t> </a:t>
                </a:r>
              </a:p>
            </p:txBody>
          </p:sp>
        </mc:Fallback>
      </mc:AlternateContent>
      <p:graphicFrame>
        <p:nvGraphicFramePr>
          <p:cNvPr id="18" name="Chart 17">
            <a:extLst>
              <a:ext uri="{FF2B5EF4-FFF2-40B4-BE49-F238E27FC236}">
                <a16:creationId xmlns:a16="http://schemas.microsoft.com/office/drawing/2014/main" id="{A40EFA57-FBFD-4FE5-9F21-755D738144F9}"/>
              </a:ext>
            </a:extLst>
          </p:cNvPr>
          <p:cNvGraphicFramePr>
            <a:graphicFrameLocks/>
          </p:cNvGraphicFramePr>
          <p:nvPr>
            <p:extLst>
              <p:ext uri="{D42A27DB-BD31-4B8C-83A1-F6EECF244321}">
                <p14:modId xmlns:p14="http://schemas.microsoft.com/office/powerpoint/2010/main" val="1560782246"/>
              </p:ext>
            </p:extLst>
          </p:nvPr>
        </p:nvGraphicFramePr>
        <p:xfrm>
          <a:off x="6096000" y="1742895"/>
          <a:ext cx="5683009" cy="3764701"/>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a:extLst>
              <a:ext uri="{FF2B5EF4-FFF2-40B4-BE49-F238E27FC236}">
                <a16:creationId xmlns:a16="http://schemas.microsoft.com/office/drawing/2014/main" id="{FBE5A4E3-41B4-4F27-BA05-271613912CFE}"/>
              </a:ext>
            </a:extLst>
          </p:cNvPr>
          <p:cNvSpPr txBox="1"/>
          <p:nvPr/>
        </p:nvSpPr>
        <p:spPr>
          <a:xfrm>
            <a:off x="68871" y="2152549"/>
            <a:ext cx="6002955" cy="3951851"/>
          </a:xfrm>
          <a:prstGeom prst="rect">
            <a:avLst/>
          </a:prstGeom>
          <a:noFill/>
        </p:spPr>
        <p:txBody>
          <a:bodyPr wrap="square" rtlCol="0">
            <a:spAutoFit/>
          </a:bodyPr>
          <a:lstStyle/>
          <a:p>
            <a:pPr algn="just" defTabSz="447675">
              <a:lnSpc>
                <a:spcPct val="80000"/>
              </a:lnSpc>
            </a:pPr>
            <a:r>
              <a:rPr lang="sr-Cyrl-RS" altLang="en-US" sz="2000" dirty="0">
                <a:latin typeface="Calibri Body"/>
              </a:rPr>
              <a:t>→	</a:t>
            </a:r>
            <a:r>
              <a:rPr lang="hr-HR" altLang="en-US" sz="2000" dirty="0">
                <a:latin typeface="Calibri Body"/>
                <a:ea typeface="Cambria" panose="02040503050406030204" pitchFamily="18" charset="0"/>
              </a:rPr>
              <a:t>kota minimalnog radnog nivoa se očitava s krivulje volumena akumulacije ili se linearnom interpolacijom računa iz odgovarajuće </a:t>
            </a:r>
            <a:r>
              <a:rPr lang="hr-HR" altLang="en-US" sz="2000" dirty="0">
                <a:latin typeface="Calibri Body"/>
              </a:rPr>
              <a:t>tablice!</a:t>
            </a:r>
            <a:r>
              <a:rPr lang="en-US" altLang="en-US" sz="2000" dirty="0">
                <a:latin typeface="Calibri Body"/>
              </a:rPr>
              <a:t> </a:t>
            </a:r>
            <a:r>
              <a:rPr lang="sr-Cyrl-RS" altLang="en-US" sz="2000" dirty="0">
                <a:latin typeface="Calibri Body"/>
              </a:rPr>
              <a:t>(</a:t>
            </a:r>
            <a:r>
              <a:rPr lang="en-US" altLang="en-US" sz="2000" i="1" dirty="0">
                <a:latin typeface="Calibri Body"/>
              </a:rPr>
              <a:t>Z</a:t>
            </a:r>
            <a:r>
              <a:rPr lang="en-US" altLang="en-US" sz="2000" baseline="-25000" dirty="0">
                <a:latin typeface="Calibri Body"/>
              </a:rPr>
              <a:t>MRN</a:t>
            </a:r>
            <a:r>
              <a:rPr lang="en-US" altLang="en-US" sz="2000" dirty="0">
                <a:latin typeface="Calibri Body"/>
              </a:rPr>
              <a:t> </a:t>
            </a:r>
            <a:r>
              <a:rPr lang="hr-HR" altLang="en-US" sz="2000" dirty="0">
                <a:latin typeface="Calibri Body"/>
              </a:rPr>
              <a:t>se zaokruže na cijeli viši centimetar</a:t>
            </a:r>
            <a:r>
              <a:rPr lang="sr-Cyrl-RS" altLang="en-US" sz="2000" dirty="0">
                <a:latin typeface="Calibri Body"/>
              </a:rPr>
              <a:t>!)</a:t>
            </a:r>
            <a:endParaRPr lang="hr-HR" altLang="en-US" sz="2000" dirty="0">
              <a:latin typeface="Calibri Body"/>
            </a:endParaRPr>
          </a:p>
          <a:p>
            <a:pPr algn="just" defTabSz="447675">
              <a:lnSpc>
                <a:spcPct val="80000"/>
              </a:lnSpc>
            </a:pPr>
            <a:endParaRPr lang="en-US" altLang="en-US" sz="1100" dirty="0">
              <a:latin typeface="Calibri Body"/>
            </a:endParaRPr>
          </a:p>
          <a:p>
            <a:pPr algn="just" defTabSz="447675">
              <a:lnSpc>
                <a:spcPct val="80000"/>
              </a:lnSpc>
            </a:pPr>
            <a:r>
              <a:rPr lang="sr-Cyrl-RS" altLang="en-US" sz="2000" dirty="0">
                <a:latin typeface="Calibri Body"/>
              </a:rPr>
              <a:t>→	</a:t>
            </a:r>
            <a:r>
              <a:rPr lang="hr-HR" altLang="en-US" sz="2000" dirty="0">
                <a:latin typeface="Calibri Body"/>
              </a:rPr>
              <a:t>na </a:t>
            </a:r>
            <a:r>
              <a:rPr lang="hr-HR" altLang="en-US" sz="2000" dirty="0">
                <a:latin typeface="Calibri (body)"/>
              </a:rPr>
              <a:t>kraju se </a:t>
            </a:r>
            <a:r>
              <a:rPr lang="hr-HR" altLang="en-US" sz="2000" dirty="0">
                <a:latin typeface="Calibri Body"/>
              </a:rPr>
              <a:t>za usvojeno </a:t>
            </a:r>
            <a:r>
              <a:rPr lang="en-US" altLang="en-US" sz="2000" i="1" dirty="0">
                <a:latin typeface="Calibri Body"/>
              </a:rPr>
              <a:t>Z</a:t>
            </a:r>
            <a:r>
              <a:rPr lang="en-US" altLang="en-US" sz="2000" baseline="-25000" dirty="0">
                <a:latin typeface="Calibri Body"/>
              </a:rPr>
              <a:t>MRN</a:t>
            </a:r>
            <a:r>
              <a:rPr lang="en-US" altLang="en-US" sz="2000" dirty="0">
                <a:latin typeface="Calibri Body"/>
              </a:rPr>
              <a:t> </a:t>
            </a:r>
            <a:r>
              <a:rPr lang="hr-HR" altLang="en-US" sz="2000" dirty="0">
                <a:latin typeface="Calibri Body"/>
              </a:rPr>
              <a:t>određuje odgovarajuće</a:t>
            </a:r>
            <a:r>
              <a:rPr lang="en-US" altLang="en-US" sz="2000" dirty="0">
                <a:latin typeface="Calibri Body"/>
              </a:rPr>
              <a:t> </a:t>
            </a:r>
            <a:r>
              <a:rPr lang="en-US" altLang="en-US" sz="2000" i="1" dirty="0">
                <a:latin typeface="Calibri Body"/>
              </a:rPr>
              <a:t>V</a:t>
            </a:r>
            <a:r>
              <a:rPr lang="sr-Cyrl-RS" altLang="en-US" sz="2000" baseline="-25000" dirty="0">
                <a:latin typeface="Calibri Body"/>
              </a:rPr>
              <a:t>М,</a:t>
            </a:r>
            <a:r>
              <a:rPr lang="en-US" altLang="en-US" sz="2000" baseline="-25000" dirty="0">
                <a:latin typeface="Calibri Body"/>
              </a:rPr>
              <a:t>US</a:t>
            </a:r>
            <a:r>
              <a:rPr lang="hr-HR" altLang="en-US" sz="2000" baseline="-25000" dirty="0">
                <a:latin typeface="Calibri Body"/>
              </a:rPr>
              <a:t> </a:t>
            </a:r>
            <a:r>
              <a:rPr lang="en-US" altLang="en-US" sz="2000" dirty="0">
                <a:latin typeface="Calibri Body"/>
              </a:rPr>
              <a:t>, </a:t>
            </a:r>
            <a:r>
              <a:rPr lang="hr-HR" altLang="en-US" sz="2000" dirty="0">
                <a:latin typeface="Calibri Body"/>
              </a:rPr>
              <a:t>na isti način</a:t>
            </a:r>
            <a:r>
              <a:rPr lang="en-US" altLang="en-US" sz="2000" dirty="0">
                <a:latin typeface="Calibri Body"/>
              </a:rPr>
              <a:t>!</a:t>
            </a:r>
            <a:endParaRPr lang="hr-HR" altLang="en-US" sz="2000" dirty="0">
              <a:latin typeface="Calibri Body"/>
            </a:endParaRPr>
          </a:p>
          <a:p>
            <a:pPr algn="just" defTabSz="447675">
              <a:lnSpc>
                <a:spcPct val="80000"/>
              </a:lnSpc>
            </a:pPr>
            <a:endParaRPr lang="en-US" altLang="en-US" sz="1100" dirty="0">
              <a:latin typeface="Calibri (body)"/>
            </a:endParaRPr>
          </a:p>
          <a:p>
            <a:pPr algn="just" defTabSz="447675">
              <a:lnSpc>
                <a:spcPct val="80000"/>
              </a:lnSpc>
            </a:pPr>
            <a:r>
              <a:rPr lang="sr-Cyrl-RS" altLang="en-US" sz="2000" dirty="0">
                <a:latin typeface="Calibri (body)"/>
              </a:rPr>
              <a:t>→	</a:t>
            </a:r>
            <a:r>
              <a:rPr lang="hr-HR" altLang="en-US" sz="2000" dirty="0">
                <a:latin typeface="Calibri (body)"/>
              </a:rPr>
              <a:t>da bi se dobila </a:t>
            </a:r>
            <a:r>
              <a:rPr lang="hr-HR" altLang="en-US" sz="2000" b="1" dirty="0">
                <a:latin typeface="Calibri (body)"/>
              </a:rPr>
              <a:t>ukupan</a:t>
            </a:r>
            <a:r>
              <a:rPr lang="hr-HR" altLang="en-US" sz="2000" dirty="0">
                <a:latin typeface="Calibri (body)"/>
              </a:rPr>
              <a:t> potreban volumen za smještaj voda i pratećeg nanosa treba zbrojiti:</a:t>
            </a:r>
          </a:p>
          <a:p>
            <a:pPr algn="just" defTabSz="447675">
              <a:lnSpc>
                <a:spcPct val="80000"/>
              </a:lnSpc>
            </a:pPr>
            <a:endParaRPr lang="hr-HR" altLang="en-US" sz="2000" dirty="0">
              <a:latin typeface="Calibri (body)"/>
            </a:endParaRPr>
          </a:p>
          <a:p>
            <a:pPr algn="just" defTabSz="447675">
              <a:lnSpc>
                <a:spcPct val="80000"/>
              </a:lnSpc>
            </a:pPr>
            <a:endParaRPr lang="hr-HR" altLang="en-US" sz="2000" dirty="0">
              <a:latin typeface="Calibri (body)"/>
            </a:endParaRPr>
          </a:p>
          <a:p>
            <a:pPr algn="just" defTabSz="447675">
              <a:lnSpc>
                <a:spcPct val="80000"/>
              </a:lnSpc>
            </a:pPr>
            <a:r>
              <a:rPr lang="sr-Cyrl-RS" altLang="en-US" sz="2000" dirty="0">
                <a:latin typeface="Calibri (body)"/>
              </a:rPr>
              <a:t>→	</a:t>
            </a:r>
            <a:r>
              <a:rPr lang="hr-HR" altLang="en-US" sz="2000" dirty="0">
                <a:latin typeface="Calibri (body)"/>
              </a:rPr>
              <a:t>kota normalnog uspora se dobiva kao</a:t>
            </a:r>
            <a:r>
              <a:rPr lang="sr-Cyrl-RS" altLang="en-US" sz="2000" dirty="0">
                <a:latin typeface="Calibri (body)"/>
              </a:rPr>
              <a:t>:</a:t>
            </a:r>
            <a:r>
              <a:rPr lang="en-US" altLang="en-US" sz="2000" dirty="0">
                <a:latin typeface="Calibri (body)"/>
              </a:rPr>
              <a:t> </a:t>
            </a:r>
            <a:r>
              <a:rPr lang="en-US" altLang="en-US" sz="2000" i="1" dirty="0" err="1">
                <a:latin typeface="Calibri (body)"/>
              </a:rPr>
              <a:t>Z</a:t>
            </a:r>
            <a:r>
              <a:rPr lang="en-US" altLang="en-US" sz="2000" baseline="-25000" dirty="0" err="1">
                <a:latin typeface="Calibri (body)"/>
              </a:rPr>
              <a:t>nu</a:t>
            </a:r>
            <a:r>
              <a:rPr lang="en-US" altLang="en-US" sz="2000" dirty="0">
                <a:latin typeface="Calibri (body)"/>
              </a:rPr>
              <a:t> = </a:t>
            </a:r>
            <a:r>
              <a:rPr lang="en-US" altLang="en-US" sz="2000" i="1" dirty="0">
                <a:latin typeface="Calibri (body)"/>
              </a:rPr>
              <a:t>Z</a:t>
            </a:r>
            <a:r>
              <a:rPr lang="en-US" altLang="en-US" sz="2000" dirty="0">
                <a:latin typeface="Calibri (body)"/>
              </a:rPr>
              <a:t>(</a:t>
            </a:r>
            <a:r>
              <a:rPr lang="en-US" altLang="en-US" sz="2000" i="1" dirty="0" err="1">
                <a:latin typeface="Calibri (body)"/>
              </a:rPr>
              <a:t>V</a:t>
            </a:r>
            <a:r>
              <a:rPr lang="en-US" altLang="en-US" sz="2000" baseline="-25000" dirty="0" err="1">
                <a:latin typeface="Calibri (body)"/>
              </a:rPr>
              <a:t>pot</a:t>
            </a:r>
            <a:r>
              <a:rPr lang="en-US" altLang="en-US" sz="2000" dirty="0">
                <a:latin typeface="Calibri (body)"/>
              </a:rPr>
              <a:t>) </a:t>
            </a:r>
            <a:r>
              <a:rPr lang="hr-HR" altLang="en-US" sz="2000" dirty="0">
                <a:latin typeface="Calibri (body)"/>
              </a:rPr>
              <a:t>na osnovu tablice ili dijagrama, i ona se kao i </a:t>
            </a:r>
            <a:r>
              <a:rPr lang="en-US" altLang="en-US" sz="2000" dirty="0">
                <a:latin typeface="Calibri (body)"/>
              </a:rPr>
              <a:t>Z</a:t>
            </a:r>
            <a:r>
              <a:rPr lang="en-US" altLang="en-US" sz="2000" baseline="-25000" dirty="0">
                <a:latin typeface="Calibri (body)"/>
              </a:rPr>
              <a:t>MRN</a:t>
            </a:r>
            <a:r>
              <a:rPr lang="en-US" altLang="en-US" sz="2000" dirty="0">
                <a:latin typeface="Calibri (body)"/>
              </a:rPr>
              <a:t> </a:t>
            </a:r>
            <a:r>
              <a:rPr lang="hr-HR" altLang="en-US" sz="2000" dirty="0">
                <a:latin typeface="Calibri (body)"/>
              </a:rPr>
              <a:t>zaokruže na cijeli viši centimetar</a:t>
            </a:r>
            <a:r>
              <a:rPr lang="sr-Cyrl-RS" altLang="en-US" sz="2000" dirty="0">
                <a:latin typeface="Calibri (body)"/>
              </a:rPr>
              <a:t>!!</a:t>
            </a:r>
            <a:r>
              <a:rPr lang="en-US" altLang="en-US" sz="2000" dirty="0">
                <a:latin typeface="Calibri (body)"/>
              </a:rPr>
              <a:t> </a:t>
            </a:r>
          </a:p>
          <a:p>
            <a:endParaRPr lang="en-US" dirty="0"/>
          </a:p>
        </p:txBody>
      </p:sp>
      <mc:AlternateContent xmlns:mc="http://schemas.openxmlformats.org/markup-compatibility/2006" xmlns:a14="http://schemas.microsoft.com/office/drawing/2010/main">
        <mc:Choice Requires="a14">
          <p:sp>
            <p:nvSpPr>
              <p:cNvPr id="20" name="Object 21">
                <a:extLst>
                  <a:ext uri="{FF2B5EF4-FFF2-40B4-BE49-F238E27FC236}">
                    <a16:creationId xmlns:a16="http://schemas.microsoft.com/office/drawing/2014/main" id="{2F635913-35CD-47D7-ACBA-62026E7C7155}"/>
                  </a:ext>
                </a:extLst>
              </p:cNvPr>
              <p:cNvSpPr txBox="1"/>
              <p:nvPr/>
            </p:nvSpPr>
            <p:spPr bwMode="auto">
              <a:xfrm>
                <a:off x="2134518" y="4464039"/>
                <a:ext cx="1871662" cy="387350"/>
              </a:xfrm>
              <a:prstGeom prst="rect">
                <a:avLst/>
              </a:prstGeom>
              <a:noFill/>
              <a:ln>
                <a:noFill/>
              </a:ln>
            </p:spPr>
            <p:txBody>
              <a:bodyPr>
                <a:normAutofit fontScale="85000" lnSpcReduction="10000"/>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C00000"/>
                              </a:solidFill>
                              <a:latin typeface="Cambria Math" panose="02040503050406030204" pitchFamily="18" charset="0"/>
                            </a:rPr>
                          </m:ctrlPr>
                        </m:sSubPr>
                        <m:e>
                          <m:r>
                            <a:rPr lang="en-US" b="1" i="1">
                              <a:solidFill>
                                <a:srgbClr val="C00000"/>
                              </a:solidFill>
                              <a:latin typeface="Cambria Math" panose="02040503050406030204" pitchFamily="18" charset="0"/>
                            </a:rPr>
                            <m:t>𝑽</m:t>
                          </m:r>
                        </m:e>
                        <m:sub>
                          <m:r>
                            <a:rPr lang="en-US" b="1" i="1">
                              <a:solidFill>
                                <a:srgbClr val="C00000"/>
                              </a:solidFill>
                              <a:latin typeface="Cambria Math" panose="02040503050406030204" pitchFamily="18" charset="0"/>
                            </a:rPr>
                            <m:t>𝒑𝒐𝒕</m:t>
                          </m:r>
                        </m:sub>
                      </m:sSub>
                      <m:r>
                        <a:rPr lang="en-US" b="1" i="1">
                          <a:solidFill>
                            <a:srgbClr val="C00000"/>
                          </a:solidFill>
                          <a:latin typeface="Cambria Math" panose="02040503050406030204" pitchFamily="18" charset="0"/>
                        </a:rPr>
                        <m:t>=</m:t>
                      </m:r>
                      <m:sSub>
                        <m:sSubPr>
                          <m:ctrlPr>
                            <a:rPr lang="en-US" b="1" i="1">
                              <a:solidFill>
                                <a:srgbClr val="C00000"/>
                              </a:solidFill>
                              <a:latin typeface="Cambria Math" panose="02040503050406030204" pitchFamily="18" charset="0"/>
                            </a:rPr>
                          </m:ctrlPr>
                        </m:sSubPr>
                        <m:e>
                          <m:r>
                            <a:rPr lang="en-US" b="1" i="1">
                              <a:solidFill>
                                <a:srgbClr val="C00000"/>
                              </a:solidFill>
                              <a:latin typeface="Cambria Math" panose="02040503050406030204" pitchFamily="18" charset="0"/>
                            </a:rPr>
                            <m:t>𝑽</m:t>
                          </m:r>
                        </m:e>
                        <m:sub>
                          <m:r>
                            <a:rPr lang="en-US" b="1" i="1">
                              <a:solidFill>
                                <a:srgbClr val="C00000"/>
                              </a:solidFill>
                              <a:latin typeface="Cambria Math" panose="02040503050406030204" pitchFamily="18" charset="0"/>
                            </a:rPr>
                            <m:t>𝑴</m:t>
                          </m:r>
                          <m:r>
                            <a:rPr lang="en-US" b="1" i="1">
                              <a:solidFill>
                                <a:srgbClr val="C00000"/>
                              </a:solidFill>
                              <a:latin typeface="Cambria Math" panose="02040503050406030204" pitchFamily="18" charset="0"/>
                            </a:rPr>
                            <m:t>.</m:t>
                          </m:r>
                          <m:r>
                            <a:rPr lang="en-US" b="1" i="1">
                              <a:solidFill>
                                <a:srgbClr val="C00000"/>
                              </a:solidFill>
                              <a:latin typeface="Cambria Math" panose="02040503050406030204" pitchFamily="18" charset="0"/>
                            </a:rPr>
                            <m:t>𝑼𝑺</m:t>
                          </m:r>
                        </m:sub>
                      </m:sSub>
                      <m:r>
                        <a:rPr lang="en-US" b="1" i="1">
                          <a:solidFill>
                            <a:srgbClr val="C00000"/>
                          </a:solidFill>
                          <a:latin typeface="Cambria Math" panose="02040503050406030204" pitchFamily="18" charset="0"/>
                        </a:rPr>
                        <m:t>+</m:t>
                      </m:r>
                      <m:sSub>
                        <m:sSubPr>
                          <m:ctrlPr>
                            <a:rPr lang="en-US" b="1" i="1">
                              <a:solidFill>
                                <a:srgbClr val="C00000"/>
                              </a:solidFill>
                              <a:latin typeface="Cambria Math" panose="02040503050406030204" pitchFamily="18" charset="0"/>
                            </a:rPr>
                          </m:ctrlPr>
                        </m:sSubPr>
                        <m:e>
                          <m:r>
                            <a:rPr lang="en-US" b="1" i="1">
                              <a:solidFill>
                                <a:srgbClr val="C00000"/>
                              </a:solidFill>
                              <a:latin typeface="Cambria Math" panose="02040503050406030204" pitchFamily="18" charset="0"/>
                            </a:rPr>
                            <m:t>𝑽</m:t>
                          </m:r>
                        </m:e>
                        <m:sub>
                          <m:r>
                            <a:rPr lang="en-US" b="1" i="1">
                              <a:solidFill>
                                <a:srgbClr val="C00000"/>
                              </a:solidFill>
                              <a:latin typeface="Cambria Math" panose="02040503050406030204" pitchFamily="18" charset="0"/>
                            </a:rPr>
                            <m:t>𝑲</m:t>
                          </m:r>
                          <m:r>
                            <a:rPr lang="en-US" b="1" i="1">
                              <a:solidFill>
                                <a:srgbClr val="C00000"/>
                              </a:solidFill>
                              <a:latin typeface="Cambria Math" panose="02040503050406030204" pitchFamily="18" charset="0"/>
                            </a:rPr>
                            <m:t>,</m:t>
                          </m:r>
                          <m:r>
                            <a:rPr lang="en-US" b="1" i="1">
                              <a:solidFill>
                                <a:srgbClr val="C00000"/>
                              </a:solidFill>
                              <a:latin typeface="Cambria Math" panose="02040503050406030204" pitchFamily="18" charset="0"/>
                            </a:rPr>
                            <m:t>𝑷</m:t>
                          </m:r>
                        </m:sub>
                      </m:sSub>
                    </m:oMath>
                  </m:oMathPara>
                </a14:m>
                <a:endParaRPr lang="en-US" b="1" dirty="0"/>
              </a:p>
            </p:txBody>
          </p:sp>
        </mc:Choice>
        <mc:Fallback xmlns="">
          <p:sp>
            <p:nvSpPr>
              <p:cNvPr id="20" name="Object 21">
                <a:extLst>
                  <a:ext uri="{FF2B5EF4-FFF2-40B4-BE49-F238E27FC236}">
                    <a16:creationId xmlns:a16="http://schemas.microsoft.com/office/drawing/2014/main" id="{2F635913-35CD-47D7-ACBA-62026E7C7155}"/>
                  </a:ext>
                </a:extLst>
              </p:cNvPr>
              <p:cNvSpPr txBox="1">
                <a:spLocks noRot="1" noChangeAspect="1" noMove="1" noResize="1" noEditPoints="1" noAdjustHandles="1" noChangeArrowheads="1" noChangeShapeType="1" noTextEdit="1"/>
              </p:cNvSpPr>
              <p:nvPr/>
            </p:nvSpPr>
            <p:spPr bwMode="auto">
              <a:xfrm>
                <a:off x="2134518" y="4464039"/>
                <a:ext cx="1871662" cy="387350"/>
              </a:xfrm>
              <a:prstGeom prst="rect">
                <a:avLst/>
              </a:prstGeom>
              <a:blipFill>
                <a:blip r:embed="rId6"/>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231601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9F87351F-E3BA-4E26-852D-E8E51E9F157B}"/>
              </a:ext>
            </a:extLst>
          </p:cNvPr>
          <p:cNvGraphicFramePr>
            <a:graphicFrameLocks noGrp="1"/>
          </p:cNvGraphicFramePr>
          <p:nvPr>
            <p:extLst>
              <p:ext uri="{D42A27DB-BD31-4B8C-83A1-F6EECF244321}">
                <p14:modId xmlns:p14="http://schemas.microsoft.com/office/powerpoint/2010/main" val="1698785394"/>
              </p:ext>
            </p:extLst>
          </p:nvPr>
        </p:nvGraphicFramePr>
        <p:xfrm>
          <a:off x="2315368" y="1841370"/>
          <a:ext cx="7561264" cy="1008063"/>
        </p:xfrm>
        <a:graphic>
          <a:graphicData uri="http://schemas.openxmlformats.org/drawingml/2006/table">
            <a:tbl>
              <a:tblPr/>
              <a:tblGrid>
                <a:gridCol w="1546980">
                  <a:extLst>
                    <a:ext uri="{9D8B030D-6E8A-4147-A177-3AD203B41FA5}">
                      <a16:colId xmlns:a16="http://schemas.microsoft.com/office/drawing/2014/main" val="20000"/>
                    </a:ext>
                  </a:extLst>
                </a:gridCol>
                <a:gridCol w="491130">
                  <a:extLst>
                    <a:ext uri="{9D8B030D-6E8A-4147-A177-3AD203B41FA5}">
                      <a16:colId xmlns:a16="http://schemas.microsoft.com/office/drawing/2014/main" val="20001"/>
                    </a:ext>
                  </a:extLst>
                </a:gridCol>
                <a:gridCol w="491130">
                  <a:extLst>
                    <a:ext uri="{9D8B030D-6E8A-4147-A177-3AD203B41FA5}">
                      <a16:colId xmlns:a16="http://schemas.microsoft.com/office/drawing/2014/main" val="20002"/>
                    </a:ext>
                  </a:extLst>
                </a:gridCol>
                <a:gridCol w="491130">
                  <a:extLst>
                    <a:ext uri="{9D8B030D-6E8A-4147-A177-3AD203B41FA5}">
                      <a16:colId xmlns:a16="http://schemas.microsoft.com/office/drawing/2014/main" val="20003"/>
                    </a:ext>
                  </a:extLst>
                </a:gridCol>
                <a:gridCol w="491130">
                  <a:extLst>
                    <a:ext uri="{9D8B030D-6E8A-4147-A177-3AD203B41FA5}">
                      <a16:colId xmlns:a16="http://schemas.microsoft.com/office/drawing/2014/main" val="20004"/>
                    </a:ext>
                  </a:extLst>
                </a:gridCol>
                <a:gridCol w="549008">
                  <a:extLst>
                    <a:ext uri="{9D8B030D-6E8A-4147-A177-3AD203B41FA5}">
                      <a16:colId xmlns:a16="http://schemas.microsoft.com/office/drawing/2014/main" val="20005"/>
                    </a:ext>
                  </a:extLst>
                </a:gridCol>
                <a:gridCol w="549008">
                  <a:extLst>
                    <a:ext uri="{9D8B030D-6E8A-4147-A177-3AD203B41FA5}">
                      <a16:colId xmlns:a16="http://schemas.microsoft.com/office/drawing/2014/main" val="20006"/>
                    </a:ext>
                  </a:extLst>
                </a:gridCol>
                <a:gridCol w="491958">
                  <a:extLst>
                    <a:ext uri="{9D8B030D-6E8A-4147-A177-3AD203B41FA5}">
                      <a16:colId xmlns:a16="http://schemas.microsoft.com/office/drawing/2014/main" val="20007"/>
                    </a:ext>
                  </a:extLst>
                </a:gridCol>
                <a:gridCol w="491958">
                  <a:extLst>
                    <a:ext uri="{9D8B030D-6E8A-4147-A177-3AD203B41FA5}">
                      <a16:colId xmlns:a16="http://schemas.microsoft.com/office/drawing/2014/main" val="20008"/>
                    </a:ext>
                  </a:extLst>
                </a:gridCol>
                <a:gridCol w="491958">
                  <a:extLst>
                    <a:ext uri="{9D8B030D-6E8A-4147-A177-3AD203B41FA5}">
                      <a16:colId xmlns:a16="http://schemas.microsoft.com/office/drawing/2014/main" val="20009"/>
                    </a:ext>
                  </a:extLst>
                </a:gridCol>
                <a:gridCol w="491958">
                  <a:extLst>
                    <a:ext uri="{9D8B030D-6E8A-4147-A177-3AD203B41FA5}">
                      <a16:colId xmlns:a16="http://schemas.microsoft.com/office/drawing/2014/main" val="20010"/>
                    </a:ext>
                  </a:extLst>
                </a:gridCol>
                <a:gridCol w="491958">
                  <a:extLst>
                    <a:ext uri="{9D8B030D-6E8A-4147-A177-3AD203B41FA5}">
                      <a16:colId xmlns:a16="http://schemas.microsoft.com/office/drawing/2014/main" val="20011"/>
                    </a:ext>
                  </a:extLst>
                </a:gridCol>
                <a:gridCol w="491958">
                  <a:extLst>
                    <a:ext uri="{9D8B030D-6E8A-4147-A177-3AD203B41FA5}">
                      <a16:colId xmlns:a16="http://schemas.microsoft.com/office/drawing/2014/main" val="20012"/>
                    </a:ext>
                  </a:extLst>
                </a:gridCol>
              </a:tblGrid>
              <a:tr h="489723">
                <a:tc>
                  <a:txBody>
                    <a:bodyPr/>
                    <a:lstStyle/>
                    <a:p>
                      <a:pPr algn="ctr">
                        <a:lnSpc>
                          <a:spcPct val="115000"/>
                        </a:lnSpc>
                        <a:spcAft>
                          <a:spcPts val="0"/>
                        </a:spcAft>
                        <a:tabLst>
                          <a:tab pos="990600" algn="l"/>
                        </a:tabLst>
                      </a:pPr>
                      <a:r>
                        <a:rPr lang="hr-HR" sz="1600" b="1" i="1" dirty="0">
                          <a:latin typeface="+mn-lt"/>
                          <a:ea typeface="Calibri"/>
                          <a:cs typeface="Times New Roman"/>
                        </a:rPr>
                        <a:t>T</a:t>
                      </a:r>
                      <a:r>
                        <a:rPr lang="hr-HR" sz="1600" b="1" dirty="0">
                          <a:latin typeface="+mn-lt"/>
                          <a:ea typeface="Calibri"/>
                          <a:cs typeface="Times New Roman"/>
                        </a:rPr>
                        <a:t> (mjesec)</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X</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XI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XII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II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III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IV</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V</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VI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libri"/>
                          <a:cs typeface="Times New Roman"/>
                        </a:rPr>
                        <a:t>VII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VIII</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IX</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18340">
                <a:tc>
                  <a:txBody>
                    <a:bodyPr/>
                    <a:lstStyle/>
                    <a:p>
                      <a:pPr algn="ctr">
                        <a:lnSpc>
                          <a:spcPct val="115000"/>
                        </a:lnSpc>
                        <a:spcAft>
                          <a:spcPts val="0"/>
                        </a:spcAft>
                        <a:tabLst>
                          <a:tab pos="990600" algn="l"/>
                        </a:tabLst>
                      </a:pPr>
                      <a:r>
                        <a:rPr lang="hr-HR" sz="1600" b="1" i="1" dirty="0" err="1">
                          <a:latin typeface="+mn-lt"/>
                          <a:ea typeface="Calibri"/>
                          <a:cs typeface="Times New Roman"/>
                        </a:rPr>
                        <a:t>Q</a:t>
                      </a:r>
                      <a:r>
                        <a:rPr lang="hr-HR" sz="1600" b="1" baseline="-25000" dirty="0" err="1">
                          <a:latin typeface="+mn-lt"/>
                          <a:ea typeface="Calibri"/>
                          <a:cs typeface="Times New Roman"/>
                        </a:rPr>
                        <a:t>dot</a:t>
                      </a:r>
                      <a:r>
                        <a:rPr lang="hr-HR" sz="1600" b="1" dirty="0">
                          <a:latin typeface="+mn-lt"/>
                          <a:ea typeface="Calibri"/>
                          <a:cs typeface="Times New Roman"/>
                        </a:rPr>
                        <a:t> (m</a:t>
                      </a:r>
                      <a:r>
                        <a:rPr lang="hr-HR" sz="1600" b="1" baseline="30000" dirty="0">
                          <a:latin typeface="+mn-lt"/>
                          <a:ea typeface="Calibri"/>
                          <a:cs typeface="Times New Roman"/>
                        </a:rPr>
                        <a:t>3</a:t>
                      </a:r>
                      <a:r>
                        <a:rPr lang="hr-HR" sz="1600" b="1" dirty="0">
                          <a:latin typeface="+mn-lt"/>
                          <a:ea typeface="Calibri"/>
                          <a:cs typeface="Times New Roman"/>
                        </a:rPr>
                        <a:t>/s)</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3.4</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5.1</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6.8</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7.2</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13.9</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15.4</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9.6</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5.8</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3.1</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2.8</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2.3</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libri"/>
                          <a:cs typeface="Times New Roman"/>
                        </a:rPr>
                        <a:t>1.5</a:t>
                      </a:r>
                    </a:p>
                  </a:txBody>
                  <a:tcPr marL="68584" marR="685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7F83FFE6-28BA-44F8-BF43-2B704F964530}"/>
              </a:ext>
            </a:extLst>
          </p:cNvPr>
          <p:cNvGraphicFramePr>
            <a:graphicFrameLocks noGrp="1"/>
          </p:cNvGraphicFramePr>
          <p:nvPr>
            <p:extLst>
              <p:ext uri="{D42A27DB-BD31-4B8C-83A1-F6EECF244321}">
                <p14:modId xmlns:p14="http://schemas.microsoft.com/office/powerpoint/2010/main" val="1447811397"/>
              </p:ext>
            </p:extLst>
          </p:nvPr>
        </p:nvGraphicFramePr>
        <p:xfrm>
          <a:off x="2481726" y="4058554"/>
          <a:ext cx="7129465" cy="527812"/>
        </p:xfrm>
        <a:graphic>
          <a:graphicData uri="http://schemas.openxmlformats.org/drawingml/2006/table">
            <a:tbl>
              <a:tblPr/>
              <a:tblGrid>
                <a:gridCol w="1018495">
                  <a:extLst>
                    <a:ext uri="{9D8B030D-6E8A-4147-A177-3AD203B41FA5}">
                      <a16:colId xmlns:a16="http://schemas.microsoft.com/office/drawing/2014/main" val="20000"/>
                    </a:ext>
                  </a:extLst>
                </a:gridCol>
                <a:gridCol w="1018495">
                  <a:extLst>
                    <a:ext uri="{9D8B030D-6E8A-4147-A177-3AD203B41FA5}">
                      <a16:colId xmlns:a16="http://schemas.microsoft.com/office/drawing/2014/main" val="20001"/>
                    </a:ext>
                  </a:extLst>
                </a:gridCol>
                <a:gridCol w="1018495">
                  <a:extLst>
                    <a:ext uri="{9D8B030D-6E8A-4147-A177-3AD203B41FA5}">
                      <a16:colId xmlns:a16="http://schemas.microsoft.com/office/drawing/2014/main" val="20002"/>
                    </a:ext>
                  </a:extLst>
                </a:gridCol>
                <a:gridCol w="1018495">
                  <a:extLst>
                    <a:ext uri="{9D8B030D-6E8A-4147-A177-3AD203B41FA5}">
                      <a16:colId xmlns:a16="http://schemas.microsoft.com/office/drawing/2014/main" val="20003"/>
                    </a:ext>
                  </a:extLst>
                </a:gridCol>
                <a:gridCol w="1018495">
                  <a:extLst>
                    <a:ext uri="{9D8B030D-6E8A-4147-A177-3AD203B41FA5}">
                      <a16:colId xmlns:a16="http://schemas.microsoft.com/office/drawing/2014/main" val="20004"/>
                    </a:ext>
                  </a:extLst>
                </a:gridCol>
                <a:gridCol w="1018495">
                  <a:extLst>
                    <a:ext uri="{9D8B030D-6E8A-4147-A177-3AD203B41FA5}">
                      <a16:colId xmlns:a16="http://schemas.microsoft.com/office/drawing/2014/main" val="20005"/>
                    </a:ext>
                  </a:extLst>
                </a:gridCol>
                <a:gridCol w="1018495">
                  <a:extLst>
                    <a:ext uri="{9D8B030D-6E8A-4147-A177-3AD203B41FA5}">
                      <a16:colId xmlns:a16="http://schemas.microsoft.com/office/drawing/2014/main" val="20006"/>
                    </a:ext>
                  </a:extLst>
                </a:gridCol>
              </a:tblGrid>
              <a:tr h="245269">
                <a:tc>
                  <a:txBody>
                    <a:bodyPr/>
                    <a:lstStyle/>
                    <a:p>
                      <a:pPr algn="ctr">
                        <a:lnSpc>
                          <a:spcPct val="115000"/>
                        </a:lnSpc>
                        <a:spcAft>
                          <a:spcPts val="0"/>
                        </a:spcAft>
                        <a:tabLst>
                          <a:tab pos="990600" algn="l"/>
                        </a:tabLst>
                      </a:pPr>
                      <a:r>
                        <a:rPr lang="hr-HR" sz="1600" b="1" i="1" dirty="0">
                          <a:latin typeface="+mn-lt"/>
                          <a:ea typeface="Cambria" panose="02040503050406030204" pitchFamily="18" charset="0"/>
                          <a:cs typeface="Times New Roman"/>
                        </a:rPr>
                        <a:t>T</a:t>
                      </a:r>
                      <a:r>
                        <a:rPr lang="hr-HR" sz="1600" b="1" dirty="0">
                          <a:latin typeface="+mn-lt"/>
                          <a:ea typeface="Cambria" panose="02040503050406030204" pitchFamily="18" charset="0"/>
                          <a:cs typeface="Times New Roman"/>
                        </a:rPr>
                        <a:t> (mjesec)</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mbria" panose="02040503050406030204" pitchFamily="18" charset="0"/>
                          <a:cs typeface="Times New Roman"/>
                        </a:rPr>
                        <a:t>IV</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hr-HR" sz="1600">
                          <a:latin typeface="+mn-lt"/>
                          <a:ea typeface="Cambria" panose="02040503050406030204" pitchFamily="18" charset="0"/>
                          <a:cs typeface="Times New Roman"/>
                        </a:rPr>
                        <a:t>V</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hr-HR" sz="1600">
                          <a:latin typeface="+mn-lt"/>
                          <a:ea typeface="Cambria" panose="02040503050406030204" pitchFamily="18" charset="0"/>
                          <a:cs typeface="Times New Roman"/>
                        </a:rPr>
                        <a:t>VI</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hr-HR" sz="1600" dirty="0">
                          <a:latin typeface="+mn-lt"/>
                          <a:ea typeface="Cambria" panose="02040503050406030204" pitchFamily="18" charset="0"/>
                          <a:cs typeface="Times New Roman"/>
                        </a:rPr>
                        <a:t>VII</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hr-HR" sz="1600" dirty="0">
                          <a:latin typeface="+mn-lt"/>
                          <a:ea typeface="Cambria" panose="02040503050406030204" pitchFamily="18" charset="0"/>
                          <a:cs typeface="Times New Roman"/>
                        </a:rPr>
                        <a:t>VIII</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hr-HR" sz="1600">
                          <a:latin typeface="+mn-lt"/>
                          <a:ea typeface="Cambria" panose="02040503050406030204" pitchFamily="18" charset="0"/>
                          <a:cs typeface="Times New Roman"/>
                        </a:rPr>
                        <a:t>IX</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245269">
                <a:tc>
                  <a:txBody>
                    <a:bodyPr/>
                    <a:lstStyle/>
                    <a:p>
                      <a:pPr algn="ctr">
                        <a:lnSpc>
                          <a:spcPct val="115000"/>
                        </a:lnSpc>
                        <a:spcAft>
                          <a:spcPts val="0"/>
                        </a:spcAft>
                        <a:tabLst>
                          <a:tab pos="990600" algn="l"/>
                        </a:tabLst>
                      </a:pPr>
                      <a:r>
                        <a:rPr lang="hr-HR" sz="1600" b="1" i="1" dirty="0">
                          <a:latin typeface="+mn-lt"/>
                          <a:ea typeface="Cambria" panose="02040503050406030204" pitchFamily="18" charset="0"/>
                          <a:cs typeface="Times New Roman"/>
                        </a:rPr>
                        <a:t>P</a:t>
                      </a:r>
                      <a:r>
                        <a:rPr lang="hr-HR" sz="1600" b="1" dirty="0">
                          <a:latin typeface="+mn-lt"/>
                          <a:ea typeface="Cambria" panose="02040503050406030204" pitchFamily="18" charset="0"/>
                          <a:cs typeface="Times New Roman"/>
                        </a:rPr>
                        <a:t> (mm)</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mbria" panose="02040503050406030204" pitchFamily="18" charset="0"/>
                          <a:cs typeface="Times New Roman"/>
                        </a:rPr>
                        <a:t>40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mbria" panose="02040503050406030204" pitchFamily="18" charset="0"/>
                          <a:cs typeface="Times New Roman"/>
                        </a:rPr>
                        <a:t>70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mbria" panose="02040503050406030204" pitchFamily="18" charset="0"/>
                          <a:cs typeface="Times New Roman"/>
                        </a:rPr>
                        <a:t>110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mbria" panose="02040503050406030204" pitchFamily="18" charset="0"/>
                          <a:cs typeface="Times New Roman"/>
                        </a:rPr>
                        <a:t>150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a:latin typeface="+mn-lt"/>
                          <a:ea typeface="Cambria" panose="02040503050406030204" pitchFamily="18" charset="0"/>
                          <a:cs typeface="Times New Roman"/>
                        </a:rPr>
                        <a:t>80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latin typeface="+mn-lt"/>
                          <a:ea typeface="Cambria" panose="02040503050406030204" pitchFamily="18" charset="0"/>
                          <a:cs typeface="Times New Roman"/>
                        </a:rPr>
                        <a:t>30</a:t>
                      </a:r>
                    </a:p>
                  </a:txBody>
                  <a:tcPr marL="68586" marR="6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21576" name="Rectangle 7">
            <a:extLst>
              <a:ext uri="{FF2B5EF4-FFF2-40B4-BE49-F238E27FC236}">
                <a16:creationId xmlns:a16="http://schemas.microsoft.com/office/drawing/2014/main" id="{5E4B1AEE-F7EB-4274-96F8-F30821DAD096}"/>
              </a:ext>
            </a:extLst>
          </p:cNvPr>
          <p:cNvSpPr>
            <a:spLocks noChangeArrowheads="1"/>
          </p:cNvSpPr>
          <p:nvPr/>
        </p:nvSpPr>
        <p:spPr bwMode="auto">
          <a:xfrm>
            <a:off x="361361" y="1437109"/>
            <a:ext cx="11370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eaLnBrk="1" hangingPunct="1">
              <a:spcBef>
                <a:spcPct val="0"/>
              </a:spcBef>
              <a:buClrTx/>
              <a:buFontTx/>
              <a:buNone/>
            </a:pPr>
            <a:r>
              <a:rPr lang="hr-HR" altLang="sr-Latn-RS" dirty="0">
                <a:solidFill>
                  <a:schemeClr val="tx1"/>
                </a:solidFill>
                <a:latin typeface="+mn-lt"/>
              </a:rPr>
              <a:t>Srednja vrijednost mjesečnog dotoka u akumulaciju tijekom jedne prosječne godine prikazani su u tablici:</a:t>
            </a:r>
          </a:p>
        </p:txBody>
      </p:sp>
      <p:sp>
        <p:nvSpPr>
          <p:cNvPr id="21577" name="Rectangle 5">
            <a:extLst>
              <a:ext uri="{FF2B5EF4-FFF2-40B4-BE49-F238E27FC236}">
                <a16:creationId xmlns:a16="http://schemas.microsoft.com/office/drawing/2014/main" id="{2B7D76FA-2A7C-4C0A-8AF6-8C902A9C2A86}"/>
              </a:ext>
            </a:extLst>
          </p:cNvPr>
          <p:cNvSpPr>
            <a:spLocks noChangeArrowheads="1"/>
          </p:cNvSpPr>
          <p:nvPr/>
        </p:nvSpPr>
        <p:spPr bwMode="auto">
          <a:xfrm>
            <a:off x="361361" y="2985782"/>
            <a:ext cx="113701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hr-HR" altLang="sr-Latn-RS" dirty="0">
              <a:solidFill>
                <a:schemeClr val="tx1"/>
              </a:solidFill>
              <a:latin typeface="+mn-lt"/>
            </a:endParaRPr>
          </a:p>
          <a:p>
            <a:pPr>
              <a:spcBef>
                <a:spcPct val="0"/>
              </a:spcBef>
              <a:buClrTx/>
              <a:buFontTx/>
              <a:buNone/>
            </a:pPr>
            <a:r>
              <a:rPr lang="hr-HR" altLang="sr-Latn-RS" dirty="0">
                <a:solidFill>
                  <a:schemeClr val="tx1"/>
                </a:solidFill>
                <a:latin typeface="+mn-lt"/>
              </a:rPr>
              <a:t>Sustavu za navodnjavanje se uzvodno od hidroelektrane isporučuje tijekom vegetacijskog perioda slijedeća količina vode (izražena u visini oborina):</a:t>
            </a:r>
          </a:p>
          <a:p>
            <a:pPr>
              <a:spcBef>
                <a:spcPct val="0"/>
              </a:spcBef>
              <a:buClrTx/>
              <a:buFontTx/>
              <a:buNone/>
            </a:pPr>
            <a:endParaRPr lang="hr-HR" altLang="sr-Latn-RS" dirty="0">
              <a:solidFill>
                <a:schemeClr val="tx1"/>
              </a:solidFill>
              <a:latin typeface="+mn-lt"/>
            </a:endParaRPr>
          </a:p>
        </p:txBody>
      </p:sp>
      <p:sp>
        <p:nvSpPr>
          <p:cNvPr id="2" name="Rectangle 1">
            <a:extLst>
              <a:ext uri="{FF2B5EF4-FFF2-40B4-BE49-F238E27FC236}">
                <a16:creationId xmlns:a16="http://schemas.microsoft.com/office/drawing/2014/main" id="{A1B2BE6B-2C01-4411-995A-2128879E9D77}"/>
              </a:ext>
            </a:extLst>
          </p:cNvPr>
          <p:cNvSpPr/>
          <p:nvPr/>
        </p:nvSpPr>
        <p:spPr>
          <a:xfrm>
            <a:off x="361361" y="245347"/>
            <a:ext cx="11280742" cy="830997"/>
          </a:xfrm>
          <a:prstGeom prst="rect">
            <a:avLst/>
          </a:prstGeom>
        </p:spPr>
        <p:txBody>
          <a:bodyPr wrap="square">
            <a:spAutoFit/>
          </a:bodyPr>
          <a:lstStyle/>
          <a:p>
            <a:pPr algn="just"/>
            <a:r>
              <a:rPr lang="hr-HR" sz="2400" dirty="0">
                <a:solidFill>
                  <a:schemeClr val="accent2">
                    <a:lumMod val="75000"/>
                  </a:schemeClr>
                </a:solidFill>
              </a:rPr>
              <a:t>Na jednoj rijeci gradi se akumulacija složene namjene koja služi za hidroenergetsko korištenje voda i navodnjavanje površine </a:t>
            </a:r>
            <a:r>
              <a:rPr lang="hr-HR" sz="2400" i="1" dirty="0">
                <a:solidFill>
                  <a:schemeClr val="accent2">
                    <a:lumMod val="75000"/>
                  </a:schemeClr>
                </a:solidFill>
              </a:rPr>
              <a:t>F</a:t>
            </a:r>
            <a:r>
              <a:rPr lang="hr-HR" sz="2400" dirty="0">
                <a:solidFill>
                  <a:schemeClr val="accent2">
                    <a:lumMod val="75000"/>
                  </a:schemeClr>
                </a:solidFill>
              </a:rPr>
              <a:t>= 5000 ha. </a:t>
            </a:r>
          </a:p>
        </p:txBody>
      </p:sp>
      <p:sp>
        <p:nvSpPr>
          <p:cNvPr id="3" name="Rectangle 2">
            <a:extLst>
              <a:ext uri="{FF2B5EF4-FFF2-40B4-BE49-F238E27FC236}">
                <a16:creationId xmlns:a16="http://schemas.microsoft.com/office/drawing/2014/main" id="{8BE35487-9D4E-4C4F-9693-C5685F706029}"/>
              </a:ext>
            </a:extLst>
          </p:cNvPr>
          <p:cNvSpPr/>
          <p:nvPr/>
        </p:nvSpPr>
        <p:spPr>
          <a:xfrm>
            <a:off x="436977" y="4658966"/>
            <a:ext cx="11294579" cy="1829475"/>
          </a:xfrm>
          <a:prstGeom prst="rect">
            <a:avLst/>
          </a:prstGeom>
        </p:spPr>
        <p:txBody>
          <a:bodyPr wrap="square">
            <a:spAutoFit/>
          </a:bodyPr>
          <a:lstStyle/>
          <a:p>
            <a:pPr lvl="0" algn="just">
              <a:lnSpc>
                <a:spcPct val="150000"/>
              </a:lnSpc>
              <a:spcAft>
                <a:spcPts val="0"/>
              </a:spcAft>
            </a:pPr>
            <a:r>
              <a:rPr lang="hr-HR" dirty="0">
                <a:ea typeface="Calibri" panose="020F0502020204030204" pitchFamily="34" charset="0"/>
                <a:cs typeface="Times New Roman" panose="02020603050405020304" pitchFamily="18" charset="0"/>
              </a:rPr>
              <a:t>Hidroelektrana radi po slijedećem obavještajnom pravilu:</a:t>
            </a:r>
            <a:endParaRPr lang="hr-HR" sz="1600" dirty="0">
              <a:ea typeface="Calibri" panose="020F050202020403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hr-HR" dirty="0">
                <a:ea typeface="Calibri" panose="020F0502020204030204" pitchFamily="34" charset="0"/>
                <a:cs typeface="Times New Roman" panose="02020603050405020304" pitchFamily="18" charset="0"/>
              </a:rPr>
              <a:t>I, II, III, XI i XII mjesec HE radi sa srednjim mjesečnim protokom od </a:t>
            </a:r>
            <a:r>
              <a:rPr lang="hr-HR" i="1" dirty="0">
                <a:ea typeface="Calibri" panose="020F0502020204030204" pitchFamily="34" charset="0"/>
                <a:cs typeface="Times New Roman" panose="02020603050405020304" pitchFamily="18" charset="0"/>
              </a:rPr>
              <a:t>Q</a:t>
            </a:r>
            <a:r>
              <a:rPr lang="hr-HR" baseline="-25000" dirty="0">
                <a:ea typeface="Calibri" panose="020F0502020204030204" pitchFamily="34" charset="0"/>
                <a:cs typeface="Times New Roman" panose="02020603050405020304" pitchFamily="18" charset="0"/>
              </a:rPr>
              <a:t>HE</a:t>
            </a:r>
            <a:r>
              <a:rPr lang="hr-HR" dirty="0">
                <a:ea typeface="Calibri" panose="020F0502020204030204" pitchFamily="34" charset="0"/>
                <a:cs typeface="Times New Roman" panose="02020603050405020304" pitchFamily="18" charset="0"/>
              </a:rPr>
              <a:t>= 8 m</a:t>
            </a:r>
            <a:r>
              <a:rPr lang="hr-HR" baseline="30000" dirty="0">
                <a:ea typeface="Calibri" panose="020F0502020204030204" pitchFamily="34" charset="0"/>
                <a:cs typeface="Times New Roman" panose="02020603050405020304" pitchFamily="18" charset="0"/>
              </a:rPr>
              <a:t>3</a:t>
            </a:r>
            <a:r>
              <a:rPr lang="hr-HR" dirty="0">
                <a:ea typeface="Calibri" panose="020F0502020204030204" pitchFamily="34" charset="0"/>
                <a:cs typeface="Times New Roman" panose="02020603050405020304" pitchFamily="18" charset="0"/>
              </a:rPr>
              <a:t>/s,</a:t>
            </a:r>
            <a:endParaRPr lang="hr-HR" sz="1600" dirty="0">
              <a:ea typeface="Calibri" panose="020F050202020403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hr-HR" dirty="0">
                <a:ea typeface="Calibri" panose="020F0502020204030204" pitchFamily="34" charset="0"/>
                <a:cs typeface="Times New Roman" panose="02020603050405020304" pitchFamily="18" charset="0"/>
              </a:rPr>
              <a:t>IV, V i X mjesec HE stalno radi sa srednjim mjesečnim protokom od </a:t>
            </a:r>
            <a:r>
              <a:rPr lang="hr-HR" i="1" dirty="0">
                <a:ea typeface="Calibri" panose="020F0502020204030204" pitchFamily="34" charset="0"/>
                <a:cs typeface="Times New Roman" panose="02020603050405020304" pitchFamily="18" charset="0"/>
              </a:rPr>
              <a:t>Q</a:t>
            </a:r>
            <a:r>
              <a:rPr lang="hr-HR" baseline="-25000" dirty="0">
                <a:ea typeface="Calibri" panose="020F0502020204030204" pitchFamily="34" charset="0"/>
                <a:cs typeface="Times New Roman" panose="02020603050405020304" pitchFamily="18" charset="0"/>
              </a:rPr>
              <a:t>HE</a:t>
            </a:r>
            <a:r>
              <a:rPr lang="hr-HR" dirty="0">
                <a:ea typeface="Calibri" panose="020F0502020204030204" pitchFamily="34" charset="0"/>
                <a:cs typeface="Times New Roman" panose="02020603050405020304" pitchFamily="18" charset="0"/>
              </a:rPr>
              <a:t>= 5 m</a:t>
            </a:r>
            <a:r>
              <a:rPr lang="hr-HR" baseline="30000" dirty="0">
                <a:ea typeface="Calibri" panose="020F0502020204030204" pitchFamily="34" charset="0"/>
                <a:cs typeface="Times New Roman" panose="02020603050405020304" pitchFamily="18" charset="0"/>
              </a:rPr>
              <a:t>3</a:t>
            </a:r>
            <a:r>
              <a:rPr lang="hr-HR" dirty="0">
                <a:ea typeface="Calibri" panose="020F0502020204030204" pitchFamily="34" charset="0"/>
                <a:cs typeface="Times New Roman" panose="02020603050405020304" pitchFamily="18" charset="0"/>
              </a:rPr>
              <a:t>/s,</a:t>
            </a:r>
            <a:endParaRPr lang="hr-HR" sz="1600" dirty="0">
              <a:ea typeface="Calibri" panose="020F050202020403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hr-HR" dirty="0">
                <a:ea typeface="Calibri" panose="020F0502020204030204" pitchFamily="34" charset="0"/>
                <a:cs typeface="Times New Roman" panose="02020603050405020304" pitchFamily="18" charset="0"/>
              </a:rPr>
              <a:t>VI, VII, VIII i IX mjesec HE ne radi, ali se kroz temeljni ispust ispušta stalni zajamčeni minimum od </a:t>
            </a:r>
            <a:r>
              <a:rPr lang="hr-HR" i="1" dirty="0" err="1">
                <a:ea typeface="Calibri" panose="020F0502020204030204" pitchFamily="34" charset="0"/>
                <a:cs typeface="Times New Roman" panose="02020603050405020304" pitchFamily="18" charset="0"/>
              </a:rPr>
              <a:t>Q</a:t>
            </a:r>
            <a:r>
              <a:rPr lang="hr-HR" baseline="-25000" dirty="0" err="1">
                <a:ea typeface="Calibri" panose="020F0502020204030204" pitchFamily="34" charset="0"/>
                <a:cs typeface="Times New Roman" panose="02020603050405020304" pitchFamily="18" charset="0"/>
              </a:rPr>
              <a:t>tem</a:t>
            </a:r>
            <a:r>
              <a:rPr lang="hr-HR" dirty="0">
                <a:ea typeface="Calibri" panose="020F0502020204030204" pitchFamily="34" charset="0"/>
                <a:cs typeface="Times New Roman" panose="02020603050405020304" pitchFamily="18" charset="0"/>
              </a:rPr>
              <a:t>= 1 m</a:t>
            </a:r>
            <a:r>
              <a:rPr lang="hr-HR" baseline="30000" dirty="0">
                <a:ea typeface="Calibri" panose="020F0502020204030204" pitchFamily="34" charset="0"/>
                <a:cs typeface="Times New Roman" panose="02020603050405020304" pitchFamily="18" charset="0"/>
              </a:rPr>
              <a:t>3</a:t>
            </a:r>
            <a:r>
              <a:rPr lang="hr-HR" dirty="0">
                <a:ea typeface="Calibri" panose="020F0502020204030204" pitchFamily="34" charset="0"/>
                <a:cs typeface="Times New Roman" panose="02020603050405020304" pitchFamily="18" charset="0"/>
              </a:rPr>
              <a:t>/s.</a:t>
            </a:r>
            <a:endParaRPr lang="hr-HR" sz="1600" dirty="0">
              <a:effectLst/>
              <a:ea typeface="Calibri" panose="020F0502020204030204" pitchFamily="34"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5">
            <a:extLst>
              <a:ext uri="{FF2B5EF4-FFF2-40B4-BE49-F238E27FC236}">
                <a16:creationId xmlns:a16="http://schemas.microsoft.com/office/drawing/2014/main" id="{77BCDA44-F6B6-410B-A965-C2F4B3A52531}"/>
              </a:ext>
            </a:extLst>
          </p:cNvPr>
          <p:cNvSpPr>
            <a:spLocks noChangeArrowheads="1"/>
          </p:cNvSpPr>
          <p:nvPr/>
        </p:nvSpPr>
        <p:spPr bwMode="auto">
          <a:xfrm>
            <a:off x="144660" y="-1026122"/>
            <a:ext cx="12047340" cy="7277377"/>
          </a:xfrm>
          <a:prstGeom prst="rect">
            <a:avLst/>
          </a:prstGeom>
          <a:noFill/>
          <a:ln w="9525">
            <a:noFill/>
            <a:miter lim="800000"/>
            <a:headEnd/>
            <a:tailEnd/>
          </a:ln>
          <a:effectLst/>
        </p:spPr>
        <p:txBody>
          <a:bodyPr wrap="square" anchor="ctr">
            <a:spAutoFit/>
          </a:bodyPr>
          <a:lstStyle/>
          <a:p>
            <a:pPr>
              <a:defRPr/>
            </a:pPr>
            <a:r>
              <a:rPr lang="hr-HR" sz="2400" b="1" dirty="0">
                <a:effectLst>
                  <a:outerShdw blurRad="38100" dist="38100" dir="2700000" algn="tl">
                    <a:srgbClr val="FFFFFF"/>
                  </a:outerShdw>
                </a:effectLst>
                <a:cs typeface="Arial" charset="0"/>
              </a:rPr>
              <a:t>            </a:t>
            </a:r>
          </a:p>
          <a:p>
            <a:pPr>
              <a:defRPr/>
            </a:pPr>
            <a:endParaRPr lang="hr-HR" sz="2400" b="1" dirty="0">
              <a:effectLst>
                <a:outerShdw blurRad="38100" dist="38100" dir="2700000" algn="tl">
                  <a:srgbClr val="FFFFFF"/>
                </a:outerShdw>
              </a:effectLst>
              <a:cs typeface="Arial" charset="0"/>
            </a:endParaRPr>
          </a:p>
          <a:p>
            <a:pPr>
              <a:defRPr/>
            </a:pPr>
            <a:endParaRPr lang="hr-HR" sz="2400" b="1" dirty="0">
              <a:effectLst>
                <a:outerShdw blurRad="38100" dist="38100" dir="2700000" algn="tl">
                  <a:srgbClr val="FFFFFF"/>
                </a:outerShdw>
              </a:effectLst>
              <a:cs typeface="Arial" charset="0"/>
            </a:endParaRPr>
          </a:p>
          <a:p>
            <a:pPr>
              <a:defRPr/>
            </a:pPr>
            <a:endParaRPr lang="hr-HR" sz="2400" b="1" dirty="0">
              <a:effectLst>
                <a:outerShdw blurRad="38100" dist="38100" dir="2700000" algn="tl">
                  <a:srgbClr val="FFFFFF"/>
                </a:outerShdw>
              </a:effectLst>
              <a:cs typeface="Arial" charset="0"/>
            </a:endParaRPr>
          </a:p>
          <a:p>
            <a:pPr>
              <a:defRPr/>
            </a:pPr>
            <a:endParaRPr lang="hr-HR" sz="2400" b="1" dirty="0">
              <a:effectLst>
                <a:outerShdw blurRad="38100" dist="38100" dir="2700000" algn="tl">
                  <a:srgbClr val="FFFFFF"/>
                </a:outerShdw>
              </a:effectLst>
              <a:cs typeface="Arial" charset="0"/>
            </a:endParaRPr>
          </a:p>
          <a:p>
            <a:pPr>
              <a:defRPr/>
            </a:pPr>
            <a:endParaRPr lang="hr-HR" sz="2400" dirty="0">
              <a:cs typeface="Arial" charset="0"/>
            </a:endParaRPr>
          </a:p>
          <a:p>
            <a:pPr>
              <a:defRPr/>
            </a:pPr>
            <a:endParaRPr lang="hr-HR" sz="2400" b="1" dirty="0">
              <a:effectLst>
                <a:outerShdw blurRad="38100" dist="38100" dir="2700000" algn="tl">
                  <a:srgbClr val="FFFFFF"/>
                </a:outerShdw>
              </a:effectLst>
              <a:cs typeface="Arial" charset="0"/>
            </a:endParaRPr>
          </a:p>
          <a:p>
            <a:pPr>
              <a:defRPr/>
            </a:pPr>
            <a:endParaRPr lang="hr-HR" sz="2400" b="1" dirty="0">
              <a:effectLst>
                <a:outerShdw blurRad="38100" dist="38100" dir="2700000" algn="tl">
                  <a:srgbClr val="FFFFFF"/>
                </a:outerShdw>
              </a:effectLst>
              <a:cs typeface="Arial" charset="0"/>
            </a:endParaRPr>
          </a:p>
          <a:p>
            <a:pPr>
              <a:defRPr/>
            </a:pPr>
            <a:endParaRPr lang="hr-HR" sz="2400" b="1" dirty="0">
              <a:effectLst>
                <a:outerShdw blurRad="38100" dist="38100" dir="2700000" algn="tl">
                  <a:srgbClr val="FFFFFF"/>
                </a:outerShdw>
              </a:effectLst>
              <a:cs typeface="Arial" charset="0"/>
            </a:endParaRPr>
          </a:p>
          <a:p>
            <a:pPr>
              <a:defRPr/>
            </a:pPr>
            <a:r>
              <a:rPr lang="hr-HR" sz="2400" b="1" dirty="0">
                <a:effectLst>
                  <a:outerShdw blurRad="38100" dist="38100" dir="2700000" algn="tl">
                    <a:srgbClr val="FFFFFF"/>
                  </a:outerShdw>
                </a:effectLst>
                <a:cs typeface="Arial" charset="0"/>
              </a:rPr>
              <a:t> </a:t>
            </a:r>
            <a:r>
              <a:rPr lang="hr-HR" sz="2400" u="sng" dirty="0">
                <a:effectLst>
                  <a:outerShdw blurRad="38100" dist="38100" dir="2700000" algn="tl">
                    <a:srgbClr val="FFFFFF"/>
                  </a:outerShdw>
                </a:effectLst>
                <a:cs typeface="Arial" charset="0"/>
              </a:rPr>
              <a:t>Odrediti:</a:t>
            </a:r>
          </a:p>
          <a:p>
            <a:pPr algn="just">
              <a:defRPr/>
            </a:pPr>
            <a:endParaRPr lang="hr-HR" sz="2000" b="1" u="sng" dirty="0">
              <a:effectLst>
                <a:outerShdw blurRad="38100" dist="38100" dir="2700000" algn="tl">
                  <a:srgbClr val="FFFFFF"/>
                </a:outerShdw>
              </a:effectLst>
              <a:cs typeface="Arial" charset="0"/>
            </a:endParaRPr>
          </a:p>
          <a:p>
            <a:pPr marL="457200" indent="-457200">
              <a:lnSpc>
                <a:spcPct val="150000"/>
              </a:lnSpc>
              <a:buFont typeface="+mj-lt"/>
              <a:buAutoNum type="arabicParenR"/>
              <a:defRPr/>
            </a:pPr>
            <a:r>
              <a:rPr lang="hr-HR" sz="2000" b="1" dirty="0">
                <a:cs typeface="Arial" charset="0"/>
              </a:rPr>
              <a:t>Volumen akumulacije </a:t>
            </a:r>
            <a:r>
              <a:rPr lang="hr-HR" sz="2000" dirty="0">
                <a:cs typeface="Arial" charset="0"/>
              </a:rPr>
              <a:t>kojom se ostvaruje potrebno izravnanje voda, kako bi se zadovoljila zahtijevana potrošnja.</a:t>
            </a:r>
          </a:p>
          <a:p>
            <a:pPr marL="457200" indent="-457200">
              <a:lnSpc>
                <a:spcPct val="150000"/>
              </a:lnSpc>
              <a:buFont typeface="+mj-lt"/>
              <a:buAutoNum type="arabicParenR"/>
              <a:defRPr/>
            </a:pPr>
            <a:r>
              <a:rPr lang="hr-HR" sz="2000" b="1" dirty="0">
                <a:cs typeface="Arial" charset="0"/>
              </a:rPr>
              <a:t>Nacrtati nivogram u jezeru</a:t>
            </a:r>
            <a:r>
              <a:rPr lang="hr-HR" sz="2000" dirty="0">
                <a:cs typeface="Arial" charset="0"/>
              </a:rPr>
              <a:t>, ako je početni nivo bio na minimalnoj koti potrebnoj da se zadovolje zahtijevane potrebe promatrane godine.</a:t>
            </a:r>
          </a:p>
          <a:p>
            <a:pPr marL="457200" indent="-457200">
              <a:lnSpc>
                <a:spcPct val="150000"/>
              </a:lnSpc>
              <a:buFont typeface="+mj-lt"/>
              <a:buAutoNum type="arabicParenR"/>
              <a:defRPr/>
            </a:pPr>
            <a:r>
              <a:rPr lang="hr-HR" sz="2000" b="1" dirty="0">
                <a:cs typeface="Arial" charset="0"/>
              </a:rPr>
              <a:t>Srednje mjesečne vrijednosti snage </a:t>
            </a:r>
            <a:r>
              <a:rPr lang="hr-HR" sz="2000" dirty="0">
                <a:cs typeface="Arial" charset="0"/>
              </a:rPr>
              <a:t>i </a:t>
            </a:r>
            <a:r>
              <a:rPr lang="hr-HR" sz="2000" b="1" dirty="0">
                <a:cs typeface="Arial" charset="0"/>
              </a:rPr>
              <a:t>ukupnu proizvodnju energije,</a:t>
            </a:r>
            <a:r>
              <a:rPr lang="hr-HR" sz="2000" dirty="0">
                <a:cs typeface="Arial" charset="0"/>
              </a:rPr>
              <a:t> ako je koeficijent korisnog djelovanja hidroelektrane η= 0.8, kota donje vode KDV= 150 m </a:t>
            </a:r>
            <a:r>
              <a:rPr lang="hr-HR" sz="2000" dirty="0" err="1">
                <a:cs typeface="Arial" charset="0"/>
              </a:rPr>
              <a:t>n.m</a:t>
            </a:r>
            <a:r>
              <a:rPr lang="hr-HR" sz="2000" dirty="0">
                <a:cs typeface="Arial" charset="0"/>
              </a:rPr>
              <a:t>., a gubitci na dovodu se zanemaruju.</a:t>
            </a:r>
          </a:p>
          <a:p>
            <a:pPr algn="just">
              <a:lnSpc>
                <a:spcPct val="150000"/>
              </a:lnSpc>
              <a:defRPr/>
            </a:pPr>
            <a:endParaRPr lang="hr-HR" sz="2000" b="1" u="sng" dirty="0">
              <a:effectLst>
                <a:outerShdw blurRad="38100" dist="38100" dir="2700000" algn="tl">
                  <a:srgbClr val="FFFFFF"/>
                </a:outerShdw>
              </a:effectLst>
              <a:cs typeface="Arial" charset="0"/>
            </a:endParaRPr>
          </a:p>
        </p:txBody>
      </p:sp>
      <p:graphicFrame>
        <p:nvGraphicFramePr>
          <p:cNvPr id="2" name="Table 1">
            <a:extLst>
              <a:ext uri="{FF2B5EF4-FFF2-40B4-BE49-F238E27FC236}">
                <a16:creationId xmlns:a16="http://schemas.microsoft.com/office/drawing/2014/main" id="{84BC55B2-7858-4309-90BB-972ADFCFD51C}"/>
              </a:ext>
            </a:extLst>
          </p:cNvPr>
          <p:cNvGraphicFramePr>
            <a:graphicFrameLocks noGrp="1"/>
          </p:cNvGraphicFramePr>
          <p:nvPr>
            <p:extLst>
              <p:ext uri="{D42A27DB-BD31-4B8C-83A1-F6EECF244321}">
                <p14:modId xmlns:p14="http://schemas.microsoft.com/office/powerpoint/2010/main" val="1679404313"/>
              </p:ext>
            </p:extLst>
          </p:nvPr>
        </p:nvGraphicFramePr>
        <p:xfrm>
          <a:off x="1994170" y="1064461"/>
          <a:ext cx="7363838" cy="718856"/>
        </p:xfrm>
        <a:graphic>
          <a:graphicData uri="http://schemas.openxmlformats.org/drawingml/2006/table">
            <a:tbl>
              <a:tblPr firstRow="1" firstCol="1" bandRow="1">
                <a:tableStyleId>{5C22544A-7EE6-4342-B048-85BDC9FD1C3A}</a:tableStyleId>
              </a:tblPr>
              <a:tblGrid>
                <a:gridCol w="1177047">
                  <a:extLst>
                    <a:ext uri="{9D8B030D-6E8A-4147-A177-3AD203B41FA5}">
                      <a16:colId xmlns:a16="http://schemas.microsoft.com/office/drawing/2014/main" val="715671659"/>
                    </a:ext>
                  </a:extLst>
                </a:gridCol>
                <a:gridCol w="642180">
                  <a:extLst>
                    <a:ext uri="{9D8B030D-6E8A-4147-A177-3AD203B41FA5}">
                      <a16:colId xmlns:a16="http://schemas.microsoft.com/office/drawing/2014/main" val="3837223587"/>
                    </a:ext>
                  </a:extLst>
                </a:gridCol>
                <a:gridCol w="791977">
                  <a:extLst>
                    <a:ext uri="{9D8B030D-6E8A-4147-A177-3AD203B41FA5}">
                      <a16:colId xmlns:a16="http://schemas.microsoft.com/office/drawing/2014/main" val="976931069"/>
                    </a:ext>
                  </a:extLst>
                </a:gridCol>
                <a:gridCol w="791977">
                  <a:extLst>
                    <a:ext uri="{9D8B030D-6E8A-4147-A177-3AD203B41FA5}">
                      <a16:colId xmlns:a16="http://schemas.microsoft.com/office/drawing/2014/main" val="743649375"/>
                    </a:ext>
                  </a:extLst>
                </a:gridCol>
                <a:gridCol w="791977">
                  <a:extLst>
                    <a:ext uri="{9D8B030D-6E8A-4147-A177-3AD203B41FA5}">
                      <a16:colId xmlns:a16="http://schemas.microsoft.com/office/drawing/2014/main" val="2871191063"/>
                    </a:ext>
                  </a:extLst>
                </a:gridCol>
                <a:gridCol w="791977">
                  <a:extLst>
                    <a:ext uri="{9D8B030D-6E8A-4147-A177-3AD203B41FA5}">
                      <a16:colId xmlns:a16="http://schemas.microsoft.com/office/drawing/2014/main" val="3924254576"/>
                    </a:ext>
                  </a:extLst>
                </a:gridCol>
                <a:gridCol w="791977">
                  <a:extLst>
                    <a:ext uri="{9D8B030D-6E8A-4147-A177-3AD203B41FA5}">
                      <a16:colId xmlns:a16="http://schemas.microsoft.com/office/drawing/2014/main" val="2367934874"/>
                    </a:ext>
                  </a:extLst>
                </a:gridCol>
                <a:gridCol w="791977">
                  <a:extLst>
                    <a:ext uri="{9D8B030D-6E8A-4147-A177-3AD203B41FA5}">
                      <a16:colId xmlns:a16="http://schemas.microsoft.com/office/drawing/2014/main" val="3659489850"/>
                    </a:ext>
                  </a:extLst>
                </a:gridCol>
                <a:gridCol w="792749">
                  <a:extLst>
                    <a:ext uri="{9D8B030D-6E8A-4147-A177-3AD203B41FA5}">
                      <a16:colId xmlns:a16="http://schemas.microsoft.com/office/drawing/2014/main" val="979439771"/>
                    </a:ext>
                  </a:extLst>
                </a:gridCol>
              </a:tblGrid>
              <a:tr h="359428">
                <a:tc>
                  <a:txBody>
                    <a:bodyPr/>
                    <a:lstStyle/>
                    <a:p>
                      <a:pPr algn="ctr">
                        <a:lnSpc>
                          <a:spcPct val="115000"/>
                        </a:lnSpc>
                        <a:spcAft>
                          <a:spcPts val="0"/>
                        </a:spcAft>
                        <a:tabLst>
                          <a:tab pos="990600" algn="l"/>
                        </a:tabLst>
                      </a:pPr>
                      <a:r>
                        <a:rPr lang="hr-HR" sz="1600" i="1" dirty="0">
                          <a:solidFill>
                            <a:schemeClr val="tx1"/>
                          </a:solidFill>
                          <a:effectLst/>
                        </a:rPr>
                        <a:t>H</a:t>
                      </a:r>
                      <a:r>
                        <a:rPr lang="hr-HR" sz="1600" dirty="0">
                          <a:solidFill>
                            <a:schemeClr val="tx1"/>
                          </a:solidFill>
                          <a:effectLst/>
                        </a:rPr>
                        <a:t> (m </a:t>
                      </a:r>
                      <a:r>
                        <a:rPr lang="hr-HR" sz="1600" dirty="0" err="1">
                          <a:solidFill>
                            <a:schemeClr val="tx1"/>
                          </a:solidFill>
                          <a:effectLst/>
                        </a:rPr>
                        <a:t>n.m</a:t>
                      </a:r>
                      <a:r>
                        <a:rPr lang="hr-HR" sz="1600" dirty="0">
                          <a:solidFill>
                            <a:schemeClr val="tx1"/>
                          </a:solidFill>
                          <a:effectLst/>
                        </a:rPr>
                        <a:t>.)</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b="0" dirty="0">
                          <a:solidFill>
                            <a:schemeClr val="tx1"/>
                          </a:solidFill>
                          <a:effectLst/>
                        </a:rPr>
                        <a:t>300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320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330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335</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340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r-HR" sz="1600" b="0" dirty="0">
                          <a:solidFill>
                            <a:schemeClr val="tx1"/>
                          </a:solidFill>
                          <a:effectLst/>
                        </a:rPr>
                        <a:t>345</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b="0" dirty="0">
                          <a:solidFill>
                            <a:schemeClr val="tx1"/>
                          </a:solidFill>
                          <a:effectLst/>
                        </a:rPr>
                        <a:t>350</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b="0" dirty="0">
                          <a:solidFill>
                            <a:schemeClr val="tx1"/>
                          </a:solidFill>
                          <a:effectLst/>
                        </a:rPr>
                        <a:t>355</a:t>
                      </a:r>
                      <a:endParaRPr lang="hr-HR"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5557805"/>
                  </a:ext>
                </a:extLst>
              </a:tr>
              <a:tr h="359428">
                <a:tc>
                  <a:txBody>
                    <a:bodyPr/>
                    <a:lstStyle/>
                    <a:p>
                      <a:pPr algn="ctr">
                        <a:lnSpc>
                          <a:spcPct val="115000"/>
                        </a:lnSpc>
                        <a:spcAft>
                          <a:spcPts val="0"/>
                        </a:spcAft>
                        <a:tabLst>
                          <a:tab pos="990600" algn="l"/>
                        </a:tabLst>
                      </a:pPr>
                      <a:r>
                        <a:rPr lang="hr-HR" sz="1600" i="1" dirty="0">
                          <a:solidFill>
                            <a:schemeClr val="tx1"/>
                          </a:solidFill>
                          <a:effectLst/>
                        </a:rPr>
                        <a:t>V</a:t>
                      </a:r>
                      <a:r>
                        <a:rPr lang="hr-HR" sz="1600" dirty="0">
                          <a:solidFill>
                            <a:schemeClr val="tx1"/>
                          </a:solidFill>
                          <a:effectLst/>
                        </a:rPr>
                        <a:t> (10</a:t>
                      </a:r>
                      <a:r>
                        <a:rPr lang="hr-HR" sz="1600" baseline="30000" dirty="0">
                          <a:solidFill>
                            <a:schemeClr val="tx1"/>
                          </a:solidFill>
                          <a:effectLst/>
                        </a:rPr>
                        <a:t>6</a:t>
                      </a:r>
                      <a:r>
                        <a:rPr lang="hr-HR" sz="1600" dirty="0">
                          <a:solidFill>
                            <a:schemeClr val="tx1"/>
                          </a:solidFill>
                          <a:effectLst/>
                        </a:rPr>
                        <a:t>m</a:t>
                      </a:r>
                      <a:r>
                        <a:rPr lang="hr-HR" sz="1600" baseline="30000" dirty="0">
                          <a:solidFill>
                            <a:schemeClr val="tx1"/>
                          </a:solidFill>
                          <a:effectLst/>
                        </a:rPr>
                        <a:t>3</a:t>
                      </a:r>
                      <a:r>
                        <a:rPr lang="hr-HR" sz="1600" dirty="0">
                          <a:solidFill>
                            <a:schemeClr val="tx1"/>
                          </a:solidFill>
                          <a:effectLst/>
                        </a:rPr>
                        <a:t>)</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0</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5</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10</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14</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18</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25</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35</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tabLst>
                          <a:tab pos="990600" algn="l"/>
                        </a:tabLst>
                      </a:pPr>
                      <a:r>
                        <a:rPr lang="hr-HR" sz="1600" dirty="0">
                          <a:solidFill>
                            <a:schemeClr val="tx1"/>
                          </a:solidFill>
                          <a:effectLst/>
                        </a:rPr>
                        <a:t>50</a:t>
                      </a:r>
                      <a:endParaRPr lang="hr-HR"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6652817"/>
                  </a:ext>
                </a:extLst>
              </a:tr>
            </a:tbl>
          </a:graphicData>
        </a:graphic>
      </p:graphicFrame>
      <p:sp>
        <p:nvSpPr>
          <p:cNvPr id="3" name="Rectangle 1">
            <a:extLst>
              <a:ext uri="{FF2B5EF4-FFF2-40B4-BE49-F238E27FC236}">
                <a16:creationId xmlns:a16="http://schemas.microsoft.com/office/drawing/2014/main" id="{E4D39D63-0682-4671-84E2-509A90F3F401}"/>
              </a:ext>
            </a:extLst>
          </p:cNvPr>
          <p:cNvSpPr>
            <a:spLocks noChangeArrowheads="1"/>
          </p:cNvSpPr>
          <p:nvPr/>
        </p:nvSpPr>
        <p:spPr bwMode="auto">
          <a:xfrm>
            <a:off x="226372" y="159456"/>
            <a:ext cx="1158300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90600" algn="l"/>
              </a:tabLst>
              <a:defRPr>
                <a:solidFill>
                  <a:schemeClr val="tx1"/>
                </a:solidFill>
                <a:latin typeface="Arial" panose="020B0604020202020204" pitchFamily="34" charset="0"/>
              </a:defRPr>
            </a:lvl1pPr>
            <a:lvl2pPr eaLnBrk="0" fontAlgn="base" hangingPunct="0">
              <a:spcBef>
                <a:spcPct val="0"/>
              </a:spcBef>
              <a:spcAft>
                <a:spcPct val="0"/>
              </a:spcAft>
              <a:tabLst>
                <a:tab pos="990600" algn="l"/>
              </a:tabLst>
              <a:defRPr>
                <a:solidFill>
                  <a:schemeClr val="tx1"/>
                </a:solidFill>
                <a:latin typeface="Arial" panose="020B0604020202020204" pitchFamily="34" charset="0"/>
              </a:defRPr>
            </a:lvl2pPr>
            <a:lvl3pPr eaLnBrk="0" fontAlgn="base" hangingPunct="0">
              <a:spcBef>
                <a:spcPct val="0"/>
              </a:spcBef>
              <a:spcAft>
                <a:spcPct val="0"/>
              </a:spcAft>
              <a:tabLst>
                <a:tab pos="990600" algn="l"/>
              </a:tabLst>
              <a:defRPr>
                <a:solidFill>
                  <a:schemeClr val="tx1"/>
                </a:solidFill>
                <a:latin typeface="Arial" panose="020B0604020202020204" pitchFamily="34" charset="0"/>
              </a:defRPr>
            </a:lvl3pPr>
            <a:lvl4pPr eaLnBrk="0" fontAlgn="base" hangingPunct="0">
              <a:spcBef>
                <a:spcPct val="0"/>
              </a:spcBef>
              <a:spcAft>
                <a:spcPct val="0"/>
              </a:spcAft>
              <a:tabLst>
                <a:tab pos="990600" algn="l"/>
              </a:tabLst>
              <a:defRPr>
                <a:solidFill>
                  <a:schemeClr val="tx1"/>
                </a:solidFill>
                <a:latin typeface="Arial" panose="020B0604020202020204" pitchFamily="34" charset="0"/>
              </a:defRPr>
            </a:lvl4pPr>
            <a:lvl5pPr eaLnBrk="0" fontAlgn="base" hangingPunct="0">
              <a:spcBef>
                <a:spcPct val="0"/>
              </a:spcBef>
              <a:spcAft>
                <a:spcPct val="0"/>
              </a:spcAft>
              <a:tabLst>
                <a:tab pos="990600" algn="l"/>
              </a:tabLst>
              <a:defRPr>
                <a:solidFill>
                  <a:schemeClr val="tx1"/>
                </a:solidFill>
                <a:latin typeface="Arial" panose="020B0604020202020204" pitchFamily="34" charset="0"/>
              </a:defRPr>
            </a:lvl5pPr>
            <a:lvl6pPr eaLnBrk="0" fontAlgn="base" hangingPunct="0">
              <a:spcBef>
                <a:spcPct val="0"/>
              </a:spcBef>
              <a:spcAft>
                <a:spcPct val="0"/>
              </a:spcAft>
              <a:tabLst>
                <a:tab pos="990600" algn="l"/>
              </a:tabLst>
              <a:defRPr>
                <a:solidFill>
                  <a:schemeClr val="tx1"/>
                </a:solidFill>
                <a:latin typeface="Arial" panose="020B0604020202020204" pitchFamily="34" charset="0"/>
              </a:defRPr>
            </a:lvl6pPr>
            <a:lvl7pPr eaLnBrk="0" fontAlgn="base" hangingPunct="0">
              <a:spcBef>
                <a:spcPct val="0"/>
              </a:spcBef>
              <a:spcAft>
                <a:spcPct val="0"/>
              </a:spcAft>
              <a:tabLst>
                <a:tab pos="990600" algn="l"/>
              </a:tabLst>
              <a:defRPr>
                <a:solidFill>
                  <a:schemeClr val="tx1"/>
                </a:solidFill>
                <a:latin typeface="Arial" panose="020B0604020202020204" pitchFamily="34" charset="0"/>
              </a:defRPr>
            </a:lvl7pPr>
            <a:lvl8pPr eaLnBrk="0" fontAlgn="base" hangingPunct="0">
              <a:spcBef>
                <a:spcPct val="0"/>
              </a:spcBef>
              <a:spcAft>
                <a:spcPct val="0"/>
              </a:spcAft>
              <a:tabLst>
                <a:tab pos="990600" algn="l"/>
              </a:tabLst>
              <a:defRPr>
                <a:solidFill>
                  <a:schemeClr val="tx1"/>
                </a:solidFill>
                <a:latin typeface="Arial" panose="020B0604020202020204" pitchFamily="34" charset="0"/>
              </a:defRPr>
            </a:lvl8pPr>
            <a:lvl9pPr eaLnBrk="0" fontAlgn="base" hangingPunct="0">
              <a:spcBef>
                <a:spcPct val="0"/>
              </a:spcBef>
              <a:spcAft>
                <a:spcPct val="0"/>
              </a:spcAft>
              <a:tabLst>
                <a:tab pos="9906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990600" algn="l"/>
              </a:tabLst>
            </a:pPr>
            <a:r>
              <a:rPr kumimoji="0" lang="hr-HR" altLang="sr-Latn-RS" sz="2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Krivulja volumena akumulacije zadana je u sljedećim koordinatama:</a:t>
            </a:r>
            <a:endParaRPr kumimoji="0" lang="hr-HR" altLang="sr-Latn-RS" sz="1200" b="0" i="0" u="none" strike="noStrike" cap="none" normalizeH="0" baseline="0" dirty="0">
              <a:ln>
                <a:noFill/>
              </a:ln>
              <a:solidFill>
                <a:schemeClr val="tx1"/>
              </a:solidFill>
              <a:effectLst/>
              <a:latin typeface="+mn-lt"/>
            </a:endParaRPr>
          </a:p>
          <a:p>
            <a:pPr marL="0" marR="0" lvl="0" indent="0" algn="just" defTabSz="914400" rtl="0" eaLnBrk="0" fontAlgn="base" latinLnBrk="0" hangingPunct="0">
              <a:lnSpc>
                <a:spcPct val="100000"/>
              </a:lnSpc>
              <a:spcBef>
                <a:spcPct val="0"/>
              </a:spcBef>
              <a:spcAft>
                <a:spcPct val="0"/>
              </a:spcAft>
              <a:buClrTx/>
              <a:buSzTx/>
              <a:buFontTx/>
              <a:buNone/>
              <a:tabLst>
                <a:tab pos="990600" algn="l"/>
              </a:tabLst>
            </a:pPr>
            <a:r>
              <a:rPr kumimoji="0" lang="hr-HR" altLang="sr-Latn-RS" sz="2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Kota minimalnog radnog nivoa iznosi MRN</a:t>
            </a:r>
            <a:r>
              <a:rPr kumimoji="0" lang="hr-HR" altLang="sr-Latn-RS" sz="2400" b="0" i="0" u="none" strike="noStrike" cap="none" normalizeH="0" baseline="-30000" dirty="0">
                <a:ln>
                  <a:noFill/>
                </a:ln>
                <a:solidFill>
                  <a:schemeClr val="tx1"/>
                </a:solidFill>
                <a:effectLst/>
                <a:latin typeface="+mn-lt"/>
                <a:ea typeface="Calibri" panose="020F0502020204030204" pitchFamily="34" charset="0"/>
                <a:cs typeface="Times New Roman" panose="02020603050405020304" pitchFamily="18" charset="0"/>
              </a:rPr>
              <a:t>min</a:t>
            </a:r>
            <a:r>
              <a:rPr kumimoji="0" lang="hr-HR" altLang="sr-Latn-RS" sz="24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330 m n.m.</a:t>
            </a:r>
            <a:endParaRPr kumimoji="0" lang="hr-HR" altLang="sr-Latn-RS" sz="3600" b="0" i="0" u="none" strike="noStrike" cap="none" normalizeH="0" baseline="0" dirty="0">
              <a:ln>
                <a:noFill/>
              </a:ln>
              <a:solidFill>
                <a:schemeClr val="tx1"/>
              </a:solidFill>
              <a:effectLst/>
              <a:latin typeface="+mn-l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2675</Words>
  <Application>Microsoft Office PowerPoint</Application>
  <PresentationFormat>Widescreen</PresentationFormat>
  <Paragraphs>1244</Paragraphs>
  <Slides>18</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Arial</vt:lpstr>
      <vt:lpstr>Calibri</vt:lpstr>
      <vt:lpstr>Calibri (body)</vt:lpstr>
      <vt:lpstr>Calibri Body</vt:lpstr>
      <vt:lpstr>Calibri Light</vt:lpstr>
      <vt:lpstr>Cambria</vt:lpstr>
      <vt:lpstr>Cambria Math</vt:lpstr>
      <vt:lpstr>Symbol</vt:lpstr>
      <vt:lpstr>Times New Roman</vt:lpstr>
      <vt:lpstr>Office Theme</vt:lpstr>
      <vt:lpstr>Koristan volumen akumulacije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Korisni volumen akumulacije</dc:title>
  <dc:creator>Zeljko</dc:creator>
  <cp:lastModifiedBy>Nastava</cp:lastModifiedBy>
  <cp:revision>8</cp:revision>
  <dcterms:created xsi:type="dcterms:W3CDTF">2022-10-17T05:54:14Z</dcterms:created>
  <dcterms:modified xsi:type="dcterms:W3CDTF">2024-10-15T09:53:47Z</dcterms:modified>
</cp:coreProperties>
</file>