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15"/>
  </p:notesMasterIdLst>
  <p:handoutMasterIdLst>
    <p:handoutMasterId r:id="rId16"/>
  </p:handoutMasterIdLst>
  <p:sldIdLst>
    <p:sldId id="301" r:id="rId2"/>
    <p:sldId id="314" r:id="rId3"/>
    <p:sldId id="313" r:id="rId4"/>
    <p:sldId id="318" r:id="rId5"/>
    <p:sldId id="306" r:id="rId6"/>
    <p:sldId id="307" r:id="rId7"/>
    <p:sldId id="315" r:id="rId8"/>
    <p:sldId id="316" r:id="rId9"/>
    <p:sldId id="311" r:id="rId10"/>
    <p:sldId id="317" r:id="rId11"/>
    <p:sldId id="312" r:id="rId12"/>
    <p:sldId id="319" r:id="rId13"/>
    <p:sldId id="279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770" autoAdjust="0"/>
    <p:restoredTop sz="94660"/>
  </p:normalViewPr>
  <p:slideViewPr>
    <p:cSldViewPr>
      <p:cViewPr>
        <p:scale>
          <a:sx n="100" d="100"/>
          <a:sy n="100" d="100"/>
        </p:scale>
        <p:origin x="90" y="-126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86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1.wmf"/><Relationship Id="rId7" Type="http://schemas.openxmlformats.org/officeDocument/2006/relationships/image" Target="../media/image44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3.wmf"/><Relationship Id="rId11" Type="http://schemas.openxmlformats.org/officeDocument/2006/relationships/image" Target="../media/image48.wmf"/><Relationship Id="rId5" Type="http://schemas.openxmlformats.org/officeDocument/2006/relationships/image" Target="../media/image42.wmf"/><Relationship Id="rId10" Type="http://schemas.openxmlformats.org/officeDocument/2006/relationships/image" Target="../media/image47.wmf"/><Relationship Id="rId4" Type="http://schemas.openxmlformats.org/officeDocument/2006/relationships/image" Target="../media/image20.wmf"/><Relationship Id="rId9" Type="http://schemas.openxmlformats.org/officeDocument/2006/relationships/image" Target="../media/image4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7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hr-HR"/>
              <a:t>EC6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hr-HR"/>
              <a:t>X 2007.</a:t>
            </a:r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hr-HR"/>
              <a:t>EC 6</a:t>
            </a:r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Garamond" pitchFamily="18" charset="0"/>
              </a:defRPr>
            </a:lvl1pPr>
          </a:lstStyle>
          <a:p>
            <a:pPr>
              <a:defRPr/>
            </a:pPr>
            <a:fld id="{F6C70826-1D47-4080-89F1-CA83279FFC2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r>
              <a:rPr lang="hr-HR"/>
              <a:t>EC6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r>
              <a:rPr lang="hr-HR"/>
              <a:t>X 2007.</a:t>
            </a:r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r>
              <a:rPr lang="hr-HR"/>
              <a:t>EC 6</a:t>
            </a:r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5F2B3497-3E49-4CDB-BF5F-ECDCE59D1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r-HR" smtClean="0"/>
          </a:p>
        </p:txBody>
      </p:sp>
      <p:sp>
        <p:nvSpPr>
          <p:cNvPr id="15364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hr-HR" smtClean="0"/>
              <a:t>EC6</a:t>
            </a:r>
          </a:p>
        </p:txBody>
      </p:sp>
      <p:sp>
        <p:nvSpPr>
          <p:cNvPr id="15365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hr-HR" smtClean="0"/>
              <a:t>X 2007.</a:t>
            </a:r>
          </a:p>
        </p:txBody>
      </p:sp>
      <p:sp>
        <p:nvSpPr>
          <p:cNvPr id="15366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hr-HR" smtClean="0"/>
              <a:t>EC 6</a:t>
            </a:r>
          </a:p>
        </p:txBody>
      </p:sp>
      <p:sp>
        <p:nvSpPr>
          <p:cNvPr id="15367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EEF2C9-66AF-4E89-867E-29E743B52085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r-HR" smtClean="0"/>
          </a:p>
        </p:txBody>
      </p:sp>
      <p:sp>
        <p:nvSpPr>
          <p:cNvPr id="16388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hr-HR" smtClean="0"/>
              <a:t>EC6</a:t>
            </a:r>
          </a:p>
        </p:txBody>
      </p:sp>
      <p:sp>
        <p:nvSpPr>
          <p:cNvPr id="16389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hr-HR" smtClean="0"/>
              <a:t>X 2007.</a:t>
            </a:r>
          </a:p>
        </p:txBody>
      </p:sp>
      <p:sp>
        <p:nvSpPr>
          <p:cNvPr id="16390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hr-HR" smtClean="0"/>
              <a:t>EC 6</a:t>
            </a:r>
          </a:p>
        </p:txBody>
      </p:sp>
      <p:sp>
        <p:nvSpPr>
          <p:cNvPr id="16391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5CF72B-A30A-4995-9A30-D4AD90DEBEC7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r-HR" smtClean="0"/>
          </a:p>
        </p:txBody>
      </p:sp>
      <p:sp>
        <p:nvSpPr>
          <p:cNvPr id="17412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hr-HR" smtClean="0"/>
              <a:t>EC6</a:t>
            </a:r>
          </a:p>
        </p:txBody>
      </p:sp>
      <p:sp>
        <p:nvSpPr>
          <p:cNvPr id="17413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hr-HR" smtClean="0"/>
              <a:t>X 2007.</a:t>
            </a:r>
          </a:p>
        </p:txBody>
      </p:sp>
      <p:sp>
        <p:nvSpPr>
          <p:cNvPr id="17414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hr-HR" smtClean="0"/>
              <a:t>EC 6</a:t>
            </a:r>
          </a:p>
        </p:txBody>
      </p:sp>
      <p:sp>
        <p:nvSpPr>
          <p:cNvPr id="17415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5EB70A-58C5-4F67-BEF7-C897B66536F8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r-HR" smtClean="0"/>
          </a:p>
        </p:txBody>
      </p:sp>
      <p:sp>
        <p:nvSpPr>
          <p:cNvPr id="18436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hr-HR" smtClean="0"/>
              <a:t>EC6</a:t>
            </a:r>
          </a:p>
        </p:txBody>
      </p:sp>
      <p:sp>
        <p:nvSpPr>
          <p:cNvPr id="18437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hr-HR" smtClean="0"/>
              <a:t>X 2007.</a:t>
            </a:r>
          </a:p>
        </p:txBody>
      </p:sp>
      <p:sp>
        <p:nvSpPr>
          <p:cNvPr id="18438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hr-HR" smtClean="0"/>
              <a:t>EC 6</a:t>
            </a:r>
          </a:p>
        </p:txBody>
      </p:sp>
      <p:sp>
        <p:nvSpPr>
          <p:cNvPr id="18439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887E9D-266A-46B4-B2CE-BA0B58E97D00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r-HR" smtClean="0"/>
          </a:p>
        </p:txBody>
      </p:sp>
      <p:sp>
        <p:nvSpPr>
          <p:cNvPr id="19460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hr-HR" smtClean="0"/>
              <a:t>EC6</a:t>
            </a:r>
          </a:p>
        </p:txBody>
      </p:sp>
      <p:sp>
        <p:nvSpPr>
          <p:cNvPr id="19461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hr-HR" smtClean="0"/>
              <a:t>X 2007.</a:t>
            </a:r>
          </a:p>
        </p:txBody>
      </p:sp>
      <p:sp>
        <p:nvSpPr>
          <p:cNvPr id="19462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hr-HR" smtClean="0"/>
              <a:t>EC 6</a:t>
            </a:r>
          </a:p>
        </p:txBody>
      </p:sp>
      <p:sp>
        <p:nvSpPr>
          <p:cNvPr id="19463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ED89E1-5F65-4976-83FF-030862F1FB72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0CDD1-2CC0-4877-8F3F-026680A756CA}" type="datetime1">
              <a:rPr lang="hr-HR"/>
              <a:pPr>
                <a:defRPr/>
              </a:pPr>
              <a:t>20.4.2018.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pred.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F1E7B-0148-4245-A987-7AC6DC8079B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C6F2B-BD65-46E6-A104-8CD18F901616}" type="datetime1">
              <a:rPr lang="hr-HR"/>
              <a:pPr>
                <a:defRPr/>
              </a:pPr>
              <a:t>20.4.2018.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pred.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A6831-B9AA-44BF-8B05-BB5AE58E893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B3F9B-CAC1-4E0B-BDD2-7D74F31E0923}" type="datetime1">
              <a:rPr lang="hr-HR"/>
              <a:pPr>
                <a:defRPr/>
              </a:pPr>
              <a:t>20.4.2018.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pred.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EF6DE-2608-44DE-9277-14712E92AD8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EEADB-0E85-48F5-B09A-439873825C1B}" type="datetime1">
              <a:rPr lang="hr-HR"/>
              <a:pPr>
                <a:defRPr/>
              </a:pPr>
              <a:t>20.4.2018.</a:t>
            </a:fld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pred. TM2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99A47-EF0E-4150-8E01-E3EA49C459B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1E672-0595-4D4B-9616-A38B00D35B9D}" type="datetime1">
              <a:rPr lang="hr-HR"/>
              <a:pPr>
                <a:defRPr/>
              </a:pPr>
              <a:t>20.4.2018.</a:t>
            </a:fld>
            <a:endParaRPr lang="hr-H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pred. TM2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93B94-CFCD-4141-8C95-2CD6AA0FD71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3A1D6-8E7E-445C-8824-8876C4CDDAEE}" type="datetime1">
              <a:rPr lang="hr-HR"/>
              <a:pPr>
                <a:defRPr/>
              </a:pPr>
              <a:t>20.4.2018.</a:t>
            </a:fld>
            <a:endParaRPr lang="hr-H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pred. TM2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85BBE-A8E9-43D3-A5AD-8002497C5980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3DC7B-74D7-4322-B948-2E94C9A76A75}" type="datetime1">
              <a:rPr lang="hr-HR"/>
              <a:pPr>
                <a:defRPr/>
              </a:pPr>
              <a:t>20.4.2018.</a:t>
            </a:fld>
            <a:endParaRPr lang="hr-H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pred. TM2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DBABB-F901-48B0-8DBE-61335BCB714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6A913-84C1-49D3-8371-657CD514EE5B}" type="datetime1">
              <a:rPr lang="hr-HR"/>
              <a:pPr>
                <a:defRPr/>
              </a:pPr>
              <a:t>20.4.2018.</a:t>
            </a:fld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pred. TM2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6AA14-ABDF-4E6A-AC04-32D2B8F1C10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86A3A-B76B-43AB-97CF-9A75E2B8CBE7}" type="datetime1">
              <a:rPr lang="hr-HR"/>
              <a:pPr>
                <a:defRPr/>
              </a:pPr>
              <a:t>20.4.2018.</a:t>
            </a:fld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pred. TM2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DCC17-79E3-409B-985E-A48DF364810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5CAB9-3491-4160-9E85-BDB3F0879E67}" type="datetime1">
              <a:rPr lang="hr-HR"/>
              <a:pPr>
                <a:defRPr/>
              </a:pPr>
              <a:t>20.4.2018.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pred.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B00E6-E920-485C-915D-3803919278A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B427F-CA3D-4EA3-8C4A-86F0C2830549}" type="datetime1">
              <a:rPr lang="hr-HR"/>
              <a:pPr>
                <a:defRPr/>
              </a:pPr>
              <a:t>20.4.2018.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pred.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3CE32-DFD6-4B72-B45A-B2660ABB77D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fld id="{25CAA834-0ABC-4C3C-8D5B-24113B8EA8C2}" type="datetime1">
              <a:rPr lang="hr-HR"/>
              <a:pPr>
                <a:defRPr/>
              </a:pPr>
              <a:t>20.4.2018.</a:t>
            </a:fld>
            <a:endParaRPr lang="hr-HR"/>
          </a:p>
        </p:txBody>
      </p:sp>
      <p:sp>
        <p:nvSpPr>
          <p:cNvPr id="138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r>
              <a:rPr lang="hr-HR"/>
              <a:t>pred. TM2</a:t>
            </a:r>
          </a:p>
        </p:txBody>
      </p:sp>
      <p:sp>
        <p:nvSpPr>
          <p:cNvPr id="138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5AB5E734-50EB-48BC-B16B-5777CB9D804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image" Target="../media/image11.wmf"/><Relationship Id="rId18" Type="http://schemas.openxmlformats.org/officeDocument/2006/relationships/image" Target="../media/image16.wmf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7.wmf"/><Relationship Id="rId7" Type="http://schemas.openxmlformats.org/officeDocument/2006/relationships/image" Target="../media/image5.wmf"/><Relationship Id="rId12" Type="http://schemas.openxmlformats.org/officeDocument/2006/relationships/image" Target="../media/image10.wmf"/><Relationship Id="rId1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wmf"/><Relationship Id="rId20" Type="http://schemas.openxmlformats.org/officeDocument/2006/relationships/image" Target="../media/image1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image" Target="../media/image9.wmf"/><Relationship Id="rId5" Type="http://schemas.openxmlformats.org/officeDocument/2006/relationships/image" Target="../media/image3.wmf"/><Relationship Id="rId15" Type="http://schemas.openxmlformats.org/officeDocument/2006/relationships/image" Target="../media/image13.wmf"/><Relationship Id="rId10" Type="http://schemas.openxmlformats.org/officeDocument/2006/relationships/image" Target="../media/image8.wmf"/><Relationship Id="rId19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9" Type="http://schemas.openxmlformats.org/officeDocument/2006/relationships/image" Target="../media/image7.wmf"/><Relationship Id="rId14" Type="http://schemas.openxmlformats.org/officeDocument/2006/relationships/image" Target="../media/image12.wmf"/><Relationship Id="rId22" Type="http://schemas.openxmlformats.org/officeDocument/2006/relationships/image" Target="../media/image18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image" Target="../media/image20.wmf"/><Relationship Id="rId18" Type="http://schemas.openxmlformats.org/officeDocument/2006/relationships/image" Target="../media/image36.emf"/><Relationship Id="rId26" Type="http://schemas.openxmlformats.org/officeDocument/2006/relationships/image" Target="../media/image24.wmf"/><Relationship Id="rId3" Type="http://schemas.openxmlformats.org/officeDocument/2006/relationships/notesSlide" Target="../notesSlides/notesSlide2.xml"/><Relationship Id="rId21" Type="http://schemas.openxmlformats.org/officeDocument/2006/relationships/oleObject" Target="../embeddings/oleObject5.bin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35.emf"/><Relationship Id="rId25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emf"/><Relationship Id="rId20" Type="http://schemas.openxmlformats.org/officeDocument/2006/relationships/image" Target="../media/image21.wmf"/><Relationship Id="rId29" Type="http://schemas.openxmlformats.org/officeDocument/2006/relationships/image" Target="../media/image38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8.emf"/><Relationship Id="rId11" Type="http://schemas.openxmlformats.org/officeDocument/2006/relationships/image" Target="../media/image31.emf"/><Relationship Id="rId24" Type="http://schemas.openxmlformats.org/officeDocument/2006/relationships/image" Target="../media/image23.wmf"/><Relationship Id="rId32" Type="http://schemas.openxmlformats.org/officeDocument/2006/relationships/oleObject" Target="../embeddings/oleObject10.bin"/><Relationship Id="rId5" Type="http://schemas.openxmlformats.org/officeDocument/2006/relationships/image" Target="../media/image27.emf"/><Relationship Id="rId15" Type="http://schemas.openxmlformats.org/officeDocument/2006/relationships/image" Target="../media/image33.emf"/><Relationship Id="rId23" Type="http://schemas.openxmlformats.org/officeDocument/2006/relationships/oleObject" Target="../embeddings/oleObject6.bin"/><Relationship Id="rId28" Type="http://schemas.openxmlformats.org/officeDocument/2006/relationships/image" Target="../media/image37.wmf"/><Relationship Id="rId10" Type="http://schemas.openxmlformats.org/officeDocument/2006/relationships/image" Target="../media/image19.wmf"/><Relationship Id="rId19" Type="http://schemas.openxmlformats.org/officeDocument/2006/relationships/oleObject" Target="../embeddings/oleObject4.bin"/><Relationship Id="rId31" Type="http://schemas.openxmlformats.org/officeDocument/2006/relationships/image" Target="../media/image25.wmf"/><Relationship Id="rId4" Type="http://schemas.openxmlformats.org/officeDocument/2006/relationships/image" Target="../media/image26.emf"/><Relationship Id="rId9" Type="http://schemas.openxmlformats.org/officeDocument/2006/relationships/oleObject" Target="../embeddings/oleObject2.bin"/><Relationship Id="rId14" Type="http://schemas.openxmlformats.org/officeDocument/2006/relationships/image" Target="../media/image32.emf"/><Relationship Id="rId22" Type="http://schemas.openxmlformats.org/officeDocument/2006/relationships/image" Target="../media/image22.wmf"/><Relationship Id="rId27" Type="http://schemas.openxmlformats.org/officeDocument/2006/relationships/oleObject" Target="../embeddings/oleObject8.bin"/><Relationship Id="rId30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wmf"/><Relationship Id="rId18" Type="http://schemas.openxmlformats.org/officeDocument/2006/relationships/oleObject" Target="../embeddings/oleObject14.bin"/><Relationship Id="rId26" Type="http://schemas.openxmlformats.org/officeDocument/2006/relationships/image" Target="../media/image43.wmf"/><Relationship Id="rId21" Type="http://schemas.openxmlformats.org/officeDocument/2006/relationships/image" Target="../media/image33.emf"/><Relationship Id="rId34" Type="http://schemas.openxmlformats.org/officeDocument/2006/relationships/oleObject" Target="../embeddings/oleObject20.bin"/><Relationship Id="rId7" Type="http://schemas.openxmlformats.org/officeDocument/2006/relationships/image" Target="../media/image39.wmf"/><Relationship Id="rId12" Type="http://schemas.openxmlformats.org/officeDocument/2006/relationships/image" Target="../media/image52.wmf"/><Relationship Id="rId17" Type="http://schemas.openxmlformats.org/officeDocument/2006/relationships/image" Target="../media/image41.wmf"/><Relationship Id="rId25" Type="http://schemas.openxmlformats.org/officeDocument/2006/relationships/oleObject" Target="../embeddings/oleObject16.bin"/><Relationship Id="rId33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32.emf"/><Relationship Id="rId29" Type="http://schemas.openxmlformats.org/officeDocument/2006/relationships/image" Target="../media/image54.e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30.wmf"/><Relationship Id="rId24" Type="http://schemas.openxmlformats.org/officeDocument/2006/relationships/image" Target="../media/image42.wmf"/><Relationship Id="rId32" Type="http://schemas.openxmlformats.org/officeDocument/2006/relationships/oleObject" Target="../embeddings/oleObject19.bin"/><Relationship Id="rId37" Type="http://schemas.openxmlformats.org/officeDocument/2006/relationships/image" Target="../media/image48.wmf"/><Relationship Id="rId5" Type="http://schemas.openxmlformats.org/officeDocument/2006/relationships/image" Target="../media/image49.wmf"/><Relationship Id="rId15" Type="http://schemas.openxmlformats.org/officeDocument/2006/relationships/image" Target="../media/image40.wmf"/><Relationship Id="rId23" Type="http://schemas.openxmlformats.org/officeDocument/2006/relationships/oleObject" Target="../embeddings/oleObject15.bin"/><Relationship Id="rId28" Type="http://schemas.openxmlformats.org/officeDocument/2006/relationships/image" Target="../media/image44.wmf"/><Relationship Id="rId36" Type="http://schemas.openxmlformats.org/officeDocument/2006/relationships/oleObject" Target="../embeddings/oleObject21.bin"/><Relationship Id="rId10" Type="http://schemas.openxmlformats.org/officeDocument/2006/relationships/image" Target="../media/image29.wmf"/><Relationship Id="rId19" Type="http://schemas.openxmlformats.org/officeDocument/2006/relationships/image" Target="../media/image20.wmf"/><Relationship Id="rId31" Type="http://schemas.openxmlformats.org/officeDocument/2006/relationships/image" Target="../media/image45.wmf"/><Relationship Id="rId4" Type="http://schemas.openxmlformats.org/officeDocument/2006/relationships/image" Target="../media/image31.emf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12.bin"/><Relationship Id="rId22" Type="http://schemas.openxmlformats.org/officeDocument/2006/relationships/image" Target="../media/image36.emf"/><Relationship Id="rId27" Type="http://schemas.openxmlformats.org/officeDocument/2006/relationships/oleObject" Target="../embeddings/oleObject17.bin"/><Relationship Id="rId30" Type="http://schemas.openxmlformats.org/officeDocument/2006/relationships/oleObject" Target="../embeddings/oleObject18.bin"/><Relationship Id="rId35" Type="http://schemas.openxmlformats.org/officeDocument/2006/relationships/image" Target="../media/image47.wmf"/><Relationship Id="rId8" Type="http://schemas.openxmlformats.org/officeDocument/2006/relationships/image" Target="../media/image50.wmf"/><Relationship Id="rId3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13" Type="http://schemas.openxmlformats.org/officeDocument/2006/relationships/image" Target="../media/image67.wmf"/><Relationship Id="rId18" Type="http://schemas.openxmlformats.org/officeDocument/2006/relationships/image" Target="../media/image69.wmf"/><Relationship Id="rId26" Type="http://schemas.openxmlformats.org/officeDocument/2006/relationships/image" Target="../media/image73.wmf"/><Relationship Id="rId3" Type="http://schemas.openxmlformats.org/officeDocument/2006/relationships/notesSlide" Target="../notesSlides/notesSlide4.xml"/><Relationship Id="rId21" Type="http://schemas.openxmlformats.org/officeDocument/2006/relationships/oleObject" Target="../embeddings/oleObject25.bin"/><Relationship Id="rId7" Type="http://schemas.openxmlformats.org/officeDocument/2006/relationships/image" Target="../media/image61.wmf"/><Relationship Id="rId12" Type="http://schemas.openxmlformats.org/officeDocument/2006/relationships/image" Target="../media/image66.emf"/><Relationship Id="rId17" Type="http://schemas.openxmlformats.org/officeDocument/2006/relationships/image" Target="../media/image68.wmf"/><Relationship Id="rId25" Type="http://schemas.openxmlformats.org/officeDocument/2006/relationships/image" Target="../media/image72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3.bin"/><Relationship Id="rId20" Type="http://schemas.openxmlformats.org/officeDocument/2006/relationships/image" Target="../media/image56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60.wmf"/><Relationship Id="rId11" Type="http://schemas.openxmlformats.org/officeDocument/2006/relationships/image" Target="../media/image65.wmf"/><Relationship Id="rId24" Type="http://schemas.openxmlformats.org/officeDocument/2006/relationships/image" Target="../media/image71.png"/><Relationship Id="rId5" Type="http://schemas.openxmlformats.org/officeDocument/2006/relationships/image" Target="../media/image59.wmf"/><Relationship Id="rId15" Type="http://schemas.openxmlformats.org/officeDocument/2006/relationships/image" Target="../media/image55.wmf"/><Relationship Id="rId23" Type="http://schemas.openxmlformats.org/officeDocument/2006/relationships/image" Target="../media/image70.png"/><Relationship Id="rId10" Type="http://schemas.openxmlformats.org/officeDocument/2006/relationships/image" Target="../media/image64.wmf"/><Relationship Id="rId19" Type="http://schemas.openxmlformats.org/officeDocument/2006/relationships/oleObject" Target="../embeddings/oleObject24.bin"/><Relationship Id="rId4" Type="http://schemas.openxmlformats.org/officeDocument/2006/relationships/image" Target="../media/image58.wmf"/><Relationship Id="rId9" Type="http://schemas.openxmlformats.org/officeDocument/2006/relationships/image" Target="../media/image63.wmf"/><Relationship Id="rId14" Type="http://schemas.openxmlformats.org/officeDocument/2006/relationships/oleObject" Target="../embeddings/oleObject22.bin"/><Relationship Id="rId22" Type="http://schemas.openxmlformats.org/officeDocument/2006/relationships/image" Target="../media/image57.wmf"/><Relationship Id="rId27" Type="http://schemas.openxmlformats.org/officeDocument/2006/relationships/image" Target="../media/image7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8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8.wmf"/><Relationship Id="rId11" Type="http://schemas.openxmlformats.org/officeDocument/2006/relationships/image" Target="../media/image79.emf"/><Relationship Id="rId5" Type="http://schemas.openxmlformats.org/officeDocument/2006/relationships/image" Target="../media/image77.wmf"/><Relationship Id="rId10" Type="http://schemas.openxmlformats.org/officeDocument/2006/relationships/image" Target="../media/image40.wmf"/><Relationship Id="rId4" Type="http://schemas.openxmlformats.org/officeDocument/2006/relationships/image" Target="../media/image76.wmf"/><Relationship Id="rId9" Type="http://schemas.openxmlformats.org/officeDocument/2006/relationships/oleObject" Target="../embeddings/oleObject2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82.wmf"/><Relationship Id="rId7" Type="http://schemas.openxmlformats.org/officeDocument/2006/relationships/image" Target="../media/image8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Relationship Id="rId9" Type="http://schemas.openxmlformats.org/officeDocument/2006/relationships/image" Target="../media/image8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3" Type="http://schemas.openxmlformats.org/officeDocument/2006/relationships/image" Target="../media/image88.wmf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6.wmf"/><Relationship Id="rId5" Type="http://schemas.openxmlformats.org/officeDocument/2006/relationships/image" Target="../media/image84.wmf"/><Relationship Id="rId10" Type="http://schemas.openxmlformats.org/officeDocument/2006/relationships/image" Target="../media/image90.wmf"/><Relationship Id="rId4" Type="http://schemas.openxmlformats.org/officeDocument/2006/relationships/image" Target="../media/image83.wmf"/><Relationship Id="rId9" Type="http://schemas.openxmlformats.org/officeDocument/2006/relationships/image" Target="../media/image89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93.wmf"/><Relationship Id="rId7" Type="http://schemas.openxmlformats.org/officeDocument/2006/relationships/image" Target="../media/image9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95.wmf"/><Relationship Id="rId4" Type="http://schemas.openxmlformats.org/officeDocument/2006/relationships/image" Target="../media/image94.wmf"/><Relationship Id="rId9" Type="http://schemas.openxmlformats.org/officeDocument/2006/relationships/image" Target="../media/image9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oleObject" Target="../embeddings/oleObject34.bin"/><Relationship Id="rId3" Type="http://schemas.openxmlformats.org/officeDocument/2006/relationships/image" Target="../media/image99.emf"/><Relationship Id="rId7" Type="http://schemas.openxmlformats.org/officeDocument/2006/relationships/image" Target="../media/image103.emf"/><Relationship Id="rId12" Type="http://schemas.openxmlformats.org/officeDocument/2006/relationships/image" Target="../media/image10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2.emf"/><Relationship Id="rId11" Type="http://schemas.openxmlformats.org/officeDocument/2006/relationships/image" Target="../media/image97.wmf"/><Relationship Id="rId5" Type="http://schemas.openxmlformats.org/officeDocument/2006/relationships/image" Target="../media/image101.emf"/><Relationship Id="rId10" Type="http://schemas.openxmlformats.org/officeDocument/2006/relationships/oleObject" Target="../embeddings/oleObject33.bin"/><Relationship Id="rId4" Type="http://schemas.openxmlformats.org/officeDocument/2006/relationships/image" Target="../media/image100.emf"/><Relationship Id="rId9" Type="http://schemas.openxmlformats.org/officeDocument/2006/relationships/image" Target="../media/image96.wmf"/><Relationship Id="rId14" Type="http://schemas.openxmlformats.org/officeDocument/2006/relationships/image" Target="../media/image9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32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hr-HR" sz="32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hr-HR" sz="3200" b="1" dirty="0" smtClean="0">
                <a:solidFill>
                  <a:schemeClr val="accent6">
                    <a:lumMod val="50000"/>
                  </a:schemeClr>
                </a:solidFill>
              </a:rPr>
              <a:t>SAVIJANJE POPREČNOM SILOM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313" y="5373688"/>
            <a:ext cx="280035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563" y="1700807"/>
            <a:ext cx="1671637" cy="329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3600" y="1187450"/>
            <a:ext cx="4786313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3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8400" y="5084763"/>
            <a:ext cx="1266825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3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3575" y="792163"/>
            <a:ext cx="2195513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35375" y="5373688"/>
            <a:ext cx="10731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31"/>
          <p:cNvPicPr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83413" y="5111750"/>
            <a:ext cx="1239837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63713" y="4941888"/>
            <a:ext cx="5556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TextBox 9"/>
          <p:cNvSpPr txBox="1">
            <a:spLocks noChangeArrowheads="1"/>
          </p:cNvSpPr>
          <p:nvPr/>
        </p:nvSpPr>
        <p:spPr bwMode="auto">
          <a:xfrm>
            <a:off x="2528518" y="1412875"/>
            <a:ext cx="332655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hr-HR" dirty="0">
                <a:solidFill>
                  <a:schemeClr val="accent6">
                    <a:lumMod val="50000"/>
                  </a:schemeClr>
                </a:solidFill>
              </a:rPr>
              <a:t>ekvivalentno djelovanje </a:t>
            </a:r>
          </a:p>
          <a:p>
            <a:pPr algn="ctr"/>
            <a:r>
              <a:rPr lang="hr-HR" dirty="0">
                <a:solidFill>
                  <a:schemeClr val="accent6">
                    <a:lumMod val="50000"/>
                  </a:schemeClr>
                </a:solidFill>
              </a:rPr>
              <a:t>na mjestu </a:t>
            </a:r>
            <a:r>
              <a:rPr lang="hr-HR" dirty="0" smtClean="0">
                <a:solidFill>
                  <a:schemeClr val="accent6">
                    <a:lumMod val="50000"/>
                  </a:schemeClr>
                </a:solidFill>
              </a:rPr>
              <a:t>upetosti</a:t>
            </a:r>
          </a:p>
          <a:p>
            <a:pPr algn="ctr"/>
            <a:r>
              <a:rPr lang="hr-HR" dirty="0" smtClean="0">
                <a:solidFill>
                  <a:schemeClr val="accent6">
                    <a:lumMod val="50000"/>
                  </a:schemeClr>
                </a:solidFill>
              </a:rPr>
              <a:t>( </a:t>
            </a:r>
            <a:r>
              <a:rPr lang="hr-HR" dirty="0">
                <a:solidFill>
                  <a:schemeClr val="accent6">
                    <a:lumMod val="50000"/>
                  </a:schemeClr>
                </a:solidFill>
              </a:rPr>
              <a:t>točka “A”- težište presjeka)</a:t>
            </a:r>
          </a:p>
        </p:txBody>
      </p:sp>
      <p:pic>
        <p:nvPicPr>
          <p:cNvPr id="1039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28788" y="4103688"/>
            <a:ext cx="377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851275" y="3527425"/>
            <a:ext cx="44132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08400" y="4005263"/>
            <a:ext cx="10731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2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35375" y="5543550"/>
            <a:ext cx="51689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3" name="Picture 1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419475" y="4221163"/>
            <a:ext cx="5168900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" name="Picture 1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72338" y="386080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5" name="TextBox 28"/>
          <p:cNvSpPr txBox="1">
            <a:spLocks noChangeArrowheads="1"/>
          </p:cNvSpPr>
          <p:nvPr/>
        </p:nvSpPr>
        <p:spPr bwMode="auto">
          <a:xfrm>
            <a:off x="7308850" y="3644900"/>
            <a:ext cx="3667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pic>
        <p:nvPicPr>
          <p:cNvPr id="1046" name="Picture 1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596188" y="3500438"/>
            <a:ext cx="44132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7" name="Picture 1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667625" y="4895850"/>
            <a:ext cx="568325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8" name="Picture 2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667625" y="3933825"/>
            <a:ext cx="571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9" name="TextBox 33"/>
          <p:cNvSpPr txBox="1">
            <a:spLocks noChangeArrowheads="1"/>
          </p:cNvSpPr>
          <p:nvPr/>
        </p:nvSpPr>
        <p:spPr bwMode="auto">
          <a:xfrm>
            <a:off x="7300913" y="5732463"/>
            <a:ext cx="374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4787900" y="4221163"/>
          <a:ext cx="1127125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19" imgW="545760" imgH="368280" progId="Equation.3">
                  <p:embed/>
                </p:oleObj>
              </mc:Choice>
              <mc:Fallback>
                <p:oleObj name="Equation" r:id="rId19" imgW="545760" imgH="36828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4221163"/>
                        <a:ext cx="1127125" cy="760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51" name="Picture 31"/>
          <p:cNvPicPr>
            <a:picLocks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132138" y="4005263"/>
            <a:ext cx="1182687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2627313" y="3600450"/>
            <a:ext cx="11223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r-HR" sz="3200" b="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V=qh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71800" y="2564904"/>
            <a:ext cx="267893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hr-HR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analizira </a:t>
            </a:r>
            <a:r>
              <a:rPr lang="hr-HR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se pri proračunu</a:t>
            </a:r>
          </a:p>
          <a:p>
            <a:pPr algn="ctr">
              <a:defRPr/>
            </a:pPr>
            <a:r>
              <a:rPr lang="hr-HR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posmičnih naprezanja</a:t>
            </a:r>
          </a:p>
        </p:txBody>
      </p:sp>
      <p:pic>
        <p:nvPicPr>
          <p:cNvPr id="1054" name="Picture 31"/>
          <p:cNvPicPr>
            <a:picLocks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059113" y="5435600"/>
            <a:ext cx="1184275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35"/>
          <p:cNvSpPr txBox="1"/>
          <p:nvPr/>
        </p:nvSpPr>
        <p:spPr>
          <a:xfrm>
            <a:off x="2916238" y="5508625"/>
            <a:ext cx="431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r-HR" sz="3200" b="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  <p:pic>
        <p:nvPicPr>
          <p:cNvPr id="1056" name="Picture 6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987675" y="5445125"/>
            <a:ext cx="21129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7" name="Picture 6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916238" y="4005263"/>
            <a:ext cx="2112962" cy="330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sp>
        <p:nvSpPr>
          <p:cNvPr id="40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36004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hr-HR" sz="2000" kern="0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savijanje poprečnom silom</a:t>
            </a:r>
          </a:p>
        </p:txBody>
      </p:sp>
      <p:pic>
        <p:nvPicPr>
          <p:cNvPr id="1059" name="Picture 6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443663" y="4076700"/>
            <a:ext cx="2112962" cy="3302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pic>
        <p:nvPicPr>
          <p:cNvPr id="1060" name="Picture 6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156325" y="5373688"/>
            <a:ext cx="21129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1" name="Picture 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13" y="3644900"/>
            <a:ext cx="28003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2" name="TextBox 44"/>
          <p:cNvSpPr txBox="1">
            <a:spLocks noChangeArrowheads="1"/>
          </p:cNvSpPr>
          <p:nvPr/>
        </p:nvSpPr>
        <p:spPr bwMode="auto">
          <a:xfrm>
            <a:off x="8316913" y="3644900"/>
            <a:ext cx="431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 sz="3200" b="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  <p:sp>
        <p:nvSpPr>
          <p:cNvPr id="1063" name="TextBox 45"/>
          <p:cNvSpPr txBox="1">
            <a:spLocks noChangeArrowheads="1"/>
          </p:cNvSpPr>
          <p:nvPr/>
        </p:nvSpPr>
        <p:spPr bwMode="auto">
          <a:xfrm>
            <a:off x="8316913" y="5013325"/>
            <a:ext cx="431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 sz="3200" b="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3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1511300"/>
            <a:ext cx="1957388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32475" y="2060575"/>
            <a:ext cx="3282950" cy="160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0363" y="1916113"/>
            <a:ext cx="6021387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4" name="Text Box 6"/>
          <p:cNvSpPr txBox="1">
            <a:spLocks noChangeArrowheads="1"/>
          </p:cNvSpPr>
          <p:nvPr/>
        </p:nvSpPr>
        <p:spPr bwMode="auto">
          <a:xfrm>
            <a:off x="250825" y="980728"/>
            <a:ext cx="43268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Ako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na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štap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djeluje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poprečno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opterećenje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endParaRPr lang="hr-HR" sz="14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moment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savijanja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nije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konstantan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duž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osi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štapa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hr-H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65" name="Picture 16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611188" y="5040313"/>
            <a:ext cx="1000125" cy="414337"/>
          </a:xfrm>
          <a:noFill/>
        </p:spPr>
      </p:pic>
      <p:sp>
        <p:nvSpPr>
          <p:cNvPr id="2066" name="AutoShape 17"/>
          <p:cNvSpPr>
            <a:spLocks noChangeArrowheads="1"/>
          </p:cNvSpPr>
          <p:nvPr/>
        </p:nvSpPr>
        <p:spPr bwMode="auto">
          <a:xfrm>
            <a:off x="1763713" y="5003800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r-HR"/>
          </a:p>
        </p:txBody>
      </p:sp>
      <p:pic>
        <p:nvPicPr>
          <p:cNvPr id="2067" name="Picture 20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97300" y="2386013"/>
            <a:ext cx="16430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" name="Object 3"/>
          <p:cNvGraphicFramePr>
            <a:graphicFrameLocks noChangeAspect="1"/>
          </p:cNvGraphicFramePr>
          <p:nvPr/>
        </p:nvGraphicFramePr>
        <p:xfrm>
          <a:off x="3286125" y="4967288"/>
          <a:ext cx="5235575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Equation" r:id="rId9" imgW="2857320" imgH="380880" progId="Equation.3">
                  <p:embed/>
                </p:oleObj>
              </mc:Choice>
              <mc:Fallback>
                <p:oleObj name="Equation" r:id="rId9" imgW="2857320" imgH="380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25" y="4967288"/>
                        <a:ext cx="5235575" cy="733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9" name="Picture 2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16013" y="2492375"/>
            <a:ext cx="1150937" cy="7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Object 25"/>
          <p:cNvGraphicFramePr>
            <a:graphicFrameLocks noChangeAspect="1"/>
          </p:cNvGraphicFramePr>
          <p:nvPr/>
        </p:nvGraphicFramePr>
        <p:xfrm>
          <a:off x="1476375" y="1844675"/>
          <a:ext cx="6683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Equation" r:id="rId12" imgW="393480" imgH="190440" progId="Equation.3">
                  <p:embed/>
                </p:oleObj>
              </mc:Choice>
              <mc:Fallback>
                <p:oleObj name="Equation" r:id="rId12" imgW="393480" imgH="19044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844675"/>
                        <a:ext cx="668338" cy="323850"/>
                      </a:xfrm>
                      <a:prstGeom prst="rect">
                        <a:avLst/>
                      </a:prstGeom>
                      <a:noFill/>
                      <a:ln w="57150">
                        <a:solidFill>
                          <a:srgbClr val="3366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70" name="Picture 2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5650" y="2276475"/>
            <a:ext cx="50165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1" name="Picture 24"/>
          <p:cNvPicPr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95513" y="2349500"/>
            <a:ext cx="5603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2" name="Picture 24"/>
          <p:cNvPicPr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51275" y="2519363"/>
            <a:ext cx="1565275" cy="7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3" name="Picture 2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643438" y="2565400"/>
            <a:ext cx="340995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230688" y="2232025"/>
            <a:ext cx="27305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5" name="Picture 2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 rot="1980000">
            <a:off x="6750050" y="3576638"/>
            <a:ext cx="16891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6" name="Rounded Rectangle 27"/>
          <p:cNvSpPr>
            <a:spLocks noChangeArrowheads="1"/>
          </p:cNvSpPr>
          <p:nvPr/>
        </p:nvSpPr>
        <p:spPr bwMode="auto">
          <a:xfrm>
            <a:off x="1331913" y="2565400"/>
            <a:ext cx="792162" cy="576263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2077" name="Rounded Rectangle 29"/>
          <p:cNvSpPr>
            <a:spLocks noChangeArrowheads="1"/>
          </p:cNvSpPr>
          <p:nvPr/>
        </p:nvSpPr>
        <p:spPr bwMode="auto">
          <a:xfrm>
            <a:off x="2484438" y="1844675"/>
            <a:ext cx="792162" cy="576263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2078" name="Rounded Rectangle 30"/>
          <p:cNvSpPr>
            <a:spLocks noChangeArrowheads="1"/>
          </p:cNvSpPr>
          <p:nvPr/>
        </p:nvSpPr>
        <p:spPr bwMode="auto">
          <a:xfrm>
            <a:off x="250825" y="1773238"/>
            <a:ext cx="792163" cy="57626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graphicFrame>
        <p:nvGraphicFramePr>
          <p:cNvPr id="2052" name="Object 26"/>
          <p:cNvGraphicFramePr>
            <a:graphicFrameLocks noChangeAspect="1"/>
          </p:cNvGraphicFramePr>
          <p:nvPr/>
        </p:nvGraphicFramePr>
        <p:xfrm>
          <a:off x="323850" y="1773238"/>
          <a:ext cx="671513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19" imgW="190440" imgH="203040" progId="Equation.3">
                  <p:embed/>
                </p:oleObj>
              </mc:Choice>
              <mc:Fallback>
                <p:oleObj name="Equation" r:id="rId19" imgW="190440" imgH="20304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773238"/>
                        <a:ext cx="671513" cy="604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28"/>
          <p:cNvGraphicFramePr>
            <a:graphicFrameLocks noChangeAspect="1"/>
          </p:cNvGraphicFramePr>
          <p:nvPr/>
        </p:nvGraphicFramePr>
        <p:xfrm>
          <a:off x="1331913" y="2339975"/>
          <a:ext cx="814387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Equation" r:id="rId21" imgW="203040" imgH="203040" progId="Equation.3">
                  <p:embed/>
                </p:oleObj>
              </mc:Choice>
              <mc:Fallback>
                <p:oleObj name="Equation" r:id="rId21" imgW="203040" imgH="20304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339975"/>
                        <a:ext cx="814387" cy="690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26"/>
          <p:cNvGraphicFramePr>
            <a:graphicFrameLocks noChangeAspect="1"/>
          </p:cNvGraphicFramePr>
          <p:nvPr/>
        </p:nvGraphicFramePr>
        <p:xfrm>
          <a:off x="2533650" y="1844675"/>
          <a:ext cx="71755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23" imgW="203040" imgH="203040" progId="Equation.3">
                  <p:embed/>
                </p:oleObj>
              </mc:Choice>
              <mc:Fallback>
                <p:oleObj name="Equation" r:id="rId23" imgW="20304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3650" y="1844675"/>
                        <a:ext cx="717550" cy="60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79" name="Picture 2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547813" y="2781300"/>
            <a:ext cx="16891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Object 6"/>
          <p:cNvGraphicFramePr>
            <a:graphicFrameLocks noChangeAspect="1"/>
          </p:cNvGraphicFramePr>
          <p:nvPr/>
        </p:nvGraphicFramePr>
        <p:xfrm>
          <a:off x="6372225" y="1125538"/>
          <a:ext cx="20701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Equation" r:id="rId25" imgW="1218960" imgH="228600" progId="Equation.3">
                  <p:embed/>
                </p:oleObj>
              </mc:Choice>
              <mc:Fallback>
                <p:oleObj name="Equation" r:id="rId25" imgW="121896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1125538"/>
                        <a:ext cx="2070100" cy="387350"/>
                      </a:xfrm>
                      <a:prstGeom prst="rect">
                        <a:avLst/>
                      </a:prstGeom>
                      <a:noFill/>
                      <a:ln w="57150">
                        <a:solidFill>
                          <a:srgbClr val="3366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0" name="Rounded Rectangle 35"/>
          <p:cNvSpPr>
            <a:spLocks noChangeArrowheads="1"/>
          </p:cNvSpPr>
          <p:nvPr/>
        </p:nvSpPr>
        <p:spPr bwMode="auto">
          <a:xfrm>
            <a:off x="6227763" y="1484313"/>
            <a:ext cx="792162" cy="576262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graphicFrame>
        <p:nvGraphicFramePr>
          <p:cNvPr id="2" name="Object 30"/>
          <p:cNvGraphicFramePr>
            <a:graphicFrameLocks noChangeAspect="1"/>
          </p:cNvGraphicFramePr>
          <p:nvPr/>
        </p:nvGraphicFramePr>
        <p:xfrm>
          <a:off x="6300788" y="1484313"/>
          <a:ext cx="71755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Equation" r:id="rId27" imgW="203040" imgH="203040" progId="Equation.3">
                  <p:embed/>
                </p:oleObj>
              </mc:Choice>
              <mc:Fallback>
                <p:oleObj name="Equation" r:id="rId27" imgW="203040" imgH="20304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1484313"/>
                        <a:ext cx="717550" cy="60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6408738" y="2124075"/>
            <a:ext cx="2462212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7164388" y="1557338"/>
            <a:ext cx="1952625" cy="219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83" name="Rounded Rectangle 36"/>
          <p:cNvSpPr>
            <a:spLocks noChangeArrowheads="1"/>
          </p:cNvSpPr>
          <p:nvPr/>
        </p:nvSpPr>
        <p:spPr bwMode="auto">
          <a:xfrm>
            <a:off x="7524750" y="2205038"/>
            <a:ext cx="719138" cy="503237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graphicFrame>
        <p:nvGraphicFramePr>
          <p:cNvPr id="4" name="Object 31"/>
          <p:cNvGraphicFramePr>
            <a:graphicFrameLocks noChangeAspect="1"/>
          </p:cNvGraphicFramePr>
          <p:nvPr/>
        </p:nvGraphicFramePr>
        <p:xfrm>
          <a:off x="7596188" y="2205038"/>
          <a:ext cx="6350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Equation" r:id="rId30" imgW="114120" imgH="126720" progId="Equation.3">
                  <p:embed/>
                </p:oleObj>
              </mc:Choice>
              <mc:Fallback>
                <p:oleObj name="Equation" r:id="rId30" imgW="114120" imgH="12672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188" y="2205038"/>
                        <a:ext cx="635000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4" name="Rounded Rectangle 34"/>
          <p:cNvSpPr>
            <a:spLocks noChangeArrowheads="1"/>
          </p:cNvSpPr>
          <p:nvPr/>
        </p:nvSpPr>
        <p:spPr bwMode="auto">
          <a:xfrm>
            <a:off x="8027988" y="3213100"/>
            <a:ext cx="792162" cy="576263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graphicFrame>
        <p:nvGraphicFramePr>
          <p:cNvPr id="34" name="Object 29"/>
          <p:cNvGraphicFramePr>
            <a:graphicFrameLocks noChangeAspect="1"/>
          </p:cNvGraphicFramePr>
          <p:nvPr/>
        </p:nvGraphicFramePr>
        <p:xfrm>
          <a:off x="8101013" y="3141663"/>
          <a:ext cx="669925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Equation" r:id="rId32" imgW="190440" imgH="203040" progId="Equation.3">
                  <p:embed/>
                </p:oleObj>
              </mc:Choice>
              <mc:Fallback>
                <p:oleObj name="Equation" r:id="rId32" imgW="190440" imgH="20304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3141663"/>
                        <a:ext cx="669925" cy="604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2"/>
          <p:cNvSpPr>
            <a:spLocks noGrp="1" noChangeArrowheads="1"/>
          </p:cNvSpPr>
          <p:nvPr>
            <p:ph type="title"/>
          </p:nvPr>
        </p:nvSpPr>
        <p:spPr>
          <a:xfrm>
            <a:off x="5003800" y="620713"/>
            <a:ext cx="3960813" cy="450850"/>
          </a:xfrm>
        </p:spPr>
        <p:txBody>
          <a:bodyPr/>
          <a:lstStyle/>
          <a:p>
            <a:pPr algn="l" eaLnBrk="1" hangingPunct="1">
              <a:defRPr/>
            </a:pPr>
            <a:r>
              <a:rPr lang="en-GB" sz="1600" b="1" dirty="0" smtClean="0">
                <a:solidFill>
                  <a:schemeClr val="accent6">
                    <a:lumMod val="50000"/>
                  </a:schemeClr>
                </a:solidFill>
              </a:rPr>
              <a:t>RAZDIOBA POSMIČNIH NAPREZANJA</a:t>
            </a:r>
            <a:r>
              <a:rPr lang="hr-HR" sz="1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40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36004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hr-HR" sz="2000" kern="0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savijanje poprečnom silom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5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7938" y="2519363"/>
            <a:ext cx="1150937" cy="7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9425" y="1944688"/>
            <a:ext cx="5795963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7" name="Rounded Rectangle 37"/>
          <p:cNvSpPr>
            <a:spLocks noChangeArrowheads="1"/>
          </p:cNvSpPr>
          <p:nvPr/>
        </p:nvSpPr>
        <p:spPr bwMode="auto">
          <a:xfrm>
            <a:off x="1547813" y="2636838"/>
            <a:ext cx="576262" cy="287337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graphicFrame>
        <p:nvGraphicFramePr>
          <p:cNvPr id="3074" name="Object 14"/>
          <p:cNvGraphicFramePr>
            <a:graphicFrameLocks noChangeAspect="1"/>
          </p:cNvGraphicFramePr>
          <p:nvPr/>
        </p:nvGraphicFramePr>
        <p:xfrm>
          <a:off x="1547813" y="2420938"/>
          <a:ext cx="811212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Equation" r:id="rId6" imgW="253800" imgH="241200" progId="Equation.3">
                  <p:embed/>
                </p:oleObj>
              </mc:Choice>
              <mc:Fallback>
                <p:oleObj name="Equation" r:id="rId6" imgW="253800" imgH="241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420938"/>
                        <a:ext cx="811212" cy="68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3800" y="620713"/>
            <a:ext cx="3960813" cy="450850"/>
          </a:xfrm>
        </p:spPr>
        <p:txBody>
          <a:bodyPr/>
          <a:lstStyle/>
          <a:p>
            <a:pPr algn="l" eaLnBrk="1" hangingPunct="1">
              <a:defRPr/>
            </a:pPr>
            <a:r>
              <a:rPr lang="en-GB" sz="1600" b="1" dirty="0" smtClean="0">
                <a:solidFill>
                  <a:schemeClr val="accent6">
                    <a:lumMod val="50000"/>
                  </a:schemeClr>
                </a:solidFill>
              </a:rPr>
              <a:t>RAZDIOBA POSMIČNIH NAPREZANJA</a:t>
            </a:r>
            <a:r>
              <a:rPr lang="hr-HR" sz="1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3092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48488" y="1557338"/>
            <a:ext cx="13462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3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48488" y="2276475"/>
            <a:ext cx="21336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4" name="Picture 16"/>
          <p:cNvPicPr>
            <a:picLocks noGrp="1" noChangeAspect="1" noChangeArrowheads="1"/>
          </p:cNvPicPr>
          <p:nvPr>
            <p:ph idx="1"/>
          </p:nvPr>
        </p:nvPicPr>
        <p:blipFill>
          <a:blip r:embed="rId10" cstate="print"/>
          <a:srcRect/>
          <a:stretch>
            <a:fillRect/>
          </a:stretch>
        </p:blipFill>
        <p:spPr>
          <a:xfrm>
            <a:off x="611188" y="4005263"/>
            <a:ext cx="1000125" cy="414337"/>
          </a:xfrm>
          <a:noFill/>
        </p:spPr>
      </p:pic>
      <p:sp>
        <p:nvSpPr>
          <p:cNvPr id="3095" name="AutoShape 17"/>
          <p:cNvSpPr>
            <a:spLocks noChangeArrowheads="1"/>
          </p:cNvSpPr>
          <p:nvPr/>
        </p:nvSpPr>
        <p:spPr bwMode="auto">
          <a:xfrm>
            <a:off x="1763713" y="3933825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r-HR"/>
          </a:p>
        </p:txBody>
      </p:sp>
      <p:pic>
        <p:nvPicPr>
          <p:cNvPr id="3096" name="Picture 20"/>
          <p:cNvPicPr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79838" y="2386013"/>
            <a:ext cx="15954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7" name="Picture 2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51720" y="4490236"/>
            <a:ext cx="5904656" cy="731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8" name="AutoShape 23"/>
          <p:cNvSpPr>
            <a:spLocks noChangeArrowheads="1"/>
          </p:cNvSpPr>
          <p:nvPr/>
        </p:nvSpPr>
        <p:spPr bwMode="auto">
          <a:xfrm>
            <a:off x="3276600" y="5445720"/>
            <a:ext cx="719138" cy="485775"/>
          </a:xfrm>
          <a:prstGeom prst="rightArrow">
            <a:avLst>
              <a:gd name="adj1" fmla="val 50000"/>
              <a:gd name="adj2" fmla="val 502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r-HR"/>
          </a:p>
        </p:txBody>
      </p:sp>
      <p:sp>
        <p:nvSpPr>
          <p:cNvPr id="3099" name="AutoShape 26"/>
          <p:cNvSpPr>
            <a:spLocks noChangeArrowheads="1"/>
          </p:cNvSpPr>
          <p:nvPr/>
        </p:nvSpPr>
        <p:spPr bwMode="auto">
          <a:xfrm>
            <a:off x="6588125" y="5445720"/>
            <a:ext cx="433388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r-HR"/>
          </a:p>
        </p:txBody>
      </p:sp>
      <p:pic>
        <p:nvPicPr>
          <p:cNvPr id="3100" name="Picture 2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40200" y="2205038"/>
            <a:ext cx="56832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42" name="Object 22"/>
          <p:cNvGraphicFramePr>
            <a:graphicFrameLocks noChangeAspect="1"/>
          </p:cNvGraphicFramePr>
          <p:nvPr/>
        </p:nvGraphicFramePr>
        <p:xfrm>
          <a:off x="7164388" y="5229820"/>
          <a:ext cx="1769860" cy="863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Equation" r:id="rId14" imgW="1041120" imgH="507960" progId="Equation.3">
                  <p:embed/>
                </p:oleObj>
              </mc:Choice>
              <mc:Fallback>
                <p:oleObj name="Equation" r:id="rId14" imgW="1041120" imgH="50796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88" y="5229820"/>
                        <a:ext cx="1769860" cy="863947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66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/>
        </p:nvGraphicFramePr>
        <p:xfrm>
          <a:off x="2860675" y="3893872"/>
          <a:ext cx="5887789" cy="68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16" imgW="3429000" imgH="380880" progId="Equation.3">
                  <p:embed/>
                </p:oleObj>
              </mc:Choice>
              <mc:Fallback>
                <p:oleObj name="Equation" r:id="rId16" imgW="3429000" imgH="380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0675" y="3893872"/>
                        <a:ext cx="5887789" cy="687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5"/>
          <p:cNvGraphicFramePr>
            <a:graphicFrameLocks noChangeAspect="1"/>
          </p:cNvGraphicFramePr>
          <p:nvPr/>
        </p:nvGraphicFramePr>
        <p:xfrm>
          <a:off x="1476375" y="1844675"/>
          <a:ext cx="6683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18" imgW="393480" imgH="190440" progId="Equation.3">
                  <p:embed/>
                </p:oleObj>
              </mc:Choice>
              <mc:Fallback>
                <p:oleObj name="Equation" r:id="rId18" imgW="393480" imgH="19044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844675"/>
                        <a:ext cx="668338" cy="323850"/>
                      </a:xfrm>
                      <a:prstGeom prst="rect">
                        <a:avLst/>
                      </a:prstGeom>
                      <a:noFill/>
                      <a:ln w="57150">
                        <a:solidFill>
                          <a:srgbClr val="3366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02" name="Picture 2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63600" y="2303463"/>
            <a:ext cx="50165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3" name="Picture 24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303463" y="2349500"/>
            <a:ext cx="4270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4" name="Picture 24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2519363"/>
            <a:ext cx="1501775" cy="7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5" name="Picture 25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692275" y="2781300"/>
            <a:ext cx="16891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7019925" y="3140968"/>
          <a:ext cx="1118341" cy="758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quation" r:id="rId23" imgW="749160" imgH="507960" progId="Equation.3">
                  <p:embed/>
                </p:oleObj>
              </mc:Choice>
              <mc:Fallback>
                <p:oleObj name="Equation" r:id="rId23" imgW="749160" imgH="50796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9925" y="3140968"/>
                        <a:ext cx="1118341" cy="758693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66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6" name="AutoShape 23"/>
          <p:cNvSpPr>
            <a:spLocks noChangeArrowheads="1"/>
          </p:cNvSpPr>
          <p:nvPr/>
        </p:nvSpPr>
        <p:spPr bwMode="auto">
          <a:xfrm>
            <a:off x="4499992" y="1290787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r-HR"/>
          </a:p>
        </p:txBody>
      </p:sp>
      <p:graphicFrame>
        <p:nvGraphicFramePr>
          <p:cNvPr id="3" name="Object 29"/>
          <p:cNvGraphicFramePr>
            <a:graphicFrameLocks noChangeAspect="1"/>
          </p:cNvGraphicFramePr>
          <p:nvPr/>
        </p:nvGraphicFramePr>
        <p:xfrm>
          <a:off x="5662042" y="1395562"/>
          <a:ext cx="108902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Equation" r:id="rId25" imgW="583920" imgH="241200" progId="Equation.3">
                  <p:embed/>
                </p:oleObj>
              </mc:Choice>
              <mc:Fallback>
                <p:oleObj name="Equation" r:id="rId25" imgW="583920" imgH="2412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2042" y="1395562"/>
                        <a:ext cx="1089025" cy="449262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66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0"/>
          <p:cNvGraphicFramePr>
            <a:graphicFrameLocks noChangeAspect="1"/>
          </p:cNvGraphicFramePr>
          <p:nvPr/>
        </p:nvGraphicFramePr>
        <p:xfrm>
          <a:off x="4067175" y="5229820"/>
          <a:ext cx="2345230" cy="935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Equation" r:id="rId27" imgW="1307880" imgH="520560" progId="Equation.3">
                  <p:embed/>
                </p:oleObj>
              </mc:Choice>
              <mc:Fallback>
                <p:oleObj name="Equation" r:id="rId27" imgW="1307880" imgH="52056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5229820"/>
                        <a:ext cx="2345230" cy="935955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66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07" name="Picture 31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1619250" y="5158383"/>
            <a:ext cx="792163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32"/>
          <p:cNvGraphicFramePr>
            <a:graphicFrameLocks noChangeAspect="1"/>
          </p:cNvGraphicFramePr>
          <p:nvPr/>
        </p:nvGraphicFramePr>
        <p:xfrm>
          <a:off x="2627784" y="5949280"/>
          <a:ext cx="1088200" cy="733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Equation" r:id="rId30" imgW="698400" imgH="469800" progId="Equation.3">
                  <p:embed/>
                </p:oleObj>
              </mc:Choice>
              <mc:Fallback>
                <p:oleObj name="Equation" r:id="rId30" imgW="698400" imgH="4698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5949280"/>
                        <a:ext cx="1088200" cy="733871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66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3"/>
          <p:cNvGraphicFramePr>
            <a:graphicFrameLocks noChangeAspect="1"/>
          </p:cNvGraphicFramePr>
          <p:nvPr/>
        </p:nvGraphicFramePr>
        <p:xfrm>
          <a:off x="539750" y="5374283"/>
          <a:ext cx="2659063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Equation" r:id="rId32" imgW="1752480" imgH="520560" progId="Equation.3">
                  <p:embed/>
                </p:oleObj>
              </mc:Choice>
              <mc:Fallback>
                <p:oleObj name="Equation" r:id="rId32" imgW="1752480" imgH="52056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5374283"/>
                        <a:ext cx="2659063" cy="792162"/>
                      </a:xfrm>
                      <a:prstGeom prst="rect">
                        <a:avLst/>
                      </a:prstGeom>
                      <a:noFill/>
                      <a:ln w="3175" cap="rnd">
                        <a:solidFill>
                          <a:srgbClr val="0066FF"/>
                        </a:solidFill>
                        <a:prstDash val="sysDot"/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12"/>
          <p:cNvGraphicFramePr>
            <a:graphicFrameLocks noChangeAspect="1"/>
          </p:cNvGraphicFramePr>
          <p:nvPr/>
        </p:nvGraphicFramePr>
        <p:xfrm>
          <a:off x="395288" y="1989138"/>
          <a:ext cx="50482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Equation" r:id="rId34" imgW="190440" imgH="203040" progId="Equation.3">
                  <p:embed/>
                </p:oleObj>
              </mc:Choice>
              <mc:Fallback>
                <p:oleObj name="Equation" r:id="rId34" imgW="190440" imgH="20304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989138"/>
                        <a:ext cx="504825" cy="50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7" name="Object 13"/>
          <p:cNvGraphicFramePr>
            <a:graphicFrameLocks noChangeAspect="1"/>
          </p:cNvGraphicFramePr>
          <p:nvPr/>
        </p:nvGraphicFramePr>
        <p:xfrm>
          <a:off x="2538413" y="1989138"/>
          <a:ext cx="53975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Equation" r:id="rId36" imgW="203040" imgH="203040" progId="Equation.3">
                  <p:embed/>
                </p:oleObj>
              </mc:Choice>
              <mc:Fallback>
                <p:oleObj name="Equation" r:id="rId36" imgW="203040" imgH="2030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413" y="1989138"/>
                        <a:ext cx="539750" cy="50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36004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hr-HR" sz="2000" kern="0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savijanje poprečnom silom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250825" y="980728"/>
            <a:ext cx="43268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Ako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na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štap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djeluje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poprečno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opterećenje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endParaRPr lang="hr-HR" sz="14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moment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savijanja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nije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konstantan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duž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osi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</a:rPr>
              <a:t>štapa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hr-H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6238" y="2338388"/>
            <a:ext cx="3021012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836713"/>
            <a:ext cx="6575810" cy="830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4292600"/>
            <a:ext cx="8763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00563" y="4292600"/>
            <a:ext cx="8667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4140200" y="4292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/>
              <a:t>&amp;</a:t>
            </a:r>
          </a:p>
        </p:txBody>
      </p:sp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4824413" y="4787900"/>
            <a:ext cx="360362" cy="315913"/>
          </a:xfrm>
          <a:prstGeom prst="rightArrow">
            <a:avLst>
              <a:gd name="adj1" fmla="val 50000"/>
              <a:gd name="adj2" fmla="val 2851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r-HR"/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2500" y="4751388"/>
            <a:ext cx="12668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237" name="Text Box 13"/>
          <p:cNvSpPr txBox="1">
            <a:spLocks noChangeArrowheads="1"/>
          </p:cNvSpPr>
          <p:nvPr/>
        </p:nvSpPr>
        <p:spPr bwMode="auto">
          <a:xfrm>
            <a:off x="6084169" y="3410997"/>
            <a:ext cx="223224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1400" dirty="0">
                <a:solidFill>
                  <a:schemeClr val="accent6">
                    <a:lumMod val="50000"/>
                  </a:schemeClr>
                </a:solidFill>
              </a:rPr>
              <a:t>Na paralelnim </a:t>
            </a:r>
          </a:p>
          <a:p>
            <a:pPr>
              <a:defRPr/>
            </a:pPr>
            <a:r>
              <a:rPr lang="hr-HR" sz="1400" dirty="0">
                <a:solidFill>
                  <a:schemeClr val="accent6">
                    <a:lumMod val="50000"/>
                  </a:schemeClr>
                </a:solidFill>
              </a:rPr>
              <a:t>plohama naprezanja</a:t>
            </a:r>
          </a:p>
          <a:p>
            <a:pPr>
              <a:defRPr/>
            </a:pPr>
            <a:r>
              <a:rPr lang="hr-HR" sz="1400" dirty="0">
                <a:solidFill>
                  <a:schemeClr val="accent6">
                    <a:lumMod val="50000"/>
                  </a:schemeClr>
                </a:solidFill>
              </a:rPr>
              <a:t>su jednaka i suprotnog</a:t>
            </a:r>
          </a:p>
          <a:p>
            <a:pPr>
              <a:defRPr/>
            </a:pPr>
            <a:r>
              <a:rPr lang="hr-HR" sz="1400" dirty="0">
                <a:solidFill>
                  <a:schemeClr val="accent6">
                    <a:lumMod val="50000"/>
                  </a:schemeClr>
                </a:solidFill>
              </a:rPr>
              <a:t>smjera</a:t>
            </a:r>
          </a:p>
        </p:txBody>
      </p:sp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163" y="4760913"/>
            <a:ext cx="3217862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87900" y="5229225"/>
            <a:ext cx="1184275" cy="414338"/>
          </a:xfrm>
          <a:prstGeom prst="rect">
            <a:avLst/>
          </a:prstGeom>
          <a:noFill/>
          <a:ln w="57150" cmpd="thinThick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3419475" y="5839097"/>
            <a:ext cx="47879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GB" sz="1600" dirty="0" err="1">
                <a:solidFill>
                  <a:schemeClr val="hlink"/>
                </a:solidFill>
              </a:rPr>
              <a:t>pravilo</a:t>
            </a:r>
            <a:r>
              <a:rPr lang="en-GB" sz="1600" dirty="0">
                <a:solidFill>
                  <a:schemeClr val="hlink"/>
                </a:solidFill>
              </a:rPr>
              <a:t> o </a:t>
            </a:r>
            <a:r>
              <a:rPr lang="en-GB" sz="1600" dirty="0" err="1">
                <a:solidFill>
                  <a:schemeClr val="hlink"/>
                </a:solidFill>
              </a:rPr>
              <a:t>uzajamnosti</a:t>
            </a:r>
            <a:r>
              <a:rPr lang="en-GB" sz="1600" dirty="0">
                <a:solidFill>
                  <a:schemeClr val="hlink"/>
                </a:solidFill>
              </a:rPr>
              <a:t> </a:t>
            </a:r>
            <a:r>
              <a:rPr lang="en-GB" sz="1600" dirty="0" err="1">
                <a:solidFill>
                  <a:schemeClr val="hlink"/>
                </a:solidFill>
              </a:rPr>
              <a:t>posmičnih</a:t>
            </a:r>
            <a:r>
              <a:rPr lang="en-GB" sz="1600" dirty="0">
                <a:solidFill>
                  <a:schemeClr val="hlink"/>
                </a:solidFill>
              </a:rPr>
              <a:t> </a:t>
            </a:r>
            <a:r>
              <a:rPr lang="en-GB" sz="1600" dirty="0" err="1">
                <a:solidFill>
                  <a:schemeClr val="hlink"/>
                </a:solidFill>
              </a:rPr>
              <a:t>naprezanja</a:t>
            </a:r>
            <a:r>
              <a:rPr lang="hr-HR" sz="1600" dirty="0">
                <a:solidFill>
                  <a:schemeClr val="hlink"/>
                </a:solidFill>
              </a:rPr>
              <a:t>:</a:t>
            </a:r>
          </a:p>
          <a:p>
            <a:pPr eaLnBrk="0" hangingPunct="0"/>
            <a:r>
              <a:rPr lang="hr-HR" sz="1600" i="1" dirty="0">
                <a:solidFill>
                  <a:schemeClr val="hlink"/>
                </a:solidFill>
              </a:rPr>
              <a:t>NA MEĐUSOBNO ORTOGONALNIM PLOHAMA </a:t>
            </a:r>
          </a:p>
          <a:p>
            <a:pPr eaLnBrk="0" hangingPunct="0"/>
            <a:r>
              <a:rPr lang="hr-HR" sz="1600" i="1" dirty="0">
                <a:solidFill>
                  <a:schemeClr val="hlink"/>
                </a:solidFill>
              </a:rPr>
              <a:t>POSMIČNA NAPREZANJA SU JEDNAKA.</a:t>
            </a:r>
            <a:endParaRPr lang="en-GB" sz="1600" i="1" dirty="0">
              <a:solidFill>
                <a:schemeClr val="hlink"/>
              </a:solidFill>
            </a:endParaRPr>
          </a:p>
        </p:txBody>
      </p:sp>
      <p:sp>
        <p:nvSpPr>
          <p:cNvPr id="4113" name="TextBox 17"/>
          <p:cNvSpPr txBox="1">
            <a:spLocks noChangeArrowheads="1"/>
          </p:cNvSpPr>
          <p:nvPr/>
        </p:nvSpPr>
        <p:spPr bwMode="auto">
          <a:xfrm>
            <a:off x="468313" y="1753652"/>
            <a:ext cx="8207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 sz="1400" dirty="0">
                <a:solidFill>
                  <a:schemeClr val="accent6">
                    <a:lumMod val="50000"/>
                  </a:schemeClr>
                </a:solidFill>
              </a:rPr>
              <a:t>Iz uvjeta ravnoteže volumena opterećenog tijela </a:t>
            </a:r>
            <a:r>
              <a:rPr lang="hr-HR" sz="1400" dirty="0" smtClean="0">
                <a:solidFill>
                  <a:schemeClr val="accent6">
                    <a:lumMod val="50000"/>
                  </a:schemeClr>
                </a:solidFill>
              </a:rPr>
              <a:t>dimenzija: </a:t>
            </a:r>
            <a:r>
              <a:rPr lang="hr-HR" sz="1400" i="1" u="sng" dirty="0" smtClean="0">
                <a:solidFill>
                  <a:schemeClr val="accent6">
                    <a:lumMod val="50000"/>
                  </a:schemeClr>
                </a:solidFill>
              </a:rPr>
              <a:t>dx</a:t>
            </a:r>
            <a:r>
              <a:rPr lang="hr-HR" sz="1400" i="1" u="sng" dirty="0">
                <a:solidFill>
                  <a:schemeClr val="accent6">
                    <a:lumMod val="50000"/>
                  </a:schemeClr>
                </a:solidFill>
              </a:rPr>
              <a:t>, dz i b (širina grede</a:t>
            </a:r>
            <a:r>
              <a:rPr lang="hr-HR" sz="1400" i="1" u="sng" dirty="0" smtClean="0">
                <a:solidFill>
                  <a:schemeClr val="accent6">
                    <a:lumMod val="50000"/>
                  </a:schemeClr>
                </a:solidFill>
              </a:rPr>
              <a:t>),</a:t>
            </a:r>
            <a:endParaRPr lang="hr-HR" sz="1400" i="1" u="sng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hr-HR" sz="1400" dirty="0" smtClean="0">
                <a:solidFill>
                  <a:schemeClr val="accent6">
                    <a:lumMod val="50000"/>
                  </a:schemeClr>
                </a:solidFill>
              </a:rPr>
              <a:t>vidi se </a:t>
            </a:r>
            <a:r>
              <a:rPr lang="hr-HR" sz="1400" dirty="0">
                <a:solidFill>
                  <a:schemeClr val="accent6">
                    <a:lumMod val="50000"/>
                  </a:schemeClr>
                </a:solidFill>
              </a:rPr>
              <a:t>zakonitost  </a:t>
            </a:r>
            <a:r>
              <a:rPr lang="hr-HR" sz="1400" dirty="0" smtClean="0">
                <a:solidFill>
                  <a:schemeClr val="accent6">
                    <a:lumMod val="50000"/>
                  </a:schemeClr>
                </a:solidFill>
              </a:rPr>
              <a:t>veličina </a:t>
            </a:r>
            <a:r>
              <a:rPr lang="hr-HR" sz="1400" dirty="0">
                <a:solidFill>
                  <a:schemeClr val="accent6">
                    <a:lumMod val="50000"/>
                  </a:schemeClr>
                </a:solidFill>
              </a:rPr>
              <a:t>posmičnih naprezanja na međusobno ortogonalnim plohama </a:t>
            </a:r>
            <a:r>
              <a:rPr lang="hr-HR" sz="1400" dirty="0" smtClean="0">
                <a:solidFill>
                  <a:schemeClr val="accent6">
                    <a:lumMod val="50000"/>
                  </a:schemeClr>
                </a:solidFill>
              </a:rPr>
              <a:t>tijela.</a:t>
            </a:r>
            <a:endParaRPr lang="hr-HR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114" name="Picture 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3679" y="2858856"/>
            <a:ext cx="2758161" cy="2689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5" name="Picture 2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3996" y="3545880"/>
            <a:ext cx="838756" cy="1478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6" name="Picture 2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2061" y="3995359"/>
            <a:ext cx="2012441" cy="188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 rot="-2580000">
            <a:off x="982318" y="4622043"/>
            <a:ext cx="16294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2400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b- širina grede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877573" y="2995860"/>
          <a:ext cx="450867" cy="656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14" imgW="139680" imgH="203040" progId="Equation.3">
                  <p:embed/>
                </p:oleObj>
              </mc:Choice>
              <mc:Fallback>
                <p:oleObj name="Equation" r:id="rId14" imgW="139680" imgH="20304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573" y="2995860"/>
                        <a:ext cx="450867" cy="6569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4"/>
          <p:cNvGraphicFramePr>
            <a:graphicFrameLocks noChangeAspect="1"/>
          </p:cNvGraphicFramePr>
          <p:nvPr/>
        </p:nvGraphicFramePr>
        <p:xfrm>
          <a:off x="877573" y="4364285"/>
          <a:ext cx="450867" cy="656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tion" r:id="rId16" imgW="139680" imgH="203040" progId="Equation.3">
                  <p:embed/>
                </p:oleObj>
              </mc:Choice>
              <mc:Fallback>
                <p:oleObj name="Equation" r:id="rId16" imgW="13968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573" y="4364285"/>
                        <a:ext cx="450867" cy="6569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8" name="Picture 2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53740" y="4350411"/>
            <a:ext cx="2065400" cy="183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9" name="Picture 2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88047" y="3745008"/>
            <a:ext cx="1565868" cy="917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293" name="Object 29"/>
          <p:cNvGraphicFramePr>
            <a:graphicFrameLocks noChangeAspect="1"/>
          </p:cNvGraphicFramePr>
          <p:nvPr/>
        </p:nvGraphicFramePr>
        <p:xfrm>
          <a:off x="86375" y="3861047"/>
          <a:ext cx="532452" cy="656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Equation" r:id="rId19" imgW="164880" imgH="203040" progId="Equation.3">
                  <p:embed/>
                </p:oleObj>
              </mc:Choice>
              <mc:Fallback>
                <p:oleObj name="Equation" r:id="rId19" imgW="164880" imgH="20304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75" y="3861047"/>
                        <a:ext cx="532452" cy="6569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4" name="Object 30"/>
          <p:cNvGraphicFramePr>
            <a:graphicFrameLocks noChangeAspect="1"/>
          </p:cNvGraphicFramePr>
          <p:nvPr/>
        </p:nvGraphicFramePr>
        <p:xfrm>
          <a:off x="1786588" y="3788022"/>
          <a:ext cx="532452" cy="656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21" imgW="164880" imgH="203040" progId="Equation.3">
                  <p:embed/>
                </p:oleObj>
              </mc:Choice>
              <mc:Fallback>
                <p:oleObj name="Equation" r:id="rId21" imgW="164880" imgH="20304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6588" y="3788022"/>
                        <a:ext cx="532452" cy="6569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20" name="Picture 18"/>
          <p:cNvPicPr>
            <a:picLocks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77391" y="2996952"/>
            <a:ext cx="787586" cy="2078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1" name="Picture 18"/>
          <p:cNvPicPr>
            <a:picLocks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184775" y="4464050"/>
            <a:ext cx="1722438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2" name="Picture 19"/>
          <p:cNvPicPr>
            <a:picLocks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0" y="3791897"/>
            <a:ext cx="2412702" cy="88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3" name="Picture 32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4176713" y="2700338"/>
            <a:ext cx="676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4" name="Picture 19"/>
          <p:cNvPicPr>
            <a:picLocks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6804025" y="4437063"/>
            <a:ext cx="15843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5" name="Picture 33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6516688" y="5013325"/>
            <a:ext cx="1296987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6" name="TextBox 37"/>
          <p:cNvSpPr txBox="1">
            <a:spLocks noChangeArrowheads="1"/>
          </p:cNvSpPr>
          <p:nvPr/>
        </p:nvSpPr>
        <p:spPr bwMode="auto">
          <a:xfrm>
            <a:off x="7019925" y="5292725"/>
            <a:ext cx="11080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/>
              <a:t>krak sila</a:t>
            </a:r>
          </a:p>
        </p:txBody>
      </p:sp>
      <p:pic>
        <p:nvPicPr>
          <p:cNvPr id="4127" name="Picture 33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flipH="1">
            <a:off x="6804025" y="5013325"/>
            <a:ext cx="129698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36004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hr-HR" sz="2000" kern="0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savijanje poprečnom silom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2038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Primjenom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ovog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pravila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može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 se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zaključiti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sljedeće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dijelu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tijela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posto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ji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posmično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naprezanj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plohi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( u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smjeru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osi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i="1" dirty="0" smtClean="0">
                <a:solidFill>
                  <a:schemeClr val="accent6">
                    <a:lumMod val="50000"/>
                  </a:schemeClr>
                </a:solidFill>
              </a:rPr>
              <a:t>x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), pa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poprečnim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presjecima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djeluju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naprezanja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jednakog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b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intenziteta u smjeru osi “z”.</a:t>
            </a:r>
          </a:p>
        </p:txBody>
      </p:sp>
      <p:pic>
        <p:nvPicPr>
          <p:cNvPr id="5125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443663" y="2349500"/>
            <a:ext cx="1025525" cy="341313"/>
          </a:xfrm>
          <a:noFill/>
        </p:spPr>
      </p:pic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213" y="2540000"/>
            <a:ext cx="4905375" cy="232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788" y="2781300"/>
            <a:ext cx="2166937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Object 11"/>
          <p:cNvGraphicFramePr>
            <a:graphicFrameLocks noChangeAspect="1"/>
          </p:cNvGraphicFramePr>
          <p:nvPr/>
        </p:nvGraphicFramePr>
        <p:xfrm>
          <a:off x="215900" y="4895850"/>
          <a:ext cx="1871663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7" imgW="952200" imgH="482400" progId="Equation.3">
                  <p:embed/>
                </p:oleObj>
              </mc:Choice>
              <mc:Fallback>
                <p:oleObj name="Equation" r:id="rId7" imgW="952200" imgH="482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" y="4895850"/>
                        <a:ext cx="1871663" cy="949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TextBox 11"/>
          <p:cNvSpPr txBox="1">
            <a:spLocks noChangeArrowheads="1"/>
          </p:cNvSpPr>
          <p:nvPr/>
        </p:nvSpPr>
        <p:spPr bwMode="auto">
          <a:xfrm>
            <a:off x="539750" y="5229225"/>
            <a:ext cx="82248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/>
              <a:t>                        </a:t>
            </a:r>
            <a:r>
              <a:rPr lang="hr-HR">
                <a:solidFill>
                  <a:srgbClr val="0070C0"/>
                </a:solidFill>
              </a:rPr>
              <a:t>predstavlja statički moment plohe između razine u kojoj se </a:t>
            </a:r>
          </a:p>
          <a:p>
            <a:r>
              <a:rPr lang="hr-HR">
                <a:solidFill>
                  <a:srgbClr val="0070C0"/>
                </a:solidFill>
              </a:rPr>
              <a:t>određuje  veličina  posmičnih naprezanja i ruba grede na neutralnu os.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5867400" y="3716338"/>
          <a:ext cx="2376488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9" imgW="1041120" imgH="507960" progId="Equation.3">
                  <p:embed/>
                </p:oleObj>
              </mc:Choice>
              <mc:Fallback>
                <p:oleObj name="Equation" r:id="rId9" imgW="1041120" imgH="5079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716338"/>
                        <a:ext cx="2376488" cy="1160462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66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9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35150" y="3116263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84438" y="2466975"/>
            <a:ext cx="3413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36004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hr-HR" sz="2000" kern="0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savijanje poprečnom silom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007964"/>
            <a:ext cx="1438275" cy="404812"/>
          </a:xfrm>
        </p:spPr>
        <p:txBody>
          <a:bodyPr/>
          <a:lstStyle/>
          <a:p>
            <a:pPr algn="l" eaLnBrk="1" hangingPunct="1">
              <a:defRPr/>
            </a:pPr>
            <a:r>
              <a:rPr lang="en-GB" sz="1600" b="1" dirty="0" smtClean="0">
                <a:solidFill>
                  <a:schemeClr val="accent6">
                    <a:lumMod val="50000"/>
                  </a:schemeClr>
                </a:solidFill>
              </a:rPr>
              <a:t>SAŽETAK</a:t>
            </a:r>
            <a:endParaRPr lang="hr-HR" sz="1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562"/>
            <a:ext cx="8229600" cy="1079326"/>
          </a:xfrm>
        </p:spPr>
        <p:txBody>
          <a:bodyPr/>
          <a:lstStyle/>
          <a:p>
            <a:pPr marL="324000" eaLnBrk="1" hangingPunct="1">
              <a:spcBef>
                <a:spcPts val="0"/>
              </a:spcBef>
              <a:buFontTx/>
              <a:buNone/>
              <a:defRPr/>
            </a:pP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Ako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štap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istovremeno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djeluju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savijanje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poprečna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sila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poprečnim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presjecima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se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aktiviraju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normalna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posmična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naprezanja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Ako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je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omjer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raspona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štapa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prema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njegovoj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visini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veći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od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:1,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normalna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ćemo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naprezanja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 dovoljno točno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izračunati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uz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primjenu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Bernoullijeve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hipoteze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ravnih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presjeka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hr-HR" sz="14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2781300"/>
            <a:ext cx="593090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2275" y="2780928"/>
            <a:ext cx="5549900" cy="203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00338" y="4508500"/>
            <a:ext cx="3579812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83100" y="2747963"/>
            <a:ext cx="1778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TextBox 13"/>
          <p:cNvSpPr txBox="1">
            <a:spLocks noChangeArrowheads="1"/>
          </p:cNvSpPr>
          <p:nvPr/>
        </p:nvSpPr>
        <p:spPr bwMode="auto">
          <a:xfrm rot="-5400000">
            <a:off x="3923507" y="2853531"/>
            <a:ext cx="21082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hr-HR" sz="28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visina</a:t>
            </a:r>
          </a:p>
          <a:p>
            <a:pPr algn="ctr"/>
            <a:r>
              <a:rPr lang="hr-HR" sz="28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konstrukcije</a:t>
            </a:r>
          </a:p>
        </p:txBody>
      </p:sp>
      <p:pic>
        <p:nvPicPr>
          <p:cNvPr id="6154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2988" y="4946650"/>
            <a:ext cx="278447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" name="Object 10"/>
          <p:cNvGraphicFramePr>
            <a:graphicFrameLocks noChangeAspect="1"/>
          </p:cNvGraphicFramePr>
          <p:nvPr/>
        </p:nvGraphicFramePr>
        <p:xfrm>
          <a:off x="5651500" y="4868863"/>
          <a:ext cx="162560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8" imgW="457200" imgH="164880" progId="Equation.3">
                  <p:embed/>
                </p:oleObj>
              </mc:Choice>
              <mc:Fallback>
                <p:oleObj name="Equation" r:id="rId8" imgW="457200" imgH="1648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4868863"/>
                        <a:ext cx="1625600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5" name="Right Arrow 18"/>
          <p:cNvSpPr>
            <a:spLocks noChangeArrowheads="1"/>
          </p:cNvSpPr>
          <p:nvPr/>
        </p:nvSpPr>
        <p:spPr bwMode="auto">
          <a:xfrm>
            <a:off x="4140200" y="5949950"/>
            <a:ext cx="792163" cy="358775"/>
          </a:xfrm>
          <a:prstGeom prst="rightArrow">
            <a:avLst>
              <a:gd name="adj1" fmla="val 50000"/>
              <a:gd name="adj2" fmla="val 5018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6156" name="TextBox 19"/>
          <p:cNvSpPr txBox="1">
            <a:spLocks noChangeArrowheads="1"/>
          </p:cNvSpPr>
          <p:nvPr/>
        </p:nvSpPr>
        <p:spPr bwMode="auto">
          <a:xfrm>
            <a:off x="5003800" y="5516563"/>
            <a:ext cx="32115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/>
              <a:t>savijanje poprečnom silom </a:t>
            </a:r>
          </a:p>
        </p:txBody>
      </p:sp>
      <p:sp>
        <p:nvSpPr>
          <p:cNvPr id="6157" name="TextBox 20"/>
          <p:cNvSpPr txBox="1">
            <a:spLocks noChangeArrowheads="1"/>
          </p:cNvSpPr>
          <p:nvPr/>
        </p:nvSpPr>
        <p:spPr bwMode="auto">
          <a:xfrm>
            <a:off x="5076825" y="5876925"/>
            <a:ext cx="17605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>
                <a:solidFill>
                  <a:srgbClr val="0070C0"/>
                </a:solidFill>
              </a:rPr>
              <a:t>čisto savijanje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76825" y="6165850"/>
            <a:ext cx="286385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dirty="0">
                <a:solidFill>
                  <a:schemeClr val="accent6">
                    <a:lumMod val="75000"/>
                  </a:schemeClr>
                </a:solidFill>
              </a:rPr>
              <a:t>djelovanje poprečne sile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36004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hr-HR" sz="2000" kern="0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savijanje poprečnom silom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0475" y="2808288"/>
            <a:ext cx="64420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9504"/>
            <a:ext cx="8229600" cy="129540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Ako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štap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istovremeno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djeluju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savijanje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poprečna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sila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poprečnim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presjecima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se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aktiviraju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normalna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posmična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naprezanja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Ako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je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omjer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raspona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štapa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prema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njegovoj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visini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manji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od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:1,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normalna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naprezanja</a:t>
            </a:r>
            <a:r>
              <a:rPr lang="hr-HR" sz="1400" b="1" dirty="0" smtClean="0">
                <a:solidFill>
                  <a:schemeClr val="accent6">
                    <a:lumMod val="50000"/>
                  </a:schemeClr>
                </a:solidFill>
              </a:rPr>
              <a:t> se ne mogu dovoljno točno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izračunati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uz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primjenu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Bernoullijeve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hipoteze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ravnih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400" b="1" dirty="0" err="1" smtClean="0">
                <a:solidFill>
                  <a:schemeClr val="accent6">
                    <a:lumMod val="50000"/>
                  </a:schemeClr>
                </a:solidFill>
              </a:rPr>
              <a:t>presjeka</a:t>
            </a:r>
            <a:r>
              <a:rPr lang="en-GB" sz="1400" b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hr-HR" sz="14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2275" y="2852738"/>
            <a:ext cx="5549900" cy="203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00338" y="4508500"/>
            <a:ext cx="3579812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2988" y="4946650"/>
            <a:ext cx="278447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5651500" y="4868863"/>
          <a:ext cx="162560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7" imgW="457200" imgH="164880" progId="Equation.3">
                  <p:embed/>
                </p:oleObj>
              </mc:Choice>
              <mc:Fallback>
                <p:oleObj name="Equation" r:id="rId7" imgW="457200" imgH="1648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4868863"/>
                        <a:ext cx="1625600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6" name="Right Arrow 18"/>
          <p:cNvSpPr>
            <a:spLocks noChangeArrowheads="1"/>
          </p:cNvSpPr>
          <p:nvPr/>
        </p:nvSpPr>
        <p:spPr bwMode="auto">
          <a:xfrm>
            <a:off x="4140200" y="5949950"/>
            <a:ext cx="792163" cy="358775"/>
          </a:xfrm>
          <a:prstGeom prst="rightArrow">
            <a:avLst>
              <a:gd name="adj1" fmla="val 50000"/>
              <a:gd name="adj2" fmla="val 5018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7177" name="TextBox 19"/>
          <p:cNvSpPr txBox="1">
            <a:spLocks noChangeArrowheads="1"/>
          </p:cNvSpPr>
          <p:nvPr/>
        </p:nvSpPr>
        <p:spPr bwMode="auto">
          <a:xfrm>
            <a:off x="5003800" y="5516563"/>
            <a:ext cx="32115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/>
              <a:t>savijanje poprečnom silom </a:t>
            </a:r>
          </a:p>
        </p:txBody>
      </p:sp>
      <p:pic>
        <p:nvPicPr>
          <p:cNvPr id="7178" name="Picture 4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16688" y="2268538"/>
            <a:ext cx="177800" cy="227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9" name="TextBox 13"/>
          <p:cNvSpPr txBox="1">
            <a:spLocks noChangeArrowheads="1"/>
          </p:cNvSpPr>
          <p:nvPr/>
        </p:nvSpPr>
        <p:spPr bwMode="auto">
          <a:xfrm rot="-5400000">
            <a:off x="5074444" y="2915444"/>
            <a:ext cx="2108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hr-HR" sz="28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visina</a:t>
            </a:r>
          </a:p>
          <a:p>
            <a:pPr algn="ctr"/>
            <a:r>
              <a:rPr lang="hr-HR" sz="2800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konstrukcije</a:t>
            </a:r>
          </a:p>
        </p:txBody>
      </p:sp>
      <p:pic>
        <p:nvPicPr>
          <p:cNvPr id="7180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98675" y="5849938"/>
            <a:ext cx="64135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50825" y="2708275"/>
            <a:ext cx="2789238" cy="369888"/>
          </a:xfrm>
          <a:prstGeom prst="rect">
            <a:avLst/>
          </a:prstGeom>
          <a:solidFill>
            <a:srgbClr val="FFFFCC"/>
          </a:solidFill>
          <a:ln w="5715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hr-HR" dirty="0">
                <a:solidFill>
                  <a:srgbClr val="C00000"/>
                </a:solidFill>
              </a:rPr>
              <a:t>VISOKOSTJENI NOSAČ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76825" y="5949950"/>
            <a:ext cx="277495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dirty="0">
                <a:solidFill>
                  <a:schemeClr val="accent6">
                    <a:lumMod val="75000"/>
                  </a:schemeClr>
                </a:solidFill>
              </a:rPr>
              <a:t>SLOŽENIJI PRORAČUN</a:t>
            </a:r>
          </a:p>
        </p:txBody>
      </p:sp>
      <p:sp>
        <p:nvSpPr>
          <p:cNvPr id="25" name="TextBox 24"/>
          <p:cNvSpPr txBox="1"/>
          <p:nvPr/>
        </p:nvSpPr>
        <p:spPr>
          <a:xfrm rot="-1080000">
            <a:off x="344488" y="5481638"/>
            <a:ext cx="40163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sz="1400" dirty="0">
                <a:solidFill>
                  <a:schemeClr val="accent2">
                    <a:lumMod val="75000"/>
                  </a:schemeClr>
                </a:solidFill>
              </a:rPr>
              <a:t>NEZANEMARIVO  VITOPERENJE PRESJEKA</a:t>
            </a:r>
          </a:p>
        </p:txBody>
      </p:sp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35956"/>
            <a:ext cx="1438275" cy="404812"/>
          </a:xfrm>
        </p:spPr>
        <p:txBody>
          <a:bodyPr/>
          <a:lstStyle/>
          <a:p>
            <a:pPr algn="l" eaLnBrk="1" hangingPunct="1">
              <a:defRPr/>
            </a:pPr>
            <a:r>
              <a:rPr lang="en-GB" sz="1600" b="1" dirty="0" smtClean="0">
                <a:solidFill>
                  <a:schemeClr val="accent6">
                    <a:lumMod val="50000"/>
                  </a:schemeClr>
                </a:solidFill>
              </a:rPr>
              <a:t>SAŽETAK</a:t>
            </a:r>
            <a:endParaRPr lang="hr-HR" sz="1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36004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hr-HR" sz="2000" kern="0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savijanje poprečnom silom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8229600" cy="2908920"/>
          </a:xfrm>
        </p:spPr>
        <p:txBody>
          <a:bodyPr/>
          <a:lstStyle/>
          <a:p>
            <a:pPr marL="352800" lvl="8" indent="-352800" algn="just">
              <a:spcBef>
                <a:spcPts val="576"/>
              </a:spcBef>
              <a:buFont typeface="Arial" pitchFamily="34" charset="0"/>
              <a:buChar char="•"/>
              <a:defRPr/>
            </a:pP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Kako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bi se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zadovoljio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uvjet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ravnoteže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,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očito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je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da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se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poprečnom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presjeku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moraju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aktivirati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posmična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naprezanja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koja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izazivaju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posmične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deformacije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promjene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kutova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)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koje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se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očituju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kao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vitoperenje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poprečnih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presjeka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Veličina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posmičnih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naprezanja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u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poprečnim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presjecima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može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se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odrediti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primjenom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pravila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o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uzajamnosti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posmičnih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naprezanja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hr-HR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just" eaLnBrk="1" hangingPunct="1">
              <a:defRPr/>
            </a:pP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Njihova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razdioba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poprečnom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presjeku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je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nejednolika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;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na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gornjem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donjem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rubu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iščezavaju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ekstremnu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vrijednost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poprimaju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u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nivou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neutralne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osi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, a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širini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poprečnog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presjeka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 se ne </a:t>
            </a:r>
            <a:r>
              <a:rPr lang="en-GB" sz="1800" b="1" dirty="0" err="1" smtClean="0">
                <a:solidFill>
                  <a:schemeClr val="accent6">
                    <a:lumMod val="50000"/>
                  </a:schemeClr>
                </a:solidFill>
              </a:rPr>
              <a:t>mijenjaju</a:t>
            </a:r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hr-HR" sz="1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defRPr/>
            </a:pPr>
            <a:endParaRPr lang="hr-HR" sz="18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079972"/>
            <a:ext cx="1438275" cy="404812"/>
          </a:xfrm>
        </p:spPr>
        <p:txBody>
          <a:bodyPr/>
          <a:lstStyle/>
          <a:p>
            <a:pPr algn="l" eaLnBrk="1" hangingPunct="1">
              <a:defRPr/>
            </a:pPr>
            <a:r>
              <a:rPr lang="en-GB" sz="1800" b="1" dirty="0" smtClean="0">
                <a:solidFill>
                  <a:srgbClr val="FF0000"/>
                </a:solidFill>
              </a:rPr>
              <a:t>SAŽETAK</a:t>
            </a:r>
            <a:r>
              <a:rPr lang="hr-HR" sz="1800" b="1" dirty="0" smtClean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36004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hr-HR" sz="2000" kern="0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savijanje poprečnom silom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1047750"/>
            <a:ext cx="8229600" cy="725488"/>
          </a:xfrm>
        </p:spPr>
        <p:txBody>
          <a:bodyPr/>
          <a:lstStyle/>
          <a:p>
            <a:pPr algn="l" eaLnBrk="1" hangingPunct="1">
              <a:defRPr/>
            </a:pPr>
            <a:r>
              <a:rPr lang="hr-HR" sz="1600" b="1" dirty="0" smtClean="0">
                <a:solidFill>
                  <a:schemeClr val="accent6">
                    <a:lumMod val="50000"/>
                  </a:schemeClr>
                </a:solidFill>
              </a:rPr>
              <a:t>razdioba posmičnih naprezanja od savijanja s poprečnom silom za pravokutni poprečni presjek</a:t>
            </a:r>
          </a:p>
        </p:txBody>
      </p:sp>
      <p:pic>
        <p:nvPicPr>
          <p:cNvPr id="8197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1188" y="1789113"/>
            <a:ext cx="2713037" cy="2360612"/>
          </a:xfrm>
          <a:noFill/>
        </p:spPr>
      </p:pic>
      <p:pic>
        <p:nvPicPr>
          <p:cNvPr id="31437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2149475"/>
            <a:ext cx="1900238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4384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650" y="3860800"/>
            <a:ext cx="7612063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Object 11"/>
          <p:cNvGraphicFramePr>
            <a:graphicFrameLocks noChangeAspect="1"/>
          </p:cNvGraphicFramePr>
          <p:nvPr/>
        </p:nvGraphicFramePr>
        <p:xfrm>
          <a:off x="6156325" y="2581275"/>
          <a:ext cx="2098675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6" imgW="1079280" imgH="444240" progId="Equation.3">
                  <p:embed/>
                </p:oleObj>
              </mc:Choice>
              <mc:Fallback>
                <p:oleObj name="Equation" r:id="rId6" imgW="1079280" imgH="4442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2581275"/>
                        <a:ext cx="2098675" cy="865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Object 12"/>
          <p:cNvGraphicFramePr>
            <a:graphicFrameLocks noChangeAspect="1"/>
          </p:cNvGraphicFramePr>
          <p:nvPr/>
        </p:nvGraphicFramePr>
        <p:xfrm>
          <a:off x="720725" y="5229225"/>
          <a:ext cx="4616450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Equation" r:id="rId8" imgW="2374560" imgH="533160" progId="Equation.3">
                  <p:embed/>
                </p:oleObj>
              </mc:Choice>
              <mc:Fallback>
                <p:oleObj name="Equation" r:id="rId8" imgW="2374560" imgH="5331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5229225"/>
                        <a:ext cx="4616450" cy="1038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36004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hr-HR" sz="2000" kern="0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savijanje poprečnom silom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1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2178050"/>
            <a:ext cx="4127500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Box 12"/>
          <p:cNvSpPr txBox="1">
            <a:spLocks noChangeArrowheads="1"/>
          </p:cNvSpPr>
          <p:nvPr/>
        </p:nvSpPr>
        <p:spPr bwMode="auto">
          <a:xfrm>
            <a:off x="1476375" y="1746250"/>
            <a:ext cx="28082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/>
              <a:t>poprečna sila </a:t>
            </a:r>
            <a:r>
              <a:rPr lang="hr-HR" sz="2800"/>
              <a:t>V</a:t>
            </a:r>
          </a:p>
        </p:txBody>
      </p:sp>
      <p:pic>
        <p:nvPicPr>
          <p:cNvPr id="92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3186113"/>
            <a:ext cx="1008063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6375" y="3690938"/>
            <a:ext cx="4679950" cy="4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7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9125" y="3681413"/>
            <a:ext cx="827088" cy="8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9125" y="4265613"/>
            <a:ext cx="1008063" cy="8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52638" y="3186113"/>
            <a:ext cx="1655762" cy="230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5148263" y="2825750"/>
          <a:ext cx="1728787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tion" r:id="rId8" imgW="545626" imgH="406048" progId="Equation.3">
                  <p:embed/>
                </p:oleObj>
              </mc:Choice>
              <mc:Fallback>
                <p:oleObj name="Equation" r:id="rId8" imgW="545626" imgH="406048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2825750"/>
                        <a:ext cx="1728787" cy="1303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sp>
        <p:nvSpPr>
          <p:cNvPr id="9230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graphicFrame>
        <p:nvGraphicFramePr>
          <p:cNvPr id="24590" name="Object 14"/>
          <p:cNvGraphicFramePr>
            <a:graphicFrameLocks noChangeAspect="1"/>
          </p:cNvGraphicFramePr>
          <p:nvPr/>
        </p:nvGraphicFramePr>
        <p:xfrm>
          <a:off x="5868988" y="3690938"/>
          <a:ext cx="2305050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Equation" r:id="rId10" imgW="685502" imgH="355446" progId="Equation.3">
                  <p:embed/>
                </p:oleObj>
              </mc:Choice>
              <mc:Fallback>
                <p:oleObj name="Equation" r:id="rId10" imgW="685502" imgH="355446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988" y="3690938"/>
                        <a:ext cx="2305050" cy="1216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1" name="TextBox 26"/>
          <p:cNvSpPr txBox="1">
            <a:spLocks noChangeArrowheads="1"/>
          </p:cNvSpPr>
          <p:nvPr/>
        </p:nvSpPr>
        <p:spPr bwMode="auto">
          <a:xfrm>
            <a:off x="2773363" y="5562600"/>
            <a:ext cx="371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400"/>
              <a:t>b</a:t>
            </a:r>
          </a:p>
        </p:txBody>
      </p:sp>
      <p:sp>
        <p:nvSpPr>
          <p:cNvPr id="9232" name="TextBox 27"/>
          <p:cNvSpPr txBox="1">
            <a:spLocks noChangeArrowheads="1"/>
          </p:cNvSpPr>
          <p:nvPr/>
        </p:nvSpPr>
        <p:spPr bwMode="auto">
          <a:xfrm>
            <a:off x="1620838" y="4049713"/>
            <a:ext cx="371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400"/>
              <a:t>h</a:t>
            </a:r>
          </a:p>
        </p:txBody>
      </p:sp>
      <p:pic>
        <p:nvPicPr>
          <p:cNvPr id="9233" name="Picture 2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27538" y="2062163"/>
            <a:ext cx="73025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4" name="Picture 2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-5400000">
            <a:off x="6120607" y="3393281"/>
            <a:ext cx="71438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5724525" y="4986338"/>
          <a:ext cx="2924175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Equation" r:id="rId13" imgW="1409400" imgH="228600" progId="Equation.3">
                  <p:embed/>
                </p:oleObj>
              </mc:Choice>
              <mc:Fallback>
                <p:oleObj name="Equation" r:id="rId13" imgW="140940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4986338"/>
                        <a:ext cx="2924175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1236663"/>
            <a:ext cx="8229600" cy="725487"/>
          </a:xfrm>
        </p:spPr>
        <p:txBody>
          <a:bodyPr/>
          <a:lstStyle/>
          <a:p>
            <a:pPr algn="l" eaLnBrk="1" hangingPunct="1">
              <a:defRPr/>
            </a:pPr>
            <a:r>
              <a:rPr lang="hr-HR" sz="1600" b="1" dirty="0" smtClean="0">
                <a:solidFill>
                  <a:schemeClr val="accent6">
                    <a:lumMod val="50000"/>
                  </a:schemeClr>
                </a:solidFill>
              </a:rPr>
              <a:t>razdioba posmičnih naprezanja od savijanja s poprečnom silom za pravokutni poprečni presjek</a:t>
            </a: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36004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hr-HR" sz="2000" kern="0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savijanje poprečnom silom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Box 12"/>
          <p:cNvSpPr txBox="1">
            <a:spLocks noChangeArrowheads="1"/>
          </p:cNvSpPr>
          <p:nvPr/>
        </p:nvSpPr>
        <p:spPr bwMode="auto">
          <a:xfrm>
            <a:off x="1339147" y="1797432"/>
            <a:ext cx="14394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sz="1600" dirty="0" smtClean="0"/>
              <a:t>pravokutni</a:t>
            </a:r>
            <a:endParaRPr lang="hr-HR" sz="1600" dirty="0"/>
          </a:p>
        </p:txBody>
      </p:sp>
      <p:sp>
        <p:nvSpPr>
          <p:cNvPr id="922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sp>
        <p:nvSpPr>
          <p:cNvPr id="9230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sp>
        <p:nvSpPr>
          <p:cNvPr id="24" name="Rectangle 6"/>
          <p:cNvSpPr>
            <a:spLocks noGrp="1" noChangeArrowheads="1"/>
          </p:cNvSpPr>
          <p:nvPr>
            <p:ph type="title"/>
          </p:nvPr>
        </p:nvSpPr>
        <p:spPr>
          <a:xfrm>
            <a:off x="250825" y="817563"/>
            <a:ext cx="8229600" cy="725487"/>
          </a:xfrm>
        </p:spPr>
        <p:txBody>
          <a:bodyPr/>
          <a:lstStyle/>
          <a:p>
            <a:pPr algn="l" eaLnBrk="1" hangingPunct="1">
              <a:defRPr/>
            </a:pPr>
            <a:r>
              <a:rPr lang="hr-HR" sz="1600" b="1" dirty="0" smtClean="0">
                <a:solidFill>
                  <a:schemeClr val="accent6">
                    <a:lumMod val="50000"/>
                  </a:schemeClr>
                </a:solidFill>
              </a:rPr>
              <a:t>Karakteristični oblici dijagrama posmičnih naprezanja</a:t>
            </a:r>
            <a:endParaRPr lang="hr-HR" sz="16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250825" y="260350"/>
            <a:ext cx="360045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hr-HR" sz="2000" kern="0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savijanje poprečnom silom</a:t>
            </a:r>
          </a:p>
        </p:txBody>
      </p:sp>
      <p:sp>
        <p:nvSpPr>
          <p:cNvPr id="21" name="TextBox 12"/>
          <p:cNvSpPr txBox="1">
            <a:spLocks noChangeArrowheads="1"/>
          </p:cNvSpPr>
          <p:nvPr/>
        </p:nvSpPr>
        <p:spPr bwMode="auto">
          <a:xfrm>
            <a:off x="5220072" y="1817341"/>
            <a:ext cx="16512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sz="1600" dirty="0" smtClean="0"/>
              <a:t>T i U presjeci</a:t>
            </a:r>
            <a:endParaRPr lang="hr-HR" sz="1600" dirty="0"/>
          </a:p>
        </p:txBody>
      </p:sp>
      <p:sp>
        <p:nvSpPr>
          <p:cNvPr id="23" name="TextBox 12"/>
          <p:cNvSpPr txBox="1">
            <a:spLocks noChangeArrowheads="1"/>
          </p:cNvSpPr>
          <p:nvPr/>
        </p:nvSpPr>
        <p:spPr bwMode="auto">
          <a:xfrm>
            <a:off x="3430166" y="4149080"/>
            <a:ext cx="14550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sz="1600" dirty="0" smtClean="0"/>
              <a:t>I i O presjeci</a:t>
            </a:r>
            <a:endParaRPr lang="hr-HR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37" y="2390368"/>
            <a:ext cx="2638768" cy="16532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915" y="2276872"/>
            <a:ext cx="4123574" cy="16912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4487634"/>
            <a:ext cx="4246408" cy="174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7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5"/>
          <p:cNvSpPr>
            <a:spLocks noChangeArrowheads="1" noChangeShapeType="1" noTextEdit="1"/>
          </p:cNvSpPr>
          <p:nvPr/>
        </p:nvSpPr>
        <p:spPr bwMode="auto">
          <a:xfrm>
            <a:off x="2987675" y="2781300"/>
            <a:ext cx="2867025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hr-HR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kraj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4818</TotalTime>
  <Words>489</Words>
  <Application>Microsoft Office PowerPoint</Application>
  <PresentationFormat>On-screen Show (4:3)</PresentationFormat>
  <Paragraphs>92</Paragraphs>
  <Slides>13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Garamond</vt:lpstr>
      <vt:lpstr>Times New Roman</vt:lpstr>
      <vt:lpstr>Default Design</vt:lpstr>
      <vt:lpstr>Equation</vt:lpstr>
      <vt:lpstr> SAVIJANJE POPREČNOM SILOM</vt:lpstr>
      <vt:lpstr>PowerPoint Presentation</vt:lpstr>
      <vt:lpstr>RAZDIOBA POSMIČNIH NAPREZANJA </vt:lpstr>
      <vt:lpstr>RAZDIOBA POSMIČNIH NAPREZANJA </vt:lpstr>
      <vt:lpstr>PowerPoint Presentation</vt:lpstr>
      <vt:lpstr>Primjenom ovog pravila može se zaključiti sljedeće: na dijelu tijela  postoji posmično naprezanje na plohi ( u smjeru osi x ), pa na poprečnim presjecima djeluju naprezanja jednakog  intenziteta u smjeru osi “z”.</vt:lpstr>
      <vt:lpstr>SAŽETAK</vt:lpstr>
      <vt:lpstr>SAŽETAK</vt:lpstr>
      <vt:lpstr>SAŽETAK:</vt:lpstr>
      <vt:lpstr>razdioba posmičnih naprezanja od savijanja s poprečnom silom za pravokutni poprečni presjek</vt:lpstr>
      <vt:lpstr>razdioba posmičnih naprezanja od savijanja s poprečnom silom za pravokutni poprečni presjek</vt:lpstr>
      <vt:lpstr>Karakteristični oblici dijagrama posmičnih naprezanja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ZIDANE KONSTRUKCIJE</dc:title>
  <dc:creator>Matosevic-Sajfert</dc:creator>
  <cp:lastModifiedBy>ajuric</cp:lastModifiedBy>
  <cp:revision>424</cp:revision>
  <dcterms:created xsi:type="dcterms:W3CDTF">2006-10-27T18:31:00Z</dcterms:created>
  <dcterms:modified xsi:type="dcterms:W3CDTF">2018-04-20T10:23:55Z</dcterms:modified>
</cp:coreProperties>
</file>