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5"/>
  </p:notesMasterIdLst>
  <p:handoutMasterIdLst>
    <p:handoutMasterId r:id="rId16"/>
  </p:handoutMasterIdLst>
  <p:sldIdLst>
    <p:sldId id="298" r:id="rId2"/>
    <p:sldId id="270" r:id="rId3"/>
    <p:sldId id="300" r:id="rId4"/>
    <p:sldId id="301" r:id="rId5"/>
    <p:sldId id="299" r:id="rId6"/>
    <p:sldId id="283" r:id="rId7"/>
    <p:sldId id="284" r:id="rId8"/>
    <p:sldId id="281" r:id="rId9"/>
    <p:sldId id="285" r:id="rId10"/>
    <p:sldId id="289" r:id="rId11"/>
    <p:sldId id="286" r:id="rId12"/>
    <p:sldId id="287" r:id="rId13"/>
    <p:sldId id="27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0" autoAdjust="0"/>
    <p:restoredTop sz="94660"/>
  </p:normalViewPr>
  <p:slideViewPr>
    <p:cSldViewPr>
      <p:cViewPr varScale="1">
        <p:scale>
          <a:sx n="109" d="100"/>
          <a:sy n="109" d="100"/>
        </p:scale>
        <p:origin x="166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39.wmf"/><Relationship Id="rId3" Type="http://schemas.openxmlformats.org/officeDocument/2006/relationships/image" Target="../media/image29.emf"/><Relationship Id="rId7" Type="http://schemas.openxmlformats.org/officeDocument/2006/relationships/image" Target="../media/image33.wmf"/><Relationship Id="rId12" Type="http://schemas.openxmlformats.org/officeDocument/2006/relationships/image" Target="../media/image38.w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6" Type="http://schemas.openxmlformats.org/officeDocument/2006/relationships/image" Target="../media/image32.wmf"/><Relationship Id="rId11" Type="http://schemas.openxmlformats.org/officeDocument/2006/relationships/image" Target="../media/image37.wmf"/><Relationship Id="rId5" Type="http://schemas.openxmlformats.org/officeDocument/2006/relationships/image" Target="../media/image31.wmf"/><Relationship Id="rId15" Type="http://schemas.openxmlformats.org/officeDocument/2006/relationships/image" Target="../media/image41.wmf"/><Relationship Id="rId10" Type="http://schemas.openxmlformats.org/officeDocument/2006/relationships/image" Target="../media/image36.wmf"/><Relationship Id="rId4" Type="http://schemas.openxmlformats.org/officeDocument/2006/relationships/image" Target="../media/image30.wmf"/><Relationship Id="rId9" Type="http://schemas.openxmlformats.org/officeDocument/2006/relationships/image" Target="../media/image35.wmf"/><Relationship Id="rId14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9.wmf"/><Relationship Id="rId1" Type="http://schemas.openxmlformats.org/officeDocument/2006/relationships/image" Target="../media/image30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hr-HR"/>
              <a:t>EC6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hr-HR"/>
              <a:t>X 2007.</a:t>
            </a:r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hr-HR"/>
              <a:t>EC 6</a:t>
            </a:r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fld id="{1E11772F-D0C3-4D97-857F-C1EC7137F90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hr-HR"/>
              <a:t>EC6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hr-HR"/>
              <a:t>X 2007.</a:t>
            </a:r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hr-HR"/>
              <a:t>EC 6</a:t>
            </a:r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35FC21DA-10A4-4194-BD68-456B96476F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95C23-AE8D-438C-BDD6-8A8AC70E3C92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8D093-3DF4-48FC-99B0-BBF06AC767E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65575-6020-4D39-B9C4-158A92B3A485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60755-5A8F-4DBB-BFC8-8F29220289F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237B7-2E20-47FC-9354-F747849503AC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76D8C-9131-4DAD-B737-6CDB7419858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6F4D1-E143-4CC6-979E-4FB9B499183A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7285B-D615-4B2E-91EE-AF77B58C5BB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A3DA9-8CE6-4304-A8E3-6333EAF55C84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78CE8-19E4-4B38-8AD1-9B64A2D708B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45F67-CABF-4277-B4F5-5225D9065C9B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A2ECC-7CB8-4FCC-9013-40078F8E4E1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9231D-55B0-4ABE-B8E7-960D39EFF865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EBA51-0ECA-4B7E-85D4-2760DB6423B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02FAD-3BD6-4DAF-A4D0-D5C00AA1BA4A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4533D-E5FD-4657-82B1-FA60CFDD37A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87595-81C0-4526-B69F-01C9FC6848BA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CE67F-21BD-4ED9-AA38-5FC7DC12B25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D1A8F-6155-47A2-9DD5-A7DE453749AB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834E-70D7-418C-A8E0-360CCDDA1FD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37403-74AC-4506-BED9-7D177B9668F8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99BCE-6A7B-448E-BF1B-ECEA9AEEE04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2589B-0921-42A1-A595-898C5DFB6397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DD85B-1337-4F76-A669-4998B75CD0C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1F9B4-821E-43C6-8DC5-627DF96C4BAD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B67B0-FF1B-469D-89AA-E000C8AE4C7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986DC-4094-44F5-8FAF-FEDB4241FC7E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25D11-3A78-421E-B917-E90CF8CBAC5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5C6617B4-88E8-405E-AE56-9676536F4C6F}" type="datetime1">
              <a:rPr lang="hr-HR"/>
              <a:pPr>
                <a:defRPr/>
              </a:pPr>
              <a:t>4.3.2021.</a:t>
            </a:fld>
            <a:endParaRPr lang="hr-HR"/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hr-HR"/>
              <a:t>3. predavanje TM2</a:t>
            </a:r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0656BAA-BAEA-411D-9F06-2CD5B52D750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12.wmf"/><Relationship Id="rId18" Type="http://schemas.openxmlformats.org/officeDocument/2006/relationships/image" Target="../media/image15.emf"/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12" Type="http://schemas.openxmlformats.org/officeDocument/2006/relationships/image" Target="../media/image11.wmf"/><Relationship Id="rId17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image" Target="../media/image10.wmf"/><Relationship Id="rId5" Type="http://schemas.openxmlformats.org/officeDocument/2006/relationships/image" Target="../media/image4.wmf"/><Relationship Id="rId15" Type="http://schemas.openxmlformats.org/officeDocument/2006/relationships/oleObject" Target="../embeddings/oleObject1.bin"/><Relationship Id="rId10" Type="http://schemas.openxmlformats.org/officeDocument/2006/relationships/image" Target="../media/image9.emf"/><Relationship Id="rId19" Type="http://schemas.openxmlformats.org/officeDocument/2006/relationships/image" Target="../media/image16.emf"/><Relationship Id="rId4" Type="http://schemas.openxmlformats.org/officeDocument/2006/relationships/image" Target="../media/image3.wmf"/><Relationship Id="rId9" Type="http://schemas.openxmlformats.org/officeDocument/2006/relationships/image" Target="../media/image8.wmf"/><Relationship Id="rId14" Type="http://schemas.openxmlformats.org/officeDocument/2006/relationships/image" Target="../media/image1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oleObject" Target="../embeddings/oleObject4.bin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6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11" Type="http://schemas.openxmlformats.org/officeDocument/2006/relationships/image" Target="../media/image18.wmf"/><Relationship Id="rId5" Type="http://schemas.openxmlformats.org/officeDocument/2006/relationships/image" Target="../media/image22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21.wmf"/><Relationship Id="rId9" Type="http://schemas.openxmlformats.org/officeDocument/2006/relationships/image" Target="../media/image17.wmf"/><Relationship Id="rId14" Type="http://schemas.openxmlformats.org/officeDocument/2006/relationships/image" Target="../media/image19.w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8.bin"/><Relationship Id="rId18" Type="http://schemas.openxmlformats.org/officeDocument/2006/relationships/image" Target="../media/image32.wmf"/><Relationship Id="rId26" Type="http://schemas.openxmlformats.org/officeDocument/2006/relationships/image" Target="../media/image36.wmf"/><Relationship Id="rId39" Type="http://schemas.openxmlformats.org/officeDocument/2006/relationships/image" Target="../media/image48.wmf"/><Relationship Id="rId21" Type="http://schemas.openxmlformats.org/officeDocument/2006/relationships/oleObject" Target="../embeddings/oleObject12.bin"/><Relationship Id="rId34" Type="http://schemas.openxmlformats.org/officeDocument/2006/relationships/oleObject" Target="../embeddings/oleObject18.bin"/><Relationship Id="rId7" Type="http://schemas.openxmlformats.org/officeDocument/2006/relationships/image" Target="../media/image42.emf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10.bin"/><Relationship Id="rId25" Type="http://schemas.openxmlformats.org/officeDocument/2006/relationships/oleObject" Target="../embeddings/oleObject14.bin"/><Relationship Id="rId33" Type="http://schemas.openxmlformats.org/officeDocument/2006/relationships/image" Target="../media/image39.wmf"/><Relationship Id="rId38" Type="http://schemas.openxmlformats.org/officeDocument/2006/relationships/image" Target="../media/image47.w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1.wmf"/><Relationship Id="rId20" Type="http://schemas.openxmlformats.org/officeDocument/2006/relationships/image" Target="../media/image33.wmf"/><Relationship Id="rId29" Type="http://schemas.openxmlformats.org/officeDocument/2006/relationships/oleObject" Target="../embeddings/oleObject16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8.emf"/><Relationship Id="rId11" Type="http://schemas.openxmlformats.org/officeDocument/2006/relationships/image" Target="../media/image44.wmf"/><Relationship Id="rId24" Type="http://schemas.openxmlformats.org/officeDocument/2006/relationships/image" Target="../media/image35.wmf"/><Relationship Id="rId32" Type="http://schemas.openxmlformats.org/officeDocument/2006/relationships/oleObject" Target="../embeddings/oleObject17.bin"/><Relationship Id="rId37" Type="http://schemas.openxmlformats.org/officeDocument/2006/relationships/image" Target="../media/image41.wmf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9.bin"/><Relationship Id="rId23" Type="http://schemas.openxmlformats.org/officeDocument/2006/relationships/oleObject" Target="../embeddings/oleObject13.bin"/><Relationship Id="rId28" Type="http://schemas.openxmlformats.org/officeDocument/2006/relationships/image" Target="../media/image37.wmf"/><Relationship Id="rId36" Type="http://schemas.openxmlformats.org/officeDocument/2006/relationships/oleObject" Target="../embeddings/oleObject19.bin"/><Relationship Id="rId10" Type="http://schemas.openxmlformats.org/officeDocument/2006/relationships/image" Target="../media/image43.emf"/><Relationship Id="rId19" Type="http://schemas.openxmlformats.org/officeDocument/2006/relationships/oleObject" Target="../embeddings/oleObject11.bin"/><Relationship Id="rId31" Type="http://schemas.openxmlformats.org/officeDocument/2006/relationships/image" Target="../media/image46.wmf"/><Relationship Id="rId4" Type="http://schemas.openxmlformats.org/officeDocument/2006/relationships/image" Target="../media/image27.emf"/><Relationship Id="rId9" Type="http://schemas.openxmlformats.org/officeDocument/2006/relationships/image" Target="../media/image29.emf"/><Relationship Id="rId14" Type="http://schemas.openxmlformats.org/officeDocument/2006/relationships/image" Target="../media/image30.wmf"/><Relationship Id="rId22" Type="http://schemas.openxmlformats.org/officeDocument/2006/relationships/image" Target="../media/image34.wmf"/><Relationship Id="rId27" Type="http://schemas.openxmlformats.org/officeDocument/2006/relationships/oleObject" Target="../embeddings/oleObject15.bin"/><Relationship Id="rId30" Type="http://schemas.openxmlformats.org/officeDocument/2006/relationships/image" Target="../media/image38.wmf"/><Relationship Id="rId35" Type="http://schemas.openxmlformats.org/officeDocument/2006/relationships/image" Target="../media/image40.wmf"/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50.wmf"/><Relationship Id="rId3" Type="http://schemas.openxmlformats.org/officeDocument/2006/relationships/image" Target="../media/image52.emf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1.wmf"/><Relationship Id="rId5" Type="http://schemas.openxmlformats.org/officeDocument/2006/relationships/image" Target="../media/image30.wmf"/><Relationship Id="rId15" Type="http://schemas.openxmlformats.org/officeDocument/2006/relationships/image" Target="../media/image51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54.emf"/><Relationship Id="rId14" Type="http://schemas.openxmlformats.org/officeDocument/2006/relationships/oleObject" Target="../embeddings/oleObject2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image" Target="../media/image73.wmf"/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12" Type="http://schemas.openxmlformats.org/officeDocument/2006/relationships/image" Target="../media/image72.wmf"/><Relationship Id="rId2" Type="http://schemas.openxmlformats.org/officeDocument/2006/relationships/image" Target="../media/image62.wmf"/><Relationship Id="rId16" Type="http://schemas.openxmlformats.org/officeDocument/2006/relationships/image" Target="../media/image7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wmf"/><Relationship Id="rId11" Type="http://schemas.openxmlformats.org/officeDocument/2006/relationships/image" Target="../media/image71.wmf"/><Relationship Id="rId5" Type="http://schemas.openxmlformats.org/officeDocument/2006/relationships/image" Target="../media/image65.wmf"/><Relationship Id="rId15" Type="http://schemas.openxmlformats.org/officeDocument/2006/relationships/image" Target="../media/image75.wmf"/><Relationship Id="rId10" Type="http://schemas.openxmlformats.org/officeDocument/2006/relationships/image" Target="../media/image70.wmf"/><Relationship Id="rId4" Type="http://schemas.openxmlformats.org/officeDocument/2006/relationships/image" Target="../media/image64.wmf"/><Relationship Id="rId9" Type="http://schemas.openxmlformats.org/officeDocument/2006/relationships/image" Target="../media/image69.wmf"/><Relationship Id="rId14" Type="http://schemas.openxmlformats.org/officeDocument/2006/relationships/image" Target="../media/image7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image" Target="../media/image78.wmf"/><Relationship Id="rId7" Type="http://schemas.openxmlformats.org/officeDocument/2006/relationships/image" Target="../media/image82.wmf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wmf"/><Relationship Id="rId11" Type="http://schemas.openxmlformats.org/officeDocument/2006/relationships/image" Target="../media/image86.emf"/><Relationship Id="rId5" Type="http://schemas.openxmlformats.org/officeDocument/2006/relationships/image" Target="../media/image80.wmf"/><Relationship Id="rId10" Type="http://schemas.openxmlformats.org/officeDocument/2006/relationships/image" Target="../media/image85.emf"/><Relationship Id="rId4" Type="http://schemas.openxmlformats.org/officeDocument/2006/relationships/image" Target="../media/image79.emf"/><Relationship Id="rId9" Type="http://schemas.openxmlformats.org/officeDocument/2006/relationships/image" Target="../media/image8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image" Target="../media/image78.wmf"/><Relationship Id="rId7" Type="http://schemas.openxmlformats.org/officeDocument/2006/relationships/image" Target="../media/image88.wmf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wmf"/><Relationship Id="rId11" Type="http://schemas.openxmlformats.org/officeDocument/2006/relationships/image" Target="../media/image92.png"/><Relationship Id="rId5" Type="http://schemas.openxmlformats.org/officeDocument/2006/relationships/image" Target="../media/image80.wmf"/><Relationship Id="rId10" Type="http://schemas.openxmlformats.org/officeDocument/2006/relationships/image" Target="../media/image91.wmf"/><Relationship Id="rId4" Type="http://schemas.openxmlformats.org/officeDocument/2006/relationships/image" Target="../media/image79.emf"/><Relationship Id="rId9" Type="http://schemas.openxmlformats.org/officeDocument/2006/relationships/image" Target="../media/image9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475656" y="2348880"/>
            <a:ext cx="6400800" cy="1752600"/>
          </a:xfrm>
        </p:spPr>
        <p:txBody>
          <a:bodyPr/>
          <a:lstStyle/>
          <a:p>
            <a:pPr eaLnBrk="1" hangingPunct="1"/>
            <a:r>
              <a:rPr lang="hr-HR" b="1" dirty="0" smtClean="0">
                <a:solidFill>
                  <a:srgbClr val="C00000"/>
                </a:solidFill>
                <a:cs typeface="Times New Roman" pitchFamily="18" charset="0"/>
              </a:rPr>
              <a:t>JEDNOOSNO OPTEREĆENI ŠTAPOVI</a:t>
            </a:r>
            <a:endParaRPr lang="hr-HR" b="1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Up-Down Arrow 36"/>
          <p:cNvSpPr/>
          <p:nvPr/>
        </p:nvSpPr>
        <p:spPr>
          <a:xfrm rot="3060000">
            <a:off x="4954758" y="4050091"/>
            <a:ext cx="311150" cy="150407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177169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2996952"/>
            <a:ext cx="914400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953121"/>
            <a:ext cx="3600400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241153"/>
            <a:ext cx="359124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58" name="Picture 6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1979712" y="3645024"/>
            <a:ext cx="2455698" cy="1296144"/>
          </a:xfrm>
          <a:noFill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700562"/>
            <a:ext cx="1789112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4195936"/>
            <a:ext cx="1068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5304060"/>
            <a:ext cx="135731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0" cstate="print">
            <a:lum bright="70000" contrast="74000"/>
            <a:grayscl/>
          </a:blip>
          <a:srcRect/>
          <a:stretch>
            <a:fillRect/>
          </a:stretch>
        </p:blipFill>
        <p:spPr bwMode="auto">
          <a:xfrm>
            <a:off x="2185187" y="5291916"/>
            <a:ext cx="93353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7584" y="5754588"/>
            <a:ext cx="9715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167" name="Rectangle 15"/>
          <p:cNvSpPr>
            <a:spLocks noChangeArrowheads="1"/>
          </p:cNvSpPr>
          <p:nvPr/>
        </p:nvSpPr>
        <p:spPr bwMode="auto">
          <a:xfrm>
            <a:off x="4572000" y="2780928"/>
            <a:ext cx="1860550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Hookeov zakon</a:t>
            </a:r>
          </a:p>
        </p:txBody>
      </p:sp>
      <p:pic>
        <p:nvPicPr>
          <p:cNvPr id="177168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00192" y="2780928"/>
            <a:ext cx="1544637" cy="385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170" name="Rectangle 18"/>
          <p:cNvSpPr>
            <a:spLocks noChangeArrowheads="1"/>
          </p:cNvSpPr>
          <p:nvPr/>
        </p:nvSpPr>
        <p:spPr bwMode="auto">
          <a:xfrm>
            <a:off x="5868144" y="3140968"/>
            <a:ext cx="1466850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deformacija</a:t>
            </a:r>
          </a:p>
        </p:txBody>
      </p:sp>
      <p:pic>
        <p:nvPicPr>
          <p:cNvPr id="177171" name="Picture 19"/>
          <p:cNvPicPr>
            <a:picLocks noChangeAspect="1" noChangeArrowheads="1"/>
          </p:cNvPicPr>
          <p:nvPr/>
        </p:nvPicPr>
        <p:blipFill>
          <a:blip r:embed="rId13" cstate="print"/>
          <a:srcRect t="66180"/>
          <a:stretch>
            <a:fillRect/>
          </a:stretch>
        </p:blipFill>
        <p:spPr bwMode="auto">
          <a:xfrm>
            <a:off x="2411760" y="1953121"/>
            <a:ext cx="1008112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72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652120" y="4869160"/>
            <a:ext cx="9715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73" name="Picture 2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8224" y="3717032"/>
            <a:ext cx="223576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graphicFrame>
        <p:nvGraphicFramePr>
          <p:cNvPr id="177174" name="Object 22"/>
          <p:cNvGraphicFramePr>
            <a:graphicFrameLocks noChangeAspect="1"/>
          </p:cNvGraphicFramePr>
          <p:nvPr/>
        </p:nvGraphicFramePr>
        <p:xfrm>
          <a:off x="7092280" y="4869160"/>
          <a:ext cx="1298751" cy="749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15" imgW="672808" imgH="393529" progId="Equation.3">
                  <p:embed/>
                </p:oleObj>
              </mc:Choice>
              <mc:Fallback>
                <p:oleObj name="Equation" r:id="rId15" imgW="672808" imgH="393529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4869160"/>
                        <a:ext cx="1298751" cy="749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771800" y="1727805"/>
            <a:ext cx="50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dirty="0">
                <a:latin typeface="Symbol" pitchFamily="18" charset="2"/>
              </a:rPr>
              <a:t>D</a:t>
            </a:r>
            <a:r>
              <a:rPr lang="hr-HR" dirty="0"/>
              <a:t>l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419872" y="5301208"/>
            <a:ext cx="23278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dirty="0"/>
              <a:t>Ako je </a:t>
            </a:r>
            <a:r>
              <a:rPr lang="el-GR" sz="1600" dirty="0"/>
              <a:t>σ</a:t>
            </a:r>
            <a:r>
              <a:rPr lang="hr-HR" sz="1600" dirty="0"/>
              <a:t> nepromjenjivo </a:t>
            </a:r>
          </a:p>
          <a:p>
            <a:r>
              <a:rPr lang="hr-HR" sz="1600" dirty="0"/>
              <a:t>po poprečnom presjeku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79512" y="3779748"/>
            <a:ext cx="14959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>
                <a:solidFill>
                  <a:srgbClr val="FF0000"/>
                </a:solidFill>
              </a:rPr>
              <a:t>a) naprezanje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7027370" y="4831680"/>
            <a:ext cx="1440780" cy="944712"/>
          </a:xfrm>
          <a:prstGeom prst="wedgeRoundRectCallou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572000" y="2492896"/>
            <a:ext cx="15888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>
                <a:solidFill>
                  <a:srgbClr val="FF0000"/>
                </a:solidFill>
              </a:rPr>
              <a:t>b) deformacija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2051720" y="5219908"/>
            <a:ext cx="1224136" cy="936104"/>
          </a:xfrm>
          <a:prstGeom prst="wedgeRoundRectCallou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364088" y="6021388"/>
            <a:ext cx="36724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1400" b="1" dirty="0">
                <a:solidFill>
                  <a:srgbClr val="0070C0"/>
                </a:solidFill>
              </a:rPr>
              <a:t>promjena </a:t>
            </a:r>
            <a:r>
              <a:rPr lang="hr-HR" sz="1400" b="1" dirty="0" smtClean="0">
                <a:solidFill>
                  <a:srgbClr val="0070C0"/>
                </a:solidFill>
              </a:rPr>
              <a:t>duljine </a:t>
            </a:r>
            <a:r>
              <a:rPr lang="hr-HR" sz="1200" b="1" dirty="0" smtClean="0">
                <a:solidFill>
                  <a:srgbClr val="0070C0"/>
                </a:solidFill>
              </a:rPr>
              <a:t>(produljenje ili skraćenje)</a:t>
            </a:r>
            <a:endParaRPr lang="hr-HR" sz="12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835696" y="6300028"/>
            <a:ext cx="13901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b="1" dirty="0">
                <a:solidFill>
                  <a:srgbClr val="0070C0"/>
                </a:solidFill>
              </a:rPr>
              <a:t>naprezanje</a:t>
            </a:r>
          </a:p>
        </p:txBody>
      </p:sp>
      <p:pic>
        <p:nvPicPr>
          <p:cNvPr id="1050" name="Picture 26"/>
          <p:cNvPicPr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524328" y="2780928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004048" y="3501008"/>
            <a:ext cx="17281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1600" dirty="0">
                <a:latin typeface="+mj-lt"/>
                <a:cs typeface="GreekC" pitchFamily="2" charset="0"/>
              </a:rPr>
              <a:t>je </a:t>
            </a:r>
            <a:r>
              <a:rPr lang="hr-HR" sz="1600" dirty="0" smtClean="0">
                <a:latin typeface="+mj-lt"/>
                <a:cs typeface="GreekC" pitchFamily="2" charset="0"/>
              </a:rPr>
              <a:t>n</a:t>
            </a:r>
            <a:r>
              <a:rPr lang="hr-HR" sz="1600" dirty="0" smtClean="0"/>
              <a:t>epromjenjiva </a:t>
            </a:r>
            <a:r>
              <a:rPr lang="hr-HR" sz="1600" dirty="0"/>
              <a:t>po poprečnom presjeku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95536" y="1223174"/>
            <a:ext cx="48205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 smtClean="0">
                <a:solidFill>
                  <a:schemeClr val="bg1">
                    <a:lumMod val="25000"/>
                  </a:schemeClr>
                </a:solidFill>
              </a:rPr>
              <a:t>a) Uzdužna </a:t>
            </a:r>
            <a:r>
              <a:rPr lang="hr-HR" sz="1600" b="1" dirty="0" smtClean="0">
                <a:solidFill>
                  <a:schemeClr val="bg1">
                    <a:lumMod val="25000"/>
                  </a:schemeClr>
                </a:solidFill>
              </a:rPr>
              <a:t>sila je stalna cijelom duljinom štapa</a:t>
            </a:r>
            <a:endParaRPr lang="hr-HR" sz="16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899592" y="436602"/>
            <a:ext cx="67509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0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ŠTAP OPTEREĆEN UZDUŽNOM CENTRIČNOM SILOM</a:t>
            </a:r>
            <a:endParaRPr lang="hr-H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5724128" y="6381328"/>
            <a:ext cx="282962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400" b="1" dirty="0" smtClean="0">
                <a:solidFill>
                  <a:srgbClr val="FF0000"/>
                </a:solidFill>
              </a:rPr>
              <a:t>PROŠIRENI HOOKEOV ZAKON</a:t>
            </a:r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807339" y="1511206"/>
            <a:ext cx="319670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100" b="1" dirty="0" smtClean="0">
                <a:solidFill>
                  <a:schemeClr val="bg1">
                    <a:lumMod val="25000"/>
                  </a:schemeClr>
                </a:solidFill>
              </a:rPr>
              <a:t>Naprezanje je stalno cijelom duljinom štapa</a:t>
            </a:r>
            <a:endParaRPr lang="hr-HR" sz="1100" b="1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364088" y="908720"/>
            <a:ext cx="352839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95536" y="873001"/>
            <a:ext cx="38266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b="1" dirty="0" smtClean="0">
                <a:solidFill>
                  <a:srgbClr val="002060"/>
                </a:solidFill>
              </a:rPr>
              <a:t>Štap stalnog poprečnog presjeka</a:t>
            </a:r>
            <a:endParaRPr lang="hr-HR" b="1" dirty="0">
              <a:solidFill>
                <a:srgbClr val="002060"/>
              </a:solidFill>
            </a:endParaRPr>
          </a:p>
        </p:txBody>
      </p:sp>
      <p:pic>
        <p:nvPicPr>
          <p:cNvPr id="42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7584" y="1521073"/>
            <a:ext cx="9715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884368" y="620688"/>
            <a:ext cx="432048" cy="54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hr-HR" sz="1800" smtClean="0"/>
          </a:p>
          <a:p>
            <a:pPr eaLnBrk="1" hangingPunct="1"/>
            <a:endParaRPr lang="hr-HR" sz="2800" smtClean="0"/>
          </a:p>
          <a:p>
            <a:pPr eaLnBrk="1" hangingPunct="1"/>
            <a:endParaRPr lang="hr-HR" sz="2800" smtClean="0"/>
          </a:p>
          <a:p>
            <a:pPr eaLnBrk="1" hangingPunct="1"/>
            <a:endParaRPr lang="hr-HR" sz="2800" smtClean="0"/>
          </a:p>
          <a:p>
            <a:pPr eaLnBrk="1" hangingPunct="1"/>
            <a:endParaRPr lang="hr-HR" sz="2800" smtClean="0"/>
          </a:p>
          <a:p>
            <a:pPr eaLnBrk="1" hangingPunct="1"/>
            <a:endParaRPr lang="hr-HR" sz="2800" smtClean="0"/>
          </a:p>
        </p:txBody>
      </p:sp>
      <p:pic>
        <p:nvPicPr>
          <p:cNvPr id="143397" name="Picture 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373216"/>
            <a:ext cx="5598499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7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sp>
        <p:nvSpPr>
          <p:cNvPr id="2069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2906" y="3082367"/>
            <a:ext cx="4176414" cy="951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4903" y="2867038"/>
            <a:ext cx="3506915" cy="187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2895" y="4739396"/>
            <a:ext cx="3528393" cy="63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9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84943" y="4091323"/>
            <a:ext cx="1368152" cy="10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" name="Object 16"/>
          <p:cNvGraphicFramePr>
            <a:graphicFrameLocks noChangeAspect="1"/>
          </p:cNvGraphicFramePr>
          <p:nvPr/>
        </p:nvGraphicFramePr>
        <p:xfrm>
          <a:off x="6105023" y="3947307"/>
          <a:ext cx="143940" cy="25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8" imgW="114120" imgH="203040" progId="Equation.3">
                  <p:embed/>
                </p:oleObj>
              </mc:Choice>
              <mc:Fallback>
                <p:oleObj name="Equation" r:id="rId8" imgW="114120" imgH="2030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5023" y="3947307"/>
                        <a:ext cx="143940" cy="255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V="1">
            <a:off x="7185143" y="4235338"/>
            <a:ext cx="1008112" cy="75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761" name="Object 9"/>
          <p:cNvGraphicFramePr>
            <a:graphicFrameLocks noChangeAspect="1"/>
          </p:cNvGraphicFramePr>
          <p:nvPr/>
        </p:nvGraphicFramePr>
        <p:xfrm>
          <a:off x="7689199" y="4019315"/>
          <a:ext cx="180299" cy="288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10" imgW="126720" imgH="203040" progId="Equation.3">
                  <p:embed/>
                </p:oleObj>
              </mc:Choice>
              <mc:Fallback>
                <p:oleObj name="Equation" r:id="rId10" imgW="126720" imgH="2030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9199" y="4019315"/>
                        <a:ext cx="180299" cy="2884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53095" y="4163330"/>
            <a:ext cx="432048" cy="114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29"/>
          <p:cNvGraphicFramePr>
            <a:graphicFrameLocks noChangeAspect="1"/>
          </p:cNvGraphicFramePr>
          <p:nvPr/>
        </p:nvGraphicFramePr>
        <p:xfrm>
          <a:off x="6897111" y="3947307"/>
          <a:ext cx="180020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13" imgW="126720" imgH="203040" progId="Equation.3">
                  <p:embed/>
                </p:oleObj>
              </mc:Choice>
              <mc:Fallback>
                <p:oleObj name="Equation" r:id="rId13" imgW="126720" imgH="20304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7111" y="3947307"/>
                        <a:ext cx="180020" cy="288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51520" y="908720"/>
            <a:ext cx="44550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b="1" dirty="0" smtClean="0">
                <a:solidFill>
                  <a:srgbClr val="002060"/>
                </a:solidFill>
              </a:rPr>
              <a:t>Štap promjenjivog poprečnog presjeka</a:t>
            </a:r>
            <a:endParaRPr lang="hr-HR" b="1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971600" y="436602"/>
            <a:ext cx="67509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0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ŠTAP OPTEREĆEN UZDUŽNOM CENTRIČNOM SILOM</a:t>
            </a:r>
            <a:endParaRPr lang="hr-HR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51520" y="1295182"/>
            <a:ext cx="48205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 smtClean="0">
                <a:solidFill>
                  <a:schemeClr val="bg1">
                    <a:lumMod val="25000"/>
                  </a:schemeClr>
                </a:solidFill>
              </a:rPr>
              <a:t>b) Uzdužna </a:t>
            </a:r>
            <a:r>
              <a:rPr lang="hr-HR" sz="1600" b="1" dirty="0" smtClean="0">
                <a:solidFill>
                  <a:schemeClr val="bg1">
                    <a:lumMod val="25000"/>
                  </a:schemeClr>
                </a:solidFill>
              </a:rPr>
              <a:t>sila je stalna cijelom duljinom štapa</a:t>
            </a:r>
            <a:endParaRPr lang="hr-HR" sz="16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375291" y="1583214"/>
            <a:ext cx="28921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100" b="1" dirty="0" smtClean="0">
                <a:solidFill>
                  <a:schemeClr val="bg1">
                    <a:lumMod val="25000"/>
                  </a:schemeClr>
                </a:solidFill>
              </a:rPr>
              <a:t>Naprezanje je stalno po dijelovima štapa</a:t>
            </a:r>
            <a:endParaRPr lang="hr-HR" sz="1100" b="1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27" name="Picture 1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95536" y="1556792"/>
            <a:ext cx="9715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499992" y="1916832"/>
            <a:ext cx="44550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b="1" dirty="0" smtClean="0">
                <a:solidFill>
                  <a:srgbClr val="002060"/>
                </a:solidFill>
              </a:rPr>
              <a:t>Štap promjenjivog poprečnog presjeka</a:t>
            </a:r>
            <a:endParaRPr lang="hr-HR" b="1" dirty="0">
              <a:solidFill>
                <a:srgbClr val="002060"/>
              </a:solidFill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4427984" y="2276872"/>
            <a:ext cx="451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 smtClean="0">
                <a:solidFill>
                  <a:schemeClr val="bg1">
                    <a:lumMod val="25000"/>
                  </a:schemeClr>
                </a:solidFill>
              </a:rPr>
              <a:t>c) Uzdužna </a:t>
            </a:r>
            <a:r>
              <a:rPr lang="hr-HR" sz="1600" b="1" dirty="0" smtClean="0">
                <a:solidFill>
                  <a:schemeClr val="bg1">
                    <a:lumMod val="25000"/>
                  </a:schemeClr>
                </a:solidFill>
              </a:rPr>
              <a:t>sila je stalna po dijelovima štapa</a:t>
            </a:r>
            <a:endParaRPr lang="hr-HR" sz="16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551755" y="2564904"/>
            <a:ext cx="28921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100" b="1" dirty="0" smtClean="0">
                <a:solidFill>
                  <a:schemeClr val="bg1">
                    <a:lumMod val="25000"/>
                  </a:schemeClr>
                </a:solidFill>
              </a:rPr>
              <a:t>Naprezanje je stalno po dijelovima štapa</a:t>
            </a:r>
            <a:endParaRPr lang="hr-HR" sz="1100" b="1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0" y="2538482"/>
            <a:ext cx="9715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23528" y="2060848"/>
            <a:ext cx="3971155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686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2771775" y="1700213"/>
          <a:ext cx="373063" cy="218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CorelDRAW" r:id="rId3" imgW="495720" imgH="2904840" progId="CorelDraw.Graphic.11">
                  <p:embed/>
                </p:oleObj>
              </mc:Choice>
              <mc:Fallback>
                <p:oleObj name="CorelDRAW" r:id="rId3" imgW="495720" imgH="2904840" progId="CorelDraw.Graphic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700213"/>
                        <a:ext cx="373063" cy="218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9688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700338" y="3068638"/>
          <a:ext cx="749300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CorelDRAW" r:id="rId5" imgW="720000" imgH="242280" progId="CorelDraw.Graphic.11">
                  <p:embed/>
                </p:oleObj>
              </mc:Choice>
              <mc:Fallback>
                <p:oleObj name="CorelDRAW" r:id="rId5" imgW="720000" imgH="242280" progId="CorelDraw.Graphic.11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3068638"/>
                        <a:ext cx="749300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92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468313" y="1773238"/>
            <a:ext cx="1443037" cy="2655887"/>
          </a:xfrm>
          <a:noFill/>
        </p:spPr>
      </p:pic>
      <p:graphicFrame>
        <p:nvGraphicFramePr>
          <p:cNvPr id="199694" name="Object 1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356100" y="3429000"/>
          <a:ext cx="457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Equation" r:id="rId8" imgW="190239" imgH="180128" progId="Equation.3">
                  <p:embed/>
                </p:oleObj>
              </mc:Choice>
              <mc:Fallback>
                <p:oleObj name="Equation" r:id="rId8" imgW="190239" imgH="180128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3429000"/>
                        <a:ext cx="4572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9696" name="Picture 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9838" y="1989138"/>
            <a:ext cx="554037" cy="190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pic>
        <p:nvPicPr>
          <p:cNvPr id="199703" name="Picture 23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87900" y="1989138"/>
            <a:ext cx="590550" cy="17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31"/>
          <p:cNvPicPr>
            <a:picLocks noChangeAspect="1" noChangeArrowheads="1"/>
          </p:cNvPicPr>
          <p:nvPr/>
        </p:nvPicPr>
        <p:blipFill>
          <a:blip r:embed="rId12" cstate="print"/>
          <a:srcRect b="11478"/>
          <a:stretch>
            <a:fillRect/>
          </a:stretch>
        </p:blipFill>
        <p:spPr bwMode="auto">
          <a:xfrm>
            <a:off x="1619250" y="2492375"/>
            <a:ext cx="1116013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7" name="Object 2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13" imgW="114120" imgH="215640" progId="Equation.3">
                  <p:embed/>
                </p:oleObj>
              </mc:Choice>
              <mc:Fallback>
                <p:oleObj name="Equation" r:id="rId13" imgW="114120" imgH="21564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5" name="Object 23"/>
          <p:cNvGraphicFramePr>
            <a:graphicFrameLocks noChangeAspect="1"/>
          </p:cNvGraphicFramePr>
          <p:nvPr/>
        </p:nvGraphicFramePr>
        <p:xfrm>
          <a:off x="971599" y="4063479"/>
          <a:ext cx="1812875" cy="367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Equation" r:id="rId15" imgW="1002960" imgH="203040" progId="Equation.3">
                  <p:embed/>
                </p:oleObj>
              </mc:Choice>
              <mc:Fallback>
                <p:oleObj name="Equation" r:id="rId15" imgW="1002960" imgH="20304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99" y="4063479"/>
                        <a:ext cx="1812875" cy="3672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4"/>
          <p:cNvGraphicFramePr>
            <a:graphicFrameLocks noChangeAspect="1"/>
          </p:cNvGraphicFramePr>
          <p:nvPr/>
        </p:nvGraphicFramePr>
        <p:xfrm>
          <a:off x="250825" y="4508500"/>
          <a:ext cx="533400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17" imgW="228600" imgH="164880" progId="Equation.3">
                  <p:embed/>
                </p:oleObj>
              </mc:Choice>
              <mc:Fallback>
                <p:oleObj name="Equation" r:id="rId17" imgW="228600" imgH="16488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4508500"/>
                        <a:ext cx="533400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755650" y="4437063"/>
            <a:ext cx="38883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1600" dirty="0"/>
              <a:t>volumenska težina </a:t>
            </a:r>
            <a:r>
              <a:rPr lang="hr-HR" sz="1600" dirty="0" smtClean="0"/>
              <a:t>materijala N</a:t>
            </a:r>
            <a:r>
              <a:rPr lang="hr-HR" dirty="0" smtClean="0"/>
              <a:t>/cm</a:t>
            </a:r>
            <a:r>
              <a:rPr lang="hr-HR" baseline="30000" dirty="0" smtClean="0"/>
              <a:t>3</a:t>
            </a:r>
            <a:r>
              <a:rPr lang="hr-HR" dirty="0"/>
              <a:t>, kN/m</a:t>
            </a:r>
            <a:r>
              <a:rPr lang="hr-HR" baseline="30000" dirty="0"/>
              <a:t>3</a:t>
            </a:r>
          </a:p>
        </p:txBody>
      </p:sp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755576" y="1108378"/>
          <a:ext cx="2757562" cy="536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Equation" r:id="rId19" imgW="1307880" imgH="253800" progId="Equation.3">
                  <p:embed/>
                </p:oleObj>
              </mc:Choice>
              <mc:Fallback>
                <p:oleObj name="Equation" r:id="rId19" imgW="1307880" imgH="253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108378"/>
                        <a:ext cx="2757562" cy="5362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1"/>
          <p:cNvGraphicFramePr>
            <a:graphicFrameLocks noChangeAspect="1"/>
          </p:cNvGraphicFramePr>
          <p:nvPr/>
        </p:nvGraphicFramePr>
        <p:xfrm>
          <a:off x="755576" y="4941168"/>
          <a:ext cx="2892425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Equation" r:id="rId21" imgW="1396800" imgH="469800" progId="Equation.3">
                  <p:embed/>
                </p:oleObj>
              </mc:Choice>
              <mc:Fallback>
                <p:oleObj name="Equation" r:id="rId21" imgW="1396800" imgH="469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941168"/>
                        <a:ext cx="2892425" cy="973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2"/>
          <p:cNvGraphicFramePr>
            <a:graphicFrameLocks noChangeAspect="1"/>
          </p:cNvGraphicFramePr>
          <p:nvPr/>
        </p:nvGraphicFramePr>
        <p:xfrm>
          <a:off x="395536" y="5877272"/>
          <a:ext cx="3405187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Equation" r:id="rId23" imgW="1625400" imgH="368280" progId="Equation.3">
                  <p:embed/>
                </p:oleObj>
              </mc:Choice>
              <mc:Fallback>
                <p:oleObj name="Equation" r:id="rId23" imgW="1625400" imgH="3682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5877272"/>
                        <a:ext cx="3405187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3"/>
          <p:cNvGraphicFramePr>
            <a:graphicFrameLocks noChangeAspect="1"/>
          </p:cNvGraphicFramePr>
          <p:nvPr/>
        </p:nvGraphicFramePr>
        <p:xfrm>
          <a:off x="5526088" y="1268413"/>
          <a:ext cx="2860707" cy="936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25" imgW="1434960" imgH="469800" progId="Equation.3">
                  <p:embed/>
                </p:oleObj>
              </mc:Choice>
              <mc:Fallback>
                <p:oleObj name="Equation" r:id="rId25" imgW="1434960" imgH="469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6088" y="1268413"/>
                        <a:ext cx="2860707" cy="9364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4"/>
          <p:cNvGraphicFramePr>
            <a:graphicFrameLocks noChangeAspect="1"/>
          </p:cNvGraphicFramePr>
          <p:nvPr/>
        </p:nvGraphicFramePr>
        <p:xfrm>
          <a:off x="5580112" y="2188942"/>
          <a:ext cx="2952328" cy="880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27" imgW="1574640" imgH="469800" progId="Equation.3">
                  <p:embed/>
                </p:oleObj>
              </mc:Choice>
              <mc:Fallback>
                <p:oleObj name="Equation" r:id="rId27" imgW="1574640" imgH="4698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2188942"/>
                        <a:ext cx="2952328" cy="8808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5"/>
          <p:cNvGraphicFramePr>
            <a:graphicFrameLocks noChangeAspect="1"/>
          </p:cNvGraphicFramePr>
          <p:nvPr/>
        </p:nvGraphicFramePr>
        <p:xfrm>
          <a:off x="6047630" y="3274684"/>
          <a:ext cx="2088233" cy="894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29" imgW="1066680" imgH="457200" progId="Equation.3">
                  <p:embed/>
                </p:oleObj>
              </mc:Choice>
              <mc:Fallback>
                <p:oleObj name="Equation" r:id="rId29" imgW="1066680" imgH="457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7630" y="3274684"/>
                        <a:ext cx="2088233" cy="8947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ounded Rectangle 32"/>
          <p:cNvSpPr/>
          <p:nvPr/>
        </p:nvSpPr>
        <p:spPr>
          <a:xfrm>
            <a:off x="5868144" y="3140968"/>
            <a:ext cx="2771775" cy="11525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pic>
        <p:nvPicPr>
          <p:cNvPr id="31760" name="Picture 16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8207871" y="3356992"/>
            <a:ext cx="43204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" name="Object 15"/>
          <p:cNvGraphicFramePr>
            <a:graphicFrameLocks noChangeAspect="1"/>
          </p:cNvGraphicFramePr>
          <p:nvPr/>
        </p:nvGraphicFramePr>
        <p:xfrm>
          <a:off x="4499992" y="5589240"/>
          <a:ext cx="412750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Equation" r:id="rId32" imgW="1968480" imgH="457200" progId="Equation.3">
                  <p:embed/>
                </p:oleObj>
              </mc:Choice>
              <mc:Fallback>
                <p:oleObj name="Equation" r:id="rId32" imgW="1968480" imgH="4572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5589240"/>
                        <a:ext cx="4127500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5112062" y="4509120"/>
            <a:ext cx="386516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hr-HR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 obzirom da uzdužna sila nije </a:t>
            </a:r>
            <a:r>
              <a:rPr lang="hr-HR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stalna,</a:t>
            </a:r>
            <a:endParaRPr lang="hr-HR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hr-HR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produljenja dijelova štapa se mijenjaju</a:t>
            </a:r>
          </a:p>
          <a:p>
            <a:pPr algn="ctr">
              <a:defRPr/>
            </a:pPr>
            <a:r>
              <a:rPr lang="hr-HR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ovisno o udaljenosti od oslonca.</a:t>
            </a:r>
          </a:p>
        </p:txBody>
      </p:sp>
      <p:graphicFrame>
        <p:nvGraphicFramePr>
          <p:cNvPr id="37" name="Object 18"/>
          <p:cNvGraphicFramePr>
            <a:graphicFrameLocks noChangeAspect="1"/>
          </p:cNvGraphicFramePr>
          <p:nvPr/>
        </p:nvGraphicFramePr>
        <p:xfrm>
          <a:off x="3708400" y="1619250"/>
          <a:ext cx="74453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Equation" r:id="rId34" imgW="368280" imgH="177480" progId="Equation.3">
                  <p:embed/>
                </p:oleObj>
              </mc:Choice>
              <mc:Fallback>
                <p:oleObj name="Equation" r:id="rId34" imgW="368280" imgH="17748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619250"/>
                        <a:ext cx="744538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3" name="Object 19"/>
          <p:cNvGraphicFramePr>
            <a:graphicFrameLocks noChangeAspect="1"/>
          </p:cNvGraphicFramePr>
          <p:nvPr/>
        </p:nvGraphicFramePr>
        <p:xfrm>
          <a:off x="2114550" y="3690938"/>
          <a:ext cx="6159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Equation" r:id="rId36" imgW="304560" imgH="203040" progId="Equation.3">
                  <p:embed/>
                </p:oleObj>
              </mc:Choice>
              <mc:Fallback>
                <p:oleObj name="Equation" r:id="rId36" imgW="304560" imgH="20304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50" y="3690938"/>
                        <a:ext cx="615950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64" name="Picture 20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4140200" y="3141663"/>
            <a:ext cx="938213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5" name="Picture 21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2339975" y="3141663"/>
            <a:ext cx="666750" cy="9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95536" y="786190"/>
            <a:ext cx="52293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 smtClean="0">
                <a:solidFill>
                  <a:schemeClr val="bg1">
                    <a:lumMod val="25000"/>
                  </a:schemeClr>
                </a:solidFill>
              </a:rPr>
              <a:t>Uzdužna sila je linearno promjenjiva duljinom štapa</a:t>
            </a:r>
            <a:endParaRPr lang="hr-HR" sz="16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95536" y="332656"/>
            <a:ext cx="27735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000" b="1" dirty="0" smtClean="0">
                <a:solidFill>
                  <a:srgbClr val="002060"/>
                </a:solidFill>
              </a:rPr>
              <a:t>Utjecaj vlastite težine</a:t>
            </a:r>
            <a:endParaRPr lang="hr-HR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83357"/>
            <a:ext cx="4038600" cy="4525963"/>
          </a:xfrm>
        </p:spPr>
        <p:txBody>
          <a:bodyPr/>
          <a:lstStyle/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sz="2400" dirty="0" smtClean="0">
                <a:solidFill>
                  <a:schemeClr val="accent6">
                    <a:lumMod val="50000"/>
                  </a:schemeClr>
                </a:solidFill>
              </a:rPr>
              <a:t>Koeficijent sigurnosti</a:t>
            </a:r>
          </a:p>
          <a:p>
            <a:pPr>
              <a:buFontTx/>
              <a:buNone/>
            </a:pPr>
            <a:r>
              <a:rPr lang="hr-HR" sz="2400" dirty="0" smtClean="0">
                <a:solidFill>
                  <a:schemeClr val="accent6">
                    <a:lumMod val="50000"/>
                  </a:schemeClr>
                </a:solidFill>
              </a:rPr>
              <a:t>    smanjuje dopušteno opterećenje u odnosu na granicu popuštanja</a:t>
            </a:r>
          </a:p>
          <a:p>
            <a:pPr>
              <a:buFontTx/>
              <a:buNone/>
            </a:pPr>
            <a:endParaRPr lang="hr-HR" sz="2400" dirty="0" smtClean="0"/>
          </a:p>
        </p:txBody>
      </p:sp>
      <p:pic>
        <p:nvPicPr>
          <p:cNvPr id="410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61381"/>
            <a:ext cx="3579813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8" name="Content Placeholder 8"/>
          <p:cNvGraphicFramePr>
            <a:graphicFrameLocks noGrp="1" noChangeAspect="1"/>
          </p:cNvGraphicFramePr>
          <p:nvPr>
            <p:ph sz="half" idx="2"/>
          </p:nvPr>
        </p:nvGraphicFramePr>
        <p:xfrm>
          <a:off x="5954713" y="2516188"/>
          <a:ext cx="1425575" cy="26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Content Placeholder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4713" y="2516188"/>
                        <a:ext cx="1425575" cy="269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684064" y="1196876"/>
          <a:ext cx="77787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6" imgW="253670" imgH="126835" progId="Equation.3">
                  <p:embed/>
                </p:oleObj>
              </mc:Choice>
              <mc:Fallback>
                <p:oleObj name="Equation" r:id="rId6" imgW="253670" imgH="12683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64" y="1196876"/>
                        <a:ext cx="777875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476226" y="980976"/>
            <a:ext cx="32383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dirty="0" smtClean="0"/>
              <a:t>opterećenje </a:t>
            </a:r>
            <a:r>
              <a:rPr lang="hr-HR" sz="1600" dirty="0"/>
              <a:t>koje dovodi do sloma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835696" y="1412776"/>
            <a:ext cx="2044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dirty="0"/>
              <a:t>stvarno opterećenje </a:t>
            </a:r>
          </a:p>
        </p:txBody>
      </p:sp>
      <p:pic>
        <p:nvPicPr>
          <p:cNvPr id="5427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1340768"/>
            <a:ext cx="3096344" cy="5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004048" y="3501008"/>
            <a:ext cx="3598863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 b="1" dirty="0"/>
              <a:t>GLOBALNI</a:t>
            </a:r>
          </a:p>
          <a:p>
            <a:pPr algn="ctr"/>
            <a:r>
              <a:rPr lang="hr-HR" b="1" dirty="0"/>
              <a:t>koeficijent sigurnosti obuhvaća:</a:t>
            </a:r>
          </a:p>
          <a:p>
            <a:pPr>
              <a:buFont typeface="Arial" charset="0"/>
              <a:buChar char="•"/>
            </a:pPr>
            <a:r>
              <a:rPr lang="hr-HR" dirty="0"/>
              <a:t>    </a:t>
            </a:r>
            <a:r>
              <a:rPr lang="hr-HR" sz="2000" dirty="0"/>
              <a:t>nasavršenosti materijala</a:t>
            </a:r>
          </a:p>
          <a:p>
            <a:pPr>
              <a:buFont typeface="Arial" charset="0"/>
              <a:buChar char="•"/>
            </a:pPr>
            <a:r>
              <a:rPr lang="hr-HR" sz="2000" dirty="0"/>
              <a:t>    nedostatke, netočnosti  i  </a:t>
            </a:r>
          </a:p>
          <a:p>
            <a:r>
              <a:rPr lang="hr-HR" sz="2000" dirty="0"/>
              <a:t>     greške  izvedbe</a:t>
            </a:r>
          </a:p>
          <a:p>
            <a:pPr>
              <a:buFont typeface="Arial" charset="0"/>
              <a:buChar char="•"/>
            </a:pPr>
            <a:r>
              <a:rPr lang="hr-HR" sz="2000" dirty="0"/>
              <a:t>    oštećenja materijala</a:t>
            </a:r>
          </a:p>
          <a:p>
            <a:pPr>
              <a:buFont typeface="Arial" charset="0"/>
              <a:buChar char="•"/>
            </a:pPr>
            <a:r>
              <a:rPr lang="hr-HR" sz="2000" dirty="0"/>
              <a:t>    nesigurnost u određivanju </a:t>
            </a:r>
          </a:p>
          <a:p>
            <a:r>
              <a:rPr lang="hr-HR" sz="2000" dirty="0"/>
              <a:t>     veličina djelovanja</a:t>
            </a:r>
          </a:p>
        </p:txBody>
      </p:sp>
      <p:pic>
        <p:nvPicPr>
          <p:cNvPr id="54279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3648" y="2825477"/>
            <a:ext cx="2849562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Object 34"/>
          <p:cNvGraphicFramePr>
            <a:graphicFrameLocks noChangeAspect="1"/>
          </p:cNvGraphicFramePr>
          <p:nvPr/>
        </p:nvGraphicFramePr>
        <p:xfrm>
          <a:off x="5652120" y="764704"/>
          <a:ext cx="136842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10" imgW="672808" imgH="393529" progId="Equation.3">
                  <p:embed/>
                </p:oleObj>
              </mc:Choice>
              <mc:Fallback>
                <p:oleObj name="Equation" r:id="rId10" imgW="672808" imgH="393529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764704"/>
                        <a:ext cx="1368425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7"/>
          <p:cNvGraphicFramePr>
            <a:graphicFrameLocks noChangeAspect="1"/>
          </p:cNvGraphicFramePr>
          <p:nvPr/>
        </p:nvGraphicFramePr>
        <p:xfrm>
          <a:off x="4860032" y="1484784"/>
          <a:ext cx="3297238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Equation" r:id="rId12" imgW="1498600" imgH="457200" progId="Equation.3">
                  <p:embed/>
                </p:oleObj>
              </mc:Choice>
              <mc:Fallback>
                <p:oleObj name="Equation" r:id="rId12" imgW="1498600" imgH="457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484784"/>
                        <a:ext cx="3297238" cy="1008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5436096" y="2348880"/>
          <a:ext cx="183197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Equation" r:id="rId14" imgW="837836" imgH="431613" progId="Equation.3">
                  <p:embed/>
                </p:oleObj>
              </mc:Choice>
              <mc:Fallback>
                <p:oleObj name="Equation" r:id="rId14" imgW="837836" imgH="431613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2348880"/>
                        <a:ext cx="1831975" cy="935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572000" y="404664"/>
            <a:ext cx="282962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400" b="1" dirty="0" smtClean="0">
                <a:solidFill>
                  <a:srgbClr val="FF0000"/>
                </a:solidFill>
              </a:rPr>
              <a:t>PROŠIRENI HOOKEOV ZAKON</a:t>
            </a:r>
            <a:endParaRPr lang="hr-HR" sz="14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043608" y="476672"/>
            <a:ext cx="28039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000" b="1" dirty="0" smtClean="0">
                <a:solidFill>
                  <a:srgbClr val="002060"/>
                </a:solidFill>
              </a:rPr>
              <a:t>Koeficijent sigurnosti</a:t>
            </a:r>
            <a:endParaRPr lang="hr-HR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6" name="Picture 6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916113"/>
            <a:ext cx="1368425" cy="1220787"/>
          </a:xfrm>
          <a:noFill/>
        </p:spPr>
      </p:pic>
      <p:pic>
        <p:nvPicPr>
          <p:cNvPr id="20480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1916113"/>
            <a:ext cx="1390650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1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2814" y="3284984"/>
            <a:ext cx="1709026" cy="577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Rectangle 11"/>
          <p:cNvSpPr>
            <a:spLocks noChangeArrowheads="1"/>
          </p:cNvSpPr>
          <p:nvPr/>
        </p:nvSpPr>
        <p:spPr bwMode="auto">
          <a:xfrm>
            <a:off x="2268538" y="41497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hr-HR" b="1"/>
          </a:p>
        </p:txBody>
      </p:sp>
      <p:pic>
        <p:nvPicPr>
          <p:cNvPr id="204812" name="Picture 12"/>
          <p:cNvPicPr>
            <a:picLocks noChangeAspect="1" noChangeArrowheads="1"/>
          </p:cNvPicPr>
          <p:nvPr/>
        </p:nvPicPr>
        <p:blipFill>
          <a:blip r:embed="rId5" cstate="print"/>
          <a:srcRect r="91803" b="-23732"/>
          <a:stretch>
            <a:fillRect/>
          </a:stretch>
        </p:blipFill>
        <p:spPr bwMode="auto">
          <a:xfrm>
            <a:off x="3563888" y="4365104"/>
            <a:ext cx="86409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6" name="Rectangle 2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340768"/>
            <a:ext cx="4399087" cy="4824536"/>
          </a:xfrm>
          <a:ln w="19050">
            <a:solidFill>
              <a:srgbClr val="FF0000">
                <a:alpha val="79000"/>
              </a:srgbClr>
            </a:solidFill>
          </a:ln>
        </p:spPr>
        <p:txBody>
          <a:bodyPr/>
          <a:lstStyle/>
          <a:p>
            <a:pPr marL="514350" indent="-514350" eaLnBrk="1" hangingPunct="1">
              <a:buNone/>
            </a:pPr>
            <a:r>
              <a:rPr lang="hr-HR" b="1" dirty="0" smtClean="0">
                <a:solidFill>
                  <a:srgbClr val="FF0000"/>
                </a:solidFill>
              </a:rPr>
              <a:t>1.</a:t>
            </a:r>
            <a:r>
              <a:rPr lang="hr-HR" dirty="0" smtClean="0">
                <a:solidFill>
                  <a:schemeClr val="accent6">
                    <a:lumMod val="50000"/>
                  </a:schemeClr>
                </a:solidFill>
              </a:rPr>
              <a:t> deformacije slobodne  </a:t>
            </a:r>
            <a:r>
              <a:rPr lang="hr-HR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→</a:t>
            </a:r>
          </a:p>
          <a:p>
            <a:pPr eaLnBrk="1" hangingPunct="1">
              <a:buFontTx/>
              <a:buNone/>
            </a:pPr>
            <a:r>
              <a:rPr lang="hr-HR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   </a:t>
            </a:r>
            <a:r>
              <a:rPr lang="hr-HR" sz="2400" b="1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promjena volumena bez dodatnih naprezanja</a:t>
            </a:r>
          </a:p>
          <a:p>
            <a:pPr eaLnBrk="1" hangingPunct="1">
              <a:buFontTx/>
              <a:buNone/>
            </a:pPr>
            <a:endParaRPr lang="hr-HR" dirty="0" smtClean="0">
              <a:cs typeface="Arial" charset="0"/>
            </a:endParaRPr>
          </a:p>
          <a:p>
            <a:pPr eaLnBrk="1" hangingPunct="1">
              <a:buNone/>
            </a:pPr>
            <a:r>
              <a:rPr lang="hr-HR" b="1" dirty="0" smtClean="0">
                <a:solidFill>
                  <a:srgbClr val="FF0000"/>
                </a:solidFill>
                <a:cs typeface="Arial" charset="0"/>
              </a:rPr>
              <a:t>2.</a:t>
            </a:r>
            <a:r>
              <a:rPr lang="hr-HR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deformacije spriječene →</a:t>
            </a:r>
          </a:p>
          <a:p>
            <a:pPr algn="ctr" eaLnBrk="1" hangingPunct="1">
              <a:buFontTx/>
              <a:buNone/>
            </a:pPr>
            <a:r>
              <a:rPr lang="hr-HR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   </a:t>
            </a:r>
            <a:r>
              <a:rPr lang="hr-HR" sz="2400" b="1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u tijelu nastaju dodatna      </a:t>
            </a:r>
          </a:p>
          <a:p>
            <a:pPr algn="ctr" eaLnBrk="1" hangingPunct="1">
              <a:buFontTx/>
              <a:buNone/>
            </a:pPr>
            <a:r>
              <a:rPr lang="hr-HR" sz="2400" b="1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   naprezanja!!!</a:t>
            </a:r>
          </a:p>
        </p:txBody>
      </p:sp>
      <p:sp>
        <p:nvSpPr>
          <p:cNvPr id="204830" name="Text Box 30"/>
          <p:cNvSpPr txBox="1">
            <a:spLocks noChangeArrowheads="1"/>
          </p:cNvSpPr>
          <p:nvPr/>
        </p:nvSpPr>
        <p:spPr bwMode="auto">
          <a:xfrm>
            <a:off x="0" y="4005263"/>
            <a:ext cx="439102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r-HR" b="1" dirty="0"/>
              <a:t>           -   </a:t>
            </a:r>
            <a:r>
              <a:rPr lang="hr-HR" sz="2000" dirty="0">
                <a:solidFill>
                  <a:schemeClr val="hlink"/>
                </a:solidFill>
              </a:rPr>
              <a:t>koeficijent linearnog         </a:t>
            </a:r>
          </a:p>
          <a:p>
            <a:r>
              <a:rPr lang="hr-HR" sz="2000" dirty="0">
                <a:solidFill>
                  <a:schemeClr val="hlink"/>
                </a:solidFill>
              </a:rPr>
              <a:t>              toplinskog rastezanja</a:t>
            </a:r>
            <a:r>
              <a:rPr lang="hr-HR" sz="2000" dirty="0"/>
              <a:t>                                                           </a:t>
            </a:r>
          </a:p>
          <a:p>
            <a:r>
              <a:rPr lang="hr-HR" sz="2000" dirty="0"/>
              <a:t>          - promjena  temperature                </a:t>
            </a:r>
          </a:p>
          <a:p>
            <a:r>
              <a:rPr lang="hr-HR" sz="2000" dirty="0"/>
              <a:t>                                   (+  , -  )</a:t>
            </a:r>
          </a:p>
          <a:p>
            <a:r>
              <a:rPr lang="hr-HR" sz="2000" dirty="0"/>
              <a:t>          - deformacija uslijed </a:t>
            </a:r>
          </a:p>
          <a:p>
            <a:r>
              <a:rPr lang="hr-HR" sz="2000" dirty="0"/>
              <a:t>            promjene temperature</a:t>
            </a:r>
          </a:p>
        </p:txBody>
      </p:sp>
      <p:pic>
        <p:nvPicPr>
          <p:cNvPr id="204831" name="Picture 31"/>
          <p:cNvPicPr>
            <a:picLocks noChangeAspect="1" noChangeArrowheads="1"/>
          </p:cNvPicPr>
          <p:nvPr/>
        </p:nvPicPr>
        <p:blipFill>
          <a:blip r:embed="rId6" cstate="print"/>
          <a:srcRect r="69646" b="-5830"/>
          <a:stretch>
            <a:fillRect/>
          </a:stretch>
        </p:blipFill>
        <p:spPr bwMode="auto">
          <a:xfrm>
            <a:off x="250825" y="4076700"/>
            <a:ext cx="82391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2" name="Picture 3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653136"/>
            <a:ext cx="61595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3" name="Picture 33"/>
          <p:cNvPicPr>
            <a:picLocks noChangeAspect="1" noChangeArrowheads="1"/>
          </p:cNvPicPr>
          <p:nvPr/>
        </p:nvPicPr>
        <p:blipFill>
          <a:blip r:embed="rId8" cstate="print"/>
          <a:srcRect l="-26465" t="39371" r="-26465" b="18898"/>
          <a:stretch>
            <a:fillRect/>
          </a:stretch>
        </p:blipFill>
        <p:spPr bwMode="auto">
          <a:xfrm>
            <a:off x="251520" y="5229200"/>
            <a:ext cx="7334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11560" y="404664"/>
            <a:ext cx="539602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000" b="1" dirty="0" smtClean="0">
                <a:solidFill>
                  <a:srgbClr val="002060"/>
                </a:solidFill>
              </a:rPr>
              <a:t>Utjecaj temperature – toplinska naprezanja</a:t>
            </a:r>
            <a:endParaRPr lang="hr-HR" sz="20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83568" y="908720"/>
            <a:ext cx="49471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 smtClean="0">
                <a:solidFill>
                  <a:schemeClr val="bg1">
                    <a:lumMod val="25000"/>
                  </a:schemeClr>
                </a:solidFill>
              </a:rPr>
              <a:t>Uzdužna sila je stalna cijelom duljinom štapa (</a:t>
            </a:r>
            <a:r>
              <a:rPr lang="hr-HR" sz="1600" b="1" dirty="0" smtClean="0">
                <a:solidFill>
                  <a:srgbClr val="FF0000"/>
                </a:solidFill>
              </a:rPr>
              <a:t>2.</a:t>
            </a:r>
            <a:r>
              <a:rPr lang="hr-HR" sz="1600" b="1" dirty="0" smtClean="0">
                <a:solidFill>
                  <a:schemeClr val="bg1">
                    <a:lumMod val="25000"/>
                  </a:schemeClr>
                </a:solidFill>
              </a:rPr>
              <a:t>)</a:t>
            </a:r>
            <a:endParaRPr lang="hr-HR" sz="1600" b="1" dirty="0">
              <a:solidFill>
                <a:schemeClr val="bg1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6"/>
          <p:cNvSpPr>
            <a:spLocks noChangeArrowheads="1"/>
          </p:cNvSpPr>
          <p:nvPr/>
        </p:nvSpPr>
        <p:spPr bwMode="auto">
          <a:xfrm>
            <a:off x="2160464" y="4470176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hr-HR" b="1"/>
          </a:p>
        </p:txBody>
      </p:sp>
      <p:pic>
        <p:nvPicPr>
          <p:cNvPr id="208904" name="Picture 8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7462" y="3101378"/>
            <a:ext cx="3744416" cy="1444481"/>
          </a:xfrm>
          <a:noFill/>
        </p:spPr>
      </p:pic>
      <p:pic>
        <p:nvPicPr>
          <p:cNvPr id="20890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7870" y="4397746"/>
            <a:ext cx="775204" cy="36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0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230933"/>
            <a:ext cx="36163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0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928" y="2878881"/>
            <a:ext cx="7667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0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9470" y="2237283"/>
            <a:ext cx="436562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11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7214" y="5117876"/>
            <a:ext cx="4456112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12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9826" y="4973414"/>
            <a:ext cx="954088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5" name="Rectangle 19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r-HR"/>
          </a:p>
        </p:txBody>
      </p:sp>
      <p:pic>
        <p:nvPicPr>
          <p:cNvPr id="208916" name="Picture 2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1772816"/>
            <a:ext cx="2687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17" name="Picture 2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24128" y="4869160"/>
            <a:ext cx="310991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18" name="Picture 2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61247" y="2420888"/>
            <a:ext cx="395922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19" name="Picture 2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48064" y="3725466"/>
            <a:ext cx="3278188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20" name="Picture 2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3568" y="980728"/>
            <a:ext cx="2641600" cy="85725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08921" name="Text Box 25"/>
          <p:cNvSpPr txBox="1">
            <a:spLocks noChangeArrowheads="1"/>
          </p:cNvSpPr>
          <p:nvPr/>
        </p:nvSpPr>
        <p:spPr bwMode="auto">
          <a:xfrm>
            <a:off x="611560" y="5981218"/>
            <a:ext cx="79803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2000" b="1" dirty="0" smtClean="0">
                <a:solidFill>
                  <a:schemeClr val="hlink"/>
                </a:solidFill>
              </a:rPr>
              <a:t>NAČELO </a:t>
            </a:r>
            <a:r>
              <a:rPr lang="hr-HR" sz="2000" b="1" dirty="0">
                <a:solidFill>
                  <a:schemeClr val="hlink"/>
                </a:solidFill>
              </a:rPr>
              <a:t>RJEŠAVANJA STATIČKI NEODREĐENOG SUSTAVA </a:t>
            </a:r>
            <a:r>
              <a:rPr lang="hr-HR" sz="2000" b="1" dirty="0" smtClean="0">
                <a:solidFill>
                  <a:schemeClr val="hlink"/>
                </a:solidFill>
              </a:rPr>
              <a:t>!!!</a:t>
            </a:r>
            <a:endParaRPr lang="hr-HR" sz="2000" dirty="0">
              <a:solidFill>
                <a:schemeClr val="hlink"/>
              </a:solidFill>
            </a:endParaRPr>
          </a:p>
        </p:txBody>
      </p:sp>
      <p:pic>
        <p:nvPicPr>
          <p:cNvPr id="208926" name="Picture 30"/>
          <p:cNvPicPr>
            <a:picLocks noGrp="1" noChangeAspect="1" noChangeArrowheads="1"/>
          </p:cNvPicPr>
          <p:nvPr>
            <p:ph idx="1"/>
          </p:nvPr>
        </p:nvPicPr>
        <p:blipFill>
          <a:blip r:embed="rId14" cstate="print"/>
          <a:srcRect/>
          <a:stretch>
            <a:fillRect/>
          </a:stretch>
        </p:blipFill>
        <p:spPr>
          <a:xfrm>
            <a:off x="431676" y="5189314"/>
            <a:ext cx="3519488" cy="561975"/>
          </a:xfrm>
          <a:noFill/>
        </p:spPr>
      </p:pic>
      <p:pic>
        <p:nvPicPr>
          <p:cNvPr id="208928" name="Picture 3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07507" y="1294308"/>
            <a:ext cx="985838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29" name="Picture 3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816226" y="4470176"/>
            <a:ext cx="965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236220" y="3284984"/>
            <a:ext cx="32242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dirty="0">
                <a:solidFill>
                  <a:srgbClr val="FF0000"/>
                </a:solidFill>
              </a:rPr>
              <a:t>dodatni deformacijski uvjet !!!!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11560" y="404664"/>
            <a:ext cx="539602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000" b="1" dirty="0" smtClean="0">
                <a:solidFill>
                  <a:srgbClr val="002060"/>
                </a:solidFill>
              </a:rPr>
              <a:t>Utjecaj temperature – toplinska naprezanja</a:t>
            </a:r>
            <a:endParaRPr lang="hr-HR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11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556792"/>
            <a:ext cx="3814763" cy="622300"/>
          </a:xfrm>
          <a:noFill/>
        </p:spPr>
      </p:pic>
      <p:pic>
        <p:nvPicPr>
          <p:cNvPr id="197644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869" y="1556792"/>
            <a:ext cx="41433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4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307" y="1556792"/>
            <a:ext cx="258762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49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6332" y="1269454"/>
            <a:ext cx="266700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7650" name="Rectangle 18"/>
          <p:cNvSpPr>
            <a:spLocks noGrp="1" noChangeArrowheads="1"/>
          </p:cNvSpPr>
          <p:nvPr>
            <p:ph type="body" sz="half" idx="2"/>
          </p:nvPr>
        </p:nvSpPr>
        <p:spPr>
          <a:xfrm>
            <a:off x="4716016" y="1412776"/>
            <a:ext cx="4211960" cy="3845024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None/>
            </a:pPr>
            <a:r>
              <a:rPr lang="hr-HR" sz="2000" dirty="0" smtClean="0">
                <a:solidFill>
                  <a:srgbClr val="FF0000"/>
                </a:solidFill>
              </a:rPr>
              <a:t>1. </a:t>
            </a:r>
            <a:r>
              <a:rPr lang="hr-HR" sz="2000" dirty="0" smtClean="0"/>
              <a:t>jednolika razdioba naprezanja</a:t>
            </a:r>
          </a:p>
          <a:p>
            <a:pPr eaLnBrk="1" hangingPunct="1">
              <a:lnSpc>
                <a:spcPct val="80000"/>
              </a:lnSpc>
            </a:pPr>
            <a:endParaRPr lang="hr-HR" sz="1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sz="1400" b="1" dirty="0" smtClean="0">
                <a:solidFill>
                  <a:schemeClr val="hlink"/>
                </a:solidFill>
              </a:rPr>
              <a:t>NEPROMJENJIVA NAPREZANJA</a:t>
            </a:r>
            <a:endParaRPr lang="hr-HR" sz="1400" dirty="0" smtClean="0"/>
          </a:p>
          <a:p>
            <a:pPr eaLnBrk="1" hangingPunct="1">
              <a:lnSpc>
                <a:spcPct val="80000"/>
              </a:lnSpc>
            </a:pPr>
            <a:endParaRPr lang="hr-HR" sz="1400" dirty="0" smtClean="0"/>
          </a:p>
          <a:p>
            <a:pPr eaLnBrk="1" hangingPunct="1">
              <a:lnSpc>
                <a:spcPct val="80000"/>
              </a:lnSpc>
            </a:pPr>
            <a:endParaRPr lang="hr-HR" sz="14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hr-HR" sz="2000" dirty="0" smtClean="0">
                <a:solidFill>
                  <a:srgbClr val="FF0000"/>
                </a:solidFill>
              </a:rPr>
              <a:t>2.</a:t>
            </a:r>
            <a:r>
              <a:rPr lang="hr-HR" sz="2000" dirty="0" smtClean="0"/>
              <a:t> jednolika razdioba naprezanja</a:t>
            </a:r>
          </a:p>
          <a:p>
            <a:pPr eaLnBrk="1" hangingPunct="1">
              <a:lnSpc>
                <a:spcPct val="80000"/>
              </a:lnSpc>
            </a:pPr>
            <a:endParaRPr lang="hr-HR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sz="1400" b="1" dirty="0" smtClean="0">
                <a:solidFill>
                  <a:schemeClr val="hlink"/>
                </a:solidFill>
              </a:rPr>
              <a:t>GLATKA PROMJENA NAPREZANJA </a:t>
            </a:r>
            <a:endParaRPr lang="hr-HR" sz="1400" dirty="0" smtClean="0"/>
          </a:p>
          <a:p>
            <a:pPr eaLnBrk="1" hangingPunct="1">
              <a:lnSpc>
                <a:spcPct val="80000"/>
              </a:lnSpc>
            </a:pPr>
            <a:endParaRPr lang="hr-HR" sz="1400" dirty="0" smtClean="0"/>
          </a:p>
          <a:p>
            <a:pPr eaLnBrk="1" hangingPunct="1">
              <a:lnSpc>
                <a:spcPct val="80000"/>
              </a:lnSpc>
            </a:pPr>
            <a:endParaRPr lang="hr-HR" sz="14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hr-HR" sz="2000" dirty="0" smtClean="0">
                <a:solidFill>
                  <a:srgbClr val="FF0000"/>
                </a:solidFill>
              </a:rPr>
              <a:t>3. </a:t>
            </a:r>
            <a:r>
              <a:rPr lang="hr-HR" sz="2000" dirty="0" smtClean="0"/>
              <a:t>nejednolika razdioba naprezanja</a:t>
            </a:r>
            <a:r>
              <a:rPr lang="hr-HR" sz="1400" dirty="0" smtClean="0"/>
              <a:t>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sz="1400" dirty="0" smtClean="0"/>
              <a:t>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sz="1400" dirty="0" smtClean="0"/>
              <a:t> </a:t>
            </a:r>
            <a:r>
              <a:rPr lang="hr-HR" sz="1400" b="1" dirty="0" smtClean="0">
                <a:solidFill>
                  <a:schemeClr val="hlink"/>
                </a:solidFill>
              </a:rPr>
              <a:t>KONCENTRACIJA  NAPREZANJA !!!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r-HR" sz="1400" b="1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sz="1400" b="1" i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                    f- </a:t>
            </a:r>
            <a:r>
              <a:rPr lang="hr-HR" sz="1400" b="1" dirty="0" smtClean="0">
                <a:solidFill>
                  <a:schemeClr val="hlink"/>
                </a:solidFill>
              </a:rPr>
              <a:t>faktor  koncentracije naprezanja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sz="800" b="1" dirty="0" smtClean="0">
                <a:solidFill>
                  <a:schemeClr val="hlink"/>
                </a:solidFill>
              </a:rPr>
              <a:t>                               </a:t>
            </a:r>
            <a:endParaRPr lang="hr-HR" sz="800" b="1" baseline="-25000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sz="800" b="1" dirty="0" smtClean="0">
                <a:solidFill>
                  <a:schemeClr val="hlink"/>
                </a:solidFill>
              </a:rPr>
              <a:t>                               </a:t>
            </a:r>
          </a:p>
        </p:txBody>
      </p:sp>
      <p:pic>
        <p:nvPicPr>
          <p:cNvPr id="197651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2852738"/>
            <a:ext cx="3822700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53" name="Picture 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675" y="3141663"/>
            <a:ext cx="414338" cy="9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54" name="Picture 2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675" y="3141663"/>
            <a:ext cx="198438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55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6238" y="2781300"/>
            <a:ext cx="2698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56" name="Picture 2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4924325"/>
            <a:ext cx="5502275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10" cstate="print"/>
          <a:srcRect l="46588" t="4918" r="40060" b="21310"/>
          <a:stretch>
            <a:fillRect/>
          </a:stretch>
        </p:blipFill>
        <p:spPr bwMode="auto">
          <a:xfrm>
            <a:off x="6794364" y="5433841"/>
            <a:ext cx="1522052" cy="9474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571342" y="5517232"/>
            <a:ext cx="2230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2800" b="1" i="1" dirty="0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pic>
        <p:nvPicPr>
          <p:cNvPr id="18451" name="Picture 1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07904" y="5013176"/>
            <a:ext cx="134937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11560" y="508610"/>
            <a:ext cx="48990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000" b="1" dirty="0" smtClean="0">
                <a:solidFill>
                  <a:srgbClr val="002060"/>
                </a:solidFill>
              </a:rPr>
              <a:t>Koncentracija naprezanja – oslabljenja</a:t>
            </a:r>
            <a:endParaRPr lang="hr-HR" sz="2000" b="1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483768" y="908720"/>
            <a:ext cx="14478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400" b="1" dirty="0" smtClean="0">
                <a:solidFill>
                  <a:srgbClr val="002060"/>
                </a:solidFill>
              </a:rPr>
              <a:t>(zarezi i otvori)</a:t>
            </a:r>
            <a:endParaRPr lang="hr-HR" sz="1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3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628775"/>
            <a:ext cx="3814763" cy="622300"/>
          </a:xfrm>
          <a:noFill/>
        </p:spPr>
      </p:pic>
      <p:pic>
        <p:nvPicPr>
          <p:cNvPr id="102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1628775"/>
            <a:ext cx="41433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813" y="1628775"/>
            <a:ext cx="258762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1412875"/>
            <a:ext cx="266700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1975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sz="2000" b="1" dirty="0" smtClean="0">
                <a:solidFill>
                  <a:schemeClr val="hlink"/>
                </a:solidFill>
              </a:rPr>
              <a:t>ZAREZ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hr-HR" sz="2000" dirty="0" smtClean="0"/>
              <a:t>nejednolika razdioba naprezanja na mjestu zareza</a:t>
            </a:r>
          </a:p>
          <a:p>
            <a:pPr algn="ctr" eaLnBrk="1" hangingPunct="1">
              <a:lnSpc>
                <a:spcPct val="90000"/>
              </a:lnSpc>
            </a:pPr>
            <a:endParaRPr lang="hr-HR" sz="2000" dirty="0" smtClean="0"/>
          </a:p>
          <a:p>
            <a:pPr eaLnBrk="1" hangingPunct="1">
              <a:lnSpc>
                <a:spcPct val="90000"/>
              </a:lnSpc>
            </a:pPr>
            <a:r>
              <a:rPr lang="hr-HR" sz="2000" b="1" dirty="0" smtClean="0">
                <a:solidFill>
                  <a:schemeClr val="hlink"/>
                </a:solidFill>
              </a:rPr>
              <a:t>OTVOR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hr-HR" sz="2000" dirty="0" smtClean="0"/>
              <a:t>nejednolika razdioba naprezanja na mjestu otvora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r-HR" sz="2000" dirty="0" smtClean="0"/>
              <a:t> 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hr-HR" sz="2000" b="1" dirty="0" smtClean="0">
                <a:solidFill>
                  <a:schemeClr val="hlink"/>
                </a:solidFill>
              </a:rPr>
              <a:t>KONCENTRACIJA  NAPREZANJA !!!</a:t>
            </a:r>
          </a:p>
        </p:txBody>
      </p:sp>
      <p:pic>
        <p:nvPicPr>
          <p:cNvPr id="211980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875" y="1628775"/>
            <a:ext cx="482600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82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00338" y="1484313"/>
            <a:ext cx="593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750" y="2852738"/>
            <a:ext cx="38179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84" name="Picture 1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00338" y="3240088"/>
            <a:ext cx="474662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85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43213" y="2852738"/>
            <a:ext cx="500062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0" name="Picture 16"/>
          <p:cNvPicPr>
            <a:picLocks noChangeAspect="1" noChangeArrowheads="1"/>
          </p:cNvPicPr>
          <p:nvPr/>
        </p:nvPicPr>
        <p:blipFill>
          <a:blip r:embed="rId11" cstate="print"/>
          <a:srcRect l="19090"/>
          <a:stretch>
            <a:fillRect/>
          </a:stretch>
        </p:blipFill>
        <p:spPr bwMode="auto">
          <a:xfrm>
            <a:off x="1187450" y="3933825"/>
            <a:ext cx="3052763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11560" y="508610"/>
            <a:ext cx="48990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000" b="1" dirty="0" smtClean="0">
                <a:solidFill>
                  <a:srgbClr val="002060"/>
                </a:solidFill>
              </a:rPr>
              <a:t>Koncentracija naprezanja – oslabljenja</a:t>
            </a:r>
            <a:endParaRPr lang="hr-HR" sz="20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483768" y="908720"/>
            <a:ext cx="14478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400" b="1" dirty="0" smtClean="0">
                <a:solidFill>
                  <a:srgbClr val="002060"/>
                </a:solidFill>
              </a:rPr>
              <a:t>(zarezi i otvori)</a:t>
            </a:r>
            <a:endParaRPr lang="hr-HR" sz="1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65" name="Picture 9" descr="BaroniButtonHo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341438"/>
            <a:ext cx="4391025" cy="329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68" name="Picture 12" descr="denim-button-hole-thumb5429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38" y="1341438"/>
            <a:ext cx="284797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72" name="Picture 16" descr="stress_concentration_cand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1412875"/>
            <a:ext cx="3744912" cy="299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74" name="Picture 18" descr="Tooth_Interior_Fatigue_Fracture_1"/>
          <p:cNvPicPr>
            <a:picLocks noChangeAspect="1" noChangeArrowheads="1"/>
          </p:cNvPicPr>
          <p:nvPr/>
        </p:nvPicPr>
        <p:blipFill>
          <a:blip r:embed="rId5" cstate="print"/>
          <a:srcRect b="13206"/>
          <a:stretch>
            <a:fillRect/>
          </a:stretch>
        </p:blipFill>
        <p:spPr bwMode="auto">
          <a:xfrm>
            <a:off x="2339975" y="3789363"/>
            <a:ext cx="442277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59632" y="548680"/>
            <a:ext cx="10198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 smtClean="0">
                <a:solidFill>
                  <a:srgbClr val="002060"/>
                </a:solidFill>
              </a:rPr>
              <a:t>Primjeri:</a:t>
            </a:r>
            <a:endParaRPr lang="hr-HR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8" descr="zare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412875"/>
            <a:ext cx="4248150" cy="318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2" descr="Fill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1484313"/>
            <a:ext cx="4427537" cy="332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Text Box 13"/>
          <p:cNvSpPr txBox="1">
            <a:spLocks noChangeArrowheads="1"/>
          </p:cNvSpPr>
          <p:nvPr/>
        </p:nvSpPr>
        <p:spPr bwMode="auto">
          <a:xfrm>
            <a:off x="900113" y="4797425"/>
            <a:ext cx="22236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dirty="0" smtClean="0">
                <a:solidFill>
                  <a:schemeClr val="accent2">
                    <a:lumMod val="50000"/>
                  </a:schemeClr>
                </a:solidFill>
              </a:rPr>
              <a:t>vrh </a:t>
            </a:r>
            <a:r>
              <a:rPr lang="hr-HR" dirty="0">
                <a:solidFill>
                  <a:schemeClr val="accent2">
                    <a:lumMod val="50000"/>
                  </a:schemeClr>
                </a:solidFill>
              </a:rPr>
              <a:t>opeke u betonu </a:t>
            </a:r>
          </a:p>
        </p:txBody>
      </p:sp>
      <p:sp>
        <p:nvSpPr>
          <p:cNvPr id="12296" name="Text Box 14"/>
          <p:cNvSpPr txBox="1">
            <a:spLocks noChangeArrowheads="1"/>
          </p:cNvSpPr>
          <p:nvPr/>
        </p:nvSpPr>
        <p:spPr bwMode="auto">
          <a:xfrm>
            <a:off x="4967536" y="5013176"/>
            <a:ext cx="39969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dirty="0">
                <a:solidFill>
                  <a:schemeClr val="accent2">
                    <a:lumMod val="50000"/>
                  </a:schemeClr>
                </a:solidFill>
              </a:rPr>
              <a:t>konzolni trn - oštar prijelaz </a:t>
            </a:r>
            <a:r>
              <a:rPr lang="hr-HR" dirty="0" smtClean="0">
                <a:solidFill>
                  <a:schemeClr val="accent2">
                    <a:lumMod val="50000"/>
                  </a:schemeClr>
                </a:solidFill>
              </a:rPr>
              <a:t>iz podloge</a:t>
            </a:r>
            <a:endParaRPr lang="hr-HR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14032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3068638"/>
            <a:ext cx="1406525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033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2781300"/>
            <a:ext cx="1406525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59632" y="548680"/>
            <a:ext cx="10198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 smtClean="0">
                <a:solidFill>
                  <a:srgbClr val="002060"/>
                </a:solidFill>
              </a:rPr>
              <a:t>Primjeri:</a:t>
            </a:r>
            <a:endParaRPr lang="hr-HR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4" descr="bedrena ko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3387725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251520" y="5373216"/>
            <a:ext cx="41044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dirty="0">
                <a:solidFill>
                  <a:schemeClr val="accent2">
                    <a:lumMod val="50000"/>
                  </a:schemeClr>
                </a:solidFill>
              </a:rPr>
              <a:t>slika učvršćenja </a:t>
            </a:r>
            <a:r>
              <a:rPr lang="hr-HR" dirty="0" smtClean="0">
                <a:solidFill>
                  <a:schemeClr val="accent2">
                    <a:lumMod val="50000"/>
                  </a:schemeClr>
                </a:solidFill>
              </a:rPr>
              <a:t>loma bedrene  </a:t>
            </a:r>
            <a:r>
              <a:rPr lang="hr-HR" dirty="0">
                <a:solidFill>
                  <a:schemeClr val="accent2">
                    <a:lumMod val="50000"/>
                  </a:schemeClr>
                </a:solidFill>
              </a:rPr>
              <a:t>kosti</a:t>
            </a:r>
          </a:p>
        </p:txBody>
      </p:sp>
      <p:pic>
        <p:nvPicPr>
          <p:cNvPr id="13319" name="Picture 6" descr="zav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916832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Text Box 7"/>
          <p:cNvSpPr txBox="1">
            <a:spLocks noChangeArrowheads="1"/>
          </p:cNvSpPr>
          <p:nvPr/>
        </p:nvSpPr>
        <p:spPr bwMode="auto">
          <a:xfrm>
            <a:off x="5652120" y="5877272"/>
            <a:ext cx="2470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dirty="0">
                <a:solidFill>
                  <a:schemeClr val="accent2">
                    <a:lumMod val="50000"/>
                  </a:schemeClr>
                </a:solidFill>
              </a:rPr>
              <a:t>zavarivanje pod kutom</a:t>
            </a:r>
          </a:p>
        </p:txBody>
      </p:sp>
      <p:pic>
        <p:nvPicPr>
          <p:cNvPr id="21709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1916113"/>
            <a:ext cx="1406525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09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948" y="4005411"/>
            <a:ext cx="1406525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508104" y="692696"/>
            <a:ext cx="10198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1600" b="1" dirty="0" smtClean="0">
                <a:solidFill>
                  <a:srgbClr val="002060"/>
                </a:solidFill>
              </a:rPr>
              <a:t>Primjeri:</a:t>
            </a:r>
            <a:endParaRPr lang="hr-HR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hr-HR" dirty="0" smtClean="0"/>
              <a:t>                             </a:t>
            </a:r>
          </a:p>
          <a:p>
            <a:pPr eaLnBrk="1" hangingPunct="1">
              <a:buFontTx/>
              <a:buNone/>
            </a:pPr>
            <a:endParaRPr lang="hr-HR" dirty="0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hr-HR" b="1" dirty="0" smtClean="0">
                <a:solidFill>
                  <a:srgbClr val="FF0000"/>
                </a:solidFill>
              </a:rPr>
              <a:t>kraj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2995</TotalTime>
  <Words>360</Words>
  <Application>Microsoft Office PowerPoint</Application>
  <PresentationFormat>On-screen Show (4:3)</PresentationFormat>
  <Paragraphs>107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Garamond</vt:lpstr>
      <vt:lpstr>GreekC</vt:lpstr>
      <vt:lpstr>Symbol</vt:lpstr>
      <vt:lpstr>Times New Roman</vt:lpstr>
      <vt:lpstr>Default Design</vt:lpstr>
      <vt:lpstr>Equation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ZIDANE KONSTRUKCIJE</dc:title>
  <dc:creator>Matosevic-Sajfert</dc:creator>
  <cp:lastModifiedBy>ajuric</cp:lastModifiedBy>
  <cp:revision>326</cp:revision>
  <dcterms:created xsi:type="dcterms:W3CDTF">2006-10-27T18:31:00Z</dcterms:created>
  <dcterms:modified xsi:type="dcterms:W3CDTF">2021-03-04T12:15:44Z</dcterms:modified>
</cp:coreProperties>
</file>