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5" r:id="rId3"/>
    <p:sldId id="282" r:id="rId4"/>
    <p:sldId id="283" r:id="rId5"/>
    <p:sldId id="284" r:id="rId6"/>
    <p:sldId id="281" r:id="rId7"/>
    <p:sldId id="296" r:id="rId8"/>
    <p:sldId id="280" r:id="rId9"/>
    <p:sldId id="293" r:id="rId10"/>
    <p:sldId id="297" r:id="rId11"/>
    <p:sldId id="298" r:id="rId12"/>
    <p:sldId id="29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C00CC"/>
    <a:srgbClr val="CC3399"/>
    <a:srgbClr val="CC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0" autoAdjust="0"/>
    <p:restoredTop sz="94660"/>
  </p:normalViewPr>
  <p:slideViewPr>
    <p:cSldViewPr>
      <p:cViewPr>
        <p:scale>
          <a:sx n="106" d="100"/>
          <a:sy n="106" d="100"/>
        </p:scale>
        <p:origin x="-175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Relationship Id="rId9" Type="http://schemas.openxmlformats.org/officeDocument/2006/relationships/image" Target="../media/image5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F794789-C1D2-45CB-A5A4-F993DA073F5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C9E7E95-6287-407A-9487-D79A07FEC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2458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24581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24582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24583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ACD74C-8FA4-48E3-8DC7-A93D8798E86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2560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25605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2560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25607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19BAEC-BFD8-4BAB-9935-871AC9C8091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2662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26629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26630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26631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F32FFF-0707-4919-92B3-0559007E410A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27652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27653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27654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2765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66CE7-15A6-48B5-A85B-C62B6C156EB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28676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28677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28678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28679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E5CA1-A383-4AA3-93F3-E17A175E1DED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184FE-A3B8-4F52-B0A3-BE4BF6DCEFC0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604D2-DAC6-40D8-AF80-5D67F297CBD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5D2EB-C704-4F3D-9E2F-105EA1C706DD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BD675-4D3C-4D60-BA01-74D3F1C3199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0BB42-BCE2-4739-A7ED-9310CDFDBE0F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EF3EE-33C7-4185-8776-B4D1FE9A7CF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3E6DA-5C5F-4683-BC70-98188E502358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527AD-EBED-4248-9EDA-43C9AB718E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C8A59-F945-47AE-9BD8-B8E785A251BD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B2734-87C4-4A00-A395-B43E86A5534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C3549-9065-41C3-A1FE-587F289D754E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7C65F-1C7B-4A2C-995B-34CCA106566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48042-B2F5-4497-9985-08499D03B83C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53B39-B713-4103-98FB-77C158DE474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9D9E2-4606-404F-8D1E-A6D2292DA9DC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23741-781E-4AAD-AA62-9F830819F42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67205-A6D1-42C0-A43A-99EF8BDDB659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68BA-BEE0-4BC2-8085-1C6C11CAFFE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8B940-FFED-49B5-9376-24B78F03C873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F9B53-D6A3-4B08-9553-20878778F3B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142CE-7F28-4BC5-BC2E-C3B59BDF22B6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E473E-6419-455C-A1C7-3071001842A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CB03A9EC-A7F4-43B2-A06A-C0CD27B043D8}" type="datetime1">
              <a:rPr lang="hr-HR"/>
              <a:pPr>
                <a:defRPr/>
              </a:pPr>
              <a:t>24.10.2017.</a:t>
            </a:fld>
            <a:endParaRPr lang="hr-HR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hr-HR"/>
              <a:t>6. predavanje TM2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F375506-F4E4-4B89-9223-7DC6157A515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38.wmf"/><Relationship Id="rId7" Type="http://schemas.openxmlformats.org/officeDocument/2006/relationships/image" Target="../media/image27.wmf"/><Relationship Id="rId12" Type="http://schemas.openxmlformats.org/officeDocument/2006/relationships/image" Target="../media/image32.wmf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5" Type="http://schemas.openxmlformats.org/officeDocument/2006/relationships/oleObject" Target="../embeddings/oleObject1.bin"/><Relationship Id="rId10" Type="http://schemas.openxmlformats.org/officeDocument/2006/relationships/image" Target="../media/image30.wmf"/><Relationship Id="rId19" Type="http://schemas.openxmlformats.org/officeDocument/2006/relationships/image" Target="../media/image36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Relationship Id="rId14" Type="http://schemas.openxmlformats.org/officeDocument/2006/relationships/image" Target="../media/image34.wmf"/><Relationship Id="rId22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4.bin"/><Relationship Id="rId15" Type="http://schemas.openxmlformats.org/officeDocument/2006/relationships/image" Target="../media/image47.wmf"/><Relationship Id="rId10" Type="http://schemas.openxmlformats.org/officeDocument/2006/relationships/image" Target="../media/image45.wmf"/><Relationship Id="rId4" Type="http://schemas.openxmlformats.org/officeDocument/2006/relationships/image" Target="../media/image25.wmf"/><Relationship Id="rId9" Type="http://schemas.openxmlformats.org/officeDocument/2006/relationships/image" Target="../media/image44.wmf"/><Relationship Id="rId14" Type="http://schemas.openxmlformats.org/officeDocument/2006/relationships/image" Target="../media/image4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58.wmf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46.wmf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TORZIJA</a:t>
            </a:r>
            <a:b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</a:rPr>
              <a:t>(UVIJANJE, UVRTANJE)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endParaRPr lang="hr-HR" smtClean="0"/>
          </a:p>
          <a:p>
            <a:pPr marL="609600" indent="-609600" eaLnBrk="1" hangingPunct="1">
              <a:buFontTx/>
              <a:buAutoNum type="arabicPeriod"/>
            </a:pPr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7" descr="torsion-springs-250x250-250x2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015455" cy="201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0649" name="Picture 9" descr="calculate-stress-torsion-springs-800X8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80928"/>
            <a:ext cx="2520280" cy="167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0651" name="Picture 11" descr="Haller_torsion_pendulum_anniversary_cl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509120"/>
            <a:ext cx="1289644" cy="214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267744" y="46738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</a:rPr>
              <a:t>TORZIJA -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PRIMJERI</a:t>
            </a:r>
            <a:endParaRPr lang="hr-HR" sz="1400" dirty="0"/>
          </a:p>
        </p:txBody>
      </p:sp>
      <p:pic>
        <p:nvPicPr>
          <p:cNvPr id="10250" name="Picture 10" descr="Slikovni rezultat za osovine automobi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04664"/>
            <a:ext cx="2366870" cy="1296144"/>
          </a:xfrm>
          <a:prstGeom prst="rect">
            <a:avLst/>
          </a:prstGeom>
          <a:noFill/>
        </p:spPr>
      </p:pic>
      <p:pic>
        <p:nvPicPr>
          <p:cNvPr id="10256" name="Picture 16" descr="Slikovni rezultat za osovine automobil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8341" y="3140968"/>
            <a:ext cx="2949843" cy="1512168"/>
          </a:xfrm>
          <a:prstGeom prst="rect">
            <a:avLst/>
          </a:prstGeom>
          <a:noFill/>
        </p:spPr>
      </p:pic>
      <p:pic>
        <p:nvPicPr>
          <p:cNvPr id="10258" name="Picture 18" descr="Slikovni rezultat za osovine automobil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1988840"/>
            <a:ext cx="2369815" cy="1729629"/>
          </a:xfrm>
          <a:prstGeom prst="rect">
            <a:avLst/>
          </a:prstGeom>
          <a:noFill/>
        </p:spPr>
      </p:pic>
      <p:pic>
        <p:nvPicPr>
          <p:cNvPr id="10260" name="Picture 20" descr="Povezana slik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60690" y="908720"/>
            <a:ext cx="2695486" cy="2016224"/>
          </a:xfrm>
          <a:prstGeom prst="rect">
            <a:avLst/>
          </a:prstGeom>
          <a:noFill/>
        </p:spPr>
      </p:pic>
      <p:pic>
        <p:nvPicPr>
          <p:cNvPr id="10262" name="Picture 22" descr="Slikovni rezultat za kamionski pog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104" y="4719186"/>
            <a:ext cx="3410719" cy="1908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5" descr="torsion%5B1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70132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5013325"/>
            <a:ext cx="15589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403648" y="46738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</a:rPr>
              <a:t>TORZIJA -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PRIMJERI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7" descr="torsion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701354"/>
            <a:ext cx="7199807" cy="395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403648" y="46738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</a:rPr>
              <a:t>TORZIJA -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PRIMJERI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  <a:t>TORZIJA ŠTAPA KRUŽNOG POPREČNOG PRESJEKA</a:t>
            </a:r>
          </a:p>
        </p:txBody>
      </p:sp>
      <p:pic>
        <p:nvPicPr>
          <p:cNvPr id="13317" name="Picture 5" descr="torsion_multiple"/>
          <p:cNvPicPr>
            <a:picLocks noChangeAspect="1" noChangeArrowheads="1"/>
          </p:cNvPicPr>
          <p:nvPr/>
        </p:nvPicPr>
        <p:blipFill>
          <a:blip r:embed="rId2" cstate="print"/>
          <a:srcRect l="16866" t="16470" r="-369" b="51903"/>
          <a:stretch>
            <a:fillRect/>
          </a:stretch>
        </p:blipFill>
        <p:spPr bwMode="auto">
          <a:xfrm>
            <a:off x="755576" y="1557338"/>
            <a:ext cx="75961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3" name="Picture 7" descr="torsion_500"/>
          <p:cNvPicPr>
            <a:picLocks noChangeAspect="1" noChangeArrowheads="1"/>
          </p:cNvPicPr>
          <p:nvPr/>
        </p:nvPicPr>
        <p:blipFill>
          <a:blip r:embed="rId3" cstate="print"/>
          <a:srcRect t="8847" b="11339"/>
          <a:stretch>
            <a:fillRect/>
          </a:stretch>
        </p:blipFill>
        <p:spPr bwMode="auto">
          <a:xfrm>
            <a:off x="1979613" y="3861048"/>
            <a:ext cx="463003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3208863"/>
            <a:ext cx="1367457" cy="29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780928"/>
            <a:ext cx="12239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339752" y="3024634"/>
            <a:ext cx="1365250" cy="260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9" name="Picture 5" descr="torsion_simple"/>
          <p:cNvPicPr>
            <a:picLocks noChangeAspect="1" noChangeArrowheads="1"/>
          </p:cNvPicPr>
          <p:nvPr/>
        </p:nvPicPr>
        <p:blipFill>
          <a:blip r:embed="rId2" cstate="print"/>
          <a:srcRect t="6696" r="15265" b="29086"/>
          <a:stretch>
            <a:fillRect/>
          </a:stretch>
        </p:blipFill>
        <p:spPr bwMode="auto">
          <a:xfrm>
            <a:off x="2987824" y="2924944"/>
            <a:ext cx="5938503" cy="323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51" name="Picture 7" descr="Torsion-Bar_with-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29763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>
              <a:defRPr/>
            </a:pPr>
            <a:r>
              <a:rPr lang="hr-HR" sz="1600" b="1" dirty="0" smtClean="0"/>
              <a:t>Poprečni presjeci ostaju ravni i okomiti na os </a:t>
            </a:r>
            <a:r>
              <a:rPr lang="hr-HR" sz="1600" b="1" dirty="0" smtClean="0"/>
              <a:t>štapa</a:t>
            </a:r>
            <a:endParaRPr lang="hr-HR" sz="1600" b="1" dirty="0" smtClean="0"/>
          </a:p>
          <a:p>
            <a:pPr eaLnBrk="1" hangingPunct="1">
              <a:buNone/>
              <a:defRPr/>
            </a:pPr>
            <a:r>
              <a:rPr lang="hr-HR" sz="1600" b="1" i="1" dirty="0" smtClean="0">
                <a:solidFill>
                  <a:schemeClr val="accent2">
                    <a:lumMod val="50000"/>
                  </a:schemeClr>
                </a:solidFill>
              </a:rPr>
              <a:t>      </a:t>
            </a:r>
            <a:r>
              <a:rPr lang="hr-HR" sz="1600" b="1" i="1" dirty="0" smtClean="0">
                <a:solidFill>
                  <a:srgbClr val="FF0000"/>
                </a:solidFill>
              </a:rPr>
              <a:t>Bernoullieva hipoteza ravnih presjeka</a:t>
            </a:r>
          </a:p>
          <a:p>
            <a:pPr eaLnBrk="1" hangingPunct="1">
              <a:defRPr/>
            </a:pPr>
            <a:r>
              <a:rPr lang="hr-HR" sz="1600" b="1" dirty="0" smtClean="0"/>
              <a:t>Poprečni presjeci rotiraju oko osi štapa kao kruti diskovi</a:t>
            </a:r>
          </a:p>
          <a:p>
            <a:pPr eaLnBrk="1" hangingPunct="1">
              <a:defRPr/>
            </a:pPr>
            <a:r>
              <a:rPr lang="hr-HR" sz="1600" b="1" dirty="0" smtClean="0"/>
              <a:t>Uzdužna deformacija štapa ne postoji</a:t>
            </a:r>
          </a:p>
          <a:p>
            <a:pPr algn="ctr" eaLnBrk="1" hangingPunct="1">
              <a:buFontTx/>
              <a:buNone/>
              <a:defRPr/>
            </a:pPr>
            <a:endParaRPr lang="hr-HR" sz="1600" b="1" i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hr-HR" sz="1600" b="1" i="1" u="sng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  <a:t>TORZIJA ŠTAPA KRUŽNOG POPREČNOG PRESJEKA</a:t>
            </a:r>
            <a:b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1800" b="1" i="1" u="sng" dirty="0" smtClean="0">
                <a:solidFill>
                  <a:schemeClr val="accent2">
                    <a:lumMod val="75000"/>
                  </a:schemeClr>
                </a:solidFill>
              </a:rPr>
              <a:t> Pretpostavke proračuna:</a:t>
            </a:r>
            <a:endParaRPr lang="hr-HR" sz="1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32"/>
          <p:cNvSpPr txBox="1">
            <a:spLocks noChangeArrowheads="1"/>
          </p:cNvSpPr>
          <p:nvPr/>
        </p:nvSpPr>
        <p:spPr bwMode="auto">
          <a:xfrm>
            <a:off x="6948488" y="1889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r-HR"/>
          </a:p>
        </p:txBody>
      </p:sp>
      <p:sp>
        <p:nvSpPr>
          <p:cNvPr id="16392" name="TextBox 30"/>
          <p:cNvSpPr txBox="1">
            <a:spLocks noChangeArrowheads="1"/>
          </p:cNvSpPr>
          <p:nvPr/>
        </p:nvSpPr>
        <p:spPr bwMode="auto">
          <a:xfrm>
            <a:off x="1907704" y="3717032"/>
            <a:ext cx="56886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</a:rPr>
              <a:t>PRETPOSTAVKE </a:t>
            </a:r>
            <a:r>
              <a:rPr lang="hr-HR" sz="2400" b="1" dirty="0">
                <a:solidFill>
                  <a:schemeClr val="accent6">
                    <a:lumMod val="50000"/>
                  </a:schemeClr>
                </a:solidFill>
              </a:rPr>
              <a:t>O </a:t>
            </a: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</a:rPr>
              <a:t>DEFORMACIJI</a:t>
            </a:r>
          </a:p>
          <a:p>
            <a:pPr algn="ctr"/>
            <a:r>
              <a:rPr lang="hr-HR" sz="2400" kern="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vrijede samo za štapove pravocrtne osi, okruglog poprečnog presjeka i to ako su deformacije male</a:t>
            </a:r>
            <a:endParaRPr lang="hr-H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6394" name="Picture 6" descr="http://www.tecnerife.es/estructuras/esfuerzo_torsion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556792"/>
            <a:ext cx="4381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  <a:t>TORZIJA ŠTAPA KRUŽNOG POPREČNOG PRESJEKA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12875"/>
            <a:ext cx="7837488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  <a:t>TORZIJA ŠTAPA KRUŽNOG POPREČNOG PRESJEKA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3968" y="1196901"/>
            <a:ext cx="4680520" cy="1944067"/>
          </a:xfrm>
        </p:spPr>
        <p:txBody>
          <a:bodyPr/>
          <a:lstStyle/>
          <a:p>
            <a:pPr eaLnBrk="1" hangingPunct="1"/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dva presjeka na razmaku </a:t>
            </a:r>
            <a:r>
              <a:rPr lang="hr-HR" sz="16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dx</a:t>
            </a:r>
          </a:p>
          <a:p>
            <a:pPr eaLnBrk="1" hangingPunct="1"/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desni presjek se zarotira za kut d</a:t>
            </a: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φ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eaLnBrk="1" hangingPunct="1"/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točka A se zarotira na položaj A’</a:t>
            </a:r>
          </a:p>
          <a:p>
            <a:pPr eaLnBrk="1" hangingPunct="1"/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sve točke desnog presjeka se zarotiraju za isti kut d</a:t>
            </a: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φ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eaLnBrk="1" hangingPunct="1"/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pri tome se štap posmično deformira za kut  </a:t>
            </a: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γ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758" y="2852886"/>
            <a:ext cx="36560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4"/>
          <p:cNvPicPr>
            <a:picLocks noChangeAspect="1" noChangeArrowheads="1"/>
          </p:cNvPicPr>
          <p:nvPr/>
        </p:nvPicPr>
        <p:blipFill>
          <a:blip r:embed="rId5" cstate="print"/>
          <a:srcRect t="43907"/>
          <a:stretch>
            <a:fillRect/>
          </a:stretch>
        </p:blipFill>
        <p:spPr bwMode="auto">
          <a:xfrm>
            <a:off x="179511" y="1196975"/>
            <a:ext cx="3888433" cy="133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1773238"/>
            <a:ext cx="292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5" y="4391024"/>
            <a:ext cx="562447" cy="4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783" y="4626124"/>
            <a:ext cx="1893887" cy="5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4391798"/>
            <a:ext cx="562992" cy="40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445" y="4194324"/>
            <a:ext cx="8683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23295" y="4184799"/>
            <a:ext cx="5746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99445" y="4194324"/>
            <a:ext cx="8763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9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15345" y="5057925"/>
            <a:ext cx="400655" cy="38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0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4758" y="4626124"/>
            <a:ext cx="2132012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Object 15"/>
          <p:cNvGraphicFramePr>
            <a:graphicFrameLocks noChangeAspect="1"/>
          </p:cNvGraphicFramePr>
          <p:nvPr/>
        </p:nvGraphicFramePr>
        <p:xfrm>
          <a:off x="5292081" y="3501008"/>
          <a:ext cx="2376264" cy="612842"/>
        </p:xfrm>
        <a:graphic>
          <a:graphicData uri="http://schemas.openxmlformats.org/presentationml/2006/ole">
            <p:oleObj spid="_x0000_s1026" name="Equation" r:id="rId15" imgW="1180800" imgH="304560" progId="Equation.3">
              <p:embed/>
            </p:oleObj>
          </a:graphicData>
        </a:graphic>
      </p:graphicFrame>
      <p:pic>
        <p:nvPicPr>
          <p:cNvPr id="34832" name="Picture 1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56950" y="4725144"/>
            <a:ext cx="28360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833" name="Object 17"/>
          <p:cNvGraphicFramePr>
            <a:graphicFrameLocks noChangeAspect="1"/>
          </p:cNvGraphicFramePr>
          <p:nvPr/>
        </p:nvGraphicFramePr>
        <p:xfrm>
          <a:off x="5292080" y="4221088"/>
          <a:ext cx="2403475" cy="647700"/>
        </p:xfrm>
        <a:graphic>
          <a:graphicData uri="http://schemas.openxmlformats.org/presentationml/2006/ole">
            <p:oleObj spid="_x0000_s1027" name="Equation" r:id="rId17" imgW="1130040" imgH="304560" progId="Equation.3">
              <p:embed/>
            </p:oleObj>
          </a:graphicData>
        </a:graphic>
      </p:graphicFrame>
      <p:sp>
        <p:nvSpPr>
          <p:cNvPr id="24" name="Right Arrow 23"/>
          <p:cNvSpPr/>
          <p:nvPr/>
        </p:nvSpPr>
        <p:spPr>
          <a:xfrm>
            <a:off x="7812360" y="4005064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6372200" y="5157936"/>
          <a:ext cx="2078037" cy="1295400"/>
        </p:xfrm>
        <a:graphic>
          <a:graphicData uri="http://schemas.openxmlformats.org/presentationml/2006/ole">
            <p:oleObj spid="_x0000_s1028" name="Equation" r:id="rId18" imgW="977760" imgH="609480" progId="Equation.3">
              <p:embed/>
            </p:oleObj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16016" y="5661248"/>
            <a:ext cx="1584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b="1" dirty="0"/>
              <a:t>posmična </a:t>
            </a:r>
            <a:endParaRPr lang="hr-HR" b="1" dirty="0" smtClean="0"/>
          </a:p>
          <a:p>
            <a:r>
              <a:rPr lang="hr-HR" b="1" dirty="0" smtClean="0"/>
              <a:t>deformacija</a:t>
            </a:r>
            <a:endParaRPr lang="hr-HR" b="1" dirty="0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908175" y="1368425"/>
            <a:ext cx="312738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908175" y="1628775"/>
            <a:ext cx="296863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-240000">
            <a:off x="4013895" y="4645174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348038" y="1916113"/>
            <a:ext cx="1714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2" name="TextBox 32"/>
          <p:cNvSpPr txBox="1">
            <a:spLocks noChangeArrowheads="1"/>
          </p:cNvSpPr>
          <p:nvPr/>
        </p:nvSpPr>
        <p:spPr bwMode="auto">
          <a:xfrm>
            <a:off x="6948488" y="1889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r-HR"/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8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TORZIJA ŠTAPA KRUŽNOG POPREČNOG PRESJEKA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9992" y="1053083"/>
            <a:ext cx="4104456" cy="431701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6.2. Hookeov zakon za posmik:</a:t>
            </a:r>
            <a:endParaRPr lang="hr-HR" sz="18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0" name="Picture 4"/>
          <p:cNvPicPr>
            <a:picLocks noChangeAspect="1" noChangeArrowheads="1"/>
          </p:cNvPicPr>
          <p:nvPr/>
        </p:nvPicPr>
        <p:blipFill>
          <a:blip r:embed="rId4" cstate="print"/>
          <a:srcRect t="43907"/>
          <a:stretch>
            <a:fillRect/>
          </a:stretch>
        </p:blipFill>
        <p:spPr bwMode="auto">
          <a:xfrm>
            <a:off x="179511" y="836166"/>
            <a:ext cx="3384377" cy="108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Object 15"/>
          <p:cNvGraphicFramePr>
            <a:graphicFrameLocks noChangeAspect="1"/>
          </p:cNvGraphicFramePr>
          <p:nvPr/>
        </p:nvGraphicFramePr>
        <p:xfrm>
          <a:off x="4860032" y="1484784"/>
          <a:ext cx="1782762" cy="620713"/>
        </p:xfrm>
        <a:graphic>
          <a:graphicData uri="http://schemas.openxmlformats.org/presentationml/2006/ole">
            <p:oleObj spid="_x0000_s2050" name="Equation" r:id="rId5" imgW="838080" imgH="291960" progId="Equation.3">
              <p:embed/>
            </p:oleObj>
          </a:graphicData>
        </a:graphic>
      </p:graphicFrame>
      <p:sp>
        <p:nvSpPr>
          <p:cNvPr id="24" name="Right Arrow 23"/>
          <p:cNvSpPr/>
          <p:nvPr/>
        </p:nvSpPr>
        <p:spPr>
          <a:xfrm>
            <a:off x="360363" y="2592388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1547813" y="4798541"/>
          <a:ext cx="1646237" cy="512762"/>
        </p:xfrm>
        <a:graphic>
          <a:graphicData uri="http://schemas.openxmlformats.org/presentationml/2006/ole">
            <p:oleObj spid="_x0000_s2051" name="Equation" r:id="rId6" imgW="774360" imgH="241200" progId="Equation.3">
              <p:embed/>
            </p:oleObj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348038" y="4727103"/>
            <a:ext cx="1657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posmično naprezanje</a:t>
            </a:r>
          </a:p>
        </p:txBody>
      </p: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8176" y="1628775"/>
            <a:ext cx="228604" cy="11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1556792"/>
            <a:ext cx="90009" cy="12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5" name="TextBox 32"/>
          <p:cNvSpPr txBox="1">
            <a:spLocks noChangeArrowheads="1"/>
          </p:cNvSpPr>
          <p:nvPr/>
        </p:nvSpPr>
        <p:spPr bwMode="auto">
          <a:xfrm>
            <a:off x="6948488" y="1889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r-HR"/>
          </a:p>
        </p:txBody>
      </p:sp>
      <p:pic>
        <p:nvPicPr>
          <p:cNvPr id="206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9792" y="1340768"/>
            <a:ext cx="541556" cy="41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389" y="1341438"/>
            <a:ext cx="418086" cy="46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179512" y="3789040"/>
            <a:ext cx="763354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hr-HR" b="1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charset="0"/>
              </a:rPr>
              <a:t>Ako je moment torzije konstantan, a materijal štapa </a:t>
            </a:r>
            <a:r>
              <a:rPr lang="hr-HR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Arial" charset="0"/>
              </a:rPr>
              <a:t>homogen, izraz                  je </a:t>
            </a:r>
            <a:r>
              <a:rPr lang="hr-HR" b="1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charset="0"/>
              </a:rPr>
              <a:t>također konstantna vrijednost.</a:t>
            </a:r>
            <a:endParaRPr lang="hr-HR" b="1" i="1" kern="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6156176" y="2060848"/>
          <a:ext cx="2078038" cy="1295400"/>
        </p:xfrm>
        <a:graphic>
          <a:graphicData uri="http://schemas.openxmlformats.org/presentationml/2006/ole">
            <p:oleObj spid="_x0000_s2052" name="Equation" r:id="rId11" imgW="977760" imgH="609480" progId="Equation.3">
              <p:embed/>
            </p:oleObj>
          </a:graphicData>
        </a:graphic>
      </p:graphicFrame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403350" y="2195513"/>
          <a:ext cx="2727325" cy="1295400"/>
        </p:xfrm>
        <a:graphic>
          <a:graphicData uri="http://schemas.openxmlformats.org/presentationml/2006/ole">
            <p:oleObj spid="_x0000_s2053" name="Equation" r:id="rId12" imgW="1282680" imgH="609480" progId="Equation.3">
              <p:embed/>
            </p:oleObj>
          </a:graphicData>
        </a:graphic>
      </p:graphicFrame>
      <p:graphicFrame>
        <p:nvGraphicFramePr>
          <p:cNvPr id="4" name="Object 11"/>
          <p:cNvGraphicFramePr>
            <a:graphicFrameLocks noChangeAspect="1"/>
          </p:cNvGraphicFramePr>
          <p:nvPr/>
        </p:nvGraphicFramePr>
        <p:xfrm>
          <a:off x="7667699" y="3645024"/>
          <a:ext cx="720725" cy="665163"/>
        </p:xfrm>
        <a:graphic>
          <a:graphicData uri="http://schemas.openxmlformats.org/presentationml/2006/ole">
            <p:oleObj spid="_x0000_s2054" name="Equation" r:id="rId13" imgW="660240" imgH="609480" progId="Equation.3">
              <p:embed/>
            </p:oleObj>
          </a:graphicData>
        </a:graphic>
      </p:graphicFrame>
      <p:sp>
        <p:nvSpPr>
          <p:cNvPr id="37" name="Right Arrow 36"/>
          <p:cNvSpPr/>
          <p:nvPr/>
        </p:nvSpPr>
        <p:spPr>
          <a:xfrm>
            <a:off x="360363" y="4763616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54285" name="Picture 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253237" y="4689748"/>
            <a:ext cx="2135187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6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36617" y="4230191"/>
            <a:ext cx="1444625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23850" y="5590981"/>
            <a:ext cx="56880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b="1" dirty="0">
                <a:solidFill>
                  <a:schemeClr val="accent6">
                    <a:lumMod val="50000"/>
                  </a:schemeClr>
                </a:solidFill>
              </a:rPr>
              <a:t>Posmično naprezanje po veličini je </a:t>
            </a:r>
          </a:p>
          <a:p>
            <a:r>
              <a:rPr lang="hr-HR" b="1" dirty="0">
                <a:solidFill>
                  <a:schemeClr val="accent6">
                    <a:lumMod val="50000"/>
                  </a:schemeClr>
                </a:solidFill>
              </a:rPr>
              <a:t>proporcionalno udaljenosti od osi štapa.</a:t>
            </a:r>
          </a:p>
        </p:txBody>
      </p:sp>
      <p:pic>
        <p:nvPicPr>
          <p:cNvPr id="54287" name="Picture 1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195736" y="1916288"/>
            <a:ext cx="2346102" cy="18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283968" y="1700808"/>
            <a:ext cx="4333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4400" b="1" i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8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TORZIJA ŠTAPA KRUŽNOG POPREČNOG PRESJEKA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6948264" y="1556792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33" name="Right Arrow 32"/>
          <p:cNvSpPr/>
          <p:nvPr/>
        </p:nvSpPr>
        <p:spPr>
          <a:xfrm>
            <a:off x="4932040" y="2564904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692696"/>
            <a:ext cx="21351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908720"/>
            <a:ext cx="3384376" cy="43204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r-HR" sz="1600" b="1" dirty="0" smtClean="0">
                <a:solidFill>
                  <a:srgbClr val="C00000"/>
                </a:solidFill>
                <a:cs typeface="Arial" charset="0"/>
              </a:rPr>
              <a:t>Uvjet ravnoteže za posmik:</a:t>
            </a:r>
            <a:endParaRPr lang="hr-HR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Object 15"/>
          <p:cNvGraphicFramePr>
            <a:graphicFrameLocks noChangeAspect="1"/>
          </p:cNvGraphicFramePr>
          <p:nvPr/>
        </p:nvGraphicFramePr>
        <p:xfrm>
          <a:off x="4499992" y="1331838"/>
          <a:ext cx="2702619" cy="584994"/>
        </p:xfrm>
        <a:graphic>
          <a:graphicData uri="http://schemas.openxmlformats.org/presentationml/2006/ole">
            <p:oleObj spid="_x0000_s3074" name="Equation" r:id="rId5" imgW="1523880" imgH="330120" progId="Equation.3">
              <p:embed/>
            </p:oleObj>
          </a:graphicData>
        </a:graphic>
      </p:graphicFrame>
      <p:sp>
        <p:nvSpPr>
          <p:cNvPr id="24" name="Right Arrow 23"/>
          <p:cNvSpPr/>
          <p:nvPr/>
        </p:nvSpPr>
        <p:spPr>
          <a:xfrm>
            <a:off x="360363" y="2709739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1403350" y="3582467"/>
          <a:ext cx="1700213" cy="782637"/>
        </p:xfrm>
        <a:graphic>
          <a:graphicData uri="http://schemas.openxmlformats.org/presentationml/2006/ole">
            <p:oleObj spid="_x0000_s3075" name="Equation" r:id="rId6" imgW="799920" imgH="368280" progId="Equation.3">
              <p:embed/>
            </p:oleObj>
          </a:graphicData>
        </a:graphic>
      </p:graphicFrame>
      <p:sp>
        <p:nvSpPr>
          <p:cNvPr id="3090" name="TextBox 25"/>
          <p:cNvSpPr txBox="1">
            <a:spLocks noChangeArrowheads="1"/>
          </p:cNvSpPr>
          <p:nvPr/>
        </p:nvSpPr>
        <p:spPr bwMode="auto">
          <a:xfrm>
            <a:off x="3203575" y="3574757"/>
            <a:ext cx="56168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chemeClr val="accent6">
                    <a:lumMod val="50000"/>
                  </a:schemeClr>
                </a:solidFill>
              </a:rPr>
              <a:t>Geometrijska karakteristika poprečnog presjeka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</a:rPr>
              <a:t>POLARNI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</a:p>
          <a:p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</a:rPr>
              <a:t>MOMENT </a:t>
            </a:r>
            <a:r>
              <a:rPr lang="hr-HR" b="1" dirty="0">
                <a:solidFill>
                  <a:schemeClr val="accent6">
                    <a:lumMod val="50000"/>
                  </a:schemeClr>
                </a:solidFill>
              </a:rPr>
              <a:t>TROMOSTI POPREČNOG PRESJEKA</a:t>
            </a:r>
          </a:p>
        </p:txBody>
      </p:sp>
      <p:sp>
        <p:nvSpPr>
          <p:cNvPr id="3092" name="TextBox 32"/>
          <p:cNvSpPr txBox="1">
            <a:spLocks noChangeArrowheads="1"/>
          </p:cNvSpPr>
          <p:nvPr/>
        </p:nvSpPr>
        <p:spPr bwMode="auto">
          <a:xfrm>
            <a:off x="6948488" y="1889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r-HR"/>
          </a:p>
        </p:txBody>
      </p:sp>
      <p:sp>
        <p:nvSpPr>
          <p:cNvPr id="37" name="Right Arrow 36"/>
          <p:cNvSpPr/>
          <p:nvPr/>
        </p:nvSpPr>
        <p:spPr>
          <a:xfrm>
            <a:off x="323850" y="3690417"/>
            <a:ext cx="936625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3094" name="TextBox 40"/>
          <p:cNvSpPr txBox="1">
            <a:spLocks noChangeArrowheads="1"/>
          </p:cNvSpPr>
          <p:nvPr/>
        </p:nvSpPr>
        <p:spPr bwMode="auto">
          <a:xfrm>
            <a:off x="5292725" y="5621486"/>
            <a:ext cx="30236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2000" b="1" dirty="0">
                <a:solidFill>
                  <a:schemeClr val="accent6">
                    <a:lumMod val="50000"/>
                  </a:schemeClr>
                </a:solidFill>
              </a:rPr>
              <a:t>posmično naprezanje nastalo torzijom </a:t>
            </a:r>
          </a:p>
        </p:txBody>
      </p:sp>
      <p:sp>
        <p:nvSpPr>
          <p:cNvPr id="3095" name="TextBox 27"/>
          <p:cNvSpPr txBox="1">
            <a:spLocks noChangeArrowheads="1"/>
          </p:cNvSpPr>
          <p:nvPr/>
        </p:nvSpPr>
        <p:spPr bwMode="auto">
          <a:xfrm>
            <a:off x="2123877" y="1772196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/>
              <a:t>dA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3131840" y="1988840"/>
          <a:ext cx="2218423" cy="468767"/>
        </p:xfrm>
        <a:graphic>
          <a:graphicData uri="http://schemas.openxmlformats.org/presentationml/2006/ole">
            <p:oleObj spid="_x0000_s3076" name="Equation" r:id="rId7" imgW="1079280" imgH="228600" progId="Equation.3">
              <p:embed/>
            </p:oleObj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6156176" y="1988840"/>
          <a:ext cx="2736304" cy="660049"/>
        </p:xfrm>
        <a:graphic>
          <a:graphicData uri="http://schemas.openxmlformats.org/presentationml/2006/ole">
            <p:oleObj spid="_x0000_s3077" name="Equation" r:id="rId8" imgW="1523880" imgH="368280" progId="Equation.3">
              <p:embed/>
            </p:oleObj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1403350" y="2636912"/>
          <a:ext cx="2500313" cy="904875"/>
        </p:xfrm>
        <a:graphic>
          <a:graphicData uri="http://schemas.openxmlformats.org/presentationml/2006/ole">
            <p:oleObj spid="_x0000_s3078" name="Equation" r:id="rId9" imgW="1015920" imgH="36828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5292080" y="2708920"/>
          <a:ext cx="1872009" cy="659394"/>
        </p:xfrm>
        <a:graphic>
          <a:graphicData uri="http://schemas.openxmlformats.org/presentationml/2006/ole">
            <p:oleObj spid="_x0000_s3079" name="Equation" r:id="rId10" imgW="647640" imgH="228600" progId="Equation.3">
              <p:embed/>
            </p:oleObj>
          </a:graphicData>
        </a:graphic>
      </p:graphicFrame>
      <p:sp>
        <p:nvSpPr>
          <p:cNvPr id="35" name="Right Arrow 34"/>
          <p:cNvSpPr/>
          <p:nvPr/>
        </p:nvSpPr>
        <p:spPr>
          <a:xfrm>
            <a:off x="4067175" y="2780928"/>
            <a:ext cx="936625" cy="503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graphicFrame>
        <p:nvGraphicFramePr>
          <p:cNvPr id="3080" name="Object 11"/>
          <p:cNvGraphicFramePr>
            <a:graphicFrameLocks noChangeAspect="1"/>
          </p:cNvGraphicFramePr>
          <p:nvPr/>
        </p:nvGraphicFramePr>
        <p:xfrm>
          <a:off x="127000" y="4614863"/>
          <a:ext cx="1863725" cy="582612"/>
        </p:xfrm>
        <a:graphic>
          <a:graphicData uri="http://schemas.openxmlformats.org/presentationml/2006/ole">
            <p:oleObj spid="_x0000_s3080" name="Equation" r:id="rId11" imgW="660240" imgH="190440" progId="Equation.3">
              <p:embed/>
            </p:oleObj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2124075" y="4542507"/>
          <a:ext cx="1871663" cy="658812"/>
        </p:xfrm>
        <a:graphic>
          <a:graphicData uri="http://schemas.openxmlformats.org/presentationml/2006/ole">
            <p:oleObj spid="_x0000_s3081" name="Equation" r:id="rId12" imgW="647640" imgH="228600" progId="Equation.3">
              <p:embed/>
            </p:oleObj>
          </a:graphicData>
        </a:graphic>
      </p:graphicFrame>
      <p:sp>
        <p:nvSpPr>
          <p:cNvPr id="36" name="Right Arrow 35"/>
          <p:cNvSpPr/>
          <p:nvPr/>
        </p:nvSpPr>
        <p:spPr>
          <a:xfrm>
            <a:off x="4067175" y="4615532"/>
            <a:ext cx="938213" cy="50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5057775" y="4274219"/>
          <a:ext cx="2163763" cy="1243013"/>
        </p:xfrm>
        <a:graphic>
          <a:graphicData uri="http://schemas.openxmlformats.org/presentationml/2006/ole">
            <p:oleObj spid="_x0000_s3082" name="Equation" r:id="rId13" imgW="749160" imgH="431640" progId="Equation.3">
              <p:embed/>
            </p:oleObj>
          </a:graphicData>
        </a:graphic>
      </p:graphicFrame>
      <p:graphicFrame>
        <p:nvGraphicFramePr>
          <p:cNvPr id="8" name="Object 26"/>
          <p:cNvGraphicFramePr>
            <a:graphicFrameLocks noChangeAspect="1"/>
          </p:cNvGraphicFramePr>
          <p:nvPr/>
        </p:nvGraphicFramePr>
        <p:xfrm>
          <a:off x="3378200" y="5408885"/>
          <a:ext cx="1852613" cy="1260475"/>
        </p:xfrm>
        <a:graphic>
          <a:graphicData uri="http://schemas.openxmlformats.org/presentationml/2006/ole">
            <p:oleObj spid="_x0000_s3083" name="Equation" r:id="rId14" imgW="634680" imgH="431640" progId="Equation.3">
              <p:embed/>
            </p:oleObj>
          </a:graphicData>
        </a:graphic>
      </p:graphicFrame>
      <p:pic>
        <p:nvPicPr>
          <p:cNvPr id="3098" name="Picture 2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-1620000">
            <a:off x="2454975" y="1228211"/>
            <a:ext cx="9525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8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TORZIJA ŠTAPA KRUŽNOG POPREČNOG PRESJEKA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5508104" y="2132856"/>
            <a:ext cx="576585" cy="215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3" y="1772816"/>
            <a:ext cx="4104456" cy="5762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r-HR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SAŽETAK:</a:t>
            </a:r>
            <a:endParaRPr lang="hr-HR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0" name="TextBox 25"/>
          <p:cNvSpPr txBox="1">
            <a:spLocks noChangeArrowheads="1"/>
          </p:cNvSpPr>
          <p:nvPr/>
        </p:nvSpPr>
        <p:spPr bwMode="auto">
          <a:xfrm>
            <a:off x="395288" y="3240266"/>
            <a:ext cx="8208962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</a:rPr>
              <a:t>VEZOM :</a:t>
            </a:r>
            <a:r>
              <a:rPr lang="hr-HR" sz="2400" b="1" dirty="0" smtClean="0"/>
              <a:t>   - </a:t>
            </a:r>
            <a:r>
              <a:rPr lang="hr-HR" sz="2400" b="1" i="1" dirty="0" smtClean="0"/>
              <a:t>Opisa </a:t>
            </a:r>
            <a:r>
              <a:rPr lang="hr-HR" sz="2400" b="1" i="1" dirty="0"/>
              <a:t>deformacije</a:t>
            </a:r>
          </a:p>
          <a:p>
            <a:r>
              <a:rPr lang="hr-HR" sz="2400" b="1" i="1" dirty="0"/>
              <a:t>   </a:t>
            </a:r>
            <a:r>
              <a:rPr lang="hr-HR" sz="2400" b="1" i="1" dirty="0" smtClean="0"/>
              <a:t>               - Hookeovog </a:t>
            </a:r>
            <a:r>
              <a:rPr lang="hr-HR" sz="2400" b="1" i="1" dirty="0"/>
              <a:t>zakona</a:t>
            </a:r>
          </a:p>
          <a:p>
            <a:r>
              <a:rPr lang="hr-HR" sz="2400" b="1" i="1" dirty="0"/>
              <a:t>  </a:t>
            </a:r>
            <a:r>
              <a:rPr lang="hr-HR" sz="2400" b="1" i="1" dirty="0" smtClean="0"/>
              <a:t>                - Uvjeta ravnoteže</a:t>
            </a:r>
          </a:p>
          <a:p>
            <a:endParaRPr lang="hr-HR" sz="2400" b="1" i="1" dirty="0"/>
          </a:p>
          <a:p>
            <a:r>
              <a:rPr lang="hr-HR" sz="2000" b="1" dirty="0" smtClean="0">
                <a:solidFill>
                  <a:schemeClr val="accent6">
                    <a:lumMod val="50000"/>
                  </a:schemeClr>
                </a:solidFill>
              </a:rPr>
              <a:t>mogu </a:t>
            </a:r>
            <a:r>
              <a:rPr lang="hr-HR" sz="2000" b="1" dirty="0">
                <a:solidFill>
                  <a:schemeClr val="accent6">
                    <a:lumMod val="50000"/>
                  </a:schemeClr>
                </a:solidFill>
              </a:rPr>
              <a:t>se dobiti </a:t>
            </a:r>
            <a:r>
              <a:rPr lang="hr-HR" sz="2000" b="1" dirty="0" smtClean="0">
                <a:solidFill>
                  <a:schemeClr val="accent6">
                    <a:lumMod val="50000"/>
                  </a:schemeClr>
                </a:solidFill>
              </a:rPr>
              <a:t>izrazi </a:t>
            </a:r>
            <a:r>
              <a:rPr lang="hr-HR" sz="2000" b="1" dirty="0">
                <a:solidFill>
                  <a:schemeClr val="accent6">
                    <a:lumMod val="50000"/>
                  </a:schemeClr>
                </a:solidFill>
              </a:rPr>
              <a:t>za veličine naprezanja i deformacija štapa u ovisnosti o veličini momenta torzije, modulu posmika materijala i geometriji poprečnog presjeka </a:t>
            </a:r>
            <a:r>
              <a:rPr lang="hr-HR" sz="2000" b="1" dirty="0" smtClean="0">
                <a:solidFill>
                  <a:schemeClr val="accent6">
                    <a:lumMod val="50000"/>
                  </a:schemeClr>
                </a:solidFill>
              </a:rPr>
              <a:t>štapa!</a:t>
            </a:r>
            <a:endParaRPr lang="hr-H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416" name="TextBox 32"/>
          <p:cNvSpPr txBox="1">
            <a:spLocks noChangeArrowheads="1"/>
          </p:cNvSpPr>
          <p:nvPr/>
        </p:nvSpPr>
        <p:spPr bwMode="auto">
          <a:xfrm>
            <a:off x="6948488" y="18891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r-HR"/>
          </a:p>
        </p:txBody>
      </p:sp>
      <p:pic>
        <p:nvPicPr>
          <p:cNvPr id="17417" name="Picture 14" descr="https://encrypted-tbn2.gstatic.com/images?q=tbn:ANd9GcR-G77gAklN19XKfpimMYLvUfCfmDFD_sCn1fAzwvUMlUnw6HrA"/>
          <p:cNvPicPr>
            <a:picLocks noChangeAspect="1" noChangeArrowheads="1"/>
          </p:cNvPicPr>
          <p:nvPr/>
        </p:nvPicPr>
        <p:blipFill>
          <a:blip r:embed="rId3" cstate="print"/>
          <a:srcRect t="50015"/>
          <a:stretch>
            <a:fillRect/>
          </a:stretch>
        </p:blipFill>
        <p:spPr bwMode="auto">
          <a:xfrm>
            <a:off x="611188" y="1054869"/>
            <a:ext cx="3248025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8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TORZIJA ŠTAPA KRUŽNOG POPREČNOG PRESJEKA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3144</TotalTime>
  <Words>273</Words>
  <Application>Microsoft Office PowerPoint</Application>
  <PresentationFormat>On-screen Show (4:3)</PresentationFormat>
  <Paragraphs>62</Paragraphs>
  <Slides>12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Default Design</vt:lpstr>
      <vt:lpstr>Equation</vt:lpstr>
      <vt:lpstr>Microsoft Equation 3.0</vt:lpstr>
      <vt:lpstr>TORZIJA (UVIJANJE, UVRTANJE)</vt:lpstr>
      <vt:lpstr>Slide 2</vt:lpstr>
      <vt:lpstr>Slide 3</vt:lpstr>
      <vt:lpstr>Slide 4</vt:lpstr>
      <vt:lpstr>TORZIJA ŠTAPA KRUŽNOG POPREČNOG PRESJEKA</vt:lpstr>
      <vt:lpstr>TORZIJA ŠTAPA KRUŽNOG POPREČNOG PRESJEKA  Pretpostavke proračuna:</vt:lpstr>
      <vt:lpstr>TORZIJA ŠTAPA KRUŽNOG POPREČNOG PRESJEKA</vt:lpstr>
      <vt:lpstr>TORZIJA ŠTAPA KRUŽNOG POPREČNOG PRESJEKA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ZIDANE KONSTRUKCIJE</dc:title>
  <dc:creator>Matosevic-Sajfert</dc:creator>
  <cp:lastModifiedBy>ajuric</cp:lastModifiedBy>
  <cp:revision>331</cp:revision>
  <dcterms:created xsi:type="dcterms:W3CDTF">2006-10-27T18:31:00Z</dcterms:created>
  <dcterms:modified xsi:type="dcterms:W3CDTF">2017-10-24T10:15:36Z</dcterms:modified>
</cp:coreProperties>
</file>